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FF"/>
    <a:srgbClr val="FF3300"/>
    <a:srgbClr val="00FFFF"/>
    <a:srgbClr val="660066"/>
    <a:srgbClr val="CCFFCC"/>
    <a:srgbClr val="808000"/>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2" autoAdjust="0"/>
  </p:normalViewPr>
  <p:slideViewPr>
    <p:cSldViewPr showGuides="1">
      <p:cViewPr varScale="1">
        <p:scale>
          <a:sx n="105" d="100"/>
          <a:sy n="105" d="100"/>
        </p:scale>
        <p:origin x="2190" y="10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1BCE611A-ABFC-451F-BF5C-42CF929DD624}" type="slidenum">
              <a:rPr lang="ru-RU" altLang="ru-RU"/>
              <a:pPr/>
              <a:t>‹#›</a:t>
            </a:fld>
            <a:endParaRPr lang="ru-RU" altLang="ru-RU"/>
          </a:p>
        </p:txBody>
      </p:sp>
    </p:spTree>
    <p:extLst>
      <p:ext uri="{BB962C8B-B14F-4D97-AF65-F5344CB8AC3E}">
        <p14:creationId xmlns:p14="http://schemas.microsoft.com/office/powerpoint/2010/main" val="183168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A9D5B66A-2ED4-4BFF-B694-350DEA9D8988}" type="slidenum">
              <a:rPr lang="ru-RU" altLang="ru-RU"/>
              <a:pPr/>
              <a:t>‹#›</a:t>
            </a:fld>
            <a:endParaRPr lang="ru-RU" altLang="ru-RU"/>
          </a:p>
        </p:txBody>
      </p:sp>
    </p:spTree>
    <p:extLst>
      <p:ext uri="{BB962C8B-B14F-4D97-AF65-F5344CB8AC3E}">
        <p14:creationId xmlns:p14="http://schemas.microsoft.com/office/powerpoint/2010/main" val="368431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377D1741-1BA0-44ED-8987-A78D63889B0A}" type="slidenum">
              <a:rPr lang="ru-RU" altLang="ru-RU"/>
              <a:pPr/>
              <a:t>‹#›</a:t>
            </a:fld>
            <a:endParaRPr lang="ru-RU" altLang="ru-RU"/>
          </a:p>
        </p:txBody>
      </p:sp>
    </p:spTree>
    <p:extLst>
      <p:ext uri="{BB962C8B-B14F-4D97-AF65-F5344CB8AC3E}">
        <p14:creationId xmlns:p14="http://schemas.microsoft.com/office/powerpoint/2010/main" val="248451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0D2BF24B-9B94-4A4D-9D76-562B187CD0FD}" type="slidenum">
              <a:rPr lang="ru-RU" altLang="ru-RU"/>
              <a:pPr/>
              <a:t>‹#›</a:t>
            </a:fld>
            <a:endParaRPr lang="ru-RU" altLang="ru-RU"/>
          </a:p>
        </p:txBody>
      </p:sp>
    </p:spTree>
    <p:extLst>
      <p:ext uri="{BB962C8B-B14F-4D97-AF65-F5344CB8AC3E}">
        <p14:creationId xmlns:p14="http://schemas.microsoft.com/office/powerpoint/2010/main" val="165363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C6085E9A-AA49-419F-B27B-5C89FA0E0FF7}" type="slidenum">
              <a:rPr lang="ru-RU" altLang="ru-RU"/>
              <a:pPr/>
              <a:t>‹#›</a:t>
            </a:fld>
            <a:endParaRPr lang="ru-RU" altLang="ru-RU"/>
          </a:p>
        </p:txBody>
      </p:sp>
    </p:spTree>
    <p:extLst>
      <p:ext uri="{BB962C8B-B14F-4D97-AF65-F5344CB8AC3E}">
        <p14:creationId xmlns:p14="http://schemas.microsoft.com/office/powerpoint/2010/main" val="112026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93262D92-BA11-42FA-BE24-AA6C88E6BE71}" type="slidenum">
              <a:rPr lang="ru-RU" altLang="ru-RU"/>
              <a:pPr/>
              <a:t>‹#›</a:t>
            </a:fld>
            <a:endParaRPr lang="ru-RU" altLang="ru-RU"/>
          </a:p>
        </p:txBody>
      </p:sp>
    </p:spTree>
    <p:extLst>
      <p:ext uri="{BB962C8B-B14F-4D97-AF65-F5344CB8AC3E}">
        <p14:creationId xmlns:p14="http://schemas.microsoft.com/office/powerpoint/2010/main" val="139424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9AD1BFFE-A558-469F-A37C-6B5460C08013}" type="slidenum">
              <a:rPr lang="ru-RU" altLang="ru-RU"/>
              <a:pPr/>
              <a:t>‹#›</a:t>
            </a:fld>
            <a:endParaRPr lang="ru-RU" altLang="ru-RU"/>
          </a:p>
        </p:txBody>
      </p:sp>
    </p:spTree>
    <p:extLst>
      <p:ext uri="{BB962C8B-B14F-4D97-AF65-F5344CB8AC3E}">
        <p14:creationId xmlns:p14="http://schemas.microsoft.com/office/powerpoint/2010/main" val="101008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F81A0DB0-857D-4F6D-BFBC-A136AE2473C9}" type="slidenum">
              <a:rPr lang="ru-RU" altLang="ru-RU"/>
              <a:pPr/>
              <a:t>‹#›</a:t>
            </a:fld>
            <a:endParaRPr lang="ru-RU" altLang="ru-RU"/>
          </a:p>
        </p:txBody>
      </p:sp>
    </p:spTree>
    <p:extLst>
      <p:ext uri="{BB962C8B-B14F-4D97-AF65-F5344CB8AC3E}">
        <p14:creationId xmlns:p14="http://schemas.microsoft.com/office/powerpoint/2010/main" val="278658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671FFE9A-781D-42B4-A581-9D5D8652DB16}" type="slidenum">
              <a:rPr lang="ru-RU" altLang="ru-RU"/>
              <a:pPr/>
              <a:t>‹#›</a:t>
            </a:fld>
            <a:endParaRPr lang="ru-RU" altLang="ru-RU"/>
          </a:p>
        </p:txBody>
      </p:sp>
    </p:spTree>
    <p:extLst>
      <p:ext uri="{BB962C8B-B14F-4D97-AF65-F5344CB8AC3E}">
        <p14:creationId xmlns:p14="http://schemas.microsoft.com/office/powerpoint/2010/main" val="224861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FECEAE81-7845-46A1-AF15-CD4B55028216}" type="slidenum">
              <a:rPr lang="ru-RU" altLang="ru-RU"/>
              <a:pPr/>
              <a:t>‹#›</a:t>
            </a:fld>
            <a:endParaRPr lang="ru-RU" altLang="ru-RU"/>
          </a:p>
        </p:txBody>
      </p:sp>
    </p:spTree>
    <p:extLst>
      <p:ext uri="{BB962C8B-B14F-4D97-AF65-F5344CB8AC3E}">
        <p14:creationId xmlns:p14="http://schemas.microsoft.com/office/powerpoint/2010/main" val="152231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8716E83D-7425-4E37-819C-350F197931FD}" type="slidenum">
              <a:rPr lang="ru-RU" altLang="ru-RU"/>
              <a:pPr/>
              <a:t>‹#›</a:t>
            </a:fld>
            <a:endParaRPr lang="ru-RU" altLang="ru-RU"/>
          </a:p>
        </p:txBody>
      </p:sp>
    </p:spTree>
    <p:extLst>
      <p:ext uri="{BB962C8B-B14F-4D97-AF65-F5344CB8AC3E}">
        <p14:creationId xmlns:p14="http://schemas.microsoft.com/office/powerpoint/2010/main" val="102257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cs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cs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3E47B69-ECD3-40C9-96E4-E6C9F662FC3E}"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eaLnBrk="1" hangingPunct="1">
              <a:lnSpc>
                <a:spcPct val="80000"/>
              </a:lnSpc>
              <a:defRPr/>
            </a:pPr>
            <a:r>
              <a:rPr lang="ru-RU" sz="2000" dirty="0">
                <a:solidFill>
                  <a:schemeClr val="accent2"/>
                </a:solidFill>
                <a:effectLst>
                  <a:outerShdw blurRad="38100" dist="38100" dir="2700000" algn="tl">
                    <a:srgbClr val="C0C0C0"/>
                  </a:outerShdw>
                </a:effectLst>
              </a:rPr>
              <a:t>МЕЛЬНИКОВ Дмитрий Анатольевич</a:t>
            </a:r>
          </a:p>
          <a:p>
            <a:pPr eaLnBrk="1" hangingPunct="1">
              <a:lnSpc>
                <a:spcPct val="80000"/>
              </a:lnSpc>
              <a:defRPr/>
            </a:pPr>
            <a:r>
              <a:rPr lang="ru-RU" sz="2000" dirty="0">
                <a:solidFill>
                  <a:schemeClr val="accent2"/>
                </a:solidFill>
                <a:effectLst>
                  <a:outerShdw blurRad="38100" dist="38100" dir="2700000" algn="tl">
                    <a:srgbClr val="C0C0C0"/>
                  </a:outerShdw>
                </a:effectLst>
              </a:rPr>
              <a:t>доктор технических наук, доцент</a:t>
            </a:r>
          </a:p>
        </p:txBody>
      </p:sp>
      <p:sp>
        <p:nvSpPr>
          <p:cNvPr id="2052" name="Text Box 4"/>
          <p:cNvSpPr txBox="1">
            <a:spLocks noChangeArrowheads="1"/>
          </p:cNvSpPr>
          <p:nvPr/>
        </p:nvSpPr>
        <p:spPr bwMode="auto">
          <a:xfrm>
            <a:off x="863600" y="4508500"/>
            <a:ext cx="7416800" cy="396875"/>
          </a:xfrm>
          <a:prstGeom prst="rect">
            <a:avLst/>
          </a:prstGeom>
          <a:noFill/>
          <a:ln w="9525">
            <a:noFill/>
            <a:miter lim="800000"/>
            <a:headEnd/>
            <a:tailEnd/>
          </a:ln>
          <a:effectLst/>
        </p:spPr>
        <p:txBody>
          <a:bodyPr>
            <a:spAutoFit/>
          </a:bodyPr>
          <a:lstStyle/>
          <a:p>
            <a:pPr algn="ct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076" name="Text Box 7"/>
          <p:cNvSpPr txBox="1">
            <a:spLocks noChangeArrowheads="1"/>
          </p:cNvSpPr>
          <p:nvPr/>
        </p:nvSpPr>
        <p:spPr bwMode="auto">
          <a:xfrm>
            <a:off x="2843213" y="227647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defRPr/>
            </a:pPr>
            <a:r>
              <a:rPr lang="ru-RU" sz="2000" b="1">
                <a:solidFill>
                  <a:srgbClr val="336600"/>
                </a:solidFill>
                <a:latin typeface="Arial" charset="0"/>
                <a:cs typeface="Arial" charset="0"/>
              </a:rPr>
              <a:t>Раздел </a:t>
            </a:r>
            <a:r>
              <a:rPr lang="en-US" sz="2000" b="1">
                <a:solidFill>
                  <a:srgbClr val="336600"/>
                </a:solidFill>
                <a:latin typeface="Arial" charset="0"/>
                <a:cs typeface="Arial" charset="0"/>
              </a:rPr>
              <a:t>I: </a:t>
            </a:r>
            <a:r>
              <a:rPr lang="ru-RU" sz="2000" b="1">
                <a:solidFill>
                  <a:srgbClr val="336600"/>
                </a:solidFill>
                <a:latin typeface="Arial" charset="0"/>
                <a:cs typeface="Arial" charset="0"/>
              </a:rPr>
              <a:t>ОБЩАЯ ХАРАКТЕРИСТИКА ОРГАНИЗАЦИИ</a:t>
            </a:r>
          </a:p>
          <a:p>
            <a:pPr algn="ctr">
              <a:defRPr/>
            </a:pPr>
            <a:r>
              <a:rPr lang="ru-RU" sz="2000" b="1">
                <a:solidFill>
                  <a:srgbClr val="336600"/>
                </a:solidFill>
                <a:latin typeface="Arial" charset="0"/>
                <a:cs typeface="Arial" charset="0"/>
              </a:rPr>
              <a:t> ИНФОРМАЦИОННОГО ОБМЕНА</a:t>
            </a:r>
          </a:p>
          <a:p>
            <a:pPr algn="ctr">
              <a:defRPr/>
            </a:pPr>
            <a:r>
              <a:rPr lang="ru-RU" sz="2000" b="1">
                <a:solidFill>
                  <a:srgbClr val="336600"/>
                </a:solidFill>
                <a:latin typeface="Arial" charset="0"/>
                <a:cs typeface="Arial" charset="0"/>
              </a:rPr>
              <a:t> В ИНФОРМАЦИОННО-ТЕХНОЛОГИЧЕСКИХ СЕТЯХ </a:t>
            </a:r>
          </a:p>
        </p:txBody>
      </p:sp>
      <p:sp>
        <p:nvSpPr>
          <p:cNvPr id="2059" name="Text Box 11"/>
          <p:cNvSpPr txBox="1">
            <a:spLocks noChangeArrowheads="1"/>
          </p:cNvSpPr>
          <p:nvPr/>
        </p:nvSpPr>
        <p:spPr bwMode="auto">
          <a:xfrm>
            <a:off x="0" y="773113"/>
            <a:ext cx="9144000" cy="25304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b="1" i="1">
                <a:solidFill>
                  <a:srgbClr val="CC0000"/>
                </a:solidFill>
                <a:latin typeface="Arial" charset="0"/>
                <a:cs typeface="Arial" charset="0"/>
              </a:rPr>
              <a:t>КУРС ЛЕКЦИЙ</a:t>
            </a:r>
          </a:p>
          <a:p>
            <a:pPr algn="ctr">
              <a:defRPr/>
            </a:pPr>
            <a:endParaRPr lang="ru-RU" sz="2400" b="1">
              <a:solidFill>
                <a:srgbClr val="CC0000"/>
              </a:solidFill>
              <a:latin typeface="Arial" charset="0"/>
              <a:cs typeface="Arial" charset="0"/>
            </a:endParaRPr>
          </a:p>
          <a:p>
            <a:pPr algn="ctr">
              <a:defRPr/>
            </a:pPr>
            <a:r>
              <a:rPr lang="ru-RU" sz="2800" b="1">
                <a:solidFill>
                  <a:srgbClr val="FF0000"/>
                </a:solidFill>
                <a:latin typeface="Arial" charset="0"/>
                <a:cs typeface="Arial" charset="0"/>
              </a:rPr>
              <a:t>ОРГАНИЗАЦИЯ И</a:t>
            </a:r>
          </a:p>
          <a:p>
            <a:pPr algn="ctr">
              <a:defRPr/>
            </a:pPr>
            <a:r>
              <a:rPr lang="ru-RU" sz="2800" b="1">
                <a:solidFill>
                  <a:srgbClr val="FF0000"/>
                </a:solidFill>
                <a:latin typeface="Arial" charset="0"/>
                <a:cs typeface="Arial" charset="0"/>
              </a:rPr>
              <a:t>ОБЕСПЕЧЕНИЕ БЕЗОПАСНОСТИ</a:t>
            </a:r>
          </a:p>
          <a:p>
            <a:pPr algn="ctr">
              <a:defRPr/>
            </a:pPr>
            <a:r>
              <a:rPr lang="ru-RU" sz="2800" b="1">
                <a:solidFill>
                  <a:srgbClr val="FF0000"/>
                </a:solidFill>
                <a:latin typeface="Arial" charset="0"/>
                <a:cs typeface="Arial" charset="0"/>
              </a:rPr>
              <a:t>ИНФОРМАЦИОННО-ТЕХНОЛОГИЧЕСКИХ</a:t>
            </a:r>
          </a:p>
          <a:p>
            <a:pPr algn="ctr">
              <a:defRPr/>
            </a:pPr>
            <a:r>
              <a:rPr lang="ru-RU" sz="2800" b="1">
                <a:solidFill>
                  <a:srgbClr val="FF0000"/>
                </a:solidFill>
                <a:latin typeface="Arial" charset="0"/>
                <a:cs typeface="Arial" charset="0"/>
              </a:rPr>
              <a:t>СЕТЕЙ И СИСТЕМ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4339" name="Text Box 3"/>
          <p:cNvSpPr txBox="1">
            <a:spLocks noChangeArrowheads="1"/>
          </p:cNvSpPr>
          <p:nvPr/>
        </p:nvSpPr>
        <p:spPr bwMode="auto">
          <a:xfrm>
            <a:off x="250825" y="773113"/>
            <a:ext cx="8642350" cy="57054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300">
                <a:solidFill>
                  <a:srgbClr val="800080"/>
                </a:solidFill>
                <a:latin typeface="Arial" charset="0"/>
                <a:cs typeface="Arial" charset="0"/>
              </a:rPr>
              <a:t>Контроль состояния ИТС и управление ее функционированием обеспечиваются </a:t>
            </a:r>
            <a:r>
              <a:rPr lang="ru-RU" sz="2300" i="1">
                <a:solidFill>
                  <a:srgbClr val="800080"/>
                </a:solidFill>
                <a:latin typeface="Arial" charset="0"/>
                <a:cs typeface="Arial" charset="0"/>
              </a:rPr>
              <a:t>административной системой,</a:t>
            </a:r>
            <a:r>
              <a:rPr lang="ru-RU" sz="2300">
                <a:solidFill>
                  <a:srgbClr val="800080"/>
                </a:solidFill>
                <a:latin typeface="Arial" charset="0"/>
                <a:cs typeface="Arial" charset="0"/>
              </a:rPr>
              <a:t> включающей в себя ЭВМ, терминальное оборудование и программные средства, с помощью которых производится включение и выключение сети и ее компонентов, контролируется ее работоспособность, устанавливается режим функционирования компонентов, систем и сети в целом, учитывается объем услуг, предоставляемых абонентам сетью, и т.д.</a:t>
            </a:r>
          </a:p>
          <a:p>
            <a:pPr algn="ctr">
              <a:defRPr/>
            </a:pPr>
            <a:r>
              <a:rPr lang="ru-RU" sz="2300">
                <a:solidFill>
                  <a:srgbClr val="800080"/>
                </a:solidFill>
                <a:latin typeface="Arial" charset="0"/>
                <a:cs typeface="Arial" charset="0"/>
              </a:rPr>
              <a:t>Отдельные ИТС могут быть связаны между собой с помощью линий связи, подключаемых к</a:t>
            </a:r>
            <a:r>
              <a:rPr lang="ru-RU" sz="2300" i="1">
                <a:solidFill>
                  <a:srgbClr val="800080"/>
                </a:solidFill>
                <a:latin typeface="Arial" charset="0"/>
                <a:cs typeface="Arial" charset="0"/>
              </a:rPr>
              <a:t> узлам межсетевой связи</a:t>
            </a:r>
            <a:r>
              <a:rPr lang="ru-RU" sz="2300">
                <a:solidFill>
                  <a:srgbClr val="800080"/>
                </a:solidFill>
                <a:latin typeface="Arial" charset="0"/>
                <a:cs typeface="Arial" charset="0"/>
              </a:rPr>
              <a:t>. В узле межсетевой связи используется ЭВМ, обеспечивающая согласование и преобразование данных при передаче их от одной сети к другой. Таким образом, под структурой ИТС понимается вся совокупность входящих в нее элементов (УС, КВМ, ТВМ, ГВМ и т.д.) и взаимосвязи между ними.</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13315" name="Group 3"/>
          <p:cNvGrpSpPr>
            <a:grpSpLocks/>
          </p:cNvGrpSpPr>
          <p:nvPr/>
        </p:nvGrpSpPr>
        <p:grpSpPr bwMode="auto">
          <a:xfrm>
            <a:off x="250825" y="958850"/>
            <a:ext cx="8642350" cy="4414838"/>
            <a:chOff x="1703" y="2217"/>
            <a:chExt cx="8953" cy="4520"/>
          </a:xfrm>
        </p:grpSpPr>
        <p:grpSp>
          <p:nvGrpSpPr>
            <p:cNvPr id="13317" name="Group 4"/>
            <p:cNvGrpSpPr>
              <a:grpSpLocks/>
            </p:cNvGrpSpPr>
            <p:nvPr/>
          </p:nvGrpSpPr>
          <p:grpSpPr bwMode="auto">
            <a:xfrm>
              <a:off x="1703" y="2217"/>
              <a:ext cx="4279" cy="4520"/>
              <a:chOff x="1703" y="2217"/>
              <a:chExt cx="4279" cy="4520"/>
            </a:xfrm>
          </p:grpSpPr>
          <p:sp>
            <p:nvSpPr>
              <p:cNvPr id="15365" name="Text Box 5"/>
              <p:cNvSpPr txBox="1">
                <a:spLocks noChangeArrowheads="1"/>
              </p:cNvSpPr>
              <p:nvPr/>
            </p:nvSpPr>
            <p:spPr bwMode="auto">
              <a:xfrm>
                <a:off x="1761" y="6207"/>
                <a:ext cx="564" cy="452"/>
              </a:xfrm>
              <a:prstGeom prst="rect">
                <a:avLst/>
              </a:prstGeom>
              <a:noFill/>
              <a:ln w="9525">
                <a:noFill/>
                <a:miter lim="800000"/>
                <a:headEnd/>
                <a:tailEnd/>
              </a:ln>
            </p:spPr>
            <p:txBody>
              <a:bodyPr/>
              <a:lstStyle/>
              <a:p>
                <a:pPr algn="ctr">
                  <a:defRPr/>
                </a:pPr>
                <a:r>
                  <a:rPr lang="ru-RU" sz="2000">
                    <a:solidFill>
                      <a:schemeClr val="accent2"/>
                    </a:solidFill>
                    <a:effectLst>
                      <a:outerShdw blurRad="38100" dist="38100" dir="2700000" algn="tl">
                        <a:srgbClr val="C0C0C0"/>
                      </a:outerShdw>
                    </a:effectLst>
                    <a:latin typeface="Arial" charset="0"/>
                    <a:cs typeface="Arial" charset="0"/>
                  </a:rPr>
                  <a:t>1)</a:t>
                </a:r>
              </a:p>
            </p:txBody>
          </p:sp>
          <p:grpSp>
            <p:nvGrpSpPr>
              <p:cNvPr id="13355" name="Group 6"/>
              <p:cNvGrpSpPr>
                <a:grpSpLocks/>
              </p:cNvGrpSpPr>
              <p:nvPr/>
            </p:nvGrpSpPr>
            <p:grpSpPr bwMode="auto">
              <a:xfrm>
                <a:off x="1703" y="2217"/>
                <a:ext cx="4279" cy="4520"/>
                <a:chOff x="1418" y="2243"/>
                <a:chExt cx="4279" cy="4520"/>
              </a:xfrm>
            </p:grpSpPr>
            <p:sp>
              <p:nvSpPr>
                <p:cNvPr id="13356" name="Line 7"/>
                <p:cNvSpPr>
                  <a:spLocks noChangeShapeType="1"/>
                </p:cNvSpPr>
                <p:nvPr/>
              </p:nvSpPr>
              <p:spPr bwMode="auto">
                <a:xfrm>
                  <a:off x="3338" y="2243"/>
                  <a:ext cx="28" cy="1087"/>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7" name="Line 8"/>
                <p:cNvSpPr>
                  <a:spLocks noChangeShapeType="1"/>
                </p:cNvSpPr>
                <p:nvPr/>
              </p:nvSpPr>
              <p:spPr bwMode="auto">
                <a:xfrm>
                  <a:off x="3563" y="3804"/>
                  <a:ext cx="698" cy="111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8" name="Line 9"/>
                <p:cNvSpPr>
                  <a:spLocks noChangeShapeType="1"/>
                </p:cNvSpPr>
                <p:nvPr/>
              </p:nvSpPr>
              <p:spPr bwMode="auto">
                <a:xfrm flipH="1">
                  <a:off x="2514" y="3822"/>
                  <a:ext cx="648" cy="1176"/>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9" name="Line 10"/>
                <p:cNvSpPr>
                  <a:spLocks noChangeShapeType="1"/>
                </p:cNvSpPr>
                <p:nvPr/>
              </p:nvSpPr>
              <p:spPr bwMode="auto">
                <a:xfrm flipH="1">
                  <a:off x="2784" y="5144"/>
                  <a:ext cx="1369" cy="163"/>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0" name="Line 11"/>
                <p:cNvSpPr>
                  <a:spLocks noChangeShapeType="1"/>
                </p:cNvSpPr>
                <p:nvPr/>
              </p:nvSpPr>
              <p:spPr bwMode="auto">
                <a:xfrm flipH="1">
                  <a:off x="1478" y="5422"/>
                  <a:ext cx="807" cy="713"/>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1" name="Line 12"/>
                <p:cNvSpPr>
                  <a:spLocks noChangeShapeType="1"/>
                </p:cNvSpPr>
                <p:nvPr/>
              </p:nvSpPr>
              <p:spPr bwMode="auto">
                <a:xfrm flipH="1">
                  <a:off x="4687" y="4769"/>
                  <a:ext cx="1010" cy="258"/>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2" name="Line 13"/>
                <p:cNvSpPr>
                  <a:spLocks noChangeShapeType="1"/>
                </p:cNvSpPr>
                <p:nvPr/>
              </p:nvSpPr>
              <p:spPr bwMode="auto">
                <a:xfrm flipH="1">
                  <a:off x="4095" y="5406"/>
                  <a:ext cx="236" cy="1078"/>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3" name="Line 14"/>
                <p:cNvSpPr>
                  <a:spLocks noChangeShapeType="1"/>
                </p:cNvSpPr>
                <p:nvPr/>
              </p:nvSpPr>
              <p:spPr bwMode="auto">
                <a:xfrm>
                  <a:off x="1418" y="5132"/>
                  <a:ext cx="824" cy="101"/>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4" name="Line 15"/>
                <p:cNvSpPr>
                  <a:spLocks noChangeShapeType="1"/>
                </p:cNvSpPr>
                <p:nvPr/>
              </p:nvSpPr>
              <p:spPr bwMode="auto">
                <a:xfrm>
                  <a:off x="1969" y="3346"/>
                  <a:ext cx="1110" cy="247"/>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5" name="Line 16"/>
                <p:cNvSpPr>
                  <a:spLocks noChangeShapeType="1"/>
                </p:cNvSpPr>
                <p:nvPr/>
              </p:nvSpPr>
              <p:spPr bwMode="auto">
                <a:xfrm flipH="1">
                  <a:off x="3626" y="3001"/>
                  <a:ext cx="847" cy="588"/>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6" name="Line 17"/>
                <p:cNvSpPr>
                  <a:spLocks noChangeShapeType="1"/>
                </p:cNvSpPr>
                <p:nvPr/>
              </p:nvSpPr>
              <p:spPr bwMode="auto">
                <a:xfrm>
                  <a:off x="4630" y="5333"/>
                  <a:ext cx="848" cy="467"/>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7" name="Line 18"/>
                <p:cNvSpPr>
                  <a:spLocks noChangeShapeType="1"/>
                </p:cNvSpPr>
                <p:nvPr/>
              </p:nvSpPr>
              <p:spPr bwMode="auto">
                <a:xfrm>
                  <a:off x="2509" y="5547"/>
                  <a:ext cx="281" cy="1216"/>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3368" name="Group 19"/>
                <p:cNvGrpSpPr>
                  <a:grpSpLocks/>
                </p:cNvGrpSpPr>
                <p:nvPr/>
              </p:nvGrpSpPr>
              <p:grpSpPr bwMode="auto">
                <a:xfrm>
                  <a:off x="3983" y="4725"/>
                  <a:ext cx="801" cy="798"/>
                  <a:chOff x="3014" y="3300"/>
                  <a:chExt cx="801" cy="798"/>
                </a:xfrm>
              </p:grpSpPr>
              <p:sp>
                <p:nvSpPr>
                  <p:cNvPr id="15380" name="Oval 20"/>
                  <p:cNvSpPr>
                    <a:spLocks noChangeArrowheads="1"/>
                  </p:cNvSpPr>
                  <p:nvPr/>
                </p:nvSpPr>
                <p:spPr bwMode="auto">
                  <a:xfrm>
                    <a:off x="3015" y="3300"/>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76" name="Rectangle 21"/>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nvGrpSpPr>
                <p:cNvPr id="13369" name="Group 22"/>
                <p:cNvGrpSpPr>
                  <a:grpSpLocks/>
                </p:cNvGrpSpPr>
                <p:nvPr/>
              </p:nvGrpSpPr>
              <p:grpSpPr bwMode="auto">
                <a:xfrm>
                  <a:off x="2045" y="4896"/>
                  <a:ext cx="801" cy="798"/>
                  <a:chOff x="3014" y="3300"/>
                  <a:chExt cx="801" cy="798"/>
                </a:xfrm>
              </p:grpSpPr>
              <p:sp>
                <p:nvSpPr>
                  <p:cNvPr id="15383" name="Oval 23"/>
                  <p:cNvSpPr>
                    <a:spLocks noChangeArrowheads="1"/>
                  </p:cNvSpPr>
                  <p:nvPr/>
                </p:nvSpPr>
                <p:spPr bwMode="auto">
                  <a:xfrm>
                    <a:off x="3014" y="3300"/>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74" name="Rectangle 24"/>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nvGrpSpPr>
                <p:cNvPr id="13370" name="Group 25"/>
                <p:cNvGrpSpPr>
                  <a:grpSpLocks/>
                </p:cNvGrpSpPr>
                <p:nvPr/>
              </p:nvGrpSpPr>
              <p:grpSpPr bwMode="auto">
                <a:xfrm>
                  <a:off x="3014" y="3300"/>
                  <a:ext cx="801" cy="798"/>
                  <a:chOff x="3014" y="3300"/>
                  <a:chExt cx="801" cy="798"/>
                </a:xfrm>
              </p:grpSpPr>
              <p:sp>
                <p:nvSpPr>
                  <p:cNvPr id="15386" name="Oval 26"/>
                  <p:cNvSpPr>
                    <a:spLocks noChangeArrowheads="1"/>
                  </p:cNvSpPr>
                  <p:nvPr/>
                </p:nvSpPr>
                <p:spPr bwMode="auto">
                  <a:xfrm>
                    <a:off x="3015" y="3299"/>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72" name="Rectangle 27"/>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grpSp>
        <p:grpSp>
          <p:nvGrpSpPr>
            <p:cNvPr id="13318" name="Group 28"/>
            <p:cNvGrpSpPr>
              <a:grpSpLocks/>
            </p:cNvGrpSpPr>
            <p:nvPr/>
          </p:nvGrpSpPr>
          <p:grpSpPr bwMode="auto">
            <a:xfrm>
              <a:off x="6377" y="2217"/>
              <a:ext cx="4279" cy="4520"/>
              <a:chOff x="6377" y="2217"/>
              <a:chExt cx="4279" cy="4520"/>
            </a:xfrm>
          </p:grpSpPr>
          <p:sp>
            <p:nvSpPr>
              <p:cNvPr id="13319" name="Line 29"/>
              <p:cNvSpPr>
                <a:spLocks noChangeShapeType="1"/>
              </p:cNvSpPr>
              <p:nvPr/>
            </p:nvSpPr>
            <p:spPr bwMode="auto">
              <a:xfrm>
                <a:off x="8297" y="2217"/>
                <a:ext cx="28" cy="1057"/>
              </a:xfrm>
              <a:prstGeom prst="line">
                <a:avLst/>
              </a:prstGeom>
              <a:noFill/>
              <a:ln w="38100">
                <a:solidFill>
                  <a:srgbClr val="9900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grpSp>
            <p:nvGrpSpPr>
              <p:cNvPr id="13320" name="Group 30"/>
              <p:cNvGrpSpPr>
                <a:grpSpLocks/>
              </p:cNvGrpSpPr>
              <p:nvPr/>
            </p:nvGrpSpPr>
            <p:grpSpPr bwMode="auto">
              <a:xfrm>
                <a:off x="6377" y="2619"/>
                <a:ext cx="4279" cy="4118"/>
                <a:chOff x="6377" y="2619"/>
                <a:chExt cx="4279" cy="4118"/>
              </a:xfrm>
            </p:grpSpPr>
            <p:sp>
              <p:nvSpPr>
                <p:cNvPr id="13321" name="Rectangle 31"/>
                <p:cNvSpPr>
                  <a:spLocks noChangeArrowheads="1"/>
                </p:cNvSpPr>
                <p:nvPr/>
              </p:nvSpPr>
              <p:spPr bwMode="auto">
                <a:xfrm>
                  <a:off x="8885" y="4041"/>
                  <a:ext cx="50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10</a:t>
                  </a:r>
                  <a:endParaRPr lang="ru-RU" altLang="ru-RU" sz="2000">
                    <a:solidFill>
                      <a:srgbClr val="CC0000"/>
                    </a:solidFill>
                  </a:endParaRPr>
                </a:p>
              </p:txBody>
            </p:sp>
            <p:sp>
              <p:nvSpPr>
                <p:cNvPr id="13322" name="Rectangle 32"/>
                <p:cNvSpPr>
                  <a:spLocks noChangeArrowheads="1"/>
                </p:cNvSpPr>
                <p:nvPr/>
              </p:nvSpPr>
              <p:spPr bwMode="auto">
                <a:xfrm>
                  <a:off x="8144" y="5238"/>
                  <a:ext cx="53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15</a:t>
                  </a:r>
                  <a:endParaRPr lang="ru-RU" altLang="ru-RU" sz="2000">
                    <a:solidFill>
                      <a:srgbClr val="CC0000"/>
                    </a:solidFill>
                  </a:endParaRPr>
                </a:p>
              </p:txBody>
            </p:sp>
            <p:sp>
              <p:nvSpPr>
                <p:cNvPr id="13323" name="Rectangle 33"/>
                <p:cNvSpPr>
                  <a:spLocks noChangeArrowheads="1"/>
                </p:cNvSpPr>
                <p:nvPr/>
              </p:nvSpPr>
              <p:spPr bwMode="auto">
                <a:xfrm>
                  <a:off x="7346" y="4155"/>
                  <a:ext cx="50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25</a:t>
                  </a:r>
                  <a:endParaRPr lang="ru-RU" altLang="ru-RU" sz="2000">
                    <a:solidFill>
                      <a:srgbClr val="CC0000"/>
                    </a:solidFill>
                  </a:endParaRPr>
                </a:p>
              </p:txBody>
            </p:sp>
            <p:sp>
              <p:nvSpPr>
                <p:cNvPr id="13324" name="Rectangle 34"/>
                <p:cNvSpPr>
                  <a:spLocks noChangeArrowheads="1"/>
                </p:cNvSpPr>
                <p:nvPr/>
              </p:nvSpPr>
              <p:spPr bwMode="auto">
                <a:xfrm>
                  <a:off x="8999" y="3300"/>
                  <a:ext cx="59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25</a:t>
                  </a:r>
                </a:p>
                <a:p>
                  <a:pPr eaLnBrk="1" hangingPunct="1"/>
                  <a:endParaRPr lang="ru-RU" altLang="ru-RU" sz="2000">
                    <a:solidFill>
                      <a:srgbClr val="CC0000"/>
                    </a:solidFill>
                  </a:endParaRPr>
                </a:p>
              </p:txBody>
            </p:sp>
            <p:sp>
              <p:nvSpPr>
                <p:cNvPr id="13325" name="Rectangle 35"/>
                <p:cNvSpPr>
                  <a:spLocks noChangeArrowheads="1"/>
                </p:cNvSpPr>
                <p:nvPr/>
              </p:nvSpPr>
              <p:spPr bwMode="auto">
                <a:xfrm>
                  <a:off x="9644" y="5579"/>
                  <a:ext cx="51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20</a:t>
                  </a:r>
                </a:p>
                <a:p>
                  <a:pPr eaLnBrk="1" hangingPunct="1"/>
                  <a:endParaRPr lang="ru-RU" altLang="ru-RU" sz="2000">
                    <a:solidFill>
                      <a:srgbClr val="CC0000"/>
                    </a:solidFill>
                  </a:endParaRPr>
                </a:p>
              </p:txBody>
            </p:sp>
            <p:sp>
              <p:nvSpPr>
                <p:cNvPr id="13326" name="Rectangle 36"/>
                <p:cNvSpPr>
                  <a:spLocks noChangeArrowheads="1"/>
                </p:cNvSpPr>
                <p:nvPr/>
              </p:nvSpPr>
              <p:spPr bwMode="auto">
                <a:xfrm>
                  <a:off x="7574" y="5751"/>
                  <a:ext cx="57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15</a:t>
                  </a:r>
                </a:p>
                <a:p>
                  <a:pPr eaLnBrk="1" hangingPunct="1"/>
                  <a:endParaRPr lang="ru-RU" altLang="ru-RU" sz="2000">
                    <a:solidFill>
                      <a:srgbClr val="CC0000"/>
                    </a:solidFill>
                  </a:endParaRPr>
                </a:p>
              </p:txBody>
            </p:sp>
            <p:sp>
              <p:nvSpPr>
                <p:cNvPr id="13327" name="Rectangle 37"/>
                <p:cNvSpPr>
                  <a:spLocks noChangeArrowheads="1"/>
                </p:cNvSpPr>
                <p:nvPr/>
              </p:nvSpPr>
              <p:spPr bwMode="auto">
                <a:xfrm>
                  <a:off x="6776" y="5808"/>
                  <a:ext cx="53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25</a:t>
                  </a:r>
                  <a:endParaRPr lang="ru-RU" altLang="ru-RU" sz="2000">
                    <a:solidFill>
                      <a:srgbClr val="CC0000"/>
                    </a:solidFill>
                  </a:endParaRPr>
                </a:p>
              </p:txBody>
            </p:sp>
            <p:sp>
              <p:nvSpPr>
                <p:cNvPr id="13328" name="Rectangle 38"/>
                <p:cNvSpPr>
                  <a:spLocks noChangeArrowheads="1"/>
                </p:cNvSpPr>
                <p:nvPr/>
              </p:nvSpPr>
              <p:spPr bwMode="auto">
                <a:xfrm>
                  <a:off x="10025" y="4896"/>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10</a:t>
                  </a:r>
                  <a:endParaRPr lang="ru-RU" altLang="ru-RU" sz="2000">
                    <a:solidFill>
                      <a:srgbClr val="CC0000"/>
                    </a:solidFill>
                  </a:endParaRPr>
                </a:p>
              </p:txBody>
            </p:sp>
            <p:sp>
              <p:nvSpPr>
                <p:cNvPr id="13329" name="Rectangle 39"/>
                <p:cNvSpPr>
                  <a:spLocks noChangeArrowheads="1"/>
                </p:cNvSpPr>
                <p:nvPr/>
              </p:nvSpPr>
              <p:spPr bwMode="auto">
                <a:xfrm>
                  <a:off x="7004" y="3471"/>
                  <a:ext cx="48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20</a:t>
                  </a:r>
                  <a:endParaRPr lang="ru-RU" altLang="ru-RU" sz="2000">
                    <a:solidFill>
                      <a:srgbClr val="CC0000"/>
                    </a:solidFill>
                  </a:endParaRPr>
                </a:p>
              </p:txBody>
            </p:sp>
            <p:sp>
              <p:nvSpPr>
                <p:cNvPr id="13330" name="Rectangle 40"/>
                <p:cNvSpPr>
                  <a:spLocks noChangeArrowheads="1"/>
                </p:cNvSpPr>
                <p:nvPr/>
              </p:nvSpPr>
              <p:spPr bwMode="auto">
                <a:xfrm>
                  <a:off x="8805" y="5574"/>
                  <a:ext cx="46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30</a:t>
                  </a:r>
                  <a:endParaRPr lang="ru-RU" altLang="ru-RU" sz="2000">
                    <a:solidFill>
                      <a:srgbClr val="CC0000"/>
                    </a:solidFill>
                  </a:endParaRPr>
                </a:p>
              </p:txBody>
            </p:sp>
            <p:sp>
              <p:nvSpPr>
                <p:cNvPr id="13331" name="Rectangle 41"/>
                <p:cNvSpPr>
                  <a:spLocks noChangeArrowheads="1"/>
                </p:cNvSpPr>
                <p:nvPr/>
              </p:nvSpPr>
              <p:spPr bwMode="auto">
                <a:xfrm>
                  <a:off x="6434" y="5181"/>
                  <a:ext cx="50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35</a:t>
                  </a:r>
                  <a:endParaRPr lang="ru-RU" altLang="ru-RU" sz="2000">
                    <a:solidFill>
                      <a:srgbClr val="CC0000"/>
                    </a:solidFill>
                  </a:endParaRPr>
                </a:p>
              </p:txBody>
            </p:sp>
            <p:sp>
              <p:nvSpPr>
                <p:cNvPr id="13332" name="Rectangle 42"/>
                <p:cNvSpPr>
                  <a:spLocks noChangeArrowheads="1"/>
                </p:cNvSpPr>
                <p:nvPr/>
              </p:nvSpPr>
              <p:spPr bwMode="auto">
                <a:xfrm>
                  <a:off x="7782" y="2619"/>
                  <a:ext cx="51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a:solidFill>
                        <a:srgbClr val="CC0000"/>
                      </a:solidFill>
                      <a:latin typeface="Tahoma" panose="020B0604030504040204" pitchFamily="34" charset="0"/>
                    </a:rPr>
                    <a:t>25</a:t>
                  </a:r>
                  <a:endParaRPr lang="ru-RU" altLang="ru-RU" sz="2000">
                    <a:solidFill>
                      <a:srgbClr val="CC0000"/>
                    </a:solidFill>
                  </a:endParaRPr>
                </a:p>
              </p:txBody>
            </p:sp>
            <p:sp>
              <p:nvSpPr>
                <p:cNvPr id="15403" name="Text Box 43"/>
                <p:cNvSpPr txBox="1">
                  <a:spLocks noChangeArrowheads="1"/>
                </p:cNvSpPr>
                <p:nvPr/>
              </p:nvSpPr>
              <p:spPr bwMode="auto">
                <a:xfrm>
                  <a:off x="6434" y="6264"/>
                  <a:ext cx="564" cy="452"/>
                </a:xfrm>
                <a:prstGeom prst="rect">
                  <a:avLst/>
                </a:prstGeom>
                <a:noFill/>
                <a:ln w="9525">
                  <a:noFill/>
                  <a:miter lim="800000"/>
                  <a:headEnd/>
                  <a:tailEnd/>
                </a:ln>
              </p:spPr>
              <p:txBody>
                <a:bodyPr/>
                <a:lstStyle/>
                <a:p>
                  <a:pPr algn="ctr">
                    <a:defRPr/>
                  </a:pPr>
                  <a:r>
                    <a:rPr lang="ru-RU" sz="2000">
                      <a:solidFill>
                        <a:schemeClr val="accent2"/>
                      </a:solidFill>
                      <a:effectLst>
                        <a:outerShdw blurRad="38100" dist="38100" dir="2700000" algn="tl">
                          <a:srgbClr val="C0C0C0"/>
                        </a:outerShdw>
                      </a:effectLst>
                      <a:latin typeface="Arial" charset="0"/>
                      <a:cs typeface="Arial" charset="0"/>
                    </a:rPr>
                    <a:t>2)</a:t>
                  </a:r>
                </a:p>
              </p:txBody>
            </p:sp>
            <p:sp>
              <p:nvSpPr>
                <p:cNvPr id="13334" name="Line 44"/>
                <p:cNvSpPr>
                  <a:spLocks noChangeShapeType="1"/>
                </p:cNvSpPr>
                <p:nvPr/>
              </p:nvSpPr>
              <p:spPr bwMode="auto">
                <a:xfrm>
                  <a:off x="8645" y="3976"/>
                  <a:ext cx="575" cy="912"/>
                </a:xfrm>
                <a:prstGeom prst="line">
                  <a:avLst/>
                </a:prstGeom>
                <a:noFill/>
                <a:ln w="38100">
                  <a:solidFill>
                    <a:srgbClr val="9900CC"/>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13335" name="Line 45"/>
                <p:cNvSpPr>
                  <a:spLocks noChangeShapeType="1"/>
                </p:cNvSpPr>
                <p:nvPr/>
              </p:nvSpPr>
              <p:spPr bwMode="auto">
                <a:xfrm flipH="1">
                  <a:off x="7521" y="3796"/>
                  <a:ext cx="600" cy="1089"/>
                </a:xfrm>
                <a:prstGeom prst="line">
                  <a:avLst/>
                </a:prstGeom>
                <a:noFill/>
                <a:ln w="38100">
                  <a:solidFill>
                    <a:srgbClr val="9900CC"/>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36" name="Line 46"/>
                <p:cNvSpPr>
                  <a:spLocks noChangeShapeType="1"/>
                </p:cNvSpPr>
                <p:nvPr/>
              </p:nvSpPr>
              <p:spPr bwMode="auto">
                <a:xfrm flipH="1">
                  <a:off x="7743" y="5139"/>
                  <a:ext cx="1198" cy="142"/>
                </a:xfrm>
                <a:prstGeom prst="line">
                  <a:avLst/>
                </a:prstGeom>
                <a:noFill/>
                <a:ln w="38100">
                  <a:solidFill>
                    <a:srgbClr val="9900CC"/>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13337" name="Line 47"/>
                <p:cNvSpPr>
                  <a:spLocks noChangeShapeType="1"/>
                </p:cNvSpPr>
                <p:nvPr/>
              </p:nvSpPr>
              <p:spPr bwMode="auto">
                <a:xfrm flipH="1">
                  <a:off x="6437" y="5396"/>
                  <a:ext cx="807" cy="713"/>
                </a:xfrm>
                <a:prstGeom prst="line">
                  <a:avLst/>
                </a:prstGeom>
                <a:noFill/>
                <a:ln w="38100">
                  <a:solidFill>
                    <a:srgbClr val="9900CC"/>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38" name="Line 48"/>
                <p:cNvSpPr>
                  <a:spLocks noChangeShapeType="1"/>
                </p:cNvSpPr>
                <p:nvPr/>
              </p:nvSpPr>
              <p:spPr bwMode="auto">
                <a:xfrm flipH="1">
                  <a:off x="9733" y="4743"/>
                  <a:ext cx="923" cy="234"/>
                </a:xfrm>
                <a:prstGeom prst="line">
                  <a:avLst/>
                </a:prstGeom>
                <a:noFill/>
                <a:ln w="38100">
                  <a:solidFill>
                    <a:srgbClr val="9900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39" name="Line 49"/>
                <p:cNvSpPr>
                  <a:spLocks noChangeShapeType="1"/>
                </p:cNvSpPr>
                <p:nvPr/>
              </p:nvSpPr>
              <p:spPr bwMode="auto">
                <a:xfrm flipH="1">
                  <a:off x="9054" y="5380"/>
                  <a:ext cx="236" cy="1078"/>
                </a:xfrm>
                <a:prstGeom prst="line">
                  <a:avLst/>
                </a:prstGeom>
                <a:noFill/>
                <a:ln w="38100">
                  <a:solidFill>
                    <a:srgbClr val="9900CC"/>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0" name="Line 50"/>
                <p:cNvSpPr>
                  <a:spLocks noChangeShapeType="1"/>
                </p:cNvSpPr>
                <p:nvPr/>
              </p:nvSpPr>
              <p:spPr bwMode="auto">
                <a:xfrm>
                  <a:off x="6377" y="5106"/>
                  <a:ext cx="635" cy="77"/>
                </a:xfrm>
                <a:prstGeom prst="line">
                  <a:avLst/>
                </a:prstGeom>
                <a:noFill/>
                <a:ln w="38100">
                  <a:solidFill>
                    <a:srgbClr val="9900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1" name="Line 51"/>
                <p:cNvSpPr>
                  <a:spLocks noChangeShapeType="1"/>
                </p:cNvSpPr>
                <p:nvPr/>
              </p:nvSpPr>
              <p:spPr bwMode="auto">
                <a:xfrm>
                  <a:off x="6928" y="3320"/>
                  <a:ext cx="1059" cy="238"/>
                </a:xfrm>
                <a:prstGeom prst="line">
                  <a:avLst/>
                </a:prstGeom>
                <a:noFill/>
                <a:ln w="38100">
                  <a:solidFill>
                    <a:srgbClr val="9900CC"/>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2" name="Line 52"/>
                <p:cNvSpPr>
                  <a:spLocks noChangeShapeType="1"/>
                </p:cNvSpPr>
                <p:nvPr/>
              </p:nvSpPr>
              <p:spPr bwMode="auto">
                <a:xfrm flipH="1">
                  <a:off x="8585" y="2975"/>
                  <a:ext cx="847" cy="588"/>
                </a:xfrm>
                <a:prstGeom prst="line">
                  <a:avLst/>
                </a:prstGeom>
                <a:noFill/>
                <a:ln w="38100">
                  <a:solidFill>
                    <a:srgbClr val="9900CC"/>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13343" name="Line 53"/>
                <p:cNvSpPr>
                  <a:spLocks noChangeShapeType="1"/>
                </p:cNvSpPr>
                <p:nvPr/>
              </p:nvSpPr>
              <p:spPr bwMode="auto">
                <a:xfrm>
                  <a:off x="9661" y="5346"/>
                  <a:ext cx="776" cy="428"/>
                </a:xfrm>
                <a:prstGeom prst="line">
                  <a:avLst/>
                </a:prstGeom>
                <a:noFill/>
                <a:ln w="38100">
                  <a:solidFill>
                    <a:srgbClr val="9900CC"/>
                  </a:solidFill>
                  <a:round/>
                  <a:headEnd type="triangle" w="med" len="med"/>
                  <a:tailEnd/>
                </a:ln>
                <a:extLst>
                  <a:ext uri="{909E8E84-426E-40DD-AFC4-6F175D3DCCD1}">
                    <a14:hiddenFill xmlns:a14="http://schemas.microsoft.com/office/drawing/2010/main">
                      <a:noFill/>
                    </a14:hiddenFill>
                  </a:ext>
                </a:extLst>
              </p:spPr>
              <p:txBody>
                <a:bodyPr/>
                <a:lstStyle/>
                <a:p>
                  <a:endParaRPr lang="ru-RU"/>
                </a:p>
              </p:txBody>
            </p:sp>
            <p:sp>
              <p:nvSpPr>
                <p:cNvPr id="13344" name="Line 54"/>
                <p:cNvSpPr>
                  <a:spLocks noChangeShapeType="1"/>
                </p:cNvSpPr>
                <p:nvPr/>
              </p:nvSpPr>
              <p:spPr bwMode="auto">
                <a:xfrm>
                  <a:off x="7501" y="5659"/>
                  <a:ext cx="248" cy="1078"/>
                </a:xfrm>
                <a:prstGeom prst="line">
                  <a:avLst/>
                </a:prstGeom>
                <a:noFill/>
                <a:ln w="38100">
                  <a:solidFill>
                    <a:srgbClr val="9900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grpSp>
              <p:nvGrpSpPr>
                <p:cNvPr id="13345" name="Group 55"/>
                <p:cNvGrpSpPr>
                  <a:grpSpLocks/>
                </p:cNvGrpSpPr>
                <p:nvPr/>
              </p:nvGrpSpPr>
              <p:grpSpPr bwMode="auto">
                <a:xfrm>
                  <a:off x="8942" y="4699"/>
                  <a:ext cx="801" cy="798"/>
                  <a:chOff x="3014" y="3300"/>
                  <a:chExt cx="801" cy="798"/>
                </a:xfrm>
              </p:grpSpPr>
              <p:sp>
                <p:nvSpPr>
                  <p:cNvPr id="15416" name="Oval 56"/>
                  <p:cNvSpPr>
                    <a:spLocks noChangeArrowheads="1"/>
                  </p:cNvSpPr>
                  <p:nvPr/>
                </p:nvSpPr>
                <p:spPr bwMode="auto">
                  <a:xfrm>
                    <a:off x="3014" y="3300"/>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53" name="Rectangle 57"/>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nvGrpSpPr>
                <p:cNvPr id="13346" name="Group 58"/>
                <p:cNvGrpSpPr>
                  <a:grpSpLocks/>
                </p:cNvGrpSpPr>
                <p:nvPr/>
              </p:nvGrpSpPr>
              <p:grpSpPr bwMode="auto">
                <a:xfrm>
                  <a:off x="7004" y="4870"/>
                  <a:ext cx="801" cy="798"/>
                  <a:chOff x="3014" y="3300"/>
                  <a:chExt cx="801" cy="798"/>
                </a:xfrm>
              </p:grpSpPr>
              <p:sp>
                <p:nvSpPr>
                  <p:cNvPr id="15419" name="Oval 59"/>
                  <p:cNvSpPr>
                    <a:spLocks noChangeArrowheads="1"/>
                  </p:cNvSpPr>
                  <p:nvPr/>
                </p:nvSpPr>
                <p:spPr bwMode="auto">
                  <a:xfrm>
                    <a:off x="3013" y="3300"/>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51" name="Rectangle 60"/>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nvGrpSpPr>
                <p:cNvPr id="13347" name="Group 61"/>
                <p:cNvGrpSpPr>
                  <a:grpSpLocks/>
                </p:cNvGrpSpPr>
                <p:nvPr/>
              </p:nvGrpSpPr>
              <p:grpSpPr bwMode="auto">
                <a:xfrm>
                  <a:off x="7973" y="3274"/>
                  <a:ext cx="801" cy="798"/>
                  <a:chOff x="3014" y="3300"/>
                  <a:chExt cx="801" cy="798"/>
                </a:xfrm>
              </p:grpSpPr>
              <p:sp>
                <p:nvSpPr>
                  <p:cNvPr id="15422" name="Oval 62"/>
                  <p:cNvSpPr>
                    <a:spLocks noChangeArrowheads="1"/>
                  </p:cNvSpPr>
                  <p:nvPr/>
                </p:nvSpPr>
                <p:spPr bwMode="auto">
                  <a:xfrm>
                    <a:off x="3015" y="3299"/>
                    <a:ext cx="801" cy="798"/>
                  </a:xfrm>
                  <a:prstGeom prst="ellipse">
                    <a:avLst/>
                  </a:prstGeom>
                  <a:solidFill>
                    <a:schemeClr val="accent1"/>
                  </a:solidFill>
                  <a:ln w="28575">
                    <a:solidFill>
                      <a:srgbClr val="006666"/>
                    </a:solidFill>
                    <a:round/>
                    <a:headEnd/>
                    <a:tailEnd/>
                  </a:ln>
                  <a:effectLst>
                    <a:outerShdw dist="35921" dir="2700000" algn="ctr" rotWithShape="0">
                      <a:srgbClr val="003366"/>
                    </a:outerShdw>
                  </a:effectLst>
                </p:spPr>
                <p:txBody>
                  <a:bodyPr/>
                  <a:lstStyle/>
                  <a:p>
                    <a:pPr>
                      <a:defRPr/>
                    </a:pPr>
                    <a:endParaRPr lang="ru-RU">
                      <a:latin typeface="Arial" charset="0"/>
                      <a:cs typeface="Arial" charset="0"/>
                    </a:endParaRPr>
                  </a:p>
                </p:txBody>
              </p:sp>
              <p:sp>
                <p:nvSpPr>
                  <p:cNvPr id="13349" name="Rectangle 63"/>
                  <p:cNvSpPr>
                    <a:spLocks noChangeArrowheads="1"/>
                  </p:cNvSpPr>
                  <p:nvPr/>
                </p:nvSpPr>
                <p:spPr bwMode="auto">
                  <a:xfrm>
                    <a:off x="3128" y="3528"/>
                    <a:ext cx="57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ts val="300"/>
                      </a:spcAft>
                    </a:pPr>
                    <a:r>
                      <a:rPr lang="ru-RU" altLang="ru-RU" sz="2400" b="1">
                        <a:solidFill>
                          <a:srgbClr val="FF0000"/>
                        </a:solidFill>
                      </a:rPr>
                      <a:t>УС</a:t>
                    </a:r>
                    <a:endParaRPr lang="ru-RU" altLang="ru-RU" sz="2400">
                      <a:solidFill>
                        <a:srgbClr val="FF0000"/>
                      </a:solidFill>
                    </a:endParaRPr>
                  </a:p>
                </p:txBody>
              </p:sp>
            </p:grpSp>
          </p:grpSp>
        </p:grpSp>
      </p:grpSp>
      <p:sp>
        <p:nvSpPr>
          <p:cNvPr id="15424" name="Text Box 64"/>
          <p:cNvSpPr txBox="1">
            <a:spLocks noChangeArrowheads="1"/>
          </p:cNvSpPr>
          <p:nvPr/>
        </p:nvSpPr>
        <p:spPr bwMode="auto">
          <a:xfrm>
            <a:off x="827088" y="5949950"/>
            <a:ext cx="7489825" cy="3968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000" b="1">
                <a:solidFill>
                  <a:srgbClr val="800080"/>
                </a:solidFill>
                <a:latin typeface="Arial" charset="0"/>
                <a:cs typeface="Arial" charset="0"/>
              </a:rPr>
              <a:t>Рис.1.1,б. Структура (1) и топология (2) фрагмента ИТС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6387" name="Text Box 3"/>
          <p:cNvSpPr txBox="1">
            <a:spLocks noChangeArrowheads="1"/>
          </p:cNvSpPr>
          <p:nvPr/>
        </p:nvSpPr>
        <p:spPr bwMode="auto">
          <a:xfrm>
            <a:off x="250825" y="1089025"/>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Для понимания сущности термина “топология сети” рассмотрим два следующих рисунка (рис.1.1,б). На них представлен один и тот же фрагмент ИТС в двух формах: а) в форме неориентированного графа (рис.1.1,б-1); б) в форме ориентированного графа (рис.1.1,б-2), дугам которого приписаны весовые коэффициенты (последние могут иметь различную физическую природу: пропускная способность, стоимость, величина задержки и т.д.). Очевидно, что рис.1.1,б-1 представляет собой структуру фрагмента сети, то есть описывает состав этого фрагмента ИТС и связи между узлами сети (УС). Однако этот рисунок недостаточно информативен и не позволяет провести достаточный анализ ИТС, например, для решения задач маршрутизации, управления потоками и т.п.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7411" name="Text Box 3"/>
          <p:cNvSpPr txBox="1">
            <a:spLocks noChangeArrowheads="1"/>
          </p:cNvSpPr>
          <p:nvPr/>
        </p:nvSpPr>
        <p:spPr bwMode="auto">
          <a:xfrm>
            <a:off x="250825" y="1493838"/>
            <a:ext cx="8642350"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800">
                <a:solidFill>
                  <a:srgbClr val="800080"/>
                </a:solidFill>
                <a:latin typeface="Arial" charset="0"/>
                <a:cs typeface="Arial" charset="0"/>
              </a:rPr>
              <a:t>Второй рисунок (рис.1.1,б-2) “устраняет” недостатки предыдущего, то есть он достаточно информативен и позволяет более глубоко проанализировать ИТС (на нем показаны не только сами связи между элементами сети, но и их качественные и количественные характеристики). Вместе с этим связи между рассматриваемыми узлами сети являются односторонними, что чрезвычайно важно при решении задачи выбора маршрута передачи пакета через эти УС.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8435" name="Text Box 3"/>
          <p:cNvSpPr txBox="1">
            <a:spLocks noChangeArrowheads="1"/>
          </p:cNvSpPr>
          <p:nvPr/>
        </p:nvSpPr>
        <p:spPr bwMode="auto">
          <a:xfrm>
            <a:off x="250825" y="1052513"/>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a:solidFill>
                  <a:srgbClr val="800080"/>
                </a:solidFill>
                <a:latin typeface="Arial" charset="0"/>
                <a:cs typeface="Arial" charset="0"/>
              </a:rPr>
              <a:t>Теперь возникает справедливый вопрос: А откуда появился термин “топология сети”? Под </a:t>
            </a:r>
            <a:r>
              <a:rPr lang="ru-RU" sz="2400" i="1">
                <a:solidFill>
                  <a:srgbClr val="800080"/>
                </a:solidFill>
                <a:latin typeface="Arial" charset="0"/>
                <a:cs typeface="Arial" charset="0"/>
              </a:rPr>
              <a:t>топологией</a:t>
            </a:r>
            <a:r>
              <a:rPr lang="ru-RU" sz="2400">
                <a:solidFill>
                  <a:srgbClr val="800080"/>
                </a:solidFill>
                <a:latin typeface="Arial" charset="0"/>
                <a:cs typeface="Arial" charset="0"/>
              </a:rPr>
              <a:t> в математике понимается раздел, изучающий топологические свойства фигур, то есть свойства, не изменяющиеся при любых деформациях, производимых без разрывов и склеивания (точнее при взаимно однозначных и непрерывных отображениях). </a:t>
            </a:r>
            <a:r>
              <a:rPr lang="ru-RU" sz="2400" i="1">
                <a:solidFill>
                  <a:srgbClr val="800080"/>
                </a:solidFill>
                <a:latin typeface="Arial" charset="0"/>
                <a:cs typeface="Arial" charset="0"/>
              </a:rPr>
              <a:t>Топологическое пространство</a:t>
            </a:r>
            <a:r>
              <a:rPr lang="ru-RU" sz="2400">
                <a:solidFill>
                  <a:srgbClr val="800080"/>
                </a:solidFill>
                <a:latin typeface="Arial" charset="0"/>
                <a:cs typeface="Arial" charset="0"/>
              </a:rPr>
              <a:t> (математическое понятие, обобщающее понятие метрического пространства) — множество элементов любой природы, в котором тем или иным способом определены предельные значения.</a:t>
            </a:r>
          </a:p>
          <a:p>
            <a:pPr algn="ctr">
              <a:defRPr/>
            </a:pPr>
            <a:r>
              <a:rPr lang="ru-RU" sz="2400">
                <a:solidFill>
                  <a:srgbClr val="800080"/>
                </a:solidFill>
                <a:latin typeface="Arial" charset="0"/>
                <a:cs typeface="Arial" charset="0"/>
              </a:rPr>
              <a:t>Таким образом, под </a:t>
            </a:r>
            <a:r>
              <a:rPr lang="ru-RU" sz="2400" i="1">
                <a:solidFill>
                  <a:srgbClr val="800080"/>
                </a:solidFill>
                <a:latin typeface="Arial" charset="0"/>
                <a:cs typeface="Arial" charset="0"/>
              </a:rPr>
              <a:t>топологией ИТС</a:t>
            </a:r>
            <a:r>
              <a:rPr lang="ru-RU" sz="2400">
                <a:solidFill>
                  <a:srgbClr val="800080"/>
                </a:solidFill>
                <a:latin typeface="Arial" charset="0"/>
                <a:cs typeface="Arial" charset="0"/>
              </a:rPr>
              <a:t> понимается её структура с определенными на ней предельными функциональными параметрами и направлениями информационных потоков.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0483" name="Rectangle 3"/>
          <p:cNvSpPr>
            <a:spLocks noChangeArrowheads="1"/>
          </p:cNvSpPr>
          <p:nvPr/>
        </p:nvSpPr>
        <p:spPr bwMode="auto">
          <a:xfrm>
            <a:off x="2614613" y="404813"/>
            <a:ext cx="3913187"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1.2. Зачем нужны сети? </a:t>
            </a:r>
          </a:p>
        </p:txBody>
      </p:sp>
      <p:sp>
        <p:nvSpPr>
          <p:cNvPr id="20484" name="Text Box 4"/>
          <p:cNvSpPr txBox="1">
            <a:spLocks noChangeArrowheads="1"/>
          </p:cNvSpPr>
          <p:nvPr/>
        </p:nvSpPr>
        <p:spPr bwMode="auto">
          <a:xfrm>
            <a:off x="250825" y="1854200"/>
            <a:ext cx="8642350" cy="41084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Основной эффект от объединения ЭВМ и терминалов в ИТС — полная доступность ресурсов сети для пользователей. Пользователи, подключенные к сети, имеют доступ ко всем главным ЭВМ, входящим в сеть, и, следовательно, получают возможность использовать память этих ЭВМ для хранения данных и процессоры для их обработки. Пользователям доступны программное обеспечение, имеющееся в сети, и базы данных в ЭВМ, что позволяет им оперативно их использовать. Как правило, сети предоставляют возможность параллельно обрабатывать данные сразу несколькими ЭВМ.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9459" name="Text Box 3"/>
          <p:cNvSpPr txBox="1">
            <a:spLocks noChangeArrowheads="1"/>
          </p:cNvSpPr>
          <p:nvPr/>
        </p:nvSpPr>
        <p:spPr bwMode="auto">
          <a:xfrm>
            <a:off x="250825" y="1412875"/>
            <a:ext cx="86423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Возможно построение распределенных баз данных, размещенных в памяти нескольких ЭВМ, а за счет этого — создание сложных информационных структур. Информационные связи между пользователями позволяют группам пользователей решать задачи моделирования сложных систем, выполнять проектные и другие работы, опирающиеся на распределенные между многими ЭВМ программное обеспечение и базы данных. Таким образом, сетевая обработка и хранение данных — качественно новая организация обработки, при которой в значительной мере увеличиваются сложность и скорость решения задач, требующих участия большого числа пользователей.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029" name="Text Box 7"/>
          <p:cNvSpPr txBox="1">
            <a:spLocks noChangeArrowheads="1"/>
          </p:cNvSpPr>
          <p:nvPr/>
        </p:nvSpPr>
        <p:spPr bwMode="auto">
          <a:xfrm>
            <a:off x="1835150" y="1916113"/>
            <a:ext cx="6769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ru-RU" altLang="ru-RU"/>
          </a:p>
        </p:txBody>
      </p:sp>
      <p:sp>
        <p:nvSpPr>
          <p:cNvPr id="21512" name="Text Box 8"/>
          <p:cNvSpPr txBox="1">
            <a:spLocks noChangeArrowheads="1"/>
          </p:cNvSpPr>
          <p:nvPr/>
        </p:nvSpPr>
        <p:spPr bwMode="auto">
          <a:xfrm>
            <a:off x="0" y="620713"/>
            <a:ext cx="9144000" cy="6056312"/>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300">
                <a:solidFill>
                  <a:srgbClr val="800080"/>
                </a:solidFill>
                <a:latin typeface="Arial" charset="0"/>
                <a:cs typeface="Arial" charset="0"/>
              </a:rPr>
              <a:t>ИТС позволяет повысить уровень загрузки ЭВМ, программного обеспечения и баз данных. Это обусловлено двумя факторами. Во-первых, ИТС обслуживает большое количество пользователей, поэтому нагрузка, создаваемая всеми пользователями, в меньшей степени подвержена колебаниям, чем нагрузка, создаваемая отдельным пользователем или группой. Этот эффект имеет статистическую природу и оценивается дисперсией среднего значения нагрузки, создаваемой пользователями. Так, если среднее квадратическое отклонение нагрузки, создаваемое одним пользователем, равно </a:t>
            </a:r>
            <a:r>
              <a:rPr lang="ru-RU" sz="2300" i="1">
                <a:solidFill>
                  <a:srgbClr val="800080"/>
                </a:solidFill>
                <a:latin typeface="Arial" charset="0"/>
                <a:cs typeface="Arial" charset="0"/>
              </a:rPr>
              <a:t>b</a:t>
            </a:r>
            <a:r>
              <a:rPr lang="ru-RU" sz="2300">
                <a:solidFill>
                  <a:srgbClr val="800080"/>
                </a:solidFill>
                <a:latin typeface="Arial" charset="0"/>
                <a:cs typeface="Arial" charset="0"/>
              </a:rPr>
              <a:t>, то </a:t>
            </a:r>
            <a:r>
              <a:rPr lang="ru-RU" sz="2300" i="1">
                <a:solidFill>
                  <a:srgbClr val="800080"/>
                </a:solidFill>
                <a:latin typeface="Arial" charset="0"/>
                <a:cs typeface="Arial" charset="0"/>
              </a:rPr>
              <a:t>n</a:t>
            </a:r>
            <a:r>
              <a:rPr lang="ru-RU" sz="2300">
                <a:solidFill>
                  <a:srgbClr val="800080"/>
                </a:solidFill>
                <a:latin typeface="Arial" charset="0"/>
                <a:cs typeface="Arial" charset="0"/>
              </a:rPr>
              <a:t> пользователей создают суммарную нагрузку, среднее квадратическое отклонение которой равно</a:t>
            </a:r>
            <a:endParaRPr lang="en-US" sz="2300">
              <a:solidFill>
                <a:srgbClr val="800080"/>
              </a:solidFill>
              <a:latin typeface="Arial" charset="0"/>
              <a:cs typeface="Arial" charset="0"/>
            </a:endParaRPr>
          </a:p>
          <a:p>
            <a:pPr algn="ctr">
              <a:defRPr/>
            </a:pPr>
            <a:r>
              <a:rPr lang="ru-RU" sz="2300">
                <a:solidFill>
                  <a:srgbClr val="800080"/>
                </a:solidFill>
                <a:latin typeface="Arial" charset="0"/>
                <a:cs typeface="Arial" charset="0"/>
              </a:rPr>
              <a:t> </a:t>
            </a:r>
            <a:r>
              <a:rPr lang="ru-RU" sz="2300" i="1">
                <a:solidFill>
                  <a:srgbClr val="800080"/>
                </a:solidFill>
                <a:latin typeface="Arial" charset="0"/>
                <a:cs typeface="Arial" charset="0"/>
              </a:rPr>
              <a:t>b/</a:t>
            </a:r>
            <a:r>
              <a:rPr lang="en-US" sz="2300" i="1">
                <a:solidFill>
                  <a:srgbClr val="800080"/>
                </a:solidFill>
                <a:latin typeface="Arial" charset="0"/>
                <a:cs typeface="Arial" charset="0"/>
              </a:rPr>
              <a:t>     </a:t>
            </a:r>
            <a:r>
              <a:rPr lang="ru-RU" sz="2300">
                <a:solidFill>
                  <a:srgbClr val="800080"/>
                </a:solidFill>
                <a:latin typeface="Arial" charset="0"/>
                <a:cs typeface="Arial" charset="0"/>
              </a:rPr>
              <a:t>, т.е. колебания нагрузки, создаваемой, например 100 пользователями, в 10 раз меньше, чем у создаваемой одним пользователем. Следовательно, увеличивается вероятность того, что в каждый момент времени существует работа для каждого компонента сети, т.е. увеличивается загрузка сети. </a:t>
            </a:r>
          </a:p>
        </p:txBody>
      </p:sp>
      <p:sp>
        <p:nvSpPr>
          <p:cNvPr id="103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aphicFrame>
        <p:nvGraphicFramePr>
          <p:cNvPr id="1026" name="Object 1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4" name="Формула" r:id="rId3" imgW="114120" imgH="215640" progId="Equation.3">
                  <p:embed/>
                </p:oleObj>
              </mc:Choice>
              <mc:Fallback>
                <p:oleObj name="Формула" r:id="rId3" imgW="114120" imgH="215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4"/>
          <p:cNvGraphicFramePr>
            <a:graphicFrameLocks noChangeAspect="1"/>
          </p:cNvGraphicFramePr>
          <p:nvPr/>
        </p:nvGraphicFramePr>
        <p:xfrm>
          <a:off x="833438" y="4845050"/>
          <a:ext cx="401637" cy="415925"/>
        </p:xfrm>
        <a:graphic>
          <a:graphicData uri="http://schemas.openxmlformats.org/presentationml/2006/ole">
            <mc:AlternateContent xmlns:mc="http://schemas.openxmlformats.org/markup-compatibility/2006">
              <mc:Choice xmlns:v="urn:schemas-microsoft-com:vml" Requires="v">
                <p:oleObj spid="_x0000_s1035" name="Формула" r:id="rId5" imgW="241200" imgH="228600" progId="Equation.3">
                  <p:embed/>
                </p:oleObj>
              </mc:Choice>
              <mc:Fallback>
                <p:oleObj name="Формула" r:id="rId5" imgW="24120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8" y="4845050"/>
                        <a:ext cx="401637"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2531" name="Text Box 3"/>
          <p:cNvSpPr txBox="1">
            <a:spLocks noChangeArrowheads="1"/>
          </p:cNvSpPr>
          <p:nvPr/>
        </p:nvSpPr>
        <p:spPr bwMode="auto">
          <a:xfrm>
            <a:off x="250825" y="1546225"/>
            <a:ext cx="8596313" cy="44735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a:solidFill>
                  <a:srgbClr val="800080"/>
                </a:solidFill>
                <a:latin typeface="Arial" charset="0"/>
                <a:cs typeface="Arial" charset="0"/>
              </a:rPr>
              <a:t>Во-вторых, стабилизируется загрузка сети, когда сеть охватывает территорию, расположенную в нескольких часовых поясах. Эффект стабилизации особенно существен для эксплуатации специализированных и проблемно-ориентированных ЭВМ, аналого-цифровых вычислительных комплексов, информационно-справочных систем и др.</a:t>
            </a:r>
          </a:p>
          <a:p>
            <a:pPr algn="ctr">
              <a:defRPr/>
            </a:pPr>
            <a:r>
              <a:rPr lang="ru-RU" sz="2400">
                <a:solidFill>
                  <a:srgbClr val="800080"/>
                </a:solidFill>
                <a:latin typeface="Arial" charset="0"/>
                <a:cs typeface="Arial" charset="0"/>
              </a:rPr>
              <a:t>Как показывает практика, за счет расширения возможностей обработки данных и лучшей загрузки ресурсов стоимость обработки данных средствами сети снижается в полтора раза и более по сравнению с обработкой данных на несвязанных ЭВМ.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3555" name="Rectangle 3"/>
          <p:cNvSpPr>
            <a:spLocks noChangeArrowheads="1"/>
          </p:cNvSpPr>
          <p:nvPr/>
        </p:nvSpPr>
        <p:spPr bwMode="auto">
          <a:xfrm>
            <a:off x="2540000" y="404813"/>
            <a:ext cx="4064000"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a:t>
            </a:r>
            <a:r>
              <a:rPr lang="en-US" sz="2400" b="1">
                <a:solidFill>
                  <a:srgbClr val="CC0000"/>
                </a:solidFill>
                <a:latin typeface="Tahoma" pitchFamily="34" charset="0"/>
                <a:cs typeface="Arial" charset="0"/>
              </a:rPr>
              <a:t>3</a:t>
            </a:r>
            <a:r>
              <a:rPr lang="ru-RU" sz="2400" b="1">
                <a:solidFill>
                  <a:srgbClr val="CC0000"/>
                </a:solidFill>
                <a:latin typeface="Tahoma" pitchFamily="34" charset="0"/>
                <a:cs typeface="Arial" charset="0"/>
              </a:rPr>
              <a:t>. </a:t>
            </a:r>
            <a:r>
              <a:rPr lang="ru-RU" sz="2400" b="1">
                <a:solidFill>
                  <a:srgbClr val="CC0000"/>
                </a:solidFill>
                <a:latin typeface="Arial" charset="0"/>
                <a:cs typeface="Arial" charset="0"/>
              </a:rPr>
              <a:t>Характеристики ИТС </a:t>
            </a:r>
          </a:p>
        </p:txBody>
      </p:sp>
      <p:sp>
        <p:nvSpPr>
          <p:cNvPr id="23557" name="Text Box 5"/>
          <p:cNvSpPr txBox="1">
            <a:spLocks noChangeArrowheads="1"/>
          </p:cNvSpPr>
          <p:nvPr/>
        </p:nvSpPr>
        <p:spPr bwMode="auto">
          <a:xfrm>
            <a:off x="250825" y="1528763"/>
            <a:ext cx="8642350"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800">
                <a:solidFill>
                  <a:srgbClr val="800080"/>
                </a:solidFill>
                <a:latin typeface="Arial" charset="0"/>
                <a:cs typeface="Arial" charset="0"/>
              </a:rPr>
              <a:t>Основными характеристиками ИТС являются:</a:t>
            </a:r>
          </a:p>
          <a:p>
            <a:pPr>
              <a:defRPr/>
            </a:pPr>
            <a:r>
              <a:rPr lang="ru-RU" sz="2400" b="1">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rPr>
              <a:t>операционные возможности;</a:t>
            </a:r>
            <a:endParaRPr lang="ru-RU" sz="2800">
              <a:solidFill>
                <a:srgbClr val="800080"/>
              </a:solidFill>
              <a:latin typeface="Arial" charset="0"/>
              <a:cs typeface="Arial" charset="0"/>
              <a:sym typeface="Wingdings" pitchFamily="2" charset="2"/>
            </a:endParaRPr>
          </a:p>
          <a:p>
            <a:pPr>
              <a:defRPr/>
            </a:pPr>
            <a:r>
              <a:rPr lang="ru-RU" sz="2400" b="1">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rPr>
              <a:t>время доставки сообщений;</a:t>
            </a:r>
            <a:endParaRPr lang="ru-RU" sz="2800">
              <a:solidFill>
                <a:srgbClr val="800080"/>
              </a:solidFill>
              <a:latin typeface="Arial" charset="0"/>
              <a:cs typeface="Arial" charset="0"/>
              <a:sym typeface="Wingdings" pitchFamily="2" charset="2"/>
            </a:endParaRPr>
          </a:p>
          <a:p>
            <a:pPr>
              <a:defRPr/>
            </a:pPr>
            <a:r>
              <a:rPr lang="ru-RU" sz="2400" b="1">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rPr>
              <a:t>производительность;</a:t>
            </a:r>
            <a:endParaRPr lang="ru-RU" sz="2800">
              <a:solidFill>
                <a:srgbClr val="800080"/>
              </a:solidFill>
              <a:latin typeface="Arial" charset="0"/>
              <a:cs typeface="Arial" charset="0"/>
              <a:sym typeface="Wingdings" pitchFamily="2" charset="2"/>
            </a:endParaRPr>
          </a:p>
          <a:p>
            <a:pPr>
              <a:defRPr/>
            </a:pPr>
            <a:r>
              <a:rPr lang="ru-RU" sz="2400" b="1">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sym typeface="Wingdings" pitchFamily="2" charset="2"/>
              </a:rPr>
              <a:t> </a:t>
            </a:r>
            <a:r>
              <a:rPr lang="ru-RU" sz="2800">
                <a:solidFill>
                  <a:srgbClr val="800080"/>
                </a:solidFill>
                <a:latin typeface="Arial" charset="0"/>
                <a:cs typeface="Arial" charset="0"/>
              </a:rPr>
              <a:t>стоимость обработки данных.</a:t>
            </a:r>
            <a:endParaRPr lang="ru-RU" sz="2800">
              <a:solidFill>
                <a:srgbClr val="800080"/>
              </a:solidFill>
              <a:latin typeface="Arial" charset="0"/>
              <a:cs typeface="Arial" charset="0"/>
              <a:sym typeface="Wingdings" pitchFamily="2" charset="2"/>
            </a:endParaRPr>
          </a:p>
          <a:p>
            <a:pPr algn="ctr">
              <a:defRPr/>
            </a:pPr>
            <a:endParaRPr lang="ru-RU" sz="2800" i="1">
              <a:solidFill>
                <a:srgbClr val="800080"/>
              </a:solidFill>
              <a:latin typeface="Arial" charset="0"/>
              <a:cs typeface="Arial" charset="0"/>
            </a:endParaRPr>
          </a:p>
          <a:p>
            <a:pPr algn="ctr">
              <a:defRPr/>
            </a:pPr>
            <a:r>
              <a:rPr lang="ru-RU" sz="2800" i="1">
                <a:solidFill>
                  <a:srgbClr val="800080"/>
                </a:solidFill>
                <a:latin typeface="Arial" charset="0"/>
                <a:cs typeface="Arial" charset="0"/>
              </a:rPr>
              <a:t>Операционные возможности сети </a:t>
            </a:r>
            <a:r>
              <a:rPr lang="ru-RU" sz="2800">
                <a:solidFill>
                  <a:srgbClr val="800080"/>
                </a:solidFill>
                <a:latin typeface="Arial" charset="0"/>
                <a:cs typeface="Arial" charset="0"/>
              </a:rPr>
              <a:t>— перечень основных действий по обработке и хранению данных. Главные ЭВМ, входящие в состав сети, предоставляют пользователям, как правило, следующие виды услуг: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080" name="Text Box 8"/>
          <p:cNvSpPr txBox="1">
            <a:spLocks noChangeArrowheads="1"/>
          </p:cNvSpPr>
          <p:nvPr/>
        </p:nvSpPr>
        <p:spPr bwMode="auto">
          <a:xfrm>
            <a:off x="250825" y="1133475"/>
            <a:ext cx="8642350" cy="5354638"/>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300">
                <a:solidFill>
                  <a:srgbClr val="800080"/>
                </a:solidFill>
                <a:latin typeface="Tahoma" pitchFamily="34" charset="0"/>
                <a:cs typeface="Arial" charset="0"/>
              </a:rPr>
              <a:t>Стремительный прорыв в области информационно-телекоммуникационных технологий был предопределен объединением двух научно-технических направлений — вычислительной техники и электросвязи. Как известно, первые ЭВМ предназначались для решения математических задач, однако вскоре стало очевидно, что главной сферой их применения должна стать обработка информации, при которой вычислительные машины (компьютеры) уже не</a:t>
            </a:r>
          </a:p>
          <a:p>
            <a:pPr algn="ctr">
              <a:defRPr/>
            </a:pPr>
            <a:r>
              <a:rPr lang="ru-RU" sz="2300">
                <a:solidFill>
                  <a:srgbClr val="800080"/>
                </a:solidFill>
                <a:latin typeface="Tahoma" pitchFamily="34" charset="0"/>
                <a:cs typeface="Arial" charset="0"/>
              </a:rPr>
              <a:t>могут работать в автономном режиме, а должны взаимодействовать с другими ЭВМ, с источниками и потребителями информации. Результатом этого явились информационно-технологические сети и системы (ИТС), которые к настоящему времени получили широкое распространение в мире, и в первую очередь - в промышленно развитых странах. </a:t>
            </a:r>
          </a:p>
        </p:txBody>
      </p:sp>
      <p:sp>
        <p:nvSpPr>
          <p:cNvPr id="3081" name="Text Box 9"/>
          <p:cNvSpPr txBox="1">
            <a:spLocks noChangeArrowheads="1"/>
          </p:cNvSpPr>
          <p:nvPr/>
        </p:nvSpPr>
        <p:spPr bwMode="auto">
          <a:xfrm>
            <a:off x="1835150" y="476250"/>
            <a:ext cx="5472113"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a:solidFill>
                  <a:srgbClr val="CC0000"/>
                </a:solidFill>
                <a:latin typeface="Tahoma" pitchFamily="34" charset="0"/>
                <a:cs typeface="Arial" charset="0"/>
              </a:rPr>
              <a:t>Введение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4579" name="Text Box 3"/>
          <p:cNvSpPr txBox="1">
            <a:spLocks noChangeArrowheads="1"/>
          </p:cNvSpPr>
          <p:nvPr/>
        </p:nvSpPr>
        <p:spPr bwMode="auto">
          <a:xfrm>
            <a:off x="250825" y="863600"/>
            <a:ext cx="8642350" cy="5786438"/>
          </a:xfrm>
          <a:prstGeom prst="rect">
            <a:avLst/>
          </a:prstGeom>
          <a:noFill/>
          <a:ln w="9525">
            <a:noFill/>
            <a:miter lim="800000"/>
            <a:headEnd/>
            <a:tailEnd/>
          </a:ln>
          <a:effectLst>
            <a:outerShdw dist="17961" dir="2700000" algn="ctr" rotWithShape="0">
              <a:srgbClr val="FF9933"/>
            </a:outerShdw>
          </a:effectLst>
        </p:spPr>
        <p:txBody>
          <a:bodyPr>
            <a:spAutoFit/>
          </a:bodyPr>
          <a:lstStyle/>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передача файлов (наборов данных) между ЭВМ сети;</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доступ к пакетам прикладных программ, базам данных и</a:t>
            </a:r>
          </a:p>
          <a:p>
            <a:pPr marL="342900" indent="-342900">
              <a:defRPr/>
            </a:pPr>
            <a:r>
              <a:rPr lang="ru-RU" sz="2200">
                <a:solidFill>
                  <a:srgbClr val="800080"/>
                </a:solidFill>
                <a:latin typeface="Arial" charset="0"/>
                <a:cs typeface="Arial" charset="0"/>
              </a:rPr>
              <a:t>    удаленным файлам — обработку файлов, хранимых в</a:t>
            </a:r>
          </a:p>
          <a:p>
            <a:pPr marL="342900" indent="-342900">
              <a:defRPr/>
            </a:pPr>
            <a:r>
              <a:rPr lang="ru-RU" sz="2200">
                <a:solidFill>
                  <a:srgbClr val="800080"/>
                </a:solidFill>
                <a:latin typeface="Arial" charset="0"/>
                <a:cs typeface="Arial" charset="0"/>
              </a:rPr>
              <a:t>    удаленных ЭВМ;</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передача текстовых и, возможно, речевых сообщений между</a:t>
            </a:r>
          </a:p>
          <a:p>
            <a:pPr marL="342900" indent="-342900">
              <a:defRPr/>
            </a:pPr>
            <a:r>
              <a:rPr lang="ru-RU" sz="2200">
                <a:solidFill>
                  <a:srgbClr val="800080"/>
                </a:solidFill>
                <a:latin typeface="Arial" charset="0"/>
                <a:cs typeface="Arial" charset="0"/>
              </a:rPr>
              <a:t>    терминалами (пользователями);</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распределенные базы данных, размещаемые в нескольких</a:t>
            </a:r>
          </a:p>
          <a:p>
            <a:pPr marL="342900" indent="-342900">
              <a:defRPr/>
            </a:pPr>
            <a:r>
              <a:rPr lang="ru-RU" sz="2200">
                <a:solidFill>
                  <a:srgbClr val="800080"/>
                </a:solidFill>
                <a:latin typeface="Arial" charset="0"/>
                <a:cs typeface="Arial" charset="0"/>
              </a:rPr>
              <a:t>    ЭВМ;</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удаленный ввод заданий — выполнение заданий,</a:t>
            </a:r>
          </a:p>
          <a:p>
            <a:pPr marL="342900" indent="-342900">
              <a:defRPr/>
            </a:pPr>
            <a:r>
              <a:rPr lang="ru-RU" sz="2200">
                <a:solidFill>
                  <a:srgbClr val="800080"/>
                </a:solidFill>
                <a:latin typeface="Arial" charset="0"/>
                <a:cs typeface="Arial" charset="0"/>
              </a:rPr>
              <a:t>    поступающих с любых терминалов, на любой главной ЭВМ в</a:t>
            </a:r>
          </a:p>
          <a:p>
            <a:pPr marL="342900" indent="-342900">
              <a:defRPr/>
            </a:pPr>
            <a:r>
              <a:rPr lang="ru-RU" sz="2200">
                <a:solidFill>
                  <a:srgbClr val="800080"/>
                </a:solidFill>
                <a:latin typeface="Arial" charset="0"/>
                <a:cs typeface="Arial" charset="0"/>
              </a:rPr>
              <a:t>    пакетном или диалоговом режиме;</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защита данных и ресурсов от несанкционированного доступа;</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выдача справок об информационных и программных</a:t>
            </a:r>
          </a:p>
          <a:p>
            <a:pPr marL="342900" indent="-342900">
              <a:defRPr/>
            </a:pPr>
            <a:r>
              <a:rPr lang="ru-RU" sz="2200">
                <a:solidFill>
                  <a:srgbClr val="800080"/>
                </a:solidFill>
                <a:latin typeface="Arial" charset="0"/>
                <a:cs typeface="Arial" charset="0"/>
              </a:rPr>
              <a:t>    ресурсах;</a:t>
            </a:r>
          </a:p>
          <a:p>
            <a:pPr marL="342900" indent="-342900">
              <a:defRPr/>
            </a:pPr>
            <a:r>
              <a:rPr lang="ru-RU" sz="2200">
                <a:solidFill>
                  <a:srgbClr val="800080"/>
                </a:solidFill>
                <a:latin typeface="Arial" charset="0"/>
                <a:cs typeface="Arial" charset="0"/>
                <a:sym typeface="Wingdings 2" pitchFamily="18" charset="2"/>
              </a:rPr>
              <a:t> </a:t>
            </a:r>
            <a:r>
              <a:rPr lang="ru-RU" sz="2200">
                <a:solidFill>
                  <a:srgbClr val="800080"/>
                </a:solidFill>
                <a:latin typeface="Arial" charset="0"/>
                <a:cs typeface="Arial" charset="0"/>
              </a:rPr>
              <a:t>автоматизация программирования и распределенная</a:t>
            </a:r>
          </a:p>
          <a:p>
            <a:pPr marL="342900" indent="-342900">
              <a:defRPr/>
            </a:pPr>
            <a:r>
              <a:rPr lang="ru-RU" sz="2200">
                <a:solidFill>
                  <a:srgbClr val="800080"/>
                </a:solidFill>
                <a:latin typeface="Arial" charset="0"/>
                <a:cs typeface="Arial" charset="0"/>
              </a:rPr>
              <a:t>    обработка — параллельное выполнение задачи несколькими</a:t>
            </a:r>
          </a:p>
          <a:p>
            <a:pPr marL="342900" indent="-342900">
              <a:defRPr/>
            </a:pPr>
            <a:r>
              <a:rPr lang="ru-RU" sz="2200">
                <a:solidFill>
                  <a:srgbClr val="800080"/>
                </a:solidFill>
                <a:latin typeface="Arial" charset="0"/>
                <a:cs typeface="Arial" charset="0"/>
              </a:rPr>
              <a:t>    ЭВМ.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5603" name="Text Box 3"/>
          <p:cNvSpPr txBox="1">
            <a:spLocks noChangeArrowheads="1"/>
          </p:cNvSpPr>
          <p:nvPr/>
        </p:nvSpPr>
        <p:spPr bwMode="auto">
          <a:xfrm>
            <a:off x="250825" y="1042988"/>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i="1">
                <a:solidFill>
                  <a:srgbClr val="800080"/>
                </a:solidFill>
                <a:latin typeface="Arial" charset="0"/>
                <a:cs typeface="Arial" charset="0"/>
              </a:rPr>
              <a:t>Время доставки сообщений</a:t>
            </a:r>
            <a:r>
              <a:rPr lang="ru-RU" sz="2400">
                <a:solidFill>
                  <a:srgbClr val="800080"/>
                </a:solidFill>
                <a:latin typeface="Arial" charset="0"/>
                <a:cs typeface="Arial" charset="0"/>
              </a:rPr>
              <a:t> определяется как статистическое среднее времени от момента передачи сообщения в сеть до момента получения сообщения адресатом.</a:t>
            </a:r>
            <a:endParaRPr lang="ru-RU" sz="2400" i="1">
              <a:solidFill>
                <a:srgbClr val="800080"/>
              </a:solidFill>
              <a:latin typeface="Arial" charset="0"/>
              <a:cs typeface="Arial" charset="0"/>
            </a:endParaRPr>
          </a:p>
          <a:p>
            <a:pPr algn="ctr">
              <a:defRPr/>
            </a:pPr>
            <a:r>
              <a:rPr lang="ru-RU" sz="2400" i="1">
                <a:solidFill>
                  <a:srgbClr val="800080"/>
                </a:solidFill>
                <a:latin typeface="Arial" charset="0"/>
                <a:cs typeface="Arial" charset="0"/>
              </a:rPr>
              <a:t>Производительность сети</a:t>
            </a:r>
            <a:r>
              <a:rPr lang="ru-RU" sz="2400">
                <a:solidFill>
                  <a:srgbClr val="800080"/>
                </a:solidFill>
                <a:latin typeface="Arial" charset="0"/>
                <a:cs typeface="Arial" charset="0"/>
              </a:rPr>
              <a:t> представляет собой суммарную производительность главных ЭВМ. При этом обычно производительность главных ЭВМ означает номинальную производительность их процессоров.</a:t>
            </a:r>
            <a:endParaRPr lang="ru-RU" sz="2400" i="1">
              <a:solidFill>
                <a:srgbClr val="800080"/>
              </a:solidFill>
              <a:latin typeface="Arial" charset="0"/>
              <a:cs typeface="Arial" charset="0"/>
            </a:endParaRPr>
          </a:p>
          <a:p>
            <a:pPr algn="ctr">
              <a:defRPr/>
            </a:pPr>
            <a:r>
              <a:rPr lang="ru-RU" sz="2400" i="1">
                <a:solidFill>
                  <a:srgbClr val="800080"/>
                </a:solidFill>
                <a:latin typeface="Arial" charset="0"/>
                <a:cs typeface="Arial" charset="0"/>
              </a:rPr>
              <a:t>Цена обработки данных </a:t>
            </a:r>
            <a:r>
              <a:rPr lang="ru-RU" sz="2400">
                <a:solidFill>
                  <a:srgbClr val="800080"/>
                </a:solidFill>
                <a:latin typeface="Arial" charset="0"/>
                <a:cs typeface="Arial" charset="0"/>
              </a:rPr>
              <a:t>формируется с учетом средств, используемых для ввода-вывода, передачи, хранения и обработки данных. На основе цен рассчитывается </a:t>
            </a:r>
            <a:r>
              <a:rPr lang="ru-RU" sz="2400" i="1">
                <a:solidFill>
                  <a:srgbClr val="800080"/>
                </a:solidFill>
                <a:latin typeface="Arial" charset="0"/>
                <a:cs typeface="Arial" charset="0"/>
              </a:rPr>
              <a:t>стоимость обработки данных</a:t>
            </a:r>
            <a:r>
              <a:rPr lang="ru-RU" sz="2400">
                <a:solidFill>
                  <a:srgbClr val="800080"/>
                </a:solidFill>
                <a:latin typeface="Arial" charset="0"/>
                <a:cs typeface="Arial" charset="0"/>
              </a:rPr>
              <a:t>, которая зависит от объема используемых ресурсов вычислительной сети (количество передаваемых данных, процессорное время), а также от режима передачи и обработки данных.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7651" name="Text Box 3"/>
          <p:cNvSpPr txBox="1">
            <a:spLocks noChangeArrowheads="1"/>
          </p:cNvSpPr>
          <p:nvPr/>
        </p:nvSpPr>
        <p:spPr bwMode="auto">
          <a:xfrm>
            <a:off x="250825" y="1089025"/>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Указанные характеристики зависят от структурной и функциональной организации сети, т.е. набора параметров, основные из которых: структура (топология) ИТС (состав ЭВМ, структура базовой СПД и терминальной сети), метод передачи данных в базовой сети, способы установления соединений между взаимодействующими абонентами, выбор маршрутов передачи данных и т.п. Кроме того, они зависят от нагрузки, создаваемой пользователями. Нагрузка определяется числом активных терминалов (пользователей) и интенсивностью взаимодействия пользователей с сетью. Последний параметр характеризуется количеством данных, вводимых и выводимых терминалом за единицу времени, и потребностью в ресурсах главных ЭВМ для обработки этих данных.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6627" name="Rectangle 3"/>
          <p:cNvSpPr>
            <a:spLocks noChangeArrowheads="1"/>
          </p:cNvSpPr>
          <p:nvPr/>
        </p:nvSpPr>
        <p:spPr bwMode="auto">
          <a:xfrm>
            <a:off x="1717675" y="404813"/>
            <a:ext cx="5710238"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1.4. </a:t>
            </a:r>
            <a:r>
              <a:rPr lang="ru-RU" sz="2400" b="1">
                <a:solidFill>
                  <a:srgbClr val="CC0000"/>
                </a:solidFill>
                <a:latin typeface="Arial" charset="0"/>
                <a:cs typeface="Arial" charset="0"/>
              </a:rPr>
              <a:t>Требования к организации ИТС </a:t>
            </a:r>
          </a:p>
        </p:txBody>
      </p:sp>
      <p:sp>
        <p:nvSpPr>
          <p:cNvPr id="26628" name="Text Box 4"/>
          <p:cNvSpPr txBox="1">
            <a:spLocks noChangeArrowheads="1"/>
          </p:cNvSpPr>
          <p:nvPr/>
        </p:nvSpPr>
        <p:spPr bwMode="auto">
          <a:xfrm>
            <a:off x="273050" y="908050"/>
            <a:ext cx="8596313" cy="5786438"/>
          </a:xfrm>
          <a:prstGeom prst="rect">
            <a:avLst/>
          </a:prstGeom>
          <a:noFill/>
          <a:ln w="9525">
            <a:noFill/>
            <a:miter lim="800000"/>
            <a:headEnd/>
            <a:tailEnd/>
          </a:ln>
          <a:effectLst>
            <a:outerShdw dist="17961" dir="2700000" algn="ctr" rotWithShape="0">
              <a:srgbClr val="FF9933"/>
            </a:outerShdw>
          </a:effectLst>
        </p:spPr>
        <p:txBody>
          <a:bodyPr>
            <a:spAutoFit/>
          </a:bodyPr>
          <a:lstStyle/>
          <a:p>
            <a:pPr marL="342900" indent="-342900" algn="ctr">
              <a:defRPr/>
            </a:pPr>
            <a:r>
              <a:rPr lang="ru-RU" sz="2200">
                <a:solidFill>
                  <a:srgbClr val="800080"/>
                </a:solidFill>
                <a:latin typeface="Arial" charset="0"/>
                <a:cs typeface="Arial" charset="0"/>
              </a:rPr>
              <a:t>Организация ИТС должна удовлетворять следующим основным требованиям:</a:t>
            </a:r>
            <a:endParaRPr lang="ru-RU" sz="2200" i="1">
              <a:solidFill>
                <a:srgbClr val="800080"/>
              </a:solidFill>
              <a:latin typeface="Arial" charset="0"/>
              <a:cs typeface="Arial" charset="0"/>
            </a:endParaRPr>
          </a:p>
          <a:p>
            <a:pPr marL="342900" indent="-342900" algn="ctr">
              <a:defRPr/>
            </a:pPr>
            <a:r>
              <a:rPr lang="ru-RU" sz="2200" i="1">
                <a:solidFill>
                  <a:srgbClr val="800080"/>
                </a:solidFill>
                <a:latin typeface="Arial" charset="0"/>
                <a:cs typeface="Arial" charset="0"/>
              </a:rPr>
              <a:t>Открытость </a:t>
            </a:r>
            <a:r>
              <a:rPr lang="ru-RU" sz="2200">
                <a:solidFill>
                  <a:srgbClr val="800080"/>
                </a:solidFill>
                <a:latin typeface="Arial" charset="0"/>
                <a:cs typeface="Arial" charset="0"/>
              </a:rPr>
              <a:t>—</a:t>
            </a:r>
            <a:r>
              <a:rPr lang="ru-RU" sz="2200" i="1">
                <a:solidFill>
                  <a:srgbClr val="800080"/>
                </a:solidFill>
                <a:latin typeface="Arial" charset="0"/>
                <a:cs typeface="Arial" charset="0"/>
              </a:rPr>
              <a:t> </a:t>
            </a:r>
            <a:r>
              <a:rPr lang="ru-RU" sz="2200">
                <a:solidFill>
                  <a:srgbClr val="800080"/>
                </a:solidFill>
                <a:latin typeface="Arial" charset="0"/>
                <a:cs typeface="Arial" charset="0"/>
              </a:rPr>
              <a:t>возможность включения дополнительно главных ЭВМ, терминалов, узлов и линий связи без изменения технических и программных средств действующих компонентов.</a:t>
            </a:r>
            <a:endParaRPr lang="ru-RU" sz="2200" i="1">
              <a:solidFill>
                <a:srgbClr val="800080"/>
              </a:solidFill>
              <a:latin typeface="Arial" charset="0"/>
              <a:cs typeface="Arial" charset="0"/>
            </a:endParaRPr>
          </a:p>
          <a:p>
            <a:pPr marL="342900" indent="-342900" algn="ctr">
              <a:defRPr/>
            </a:pPr>
            <a:r>
              <a:rPr lang="ru-RU" sz="2200" i="1">
                <a:solidFill>
                  <a:srgbClr val="800080"/>
                </a:solidFill>
                <a:latin typeface="Arial" charset="0"/>
                <a:cs typeface="Arial" charset="0"/>
              </a:rPr>
              <a:t>Гибкость</a:t>
            </a:r>
            <a:r>
              <a:rPr lang="ru-RU" sz="2200">
                <a:solidFill>
                  <a:srgbClr val="800080"/>
                </a:solidFill>
                <a:latin typeface="Arial" charset="0"/>
                <a:cs typeface="Arial" charset="0"/>
              </a:rPr>
              <a:t> — сохранение работоспособности при изменении структуры в результате выхода из строя ЭВМ, узлов и линий связи, допустимость изменения типа ЭВМ и линий связи, а также возможность работы любых главных ЭВМ с терминалами различных типов.</a:t>
            </a:r>
            <a:endParaRPr lang="ru-RU" sz="2200" i="1">
              <a:solidFill>
                <a:srgbClr val="800080"/>
              </a:solidFill>
              <a:latin typeface="Arial" charset="0"/>
              <a:cs typeface="Arial" charset="0"/>
            </a:endParaRPr>
          </a:p>
          <a:p>
            <a:pPr marL="342900" indent="-342900" algn="ctr">
              <a:defRPr/>
            </a:pPr>
            <a:r>
              <a:rPr lang="ru-RU" sz="2200" i="1">
                <a:solidFill>
                  <a:srgbClr val="800080"/>
                </a:solidFill>
                <a:latin typeface="Arial" charset="0"/>
                <a:cs typeface="Arial" charset="0"/>
              </a:rPr>
              <a:t>Эффективность </a:t>
            </a:r>
            <a:r>
              <a:rPr lang="ru-RU" sz="2200">
                <a:solidFill>
                  <a:srgbClr val="800080"/>
                </a:solidFill>
                <a:latin typeface="Arial" charset="0"/>
                <a:cs typeface="Arial" charset="0"/>
              </a:rPr>
              <a:t>—</a:t>
            </a:r>
            <a:r>
              <a:rPr lang="ru-RU" sz="2200" i="1">
                <a:solidFill>
                  <a:srgbClr val="800080"/>
                </a:solidFill>
                <a:latin typeface="Arial" charset="0"/>
                <a:cs typeface="Arial" charset="0"/>
              </a:rPr>
              <a:t> </a:t>
            </a:r>
            <a:r>
              <a:rPr lang="ru-RU" sz="2200">
                <a:solidFill>
                  <a:srgbClr val="800080"/>
                </a:solidFill>
                <a:latin typeface="Arial" charset="0"/>
                <a:cs typeface="Arial" charset="0"/>
              </a:rPr>
              <a:t>обеспечение требуемого качества обслуживания пользователей при минимальных затратах.</a:t>
            </a:r>
          </a:p>
          <a:p>
            <a:pPr marL="342900" indent="-342900" algn="ctr">
              <a:defRPr/>
            </a:pPr>
            <a:r>
              <a:rPr lang="ru-RU" sz="2200">
                <a:solidFill>
                  <a:srgbClr val="800080"/>
                </a:solidFill>
                <a:latin typeface="Arial" charset="0"/>
                <a:cs typeface="Arial" charset="0"/>
              </a:rPr>
              <a:t>Указанные требования реализуются за счет модульного принципа организации управления процессами в сети по многоуровневой схеме, в основе которой лежат понятия </a:t>
            </a:r>
            <a:r>
              <a:rPr lang="ru-RU" sz="2200" i="1">
                <a:solidFill>
                  <a:srgbClr val="800080"/>
                </a:solidFill>
                <a:latin typeface="Arial" charset="0"/>
                <a:cs typeface="Arial" charset="0"/>
              </a:rPr>
              <a:t>процесса</a:t>
            </a:r>
            <a:r>
              <a:rPr lang="ru-RU" sz="2200">
                <a:solidFill>
                  <a:srgbClr val="800080"/>
                </a:solidFill>
                <a:latin typeface="Arial" charset="0"/>
                <a:cs typeface="Arial" charset="0"/>
              </a:rPr>
              <a:t>, </a:t>
            </a:r>
            <a:r>
              <a:rPr lang="ru-RU" sz="2200" i="1">
                <a:solidFill>
                  <a:srgbClr val="800080"/>
                </a:solidFill>
                <a:latin typeface="Arial" charset="0"/>
                <a:cs typeface="Arial" charset="0"/>
              </a:rPr>
              <a:t>уровня управления</a:t>
            </a:r>
            <a:r>
              <a:rPr lang="ru-RU" sz="2200">
                <a:solidFill>
                  <a:srgbClr val="800080"/>
                </a:solidFill>
                <a:latin typeface="Arial" charset="0"/>
                <a:cs typeface="Arial" charset="0"/>
              </a:rPr>
              <a:t>,</a:t>
            </a:r>
            <a:r>
              <a:rPr lang="ru-RU" sz="2200" i="1">
                <a:solidFill>
                  <a:srgbClr val="800080"/>
                </a:solidFill>
                <a:latin typeface="Arial" charset="0"/>
                <a:cs typeface="Arial" charset="0"/>
              </a:rPr>
              <a:t> интерфейса</a:t>
            </a:r>
            <a:r>
              <a:rPr lang="ru-RU" sz="2200">
                <a:solidFill>
                  <a:srgbClr val="800080"/>
                </a:solidFill>
                <a:latin typeface="Arial" charset="0"/>
                <a:cs typeface="Arial" charset="0"/>
              </a:rPr>
              <a:t> и </a:t>
            </a:r>
            <a:r>
              <a:rPr lang="ru-RU" sz="2200" i="1">
                <a:solidFill>
                  <a:srgbClr val="800080"/>
                </a:solidFill>
                <a:latin typeface="Arial" charset="0"/>
                <a:cs typeface="Arial" charset="0"/>
              </a:rPr>
              <a:t>протокола</a:t>
            </a:r>
            <a:r>
              <a:rPr lang="ru-RU" sz="2200">
                <a:solidFill>
                  <a:srgbClr val="800080"/>
                </a:solidFill>
                <a:latin typeface="Arial" charset="0"/>
                <a:cs typeface="Arial"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28675" name="Rectangle 3"/>
          <p:cNvSpPr>
            <a:spLocks noChangeArrowheads="1"/>
          </p:cNvSpPr>
          <p:nvPr/>
        </p:nvSpPr>
        <p:spPr bwMode="auto">
          <a:xfrm>
            <a:off x="3330575" y="404813"/>
            <a:ext cx="2482850"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1.5. </a:t>
            </a:r>
            <a:r>
              <a:rPr lang="ru-RU" sz="2400" b="1">
                <a:solidFill>
                  <a:srgbClr val="CC0000"/>
                </a:solidFill>
                <a:latin typeface="Arial" charset="0"/>
                <a:cs typeface="Arial" charset="0"/>
              </a:rPr>
              <a:t>Процессы</a:t>
            </a:r>
            <a:r>
              <a:rPr lang="ru-RU" sz="2400">
                <a:solidFill>
                  <a:srgbClr val="CC0000"/>
                </a:solidFill>
                <a:latin typeface="Arial" charset="0"/>
                <a:cs typeface="Arial" charset="0"/>
              </a:rPr>
              <a:t> </a:t>
            </a:r>
          </a:p>
        </p:txBody>
      </p:sp>
      <p:sp>
        <p:nvSpPr>
          <p:cNvPr id="28676" name="Text Box 4"/>
          <p:cNvSpPr txBox="1">
            <a:spLocks noChangeArrowheads="1"/>
          </p:cNvSpPr>
          <p:nvPr/>
        </p:nvSpPr>
        <p:spPr bwMode="auto">
          <a:xfrm>
            <a:off x="250825" y="1358900"/>
            <a:ext cx="86423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Функционирование ИТС представляется в терминах процессов. </a:t>
            </a:r>
            <a:r>
              <a:rPr lang="ru-RU" sz="2400" i="1">
                <a:solidFill>
                  <a:srgbClr val="800080"/>
                </a:solidFill>
                <a:latin typeface="Arial" charset="0"/>
                <a:cs typeface="Arial" charset="0"/>
              </a:rPr>
              <a:t>Процесс</a:t>
            </a:r>
            <a:r>
              <a:rPr lang="ru-RU" sz="2400">
                <a:solidFill>
                  <a:srgbClr val="800080"/>
                </a:solidFill>
                <a:latin typeface="Arial" charset="0"/>
                <a:cs typeface="Arial" charset="0"/>
              </a:rPr>
              <a:t> — это динамический объект, реализующий собой целенаправленный акт обработки данных. Процессы подразделяются на два класса: прикладные и системные. </a:t>
            </a:r>
            <a:r>
              <a:rPr lang="ru-RU" sz="2400" i="1">
                <a:solidFill>
                  <a:srgbClr val="800080"/>
                </a:solidFill>
                <a:latin typeface="Arial" charset="0"/>
                <a:cs typeface="Arial" charset="0"/>
              </a:rPr>
              <a:t>Прикладной процесс </a:t>
            </a:r>
            <a:r>
              <a:rPr lang="ru-RU" sz="2400">
                <a:solidFill>
                  <a:srgbClr val="800080"/>
                </a:solidFill>
                <a:latin typeface="Arial" charset="0"/>
                <a:cs typeface="Arial" charset="0"/>
              </a:rPr>
              <a:t>— выполнение прикладной или обрабатывающей программы операционной системы ЭВМ, а также функционирование терминала, т.е. пользователя, работающего на терминале.</a:t>
            </a:r>
            <a:r>
              <a:rPr lang="ru-RU" sz="2400" i="1">
                <a:solidFill>
                  <a:srgbClr val="800080"/>
                </a:solidFill>
                <a:latin typeface="Arial" charset="0"/>
                <a:cs typeface="Arial" charset="0"/>
              </a:rPr>
              <a:t> Системный процесс</a:t>
            </a:r>
            <a:r>
              <a:rPr lang="ru-RU" sz="2400">
                <a:solidFill>
                  <a:srgbClr val="800080"/>
                </a:solidFill>
                <a:latin typeface="Arial" charset="0"/>
                <a:cs typeface="Arial" charset="0"/>
              </a:rPr>
              <a:t> — выполнение программы (алгоритма), реализующей вспомогательную функцию, связанную с обеспечением прикладных процессов. Примеры системных процессов: активизация терминала для прикладного процесса, организация связи между процессами и др.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26627" name="Group 3"/>
          <p:cNvGrpSpPr>
            <a:grpSpLocks/>
          </p:cNvGrpSpPr>
          <p:nvPr/>
        </p:nvGrpSpPr>
        <p:grpSpPr bwMode="auto">
          <a:xfrm>
            <a:off x="1652588" y="1355725"/>
            <a:ext cx="5784850" cy="4659313"/>
            <a:chOff x="874" y="5283"/>
            <a:chExt cx="4047" cy="3420"/>
          </a:xfrm>
        </p:grpSpPr>
        <p:grpSp>
          <p:nvGrpSpPr>
            <p:cNvPr id="26628" name="Group 4"/>
            <p:cNvGrpSpPr>
              <a:grpSpLocks/>
            </p:cNvGrpSpPr>
            <p:nvPr/>
          </p:nvGrpSpPr>
          <p:grpSpPr bwMode="auto">
            <a:xfrm>
              <a:off x="874" y="5283"/>
              <a:ext cx="4047" cy="3420"/>
              <a:chOff x="1533" y="7917"/>
              <a:chExt cx="4047" cy="3420"/>
            </a:xfrm>
          </p:grpSpPr>
          <p:grpSp>
            <p:nvGrpSpPr>
              <p:cNvPr id="26630" name="Group 5"/>
              <p:cNvGrpSpPr>
                <a:grpSpLocks/>
              </p:cNvGrpSpPr>
              <p:nvPr/>
            </p:nvGrpSpPr>
            <p:grpSpPr bwMode="auto">
              <a:xfrm>
                <a:off x="1533" y="7917"/>
                <a:ext cx="4047" cy="2793"/>
                <a:chOff x="2673" y="8088"/>
                <a:chExt cx="4047" cy="2793"/>
              </a:xfrm>
            </p:grpSpPr>
            <p:sp>
              <p:nvSpPr>
                <p:cNvPr id="29702" name="Rectangle 6"/>
                <p:cNvSpPr>
                  <a:spLocks noChangeArrowheads="1"/>
                </p:cNvSpPr>
                <p:nvPr/>
              </p:nvSpPr>
              <p:spPr bwMode="auto">
                <a:xfrm>
                  <a:off x="2673" y="8088"/>
                  <a:ext cx="4047" cy="2679"/>
                </a:xfrm>
                <a:prstGeom prst="rect">
                  <a:avLst/>
                </a:prstGeom>
                <a:solidFill>
                  <a:srgbClr val="D3EBED"/>
                </a:solidFill>
                <a:ln w="57150">
                  <a:solidFill>
                    <a:srgbClr val="003366"/>
                  </a:solidFill>
                  <a:miter lim="800000"/>
                  <a:headEnd/>
                  <a:tailEnd/>
                </a:ln>
                <a:effectLst>
                  <a:outerShdw dist="53882" dir="2700000" algn="ctr" rotWithShape="0">
                    <a:schemeClr val="hlink"/>
                  </a:outerShdw>
                </a:effectLst>
              </p:spPr>
              <p:txBody>
                <a:bodyPr lIns="0" tIns="0" rIns="0" bIns="0"/>
                <a:lstStyle/>
                <a:p>
                  <a:pPr>
                    <a:defRPr/>
                  </a:pPr>
                  <a:endParaRPr lang="ru-RU">
                    <a:latin typeface="Arial" charset="0"/>
                    <a:cs typeface="Arial" charset="0"/>
                  </a:endParaRPr>
                </a:p>
              </p:txBody>
            </p:sp>
            <p:sp>
              <p:nvSpPr>
                <p:cNvPr id="26633" name="Oval 7"/>
                <p:cNvSpPr>
                  <a:spLocks noChangeArrowheads="1"/>
                </p:cNvSpPr>
                <p:nvPr/>
              </p:nvSpPr>
              <p:spPr bwMode="auto">
                <a:xfrm>
                  <a:off x="5466" y="10653"/>
                  <a:ext cx="228" cy="228"/>
                </a:xfrm>
                <a:prstGeom prst="ellipse">
                  <a:avLst/>
                </a:prstGeom>
                <a:solidFill>
                  <a:srgbClr val="669900"/>
                </a:solidFill>
                <a:ln w="9525">
                  <a:solidFill>
                    <a:srgbClr val="6699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6634" name="Oval 8"/>
                <p:cNvSpPr>
                  <a:spLocks noChangeArrowheads="1"/>
                </p:cNvSpPr>
                <p:nvPr/>
              </p:nvSpPr>
              <p:spPr bwMode="auto">
                <a:xfrm>
                  <a:off x="6036" y="10653"/>
                  <a:ext cx="228" cy="228"/>
                </a:xfrm>
                <a:prstGeom prst="ellipse">
                  <a:avLst/>
                </a:prstGeom>
                <a:solidFill>
                  <a:srgbClr val="669900"/>
                </a:solidFill>
                <a:ln w="9525">
                  <a:solidFill>
                    <a:srgbClr val="6699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9705" name="Line 9"/>
                <p:cNvSpPr>
                  <a:spLocks noChangeShapeType="1"/>
                </p:cNvSpPr>
                <p:nvPr/>
              </p:nvSpPr>
              <p:spPr bwMode="auto">
                <a:xfrm>
                  <a:off x="3186" y="9627"/>
                  <a:ext cx="0" cy="1025"/>
                </a:xfrm>
                <a:prstGeom prst="line">
                  <a:avLst/>
                </a:prstGeom>
                <a:noFill/>
                <a:ln w="88900">
                  <a:solidFill>
                    <a:schemeClr val="hlink"/>
                  </a:solidFill>
                  <a:round/>
                  <a:headEnd type="triangle" w="med" len="med"/>
                  <a:tailEnd/>
                </a:ln>
                <a:effectLst>
                  <a:outerShdw dist="35921" dir="2700000" algn="ctr" rotWithShape="0">
                    <a:srgbClr val="003366"/>
                  </a:outerShdw>
                </a:effectLst>
              </p:spPr>
              <p:txBody>
                <a:bodyPr lIns="0" tIns="0" rIns="0" bIns="0"/>
                <a:lstStyle/>
                <a:p>
                  <a:pPr>
                    <a:defRPr/>
                  </a:pPr>
                  <a:endParaRPr lang="ru-RU">
                    <a:latin typeface="Arial" charset="0"/>
                    <a:cs typeface="Arial" charset="0"/>
                  </a:endParaRPr>
                </a:p>
              </p:txBody>
            </p:sp>
            <p:sp>
              <p:nvSpPr>
                <p:cNvPr id="26636" name="Oval 10"/>
                <p:cNvSpPr>
                  <a:spLocks noChangeArrowheads="1"/>
                </p:cNvSpPr>
                <p:nvPr/>
              </p:nvSpPr>
              <p:spPr bwMode="auto">
                <a:xfrm>
                  <a:off x="3072" y="10653"/>
                  <a:ext cx="228" cy="228"/>
                </a:xfrm>
                <a:prstGeom prst="ellipse">
                  <a:avLst/>
                </a:prstGeom>
                <a:solidFill>
                  <a:srgbClr val="0033CC"/>
                </a:solidFill>
                <a:ln w="9525">
                  <a:solidFill>
                    <a:srgbClr val="0033CC"/>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9707" name="Line 11"/>
                <p:cNvSpPr>
                  <a:spLocks noChangeShapeType="1"/>
                </p:cNvSpPr>
                <p:nvPr/>
              </p:nvSpPr>
              <p:spPr bwMode="auto">
                <a:xfrm>
                  <a:off x="3756" y="9513"/>
                  <a:ext cx="0" cy="1197"/>
                </a:xfrm>
                <a:prstGeom prst="line">
                  <a:avLst/>
                </a:prstGeom>
                <a:noFill/>
                <a:ln w="88900">
                  <a:solidFill>
                    <a:schemeClr val="hlink"/>
                  </a:solidFill>
                  <a:round/>
                  <a:headEnd type="triangle" w="med" len="med"/>
                  <a:tailEnd/>
                </a:ln>
                <a:effectLst>
                  <a:outerShdw dist="35921" dir="2700000" algn="ctr" rotWithShape="0">
                    <a:srgbClr val="003366"/>
                  </a:outerShdw>
                </a:effectLst>
              </p:spPr>
              <p:txBody>
                <a:bodyPr lIns="0" tIns="0" rIns="0" bIns="0"/>
                <a:lstStyle/>
                <a:p>
                  <a:pPr>
                    <a:defRPr/>
                  </a:pPr>
                  <a:endParaRPr lang="ru-RU">
                    <a:latin typeface="Arial" charset="0"/>
                    <a:cs typeface="Arial" charset="0"/>
                  </a:endParaRPr>
                </a:p>
              </p:txBody>
            </p:sp>
            <p:sp>
              <p:nvSpPr>
                <p:cNvPr id="29708" name="Line 12"/>
                <p:cNvSpPr>
                  <a:spLocks noChangeShapeType="1"/>
                </p:cNvSpPr>
                <p:nvPr/>
              </p:nvSpPr>
              <p:spPr bwMode="auto">
                <a:xfrm>
                  <a:off x="4326" y="9855"/>
                  <a:ext cx="0" cy="912"/>
                </a:xfrm>
                <a:prstGeom prst="line">
                  <a:avLst/>
                </a:prstGeom>
                <a:noFill/>
                <a:ln w="88900">
                  <a:solidFill>
                    <a:schemeClr val="hlink"/>
                  </a:solidFill>
                  <a:round/>
                  <a:headEnd type="triangle" w="med" len="med"/>
                  <a:tailEnd/>
                </a:ln>
                <a:effectLst>
                  <a:outerShdw dist="35921" dir="2700000" algn="ctr" rotWithShape="0">
                    <a:srgbClr val="003366"/>
                  </a:outerShdw>
                </a:effectLst>
              </p:spPr>
              <p:txBody>
                <a:bodyPr lIns="0" tIns="0" rIns="0" bIns="0"/>
                <a:lstStyle/>
                <a:p>
                  <a:pPr>
                    <a:defRPr/>
                  </a:pPr>
                  <a:endParaRPr lang="ru-RU">
                    <a:latin typeface="Arial" charset="0"/>
                    <a:cs typeface="Arial" charset="0"/>
                  </a:endParaRPr>
                </a:p>
              </p:txBody>
            </p:sp>
            <p:sp>
              <p:nvSpPr>
                <p:cNvPr id="26639" name="Oval 13"/>
                <p:cNvSpPr>
                  <a:spLocks noChangeArrowheads="1"/>
                </p:cNvSpPr>
                <p:nvPr/>
              </p:nvSpPr>
              <p:spPr bwMode="auto">
                <a:xfrm>
                  <a:off x="3642" y="10653"/>
                  <a:ext cx="228" cy="228"/>
                </a:xfrm>
                <a:prstGeom prst="ellipse">
                  <a:avLst/>
                </a:prstGeom>
                <a:solidFill>
                  <a:srgbClr val="0033CC"/>
                </a:solidFill>
                <a:ln w="9525">
                  <a:solidFill>
                    <a:srgbClr val="0033CC"/>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6640" name="Oval 14"/>
                <p:cNvSpPr>
                  <a:spLocks noChangeArrowheads="1"/>
                </p:cNvSpPr>
                <p:nvPr/>
              </p:nvSpPr>
              <p:spPr bwMode="auto">
                <a:xfrm>
                  <a:off x="4212" y="10653"/>
                  <a:ext cx="228" cy="228"/>
                </a:xfrm>
                <a:prstGeom prst="ellipse">
                  <a:avLst/>
                </a:prstGeom>
                <a:solidFill>
                  <a:srgbClr val="0033CC"/>
                </a:solidFill>
                <a:ln w="9525">
                  <a:solidFill>
                    <a:srgbClr val="0033CC"/>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9711" name="Line 15"/>
                <p:cNvSpPr>
                  <a:spLocks noChangeShapeType="1"/>
                </p:cNvSpPr>
                <p:nvPr/>
              </p:nvSpPr>
              <p:spPr bwMode="auto">
                <a:xfrm>
                  <a:off x="5581" y="9456"/>
                  <a:ext cx="0" cy="1197"/>
                </a:xfrm>
                <a:prstGeom prst="line">
                  <a:avLst/>
                </a:prstGeom>
                <a:noFill/>
                <a:ln w="88900">
                  <a:solidFill>
                    <a:schemeClr val="folHlink"/>
                  </a:solidFill>
                  <a:round/>
                  <a:headEnd/>
                  <a:tailEnd type="triangle" w="med" len="med"/>
                </a:ln>
                <a:effectLst>
                  <a:outerShdw dist="35921" dir="18900000" algn="ctr" rotWithShape="0">
                    <a:srgbClr val="FF9933"/>
                  </a:outerShdw>
                </a:effectLst>
              </p:spPr>
              <p:txBody>
                <a:bodyPr lIns="0" tIns="0" rIns="0" bIns="0"/>
                <a:lstStyle/>
                <a:p>
                  <a:pPr>
                    <a:defRPr/>
                  </a:pPr>
                  <a:endParaRPr lang="ru-RU">
                    <a:latin typeface="Arial" charset="0"/>
                    <a:cs typeface="Arial" charset="0"/>
                  </a:endParaRPr>
                </a:p>
              </p:txBody>
            </p:sp>
            <p:sp>
              <p:nvSpPr>
                <p:cNvPr id="29712" name="Line 16"/>
                <p:cNvSpPr>
                  <a:spLocks noChangeShapeType="1"/>
                </p:cNvSpPr>
                <p:nvPr/>
              </p:nvSpPr>
              <p:spPr bwMode="auto">
                <a:xfrm>
                  <a:off x="6150" y="9684"/>
                  <a:ext cx="0" cy="968"/>
                </a:xfrm>
                <a:prstGeom prst="line">
                  <a:avLst/>
                </a:prstGeom>
                <a:noFill/>
                <a:ln w="88900">
                  <a:solidFill>
                    <a:schemeClr val="folHlink"/>
                  </a:solidFill>
                  <a:round/>
                  <a:headEnd/>
                  <a:tailEnd type="triangle" w="med" len="med"/>
                </a:ln>
                <a:effectLst>
                  <a:outerShdw dist="35921" dir="18900000" algn="ctr" rotWithShape="0">
                    <a:srgbClr val="FF9933"/>
                  </a:outerShdw>
                </a:effectLst>
              </p:spPr>
              <p:txBody>
                <a:bodyPr lIns="0" tIns="0" rIns="0" bIns="0"/>
                <a:lstStyle/>
                <a:p>
                  <a:pPr>
                    <a:defRPr/>
                  </a:pPr>
                  <a:endParaRPr lang="ru-RU">
                    <a:latin typeface="Arial" charset="0"/>
                    <a:cs typeface="Arial" charset="0"/>
                  </a:endParaRPr>
                </a:p>
              </p:txBody>
            </p:sp>
            <p:sp>
              <p:nvSpPr>
                <p:cNvPr id="26643" name="Line 17"/>
                <p:cNvSpPr>
                  <a:spLocks noChangeShapeType="1"/>
                </p:cNvSpPr>
                <p:nvPr/>
              </p:nvSpPr>
              <p:spPr bwMode="auto">
                <a:xfrm>
                  <a:off x="2673" y="8829"/>
                  <a:ext cx="4047" cy="0"/>
                </a:xfrm>
                <a:prstGeom prst="line">
                  <a:avLst/>
                </a:prstGeom>
                <a:noFill/>
                <a:ln w="57150">
                  <a:solidFill>
                    <a:srgbClr val="00669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29714" name="Text Box 18"/>
                <p:cNvSpPr txBox="1">
                  <a:spLocks noChangeArrowheads="1"/>
                </p:cNvSpPr>
                <p:nvPr/>
              </p:nvSpPr>
              <p:spPr bwMode="auto">
                <a:xfrm>
                  <a:off x="3870" y="8145"/>
                  <a:ext cx="1767" cy="627"/>
                </a:xfrm>
                <a:prstGeom prst="rect">
                  <a:avLst/>
                </a:prstGeom>
                <a:noFill/>
                <a:ln w="9525">
                  <a:noFill/>
                  <a:miter lim="800000"/>
                  <a:headEnd/>
                  <a:tailEnd/>
                </a:ln>
                <a:effectLst>
                  <a:outerShdw dist="17961" dir="2700000" algn="ctr" rotWithShape="0">
                    <a:srgbClr val="003366"/>
                  </a:outerShdw>
                </a:effectLst>
              </p:spPr>
              <p:txBody>
                <a:bodyPr lIns="0" tIns="0" rIns="0" bIns="0"/>
                <a:lstStyle/>
                <a:p>
                  <a:pPr algn="ctr">
                    <a:defRPr/>
                  </a:pPr>
                  <a:r>
                    <a:rPr lang="ru-RU" sz="2400" b="1">
                      <a:solidFill>
                        <a:srgbClr val="FF9933"/>
                      </a:solidFill>
                      <a:latin typeface="Tahoma" pitchFamily="34" charset="0"/>
                      <a:cs typeface="Arial" charset="0"/>
                    </a:rPr>
                    <a:t>Программа</a:t>
                  </a:r>
                </a:p>
                <a:p>
                  <a:pPr algn="ctr">
                    <a:defRPr/>
                  </a:pPr>
                  <a:r>
                    <a:rPr lang="ru-RU" sz="2400" b="1">
                      <a:solidFill>
                        <a:srgbClr val="FF9933"/>
                      </a:solidFill>
                      <a:latin typeface="Tahoma" pitchFamily="34" charset="0"/>
                      <a:cs typeface="Arial" charset="0"/>
                    </a:rPr>
                    <a:t>(пользователь)</a:t>
                  </a:r>
                </a:p>
              </p:txBody>
            </p:sp>
            <p:sp>
              <p:nvSpPr>
                <p:cNvPr id="29715" name="Text Box 19"/>
                <p:cNvSpPr txBox="1">
                  <a:spLocks noChangeArrowheads="1"/>
                </p:cNvSpPr>
                <p:nvPr/>
              </p:nvSpPr>
              <p:spPr bwMode="auto">
                <a:xfrm>
                  <a:off x="3870" y="8943"/>
                  <a:ext cx="1767" cy="399"/>
                </a:xfrm>
                <a:prstGeom prst="rect">
                  <a:avLst/>
                </a:prstGeom>
                <a:noFill/>
                <a:ln w="9525">
                  <a:noFill/>
                  <a:miter lim="800000"/>
                  <a:headEnd/>
                  <a:tailEnd/>
                </a:ln>
                <a:effectLst>
                  <a:outerShdw dist="17961" dir="2700000" algn="ctr" rotWithShape="0">
                    <a:srgbClr val="003366"/>
                  </a:outerShdw>
                </a:effectLst>
              </p:spPr>
              <p:txBody>
                <a:bodyPr lIns="0" tIns="0" rIns="0" bIns="0"/>
                <a:lstStyle/>
                <a:p>
                  <a:pPr algn="ctr">
                    <a:defRPr/>
                  </a:pPr>
                  <a:r>
                    <a:rPr lang="ru-RU" sz="2800" b="1">
                      <a:solidFill>
                        <a:srgbClr val="66FF33"/>
                      </a:solidFill>
                      <a:latin typeface="Tahoma" pitchFamily="34" charset="0"/>
                      <a:cs typeface="Arial" charset="0"/>
                    </a:rPr>
                    <a:t>Сообщения</a:t>
                  </a:r>
                  <a:endParaRPr lang="ru-RU" sz="2800" b="1">
                    <a:solidFill>
                      <a:srgbClr val="66FF33"/>
                    </a:solidFill>
                    <a:latin typeface="Arial" charset="0"/>
                    <a:cs typeface="Arial" charset="0"/>
                  </a:endParaRPr>
                </a:p>
              </p:txBody>
            </p:sp>
          </p:grpSp>
          <p:sp>
            <p:nvSpPr>
              <p:cNvPr id="29716" name="Text Box 20"/>
              <p:cNvSpPr txBox="1">
                <a:spLocks noChangeArrowheads="1"/>
              </p:cNvSpPr>
              <p:nvPr/>
            </p:nvSpPr>
            <p:spPr bwMode="auto">
              <a:xfrm>
                <a:off x="1989" y="10938"/>
                <a:ext cx="3134" cy="399"/>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a:solidFill>
                      <a:srgbClr val="800080"/>
                    </a:solidFill>
                    <a:latin typeface="Tahoma" pitchFamily="34" charset="0"/>
                    <a:cs typeface="Arial" charset="0"/>
                  </a:rPr>
                  <a:t>Рис.1.2. Модель процесса</a:t>
                </a:r>
              </a:p>
            </p:txBody>
          </p:sp>
        </p:grpSp>
        <p:sp>
          <p:nvSpPr>
            <p:cNvPr id="26629" name="Text Box 21"/>
            <p:cNvSpPr txBox="1">
              <a:spLocks noChangeArrowheads="1"/>
            </p:cNvSpPr>
            <p:nvPr/>
          </p:nvSpPr>
          <p:spPr bwMode="auto">
            <a:xfrm>
              <a:off x="2747" y="7689"/>
              <a:ext cx="79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000" b="1" i="1">
                  <a:solidFill>
                    <a:srgbClr val="CC0000"/>
                  </a:solidFill>
                </a:rPr>
                <a:t>Пóрты</a:t>
              </a:r>
              <a:endParaRPr lang="ru-RU" altLang="ru-RU" sz="2000" b="1">
                <a:solidFill>
                  <a:srgbClr val="CC0000"/>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27651" name="Group 30"/>
          <p:cNvGrpSpPr>
            <a:grpSpLocks/>
          </p:cNvGrpSpPr>
          <p:nvPr/>
        </p:nvGrpSpPr>
        <p:grpSpPr bwMode="auto">
          <a:xfrm>
            <a:off x="1276350" y="1565275"/>
            <a:ext cx="6591300" cy="4629150"/>
            <a:chOff x="804" y="986"/>
            <a:chExt cx="4152" cy="2916"/>
          </a:xfrm>
        </p:grpSpPr>
        <p:sp>
          <p:nvSpPr>
            <p:cNvPr id="30726" name="Rectangle 6"/>
            <p:cNvSpPr>
              <a:spLocks noChangeArrowheads="1"/>
            </p:cNvSpPr>
            <p:nvPr/>
          </p:nvSpPr>
          <p:spPr bwMode="auto">
            <a:xfrm>
              <a:off x="804" y="986"/>
              <a:ext cx="1582" cy="751"/>
            </a:xfrm>
            <a:prstGeom prst="rect">
              <a:avLst/>
            </a:prstGeom>
            <a:solidFill>
              <a:schemeClr val="accent1"/>
            </a:solidFill>
            <a:ln w="38100">
              <a:solidFill>
                <a:srgbClr val="003366"/>
              </a:solidFill>
              <a:miter lim="800000"/>
              <a:headEnd/>
              <a:tailEnd/>
            </a:ln>
            <a:effectLst>
              <a:outerShdw dist="35921" dir="2700000" algn="ctr" rotWithShape="0">
                <a:schemeClr val="hlink"/>
              </a:outerShdw>
            </a:effectLst>
          </p:spPr>
          <p:txBody>
            <a:bodyPr/>
            <a:lstStyle/>
            <a:p>
              <a:pPr>
                <a:defRPr/>
              </a:pPr>
              <a:endParaRPr lang="ru-RU">
                <a:latin typeface="Arial" charset="0"/>
                <a:cs typeface="Arial" charset="0"/>
              </a:endParaRPr>
            </a:p>
          </p:txBody>
        </p:sp>
        <p:sp>
          <p:nvSpPr>
            <p:cNvPr id="30727" name="Rectangle 7"/>
            <p:cNvSpPr>
              <a:spLocks noChangeArrowheads="1"/>
            </p:cNvSpPr>
            <p:nvPr/>
          </p:nvSpPr>
          <p:spPr bwMode="auto">
            <a:xfrm>
              <a:off x="2089" y="2677"/>
              <a:ext cx="1582" cy="751"/>
            </a:xfrm>
            <a:prstGeom prst="rect">
              <a:avLst/>
            </a:prstGeom>
            <a:solidFill>
              <a:srgbClr val="66FFCC"/>
            </a:solidFill>
            <a:ln w="38100">
              <a:solidFill>
                <a:srgbClr val="0099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0728" name="Rectangle 8"/>
            <p:cNvSpPr>
              <a:spLocks noChangeArrowheads="1"/>
            </p:cNvSpPr>
            <p:nvPr/>
          </p:nvSpPr>
          <p:spPr bwMode="auto">
            <a:xfrm>
              <a:off x="3374" y="986"/>
              <a:ext cx="1582" cy="751"/>
            </a:xfrm>
            <a:prstGeom prst="rect">
              <a:avLst/>
            </a:prstGeom>
            <a:solidFill>
              <a:srgbClr val="C2A3FF"/>
            </a:solidFill>
            <a:ln w="38100">
              <a:solidFill>
                <a:srgbClr val="660066"/>
              </a:solidFill>
              <a:miter lim="800000"/>
              <a:headEnd/>
              <a:tailEnd/>
            </a:ln>
            <a:effectLst>
              <a:outerShdw dist="35921" dir="2700000" algn="ctr" rotWithShape="0">
                <a:srgbClr val="CC0000"/>
              </a:outerShdw>
            </a:effectLst>
          </p:spPr>
          <p:txBody>
            <a:bodyPr/>
            <a:lstStyle/>
            <a:p>
              <a:pPr>
                <a:defRPr/>
              </a:pPr>
              <a:endParaRPr lang="ru-RU">
                <a:latin typeface="Arial" charset="0"/>
                <a:cs typeface="Arial" charset="0"/>
              </a:endParaRPr>
            </a:p>
          </p:txBody>
        </p:sp>
        <p:sp>
          <p:nvSpPr>
            <p:cNvPr id="27655" name="Oval 9"/>
            <p:cNvSpPr>
              <a:spLocks noChangeArrowheads="1"/>
            </p:cNvSpPr>
            <p:nvPr/>
          </p:nvSpPr>
          <p:spPr bwMode="auto">
            <a:xfrm>
              <a:off x="1002" y="1643"/>
              <a:ext cx="197" cy="188"/>
            </a:xfrm>
            <a:prstGeom prst="ellipse">
              <a:avLst/>
            </a:prstGeom>
            <a:solidFill>
              <a:srgbClr val="0033CC"/>
            </a:solidFill>
            <a:ln w="9525">
              <a:solidFill>
                <a:srgbClr val="0033CC"/>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56" name="Oval 10"/>
            <p:cNvSpPr>
              <a:spLocks noChangeArrowheads="1"/>
            </p:cNvSpPr>
            <p:nvPr/>
          </p:nvSpPr>
          <p:spPr bwMode="auto">
            <a:xfrm>
              <a:off x="1990" y="1643"/>
              <a:ext cx="198" cy="188"/>
            </a:xfrm>
            <a:prstGeom prst="ellipse">
              <a:avLst/>
            </a:prstGeom>
            <a:solidFill>
              <a:srgbClr val="669900"/>
            </a:solidFill>
            <a:ln w="9525">
              <a:solidFill>
                <a:srgbClr val="6699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57" name="Oval 12"/>
            <p:cNvSpPr>
              <a:spLocks noChangeArrowheads="1"/>
            </p:cNvSpPr>
            <p:nvPr/>
          </p:nvSpPr>
          <p:spPr bwMode="auto">
            <a:xfrm>
              <a:off x="2781" y="2583"/>
              <a:ext cx="198" cy="188"/>
            </a:xfrm>
            <a:prstGeom prst="ellipse">
              <a:avLst/>
            </a:prstGeom>
            <a:solidFill>
              <a:srgbClr val="0033CC"/>
            </a:solidFill>
            <a:ln w="9525">
              <a:solidFill>
                <a:srgbClr val="0033CC"/>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58" name="Oval 13"/>
            <p:cNvSpPr>
              <a:spLocks noChangeArrowheads="1"/>
            </p:cNvSpPr>
            <p:nvPr/>
          </p:nvSpPr>
          <p:spPr bwMode="auto">
            <a:xfrm>
              <a:off x="2287" y="2583"/>
              <a:ext cx="198" cy="188"/>
            </a:xfrm>
            <a:prstGeom prst="ellipse">
              <a:avLst/>
            </a:prstGeom>
            <a:solidFill>
              <a:srgbClr val="669900"/>
            </a:solidFill>
            <a:ln w="9525">
              <a:solidFill>
                <a:srgbClr val="6699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59" name="Oval 14"/>
            <p:cNvSpPr>
              <a:spLocks noChangeArrowheads="1"/>
            </p:cNvSpPr>
            <p:nvPr/>
          </p:nvSpPr>
          <p:spPr bwMode="auto">
            <a:xfrm>
              <a:off x="3275" y="2583"/>
              <a:ext cx="198" cy="188"/>
            </a:xfrm>
            <a:prstGeom prst="ellipse">
              <a:avLst/>
            </a:prstGeom>
            <a:solidFill>
              <a:srgbClr val="0033CC"/>
            </a:solidFill>
            <a:ln w="9525">
              <a:solidFill>
                <a:srgbClr val="0033CC"/>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60" name="Freeform 15"/>
            <p:cNvSpPr>
              <a:spLocks/>
            </p:cNvSpPr>
            <p:nvPr/>
          </p:nvSpPr>
          <p:spPr bwMode="auto">
            <a:xfrm>
              <a:off x="1098" y="1831"/>
              <a:ext cx="1288" cy="749"/>
            </a:xfrm>
            <a:custGeom>
              <a:avLst/>
              <a:gdLst>
                <a:gd name="T0" fmla="*/ 3 w 1485"/>
                <a:gd name="T1" fmla="*/ 0 h 909"/>
                <a:gd name="T2" fmla="*/ 0 w 1485"/>
                <a:gd name="T3" fmla="*/ 684 h 909"/>
                <a:gd name="T4" fmla="*/ 1485 w 1485"/>
                <a:gd name="T5" fmla="*/ 684 h 909"/>
                <a:gd name="T6" fmla="*/ 1485 w 1485"/>
                <a:gd name="T7" fmla="*/ 909 h 909"/>
                <a:gd name="T8" fmla="*/ 0 60000 65536"/>
                <a:gd name="T9" fmla="*/ 0 60000 65536"/>
                <a:gd name="T10" fmla="*/ 0 60000 65536"/>
                <a:gd name="T11" fmla="*/ 0 60000 65536"/>
                <a:gd name="T12" fmla="*/ 0 w 1485"/>
                <a:gd name="T13" fmla="*/ 0 h 909"/>
                <a:gd name="T14" fmla="*/ 1485 w 1485"/>
                <a:gd name="T15" fmla="*/ 909 h 909"/>
              </a:gdLst>
              <a:ahLst/>
              <a:cxnLst>
                <a:cxn ang="T8">
                  <a:pos x="T0" y="T1"/>
                </a:cxn>
                <a:cxn ang="T9">
                  <a:pos x="T2" y="T3"/>
                </a:cxn>
                <a:cxn ang="T10">
                  <a:pos x="T4" y="T5"/>
                </a:cxn>
                <a:cxn ang="T11">
                  <a:pos x="T6" y="T7"/>
                </a:cxn>
              </a:cxnLst>
              <a:rect l="T12" t="T13" r="T14" b="T15"/>
              <a:pathLst>
                <a:path w="1485" h="909">
                  <a:moveTo>
                    <a:pt x="3" y="0"/>
                  </a:moveTo>
                  <a:lnTo>
                    <a:pt x="0" y="684"/>
                  </a:lnTo>
                  <a:lnTo>
                    <a:pt x="1485" y="684"/>
                  </a:lnTo>
                  <a:lnTo>
                    <a:pt x="1485" y="90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61" name="Freeform 16"/>
            <p:cNvSpPr>
              <a:spLocks/>
            </p:cNvSpPr>
            <p:nvPr/>
          </p:nvSpPr>
          <p:spPr bwMode="auto">
            <a:xfrm>
              <a:off x="2087" y="1826"/>
              <a:ext cx="1782" cy="201"/>
            </a:xfrm>
            <a:custGeom>
              <a:avLst/>
              <a:gdLst>
                <a:gd name="T0" fmla="*/ 3 w 2055"/>
                <a:gd name="T1" fmla="*/ 6 h 243"/>
                <a:gd name="T2" fmla="*/ 0 w 2055"/>
                <a:gd name="T3" fmla="*/ 240 h 243"/>
                <a:gd name="T4" fmla="*/ 2050 w 2055"/>
                <a:gd name="T5" fmla="*/ 243 h 243"/>
                <a:gd name="T6" fmla="*/ 2055 w 2055"/>
                <a:gd name="T7" fmla="*/ 0 h 243"/>
                <a:gd name="T8" fmla="*/ 0 60000 65536"/>
                <a:gd name="T9" fmla="*/ 0 60000 65536"/>
                <a:gd name="T10" fmla="*/ 0 60000 65536"/>
                <a:gd name="T11" fmla="*/ 0 60000 65536"/>
                <a:gd name="T12" fmla="*/ 0 w 2055"/>
                <a:gd name="T13" fmla="*/ 0 h 243"/>
                <a:gd name="T14" fmla="*/ 2055 w 2055"/>
                <a:gd name="T15" fmla="*/ 243 h 243"/>
              </a:gdLst>
              <a:ahLst/>
              <a:cxnLst>
                <a:cxn ang="T8">
                  <a:pos x="T0" y="T1"/>
                </a:cxn>
                <a:cxn ang="T9">
                  <a:pos x="T2" y="T3"/>
                </a:cxn>
                <a:cxn ang="T10">
                  <a:pos x="T4" y="T5"/>
                </a:cxn>
                <a:cxn ang="T11">
                  <a:pos x="T6" y="T7"/>
                </a:cxn>
              </a:cxnLst>
              <a:rect l="T12" t="T13" r="T14" b="T15"/>
              <a:pathLst>
                <a:path w="2055" h="243">
                  <a:moveTo>
                    <a:pt x="3" y="6"/>
                  </a:moveTo>
                  <a:lnTo>
                    <a:pt x="0" y="240"/>
                  </a:lnTo>
                  <a:lnTo>
                    <a:pt x="2050" y="243"/>
                  </a:lnTo>
                  <a:lnTo>
                    <a:pt x="2055"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62" name="Freeform 17"/>
            <p:cNvSpPr>
              <a:spLocks/>
            </p:cNvSpPr>
            <p:nvPr/>
          </p:nvSpPr>
          <p:spPr bwMode="auto">
            <a:xfrm>
              <a:off x="1595" y="1690"/>
              <a:ext cx="1288" cy="884"/>
            </a:xfrm>
            <a:custGeom>
              <a:avLst/>
              <a:gdLst>
                <a:gd name="T0" fmla="*/ 3 w 1485"/>
                <a:gd name="T1" fmla="*/ 0 h 902"/>
                <a:gd name="T2" fmla="*/ 0 w 1485"/>
                <a:gd name="T3" fmla="*/ 472 h 902"/>
                <a:gd name="T4" fmla="*/ 1485 w 1485"/>
                <a:gd name="T5" fmla="*/ 472 h 902"/>
                <a:gd name="T6" fmla="*/ 1482 w 1485"/>
                <a:gd name="T7" fmla="*/ 902 h 902"/>
                <a:gd name="T8" fmla="*/ 0 60000 65536"/>
                <a:gd name="T9" fmla="*/ 0 60000 65536"/>
                <a:gd name="T10" fmla="*/ 0 60000 65536"/>
                <a:gd name="T11" fmla="*/ 0 60000 65536"/>
                <a:gd name="T12" fmla="*/ 0 w 1485"/>
                <a:gd name="T13" fmla="*/ 0 h 902"/>
                <a:gd name="T14" fmla="*/ 1485 w 1485"/>
                <a:gd name="T15" fmla="*/ 902 h 902"/>
              </a:gdLst>
              <a:ahLst/>
              <a:cxnLst>
                <a:cxn ang="T8">
                  <a:pos x="T0" y="T1"/>
                </a:cxn>
                <a:cxn ang="T9">
                  <a:pos x="T2" y="T3"/>
                </a:cxn>
                <a:cxn ang="T10">
                  <a:pos x="T4" y="T5"/>
                </a:cxn>
                <a:cxn ang="T11">
                  <a:pos x="T6" y="T7"/>
                </a:cxn>
              </a:cxnLst>
              <a:rect l="T12" t="T13" r="T14" b="T15"/>
              <a:pathLst>
                <a:path w="1485" h="902">
                  <a:moveTo>
                    <a:pt x="3" y="0"/>
                  </a:moveTo>
                  <a:lnTo>
                    <a:pt x="0" y="472"/>
                  </a:lnTo>
                  <a:lnTo>
                    <a:pt x="1485" y="472"/>
                  </a:lnTo>
                  <a:lnTo>
                    <a:pt x="1482" y="90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63" name="Freeform 18"/>
            <p:cNvSpPr>
              <a:spLocks/>
            </p:cNvSpPr>
            <p:nvPr/>
          </p:nvSpPr>
          <p:spPr bwMode="auto">
            <a:xfrm flipH="1">
              <a:off x="3374" y="1831"/>
              <a:ext cx="1088" cy="749"/>
            </a:xfrm>
            <a:custGeom>
              <a:avLst/>
              <a:gdLst>
                <a:gd name="T0" fmla="*/ 3 w 1485"/>
                <a:gd name="T1" fmla="*/ 0 h 909"/>
                <a:gd name="T2" fmla="*/ 0 w 1485"/>
                <a:gd name="T3" fmla="*/ 684 h 909"/>
                <a:gd name="T4" fmla="*/ 1485 w 1485"/>
                <a:gd name="T5" fmla="*/ 684 h 909"/>
                <a:gd name="T6" fmla="*/ 1485 w 1485"/>
                <a:gd name="T7" fmla="*/ 909 h 909"/>
                <a:gd name="T8" fmla="*/ 0 60000 65536"/>
                <a:gd name="T9" fmla="*/ 0 60000 65536"/>
                <a:gd name="T10" fmla="*/ 0 60000 65536"/>
                <a:gd name="T11" fmla="*/ 0 60000 65536"/>
                <a:gd name="T12" fmla="*/ 0 w 1485"/>
                <a:gd name="T13" fmla="*/ 0 h 909"/>
                <a:gd name="T14" fmla="*/ 1485 w 1485"/>
                <a:gd name="T15" fmla="*/ 909 h 909"/>
              </a:gdLst>
              <a:ahLst/>
              <a:cxnLst>
                <a:cxn ang="T8">
                  <a:pos x="T0" y="T1"/>
                </a:cxn>
                <a:cxn ang="T9">
                  <a:pos x="T2" y="T3"/>
                </a:cxn>
                <a:cxn ang="T10">
                  <a:pos x="T4" y="T5"/>
                </a:cxn>
                <a:cxn ang="T11">
                  <a:pos x="T6" y="T7"/>
                </a:cxn>
              </a:cxnLst>
              <a:rect l="T12" t="T13" r="T14" b="T15"/>
              <a:pathLst>
                <a:path w="1485" h="909">
                  <a:moveTo>
                    <a:pt x="3" y="0"/>
                  </a:moveTo>
                  <a:lnTo>
                    <a:pt x="0" y="684"/>
                  </a:lnTo>
                  <a:lnTo>
                    <a:pt x="1485" y="684"/>
                  </a:lnTo>
                  <a:lnTo>
                    <a:pt x="1485" y="90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39" name="Text Box 19"/>
            <p:cNvSpPr txBox="1">
              <a:spLocks noChangeArrowheads="1"/>
            </p:cNvSpPr>
            <p:nvPr/>
          </p:nvSpPr>
          <p:spPr bwMode="auto">
            <a:xfrm>
              <a:off x="804" y="1127"/>
              <a:ext cx="1582" cy="329"/>
            </a:xfrm>
            <a:prstGeom prst="rect">
              <a:avLst/>
            </a:prstGeom>
            <a:noFill/>
            <a:ln w="9525">
              <a:noFill/>
              <a:miter lim="800000"/>
              <a:headEnd/>
              <a:tailEnd/>
            </a:ln>
            <a:effectLst>
              <a:outerShdw dist="17961" dir="2700000" algn="ctr" rotWithShape="0">
                <a:srgbClr val="800080"/>
              </a:outerShdw>
            </a:effectLst>
          </p:spPr>
          <p:txBody>
            <a:bodyPr/>
            <a:lstStyle/>
            <a:p>
              <a:pPr algn="ctr">
                <a:defRPr/>
              </a:pPr>
              <a:r>
                <a:rPr lang="ru-RU" sz="2400" b="1">
                  <a:solidFill>
                    <a:srgbClr val="CC0000"/>
                  </a:solidFill>
                  <a:latin typeface="Arial" charset="0"/>
                  <a:cs typeface="Arial" charset="0"/>
                </a:rPr>
                <a:t>Процесс А</a:t>
              </a:r>
            </a:p>
          </p:txBody>
        </p:sp>
        <p:sp>
          <p:nvSpPr>
            <p:cNvPr id="30740" name="Text Box 20"/>
            <p:cNvSpPr txBox="1">
              <a:spLocks noChangeArrowheads="1"/>
            </p:cNvSpPr>
            <p:nvPr/>
          </p:nvSpPr>
          <p:spPr bwMode="auto">
            <a:xfrm>
              <a:off x="3374" y="1127"/>
              <a:ext cx="1582" cy="329"/>
            </a:xfrm>
            <a:prstGeom prst="rect">
              <a:avLst/>
            </a:prstGeom>
            <a:noFill/>
            <a:ln w="9525">
              <a:noFill/>
              <a:miter lim="800000"/>
              <a:headEnd/>
              <a:tailEnd/>
            </a:ln>
            <a:effectLst>
              <a:outerShdw dist="17961" dir="2700000" algn="ctr" rotWithShape="0">
                <a:srgbClr val="CC0000"/>
              </a:outerShdw>
            </a:effectLst>
          </p:spPr>
          <p:txBody>
            <a:bodyPr/>
            <a:lstStyle/>
            <a:p>
              <a:pPr algn="ctr">
                <a:defRPr/>
              </a:pPr>
              <a:r>
                <a:rPr lang="ru-RU" sz="2400" b="1">
                  <a:solidFill>
                    <a:srgbClr val="CCCC00"/>
                  </a:solidFill>
                  <a:latin typeface="Arial" charset="0"/>
                  <a:cs typeface="Arial" charset="0"/>
                </a:rPr>
                <a:t>Процесс В</a:t>
              </a:r>
            </a:p>
          </p:txBody>
        </p:sp>
        <p:sp>
          <p:nvSpPr>
            <p:cNvPr id="30741" name="Text Box 21"/>
            <p:cNvSpPr txBox="1">
              <a:spLocks noChangeArrowheads="1"/>
            </p:cNvSpPr>
            <p:nvPr/>
          </p:nvSpPr>
          <p:spPr bwMode="auto">
            <a:xfrm>
              <a:off x="2089" y="2958"/>
              <a:ext cx="1631" cy="329"/>
            </a:xfrm>
            <a:prstGeom prst="rect">
              <a:avLst/>
            </a:prstGeom>
            <a:noFill/>
            <a:ln w="9525">
              <a:noFill/>
              <a:miter lim="800000"/>
              <a:headEnd/>
              <a:tailEnd/>
            </a:ln>
            <a:effectLst>
              <a:outerShdw dist="17961" dir="2700000" algn="ctr" rotWithShape="0">
                <a:srgbClr val="FF9933"/>
              </a:outerShdw>
            </a:effectLst>
          </p:spPr>
          <p:txBody>
            <a:bodyPr/>
            <a:lstStyle/>
            <a:p>
              <a:pPr algn="ctr">
                <a:defRPr/>
              </a:pPr>
              <a:r>
                <a:rPr lang="ru-RU" sz="2400" b="1">
                  <a:solidFill>
                    <a:srgbClr val="660066"/>
                  </a:solidFill>
                  <a:latin typeface="Arial" charset="0"/>
                  <a:cs typeface="Arial" charset="0"/>
                </a:rPr>
                <a:t>Процесс С</a:t>
              </a:r>
            </a:p>
          </p:txBody>
        </p:sp>
        <p:sp>
          <p:nvSpPr>
            <p:cNvPr id="30742" name="Line 22"/>
            <p:cNvSpPr>
              <a:spLocks noChangeShapeType="1"/>
            </p:cNvSpPr>
            <p:nvPr/>
          </p:nvSpPr>
          <p:spPr bwMode="auto">
            <a:xfrm>
              <a:off x="3078" y="2113"/>
              <a:ext cx="593" cy="0"/>
            </a:xfrm>
            <a:prstGeom prst="line">
              <a:avLst/>
            </a:prstGeom>
            <a:noFill/>
            <a:ln w="76200">
              <a:solidFill>
                <a:srgbClr val="CC00CC"/>
              </a:solidFill>
              <a:round/>
              <a:headEnd/>
              <a:tailEnd type="triangle" w="med" len="med"/>
            </a:ln>
            <a:effectLst>
              <a:outerShdw dist="28398" dir="3806097" algn="ctr" rotWithShape="0">
                <a:srgbClr val="66FFCC"/>
              </a:outerShdw>
            </a:effectLst>
          </p:spPr>
          <p:txBody>
            <a:bodyPr/>
            <a:lstStyle/>
            <a:p>
              <a:pPr>
                <a:defRPr/>
              </a:pPr>
              <a:endParaRPr lang="ru-RU">
                <a:latin typeface="Arial" charset="0"/>
                <a:cs typeface="Arial" charset="0"/>
              </a:endParaRPr>
            </a:p>
          </p:txBody>
        </p:sp>
        <p:sp>
          <p:nvSpPr>
            <p:cNvPr id="30743" name="Line 23"/>
            <p:cNvSpPr>
              <a:spLocks noChangeShapeType="1"/>
            </p:cNvSpPr>
            <p:nvPr/>
          </p:nvSpPr>
          <p:spPr bwMode="auto">
            <a:xfrm>
              <a:off x="1793" y="2254"/>
              <a:ext cx="593" cy="0"/>
            </a:xfrm>
            <a:prstGeom prst="line">
              <a:avLst/>
            </a:prstGeom>
            <a:noFill/>
            <a:ln w="76200">
              <a:solidFill>
                <a:srgbClr val="CC00CC"/>
              </a:solidFill>
              <a:round/>
              <a:headEnd/>
              <a:tailEnd type="triangle" w="med" len="med"/>
            </a:ln>
            <a:effectLst>
              <a:outerShdw dist="28398" dir="3806097" algn="ctr" rotWithShape="0">
                <a:srgbClr val="66FFCC"/>
              </a:outerShdw>
            </a:effectLst>
          </p:spPr>
          <p:txBody>
            <a:bodyPr/>
            <a:lstStyle/>
            <a:p>
              <a:pPr>
                <a:defRPr/>
              </a:pPr>
              <a:endParaRPr lang="ru-RU">
                <a:latin typeface="Arial" charset="0"/>
                <a:cs typeface="Arial" charset="0"/>
              </a:endParaRPr>
            </a:p>
          </p:txBody>
        </p:sp>
        <p:sp>
          <p:nvSpPr>
            <p:cNvPr id="30744" name="Line 24"/>
            <p:cNvSpPr>
              <a:spLocks noChangeShapeType="1"/>
            </p:cNvSpPr>
            <p:nvPr/>
          </p:nvSpPr>
          <p:spPr bwMode="auto">
            <a:xfrm>
              <a:off x="3671" y="2489"/>
              <a:ext cx="593" cy="0"/>
            </a:xfrm>
            <a:prstGeom prst="line">
              <a:avLst/>
            </a:prstGeom>
            <a:noFill/>
            <a:ln w="76200">
              <a:solidFill>
                <a:srgbClr val="CC00CC"/>
              </a:solidFill>
              <a:round/>
              <a:headEnd type="triangle" w="med" len="med"/>
              <a:tailEnd/>
            </a:ln>
            <a:effectLst>
              <a:outerShdw dist="28398" dir="3806097" algn="ctr" rotWithShape="0">
                <a:srgbClr val="66FFCC"/>
              </a:outerShdw>
            </a:effectLst>
          </p:spPr>
          <p:txBody>
            <a:bodyPr/>
            <a:lstStyle/>
            <a:p>
              <a:pPr>
                <a:defRPr/>
              </a:pPr>
              <a:endParaRPr lang="ru-RU">
                <a:latin typeface="Arial" charset="0"/>
                <a:cs typeface="Arial" charset="0"/>
              </a:endParaRPr>
            </a:p>
          </p:txBody>
        </p:sp>
        <p:sp>
          <p:nvSpPr>
            <p:cNvPr id="30745" name="Line 25"/>
            <p:cNvSpPr>
              <a:spLocks noChangeShapeType="1"/>
            </p:cNvSpPr>
            <p:nvPr/>
          </p:nvSpPr>
          <p:spPr bwMode="auto">
            <a:xfrm>
              <a:off x="1298" y="2489"/>
              <a:ext cx="593" cy="0"/>
            </a:xfrm>
            <a:prstGeom prst="line">
              <a:avLst/>
            </a:prstGeom>
            <a:noFill/>
            <a:ln w="76200">
              <a:solidFill>
                <a:srgbClr val="CC00CC"/>
              </a:solidFill>
              <a:round/>
              <a:headEnd type="triangle" w="med" len="med"/>
              <a:tailEnd/>
            </a:ln>
            <a:effectLst>
              <a:outerShdw dist="28398" dir="3806097" algn="ctr" rotWithShape="0">
                <a:srgbClr val="66FFCC"/>
              </a:outerShdw>
            </a:effectLst>
          </p:spPr>
          <p:txBody>
            <a:bodyPr/>
            <a:lstStyle/>
            <a:p>
              <a:pPr>
                <a:defRPr/>
              </a:pPr>
              <a:endParaRPr lang="ru-RU">
                <a:latin typeface="Arial" charset="0"/>
                <a:cs typeface="Arial" charset="0"/>
              </a:endParaRPr>
            </a:p>
          </p:txBody>
        </p:sp>
        <p:sp>
          <p:nvSpPr>
            <p:cNvPr id="27671" name="Oval 26"/>
            <p:cNvSpPr>
              <a:spLocks noChangeArrowheads="1"/>
            </p:cNvSpPr>
            <p:nvPr/>
          </p:nvSpPr>
          <p:spPr bwMode="auto">
            <a:xfrm>
              <a:off x="4363" y="1643"/>
              <a:ext cx="198" cy="188"/>
            </a:xfrm>
            <a:prstGeom prst="ellipse">
              <a:avLst/>
            </a:prstGeom>
            <a:solidFill>
              <a:srgbClr val="669900"/>
            </a:solidFill>
            <a:ln w="9525">
              <a:solidFill>
                <a:srgbClr val="6699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27672" name="Oval 27"/>
            <p:cNvSpPr>
              <a:spLocks noChangeArrowheads="1"/>
            </p:cNvSpPr>
            <p:nvPr/>
          </p:nvSpPr>
          <p:spPr bwMode="auto">
            <a:xfrm>
              <a:off x="3770" y="1643"/>
              <a:ext cx="197" cy="188"/>
            </a:xfrm>
            <a:prstGeom prst="ellipse">
              <a:avLst/>
            </a:prstGeom>
            <a:solidFill>
              <a:srgbClr val="0033CC"/>
            </a:solidFill>
            <a:ln w="9525">
              <a:solidFill>
                <a:srgbClr val="0033CC"/>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0748" name="Text Box 28"/>
            <p:cNvSpPr txBox="1">
              <a:spLocks noChangeArrowheads="1"/>
            </p:cNvSpPr>
            <p:nvPr/>
          </p:nvSpPr>
          <p:spPr bwMode="auto">
            <a:xfrm>
              <a:off x="821" y="3573"/>
              <a:ext cx="4117" cy="329"/>
            </a:xfrm>
            <a:prstGeom prst="rect">
              <a:avLst/>
            </a:prstGeom>
            <a:noFill/>
            <a:ln w="9525">
              <a:noFill/>
              <a:miter lim="800000"/>
              <a:headEnd/>
              <a:tailEnd/>
            </a:ln>
            <a:effectLst>
              <a:outerShdw dist="17961" dir="2700000" algn="ctr" rotWithShape="0">
                <a:srgbClr val="FF9933"/>
              </a:outerShdw>
            </a:effectLst>
          </p:spPr>
          <p:txBody>
            <a:bodyPr/>
            <a:lstStyle/>
            <a:p>
              <a:pPr algn="ctr">
                <a:defRPr/>
              </a:pPr>
              <a:r>
                <a:rPr lang="ru-RU" sz="2400" b="1">
                  <a:solidFill>
                    <a:srgbClr val="800080"/>
                  </a:solidFill>
                  <a:latin typeface="Tahoma" pitchFamily="34" charset="0"/>
                  <a:cs typeface="Arial" charset="0"/>
                </a:rPr>
                <a:t>Рис.1.3. Взаимодействие процессов</a:t>
              </a:r>
            </a:p>
          </p:txBody>
        </p:sp>
        <p:sp>
          <p:nvSpPr>
            <p:cNvPr id="27674" name="Oval 11"/>
            <p:cNvSpPr>
              <a:spLocks noChangeArrowheads="1"/>
            </p:cNvSpPr>
            <p:nvPr/>
          </p:nvSpPr>
          <p:spPr bwMode="auto">
            <a:xfrm>
              <a:off x="1496" y="1643"/>
              <a:ext cx="198" cy="188"/>
            </a:xfrm>
            <a:prstGeom prst="ellipse">
              <a:avLst/>
            </a:prstGeom>
            <a:solidFill>
              <a:srgbClr val="669900"/>
            </a:solidFill>
            <a:ln w="9525">
              <a:solidFill>
                <a:srgbClr val="6699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1747" name="Text Box 3"/>
          <p:cNvSpPr txBox="1">
            <a:spLocks noChangeArrowheads="1"/>
          </p:cNvSpPr>
          <p:nvPr/>
        </p:nvSpPr>
        <p:spPr bwMode="auto">
          <a:xfrm>
            <a:off x="250825" y="1343025"/>
            <a:ext cx="86423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Модель процесса представлена на рис.1.2. Процесс порождается программой или пользователем и связан с данными, поступающими извне в качестве исходных и формируемыми процессом для внешнего пользования. Ввод данных, необходимых процессу, и вывод данных производятся в форме </a:t>
            </a:r>
            <a:r>
              <a:rPr lang="ru-RU" sz="2400" i="1">
                <a:solidFill>
                  <a:srgbClr val="800080"/>
                </a:solidFill>
                <a:latin typeface="Arial" charset="0"/>
                <a:cs typeface="Arial" charset="0"/>
              </a:rPr>
              <a:t>сообщений</a:t>
            </a:r>
            <a:r>
              <a:rPr lang="ru-RU" sz="2400">
                <a:solidFill>
                  <a:srgbClr val="800080"/>
                </a:solidFill>
                <a:latin typeface="Arial" charset="0"/>
                <a:cs typeface="Arial" charset="0"/>
              </a:rPr>
              <a:t> — последовательности данных, имеющих законченное смысловое значение. Ввод сообщений в процесс и вывод сообщений из процесса производится через логические (программно организованные) точки, называемые </a:t>
            </a:r>
            <a:r>
              <a:rPr lang="ru-RU" sz="2400" i="1">
                <a:solidFill>
                  <a:srgbClr val="800080"/>
                </a:solidFill>
                <a:latin typeface="Arial" charset="0"/>
                <a:cs typeface="Arial" charset="0"/>
              </a:rPr>
              <a:t>портами</a:t>
            </a:r>
            <a:r>
              <a:rPr lang="ru-RU" sz="2400">
                <a:solidFill>
                  <a:srgbClr val="800080"/>
                </a:solidFill>
                <a:latin typeface="Arial" charset="0"/>
                <a:cs typeface="Arial" charset="0"/>
              </a:rPr>
              <a:t>. </a:t>
            </a:r>
            <a:r>
              <a:rPr lang="ru-RU" sz="2400" i="1">
                <a:solidFill>
                  <a:srgbClr val="800080"/>
                </a:solidFill>
                <a:latin typeface="Arial" charset="0"/>
                <a:cs typeface="Arial" charset="0"/>
              </a:rPr>
              <a:t>Порты</a:t>
            </a:r>
            <a:r>
              <a:rPr lang="ru-RU" sz="2400">
                <a:solidFill>
                  <a:srgbClr val="800080"/>
                </a:solidFill>
                <a:latin typeface="Arial" charset="0"/>
                <a:cs typeface="Arial" charset="0"/>
              </a:rPr>
              <a:t> подразделяются на </a:t>
            </a:r>
            <a:r>
              <a:rPr lang="ru-RU" sz="2400" i="1">
                <a:solidFill>
                  <a:srgbClr val="800080"/>
                </a:solidFill>
                <a:latin typeface="Arial" charset="0"/>
                <a:cs typeface="Arial" charset="0"/>
              </a:rPr>
              <a:t>входные</a:t>
            </a:r>
            <a:r>
              <a:rPr lang="ru-RU" sz="2400">
                <a:solidFill>
                  <a:srgbClr val="800080"/>
                </a:solidFill>
                <a:latin typeface="Arial" charset="0"/>
                <a:cs typeface="Arial" charset="0"/>
              </a:rPr>
              <a:t> и </a:t>
            </a:r>
            <a:r>
              <a:rPr lang="ru-RU" sz="2400" i="1">
                <a:solidFill>
                  <a:srgbClr val="800080"/>
                </a:solidFill>
                <a:latin typeface="Arial" charset="0"/>
                <a:cs typeface="Arial" charset="0"/>
              </a:rPr>
              <a:t>выходные</a:t>
            </a:r>
            <a:r>
              <a:rPr lang="ru-RU" sz="2400">
                <a:solidFill>
                  <a:srgbClr val="800080"/>
                </a:solidFill>
                <a:latin typeface="Arial" charset="0"/>
                <a:cs typeface="Arial" charset="0"/>
              </a:rPr>
              <a:t>. Таким образом, процесс как объект представляется совокупностью портов, через которые он взаимодействует с другими процессами сети.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2771" name="Text Box 3"/>
          <p:cNvSpPr txBox="1">
            <a:spLocks noChangeArrowheads="1"/>
          </p:cNvSpPr>
          <p:nvPr/>
        </p:nvSpPr>
        <p:spPr bwMode="auto">
          <a:xfrm>
            <a:off x="250825" y="1042988"/>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a:solidFill>
                  <a:srgbClr val="800080"/>
                </a:solidFill>
                <a:latin typeface="Arial" charset="0"/>
                <a:cs typeface="Arial" charset="0"/>
              </a:rPr>
              <a:t>Взаимодействие процессов сводится к обмену сообщениями, которые передаются по каналам, создаваемым средствами сети (рис.1.3). Промежуток времени, в течение которого взаимодействуют процессы, называется </a:t>
            </a:r>
            <a:r>
              <a:rPr lang="ru-RU" sz="2400" i="1">
                <a:solidFill>
                  <a:srgbClr val="800080"/>
                </a:solidFill>
                <a:latin typeface="Arial" charset="0"/>
                <a:cs typeface="Arial" charset="0"/>
              </a:rPr>
              <a:t>сеансом</a:t>
            </a:r>
            <a:r>
              <a:rPr lang="ru-RU" sz="2400">
                <a:solidFill>
                  <a:srgbClr val="800080"/>
                </a:solidFill>
                <a:latin typeface="Arial" charset="0"/>
                <a:cs typeface="Arial" charset="0"/>
              </a:rPr>
              <a:t> (</a:t>
            </a:r>
            <a:r>
              <a:rPr lang="ru-RU" sz="2400" i="1">
                <a:solidFill>
                  <a:srgbClr val="800080"/>
                </a:solidFill>
                <a:latin typeface="Arial" charset="0"/>
                <a:cs typeface="Arial" charset="0"/>
              </a:rPr>
              <a:t>сессией</a:t>
            </a:r>
            <a:r>
              <a:rPr lang="ru-RU" sz="2400">
                <a:solidFill>
                  <a:srgbClr val="800080"/>
                </a:solidFill>
                <a:latin typeface="Arial" charset="0"/>
                <a:cs typeface="Arial" charset="0"/>
              </a:rPr>
              <a:t>). Важно подчеркнуть, что в ЭВМ и вычислительных комплексах взаимодействие процессов обеспечивается за счет доступа к общим для них данным (общей памяти) и обмена сигналами прерывания. В ИТС единственная форма взаимодействия процессов — обмен сообщениями.</a:t>
            </a:r>
          </a:p>
          <a:p>
            <a:pPr algn="ctr">
              <a:defRPr/>
            </a:pPr>
            <a:r>
              <a:rPr lang="ru-RU" sz="2400">
                <a:solidFill>
                  <a:srgbClr val="800080"/>
                </a:solidFill>
                <a:latin typeface="Arial" charset="0"/>
                <a:cs typeface="Arial" charset="0"/>
              </a:rPr>
              <a:t>Это различие связано с территориальной распределённостью процессов в ИТС, а также с тем, что для физического сопряжения компонентов сети используются каналы связи, которые обеспечивают передачу сообщений, но не отдельных сигналов.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3796" name="Rectangle 4"/>
          <p:cNvSpPr>
            <a:spLocks noChangeArrowheads="1"/>
          </p:cNvSpPr>
          <p:nvPr/>
        </p:nvSpPr>
        <p:spPr bwMode="auto">
          <a:xfrm>
            <a:off x="468313" y="404813"/>
            <a:ext cx="8210550"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1.6. Многоуровневая организация управления ИТС</a:t>
            </a:r>
            <a:r>
              <a:rPr lang="ru-RU" sz="2400">
                <a:solidFill>
                  <a:srgbClr val="CC0000"/>
                </a:solidFill>
                <a:latin typeface="Tahoma" pitchFamily="34" charset="0"/>
                <a:cs typeface="Arial" charset="0"/>
              </a:rPr>
              <a:t>  </a:t>
            </a:r>
          </a:p>
        </p:txBody>
      </p:sp>
      <p:sp>
        <p:nvSpPr>
          <p:cNvPr id="33797" name="Text Box 5"/>
          <p:cNvSpPr txBox="1">
            <a:spLocks noChangeArrowheads="1"/>
          </p:cNvSpPr>
          <p:nvPr/>
        </p:nvSpPr>
        <p:spPr bwMode="auto">
          <a:xfrm>
            <a:off x="250825" y="1870075"/>
            <a:ext cx="8642350" cy="41084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Абстрактно ИТС можно представить как совокупность систем, связанных между собой некоторой передающей средой. В качестве систем выступают главные и терминальные ЭВМ и узлы связи. Передающая среда может иметь любую физическую природу и представлять собой совокупность проводных, волоконно-оптических, радиорелейных, тропосферных и спутниковых линий (каналов) связи. В каждой из систем сети существует некоторая совокупность процессов. Процессы, распределенные по разным системам, взаимодействуют через передающую среду путем обмена сообщениями.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147" name="Text Box 3"/>
          <p:cNvSpPr txBox="1">
            <a:spLocks noChangeArrowheads="1"/>
          </p:cNvSpPr>
          <p:nvPr/>
        </p:nvSpPr>
        <p:spPr bwMode="auto">
          <a:xfrm>
            <a:off x="250825" y="1125538"/>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a:solidFill>
                  <a:srgbClr val="800080"/>
                </a:solidFill>
                <a:latin typeface="Tahoma" pitchFamily="34" charset="0"/>
                <a:cs typeface="Arial" charset="0"/>
              </a:rPr>
              <a:t>Именно объединение вычислительной техники и связи повлекло за собой создание многих новых научно-технических направлений в области телекоммуникаций и информатики. И главное среди них — цифровая обработка сигналов, позволившая интегрировать различные виды и услуги связи в одной цифровой сети и полностью автоматизировать процессы информационного обмена на базе специализированных ЭВМ.</a:t>
            </a:r>
          </a:p>
          <a:p>
            <a:pPr algn="ctr">
              <a:defRPr/>
            </a:pPr>
            <a:r>
              <a:rPr lang="ru-RU" sz="2400">
                <a:solidFill>
                  <a:srgbClr val="800080"/>
                </a:solidFill>
                <a:latin typeface="Tahoma" pitchFamily="34" charset="0"/>
                <a:cs typeface="Arial" charset="0"/>
              </a:rPr>
              <a:t>Под ИТС обычно понимается территориально распределенная система коллективного использования средств связи и вычислительных ресурсов, обеспечивающая повышение эффективности функционирования линий передачи информации и вычислительных средств при решении сложных задач обработки информации.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31747" name="Group 99"/>
          <p:cNvGrpSpPr>
            <a:grpSpLocks/>
          </p:cNvGrpSpPr>
          <p:nvPr/>
        </p:nvGrpSpPr>
        <p:grpSpPr bwMode="auto">
          <a:xfrm>
            <a:off x="566738" y="684213"/>
            <a:ext cx="7985125" cy="5259387"/>
            <a:chOff x="627" y="459"/>
            <a:chExt cx="5030" cy="3313"/>
          </a:xfrm>
        </p:grpSpPr>
        <p:sp>
          <p:nvSpPr>
            <p:cNvPr id="34900" name="Rectangle 84"/>
            <p:cNvSpPr>
              <a:spLocks noChangeArrowheads="1"/>
            </p:cNvSpPr>
            <p:nvPr/>
          </p:nvSpPr>
          <p:spPr bwMode="auto">
            <a:xfrm>
              <a:off x="4526" y="643"/>
              <a:ext cx="640" cy="186"/>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i="1">
                  <a:solidFill>
                    <a:srgbClr val="008000"/>
                  </a:solidFill>
                  <a:latin typeface="Arial" charset="0"/>
                  <a:cs typeface="Arial" charset="0"/>
                </a:rPr>
                <a:t>Уровень</a:t>
              </a:r>
              <a:endParaRPr lang="ru-RU" sz="2000">
                <a:solidFill>
                  <a:srgbClr val="008000"/>
                </a:solidFill>
                <a:latin typeface="Arial" charset="0"/>
                <a:cs typeface="Arial" charset="0"/>
              </a:endParaRPr>
            </a:p>
          </p:txBody>
        </p:sp>
        <p:sp>
          <p:nvSpPr>
            <p:cNvPr id="34901" name="Rectangle 85"/>
            <p:cNvSpPr>
              <a:spLocks noChangeArrowheads="1"/>
            </p:cNvSpPr>
            <p:nvPr/>
          </p:nvSpPr>
          <p:spPr bwMode="auto">
            <a:xfrm>
              <a:off x="4491" y="874"/>
              <a:ext cx="966"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Прикладной</a:t>
              </a:r>
              <a:endParaRPr lang="ru-RU" sz="2000">
                <a:solidFill>
                  <a:srgbClr val="008000"/>
                </a:solidFill>
                <a:latin typeface="Arial" charset="0"/>
                <a:cs typeface="Arial" charset="0"/>
              </a:endParaRPr>
            </a:p>
          </p:txBody>
        </p:sp>
        <p:sp>
          <p:nvSpPr>
            <p:cNvPr id="34902" name="Rectangle 86"/>
            <p:cNvSpPr>
              <a:spLocks noChangeArrowheads="1"/>
            </p:cNvSpPr>
            <p:nvPr/>
          </p:nvSpPr>
          <p:spPr bwMode="auto">
            <a:xfrm>
              <a:off x="4491" y="1196"/>
              <a:ext cx="1166"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Представления</a:t>
              </a:r>
              <a:endParaRPr lang="ru-RU" sz="2000">
                <a:solidFill>
                  <a:srgbClr val="008000"/>
                </a:solidFill>
                <a:latin typeface="Arial" charset="0"/>
                <a:cs typeface="Arial" charset="0"/>
              </a:endParaRPr>
            </a:p>
          </p:txBody>
        </p:sp>
        <p:sp>
          <p:nvSpPr>
            <p:cNvPr id="34903" name="Rectangle 87"/>
            <p:cNvSpPr>
              <a:spLocks noChangeArrowheads="1"/>
            </p:cNvSpPr>
            <p:nvPr/>
          </p:nvSpPr>
          <p:spPr bwMode="auto">
            <a:xfrm>
              <a:off x="4491" y="1519"/>
              <a:ext cx="917"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Сеансовый</a:t>
              </a:r>
              <a:endParaRPr lang="ru-RU" sz="2000">
                <a:solidFill>
                  <a:srgbClr val="008000"/>
                </a:solidFill>
                <a:latin typeface="Arial" charset="0"/>
                <a:cs typeface="Arial" charset="0"/>
              </a:endParaRPr>
            </a:p>
          </p:txBody>
        </p:sp>
        <p:sp>
          <p:nvSpPr>
            <p:cNvPr id="34904" name="Rectangle 88"/>
            <p:cNvSpPr>
              <a:spLocks noChangeArrowheads="1"/>
            </p:cNvSpPr>
            <p:nvPr/>
          </p:nvSpPr>
          <p:spPr bwMode="auto">
            <a:xfrm>
              <a:off x="4482" y="1887"/>
              <a:ext cx="1075" cy="185"/>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Транспортный</a:t>
              </a:r>
              <a:endParaRPr lang="ru-RU" sz="2000">
                <a:solidFill>
                  <a:srgbClr val="008000"/>
                </a:solidFill>
                <a:latin typeface="Arial" charset="0"/>
                <a:cs typeface="Arial" charset="0"/>
              </a:endParaRPr>
            </a:p>
          </p:txBody>
        </p:sp>
        <p:sp>
          <p:nvSpPr>
            <p:cNvPr id="34906" name="Rectangle 90"/>
            <p:cNvSpPr>
              <a:spLocks noChangeArrowheads="1"/>
            </p:cNvSpPr>
            <p:nvPr/>
          </p:nvSpPr>
          <p:spPr bwMode="auto">
            <a:xfrm>
              <a:off x="4491" y="2579"/>
              <a:ext cx="849"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Канальный</a:t>
              </a:r>
              <a:endParaRPr lang="ru-RU" sz="2000">
                <a:solidFill>
                  <a:srgbClr val="008000"/>
                </a:solidFill>
                <a:latin typeface="Arial" charset="0"/>
                <a:cs typeface="Arial" charset="0"/>
              </a:endParaRPr>
            </a:p>
          </p:txBody>
        </p:sp>
        <p:sp>
          <p:nvSpPr>
            <p:cNvPr id="34907" name="Rectangle 91"/>
            <p:cNvSpPr>
              <a:spLocks noChangeArrowheads="1"/>
            </p:cNvSpPr>
            <p:nvPr/>
          </p:nvSpPr>
          <p:spPr bwMode="auto">
            <a:xfrm>
              <a:off x="4491" y="2947"/>
              <a:ext cx="905"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Физический</a:t>
              </a:r>
              <a:endParaRPr lang="ru-RU" sz="2000">
                <a:solidFill>
                  <a:srgbClr val="008000"/>
                </a:solidFill>
                <a:latin typeface="Arial" charset="0"/>
                <a:cs typeface="Arial" charset="0"/>
              </a:endParaRPr>
            </a:p>
          </p:txBody>
        </p:sp>
        <p:sp>
          <p:nvSpPr>
            <p:cNvPr id="34821" name="Rectangle 5"/>
            <p:cNvSpPr>
              <a:spLocks noChangeArrowheads="1"/>
            </p:cNvSpPr>
            <p:nvPr/>
          </p:nvSpPr>
          <p:spPr bwMode="auto">
            <a:xfrm>
              <a:off x="636" y="733"/>
              <a:ext cx="762" cy="2460"/>
            </a:xfrm>
            <a:prstGeom prst="rect">
              <a:avLst/>
            </a:prstGeom>
            <a:solidFill>
              <a:srgbClr val="99FFCC"/>
            </a:solidFill>
            <a:ln w="38100">
              <a:solidFill>
                <a:srgbClr val="008080"/>
              </a:solidFill>
              <a:miter lim="800000"/>
              <a:headEnd/>
              <a:tailEnd/>
            </a:ln>
            <a:effectLst>
              <a:outerShdw dist="53882" dir="2700000" algn="ctr" rotWithShape="0">
                <a:srgbClr val="FF9933"/>
              </a:outerShdw>
            </a:effectLst>
          </p:spPr>
          <p:txBody>
            <a:bodyPr/>
            <a:lstStyle/>
            <a:p>
              <a:pPr>
                <a:defRPr/>
              </a:pPr>
              <a:endParaRPr lang="ru-RU">
                <a:latin typeface="Arial" charset="0"/>
                <a:cs typeface="Arial" charset="0"/>
              </a:endParaRPr>
            </a:p>
          </p:txBody>
        </p:sp>
        <p:sp>
          <p:nvSpPr>
            <p:cNvPr id="34822" name="Rectangle 6"/>
            <p:cNvSpPr>
              <a:spLocks noChangeArrowheads="1"/>
            </p:cNvSpPr>
            <p:nvPr/>
          </p:nvSpPr>
          <p:spPr bwMode="auto">
            <a:xfrm>
              <a:off x="2133" y="736"/>
              <a:ext cx="762" cy="2459"/>
            </a:xfrm>
            <a:prstGeom prst="rect">
              <a:avLst/>
            </a:prstGeom>
            <a:solidFill>
              <a:srgbClr val="99CCFF"/>
            </a:solidFill>
            <a:ln w="38100">
              <a:solidFill>
                <a:srgbClr val="333399"/>
              </a:solidFill>
              <a:miter lim="800000"/>
              <a:headEnd/>
              <a:tailEnd/>
            </a:ln>
            <a:effectLst>
              <a:outerShdw dist="53882" dir="2700000" algn="ctr" rotWithShape="0">
                <a:srgbClr val="808080"/>
              </a:outerShdw>
            </a:effectLst>
          </p:spPr>
          <p:txBody>
            <a:bodyPr/>
            <a:lstStyle/>
            <a:p>
              <a:pPr>
                <a:defRPr/>
              </a:pPr>
              <a:endParaRPr lang="ru-RU">
                <a:latin typeface="Arial" charset="0"/>
                <a:cs typeface="Arial" charset="0"/>
              </a:endParaRPr>
            </a:p>
          </p:txBody>
        </p:sp>
        <p:sp>
          <p:nvSpPr>
            <p:cNvPr id="34823" name="Rectangle 7"/>
            <p:cNvSpPr>
              <a:spLocks noChangeArrowheads="1"/>
            </p:cNvSpPr>
            <p:nvPr/>
          </p:nvSpPr>
          <p:spPr bwMode="auto">
            <a:xfrm>
              <a:off x="3620" y="733"/>
              <a:ext cx="762" cy="2460"/>
            </a:xfrm>
            <a:prstGeom prst="rect">
              <a:avLst/>
            </a:prstGeom>
            <a:solidFill>
              <a:srgbClr val="FFCCFF"/>
            </a:solidFill>
            <a:ln w="38100">
              <a:solidFill>
                <a:srgbClr val="CC0099"/>
              </a:solidFill>
              <a:miter lim="800000"/>
              <a:headEnd/>
              <a:tailEnd/>
            </a:ln>
            <a:effectLst>
              <a:outerShdw dist="53882" dir="2700000" algn="ctr" rotWithShape="0">
                <a:srgbClr val="808080"/>
              </a:outerShdw>
            </a:effectLst>
          </p:spPr>
          <p:txBody>
            <a:bodyPr/>
            <a:lstStyle/>
            <a:p>
              <a:pPr>
                <a:defRPr/>
              </a:pPr>
              <a:endParaRPr lang="ru-RU">
                <a:latin typeface="Arial" charset="0"/>
                <a:cs typeface="Arial" charset="0"/>
              </a:endParaRPr>
            </a:p>
          </p:txBody>
        </p:sp>
        <p:sp>
          <p:nvSpPr>
            <p:cNvPr id="34824" name="Rectangle 8"/>
            <p:cNvSpPr>
              <a:spLocks noChangeArrowheads="1"/>
            </p:cNvSpPr>
            <p:nvPr/>
          </p:nvSpPr>
          <p:spPr bwMode="auto">
            <a:xfrm>
              <a:off x="769" y="3408"/>
              <a:ext cx="3571" cy="364"/>
            </a:xfrm>
            <a:prstGeom prst="rect">
              <a:avLst/>
            </a:prstGeom>
            <a:solidFill>
              <a:srgbClr val="CCFF33"/>
            </a:solidFill>
            <a:ln w="38100">
              <a:solidFill>
                <a:srgbClr val="CC9900"/>
              </a:solidFill>
              <a:miter lim="800000"/>
              <a:headEnd/>
              <a:tailEnd/>
            </a:ln>
            <a:effectLst>
              <a:outerShdw dist="53882" dir="2700000" algn="ctr" rotWithShape="0">
                <a:schemeClr val="hlink"/>
              </a:outerShdw>
            </a:effectLst>
          </p:spPr>
          <p:txBody>
            <a:bodyPr/>
            <a:lstStyle/>
            <a:p>
              <a:pPr>
                <a:defRPr/>
              </a:pPr>
              <a:endParaRPr lang="ru-RU">
                <a:latin typeface="Arial" charset="0"/>
                <a:cs typeface="Arial" charset="0"/>
              </a:endParaRPr>
            </a:p>
          </p:txBody>
        </p:sp>
        <p:sp>
          <p:nvSpPr>
            <p:cNvPr id="31760" name="Line 9"/>
            <p:cNvSpPr>
              <a:spLocks noChangeShapeType="1"/>
            </p:cNvSpPr>
            <p:nvPr/>
          </p:nvSpPr>
          <p:spPr bwMode="auto">
            <a:xfrm>
              <a:off x="636" y="1082"/>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1" name="Line 10"/>
            <p:cNvSpPr>
              <a:spLocks noChangeShapeType="1"/>
            </p:cNvSpPr>
            <p:nvPr/>
          </p:nvSpPr>
          <p:spPr bwMode="auto">
            <a:xfrm>
              <a:off x="3620" y="1082"/>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2" name="Line 11"/>
            <p:cNvSpPr>
              <a:spLocks noChangeShapeType="1"/>
            </p:cNvSpPr>
            <p:nvPr/>
          </p:nvSpPr>
          <p:spPr bwMode="auto">
            <a:xfrm>
              <a:off x="636" y="1432"/>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3" name="Line 12"/>
            <p:cNvSpPr>
              <a:spLocks noChangeShapeType="1"/>
            </p:cNvSpPr>
            <p:nvPr/>
          </p:nvSpPr>
          <p:spPr bwMode="auto">
            <a:xfrm>
              <a:off x="636" y="1781"/>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4" name="Line 13"/>
            <p:cNvSpPr>
              <a:spLocks noChangeShapeType="1"/>
            </p:cNvSpPr>
            <p:nvPr/>
          </p:nvSpPr>
          <p:spPr bwMode="auto">
            <a:xfrm>
              <a:off x="636" y="2130"/>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5" name="Line 14"/>
            <p:cNvSpPr>
              <a:spLocks noChangeShapeType="1"/>
            </p:cNvSpPr>
            <p:nvPr/>
          </p:nvSpPr>
          <p:spPr bwMode="auto">
            <a:xfrm>
              <a:off x="636" y="2479"/>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6" name="Line 15"/>
            <p:cNvSpPr>
              <a:spLocks noChangeShapeType="1"/>
            </p:cNvSpPr>
            <p:nvPr/>
          </p:nvSpPr>
          <p:spPr bwMode="auto">
            <a:xfrm>
              <a:off x="636" y="2829"/>
              <a:ext cx="746" cy="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7" name="Line 16"/>
            <p:cNvSpPr>
              <a:spLocks noChangeShapeType="1"/>
            </p:cNvSpPr>
            <p:nvPr/>
          </p:nvSpPr>
          <p:spPr bwMode="auto">
            <a:xfrm>
              <a:off x="2128" y="1432"/>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8" name="Line 17"/>
            <p:cNvSpPr>
              <a:spLocks noChangeShapeType="1"/>
            </p:cNvSpPr>
            <p:nvPr/>
          </p:nvSpPr>
          <p:spPr bwMode="auto">
            <a:xfrm>
              <a:off x="2128" y="1781"/>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69" name="Line 18"/>
            <p:cNvSpPr>
              <a:spLocks noChangeShapeType="1"/>
            </p:cNvSpPr>
            <p:nvPr/>
          </p:nvSpPr>
          <p:spPr bwMode="auto">
            <a:xfrm>
              <a:off x="2128" y="1082"/>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0" name="Line 19"/>
            <p:cNvSpPr>
              <a:spLocks noChangeShapeType="1"/>
            </p:cNvSpPr>
            <p:nvPr/>
          </p:nvSpPr>
          <p:spPr bwMode="auto">
            <a:xfrm>
              <a:off x="3620" y="1432"/>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1" name="Line 20"/>
            <p:cNvSpPr>
              <a:spLocks noChangeShapeType="1"/>
            </p:cNvSpPr>
            <p:nvPr/>
          </p:nvSpPr>
          <p:spPr bwMode="auto">
            <a:xfrm>
              <a:off x="3620" y="1781"/>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2" name="Line 21"/>
            <p:cNvSpPr>
              <a:spLocks noChangeShapeType="1"/>
            </p:cNvSpPr>
            <p:nvPr/>
          </p:nvSpPr>
          <p:spPr bwMode="auto">
            <a:xfrm>
              <a:off x="2128" y="2130"/>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3" name="Line 22"/>
            <p:cNvSpPr>
              <a:spLocks noChangeShapeType="1"/>
            </p:cNvSpPr>
            <p:nvPr/>
          </p:nvSpPr>
          <p:spPr bwMode="auto">
            <a:xfrm>
              <a:off x="2128" y="2479"/>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4" name="Line 23"/>
            <p:cNvSpPr>
              <a:spLocks noChangeShapeType="1"/>
            </p:cNvSpPr>
            <p:nvPr/>
          </p:nvSpPr>
          <p:spPr bwMode="auto">
            <a:xfrm>
              <a:off x="2128" y="2829"/>
              <a:ext cx="74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5" name="Line 24"/>
            <p:cNvSpPr>
              <a:spLocks noChangeShapeType="1"/>
            </p:cNvSpPr>
            <p:nvPr/>
          </p:nvSpPr>
          <p:spPr bwMode="auto">
            <a:xfrm>
              <a:off x="3620" y="2829"/>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6" name="Line 25"/>
            <p:cNvSpPr>
              <a:spLocks noChangeShapeType="1"/>
            </p:cNvSpPr>
            <p:nvPr/>
          </p:nvSpPr>
          <p:spPr bwMode="auto">
            <a:xfrm>
              <a:off x="3620" y="2479"/>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7" name="Line 26"/>
            <p:cNvSpPr>
              <a:spLocks noChangeShapeType="1"/>
            </p:cNvSpPr>
            <p:nvPr/>
          </p:nvSpPr>
          <p:spPr bwMode="auto">
            <a:xfrm>
              <a:off x="3620" y="2130"/>
              <a:ext cx="746" cy="0"/>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8" name="Line 27"/>
            <p:cNvSpPr>
              <a:spLocks noChangeShapeType="1"/>
            </p:cNvSpPr>
            <p:nvPr/>
          </p:nvSpPr>
          <p:spPr bwMode="auto">
            <a:xfrm>
              <a:off x="1026" y="3224"/>
              <a:ext cx="0" cy="1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79" name="Line 28"/>
            <p:cNvSpPr>
              <a:spLocks noChangeShapeType="1"/>
            </p:cNvSpPr>
            <p:nvPr/>
          </p:nvSpPr>
          <p:spPr bwMode="auto">
            <a:xfrm flipH="1">
              <a:off x="2532" y="3224"/>
              <a:ext cx="1" cy="1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80" name="Line 29"/>
            <p:cNvSpPr>
              <a:spLocks noChangeShapeType="1"/>
            </p:cNvSpPr>
            <p:nvPr/>
          </p:nvSpPr>
          <p:spPr bwMode="auto">
            <a:xfrm>
              <a:off x="3995" y="3224"/>
              <a:ext cx="0" cy="1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81" name="Oval 30"/>
            <p:cNvSpPr>
              <a:spLocks noChangeArrowheads="1"/>
            </p:cNvSpPr>
            <p:nvPr/>
          </p:nvSpPr>
          <p:spPr bwMode="auto">
            <a:xfrm>
              <a:off x="715" y="1381"/>
              <a:ext cx="127" cy="136"/>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2" name="Oval 31"/>
            <p:cNvSpPr>
              <a:spLocks noChangeArrowheads="1"/>
            </p:cNvSpPr>
            <p:nvPr/>
          </p:nvSpPr>
          <p:spPr bwMode="auto">
            <a:xfrm>
              <a:off x="1159" y="1381"/>
              <a:ext cx="126" cy="136"/>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3" name="Oval 32"/>
            <p:cNvSpPr>
              <a:spLocks noChangeArrowheads="1"/>
            </p:cNvSpPr>
            <p:nvPr/>
          </p:nvSpPr>
          <p:spPr bwMode="auto">
            <a:xfrm>
              <a:off x="937" y="1381"/>
              <a:ext cx="127" cy="136"/>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4" name="Oval 33"/>
            <p:cNvSpPr>
              <a:spLocks noChangeArrowheads="1"/>
            </p:cNvSpPr>
            <p:nvPr/>
          </p:nvSpPr>
          <p:spPr bwMode="auto">
            <a:xfrm>
              <a:off x="2311" y="1381"/>
              <a:ext cx="126" cy="136"/>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5" name="Oval 34"/>
            <p:cNvSpPr>
              <a:spLocks noChangeArrowheads="1"/>
            </p:cNvSpPr>
            <p:nvPr/>
          </p:nvSpPr>
          <p:spPr bwMode="auto">
            <a:xfrm>
              <a:off x="2588" y="1371"/>
              <a:ext cx="127" cy="137"/>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6" name="Oval 35"/>
            <p:cNvSpPr>
              <a:spLocks noChangeArrowheads="1"/>
            </p:cNvSpPr>
            <p:nvPr/>
          </p:nvSpPr>
          <p:spPr bwMode="auto">
            <a:xfrm>
              <a:off x="3684" y="1371"/>
              <a:ext cx="126" cy="137"/>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7" name="Oval 36"/>
            <p:cNvSpPr>
              <a:spLocks noChangeArrowheads="1"/>
            </p:cNvSpPr>
            <p:nvPr/>
          </p:nvSpPr>
          <p:spPr bwMode="auto">
            <a:xfrm>
              <a:off x="4144" y="1371"/>
              <a:ext cx="127" cy="137"/>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1788" name="Oval 37"/>
            <p:cNvSpPr>
              <a:spLocks noChangeArrowheads="1"/>
            </p:cNvSpPr>
            <p:nvPr/>
          </p:nvSpPr>
          <p:spPr bwMode="auto">
            <a:xfrm>
              <a:off x="3906" y="1371"/>
              <a:ext cx="127" cy="137"/>
            </a:xfrm>
            <a:prstGeom prst="ellipse">
              <a:avLst/>
            </a:prstGeom>
            <a:solidFill>
              <a:srgbClr val="CC0000"/>
            </a:solidFill>
            <a:ln w="12700">
              <a:solidFill>
                <a:srgbClr val="CC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54" name="Rectangle 38"/>
            <p:cNvSpPr>
              <a:spLocks noChangeArrowheads="1"/>
            </p:cNvSpPr>
            <p:nvPr/>
          </p:nvSpPr>
          <p:spPr bwMode="auto">
            <a:xfrm>
              <a:off x="627" y="459"/>
              <a:ext cx="897" cy="184"/>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charset="0"/>
                  <a:cs typeface="Arial" charset="0"/>
                </a:rPr>
                <a:t>Система А</a:t>
              </a:r>
            </a:p>
          </p:txBody>
        </p:sp>
        <p:sp>
          <p:nvSpPr>
            <p:cNvPr id="34855" name="Rectangle 39"/>
            <p:cNvSpPr>
              <a:spLocks noChangeArrowheads="1"/>
            </p:cNvSpPr>
            <p:nvPr/>
          </p:nvSpPr>
          <p:spPr bwMode="auto">
            <a:xfrm>
              <a:off x="2133" y="459"/>
              <a:ext cx="907" cy="184"/>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charset="0"/>
                  <a:cs typeface="Arial" charset="0"/>
                </a:rPr>
                <a:t>Система В</a:t>
              </a:r>
            </a:p>
          </p:txBody>
        </p:sp>
        <p:sp>
          <p:nvSpPr>
            <p:cNvPr id="34856" name="Rectangle 40"/>
            <p:cNvSpPr>
              <a:spLocks noChangeArrowheads="1"/>
            </p:cNvSpPr>
            <p:nvPr/>
          </p:nvSpPr>
          <p:spPr bwMode="auto">
            <a:xfrm>
              <a:off x="1490" y="1133"/>
              <a:ext cx="473" cy="185"/>
            </a:xfrm>
            <a:prstGeom prst="rect">
              <a:avLst/>
            </a:prstGeom>
            <a:noFill/>
            <a:ln w="9525">
              <a:noFill/>
              <a:miter lim="800000"/>
              <a:headEnd/>
              <a:tailEnd/>
            </a:ln>
            <a:effectLst>
              <a:outerShdw dist="17961" dir="2700000" algn="ctr" rotWithShape="0">
                <a:srgbClr val="FF5050"/>
              </a:outerShdw>
            </a:effectLst>
          </p:spPr>
          <p:txBody>
            <a:bodyPr lIns="0" tIns="0" rIns="0" bIns="0"/>
            <a:lstStyle/>
            <a:p>
              <a:pPr algn="ctr">
                <a:defRPr/>
              </a:pPr>
              <a:r>
                <a:rPr lang="ru-RU" sz="2000" b="1">
                  <a:solidFill>
                    <a:srgbClr val="CC6600"/>
                  </a:solidFill>
                  <a:latin typeface="Arial" charset="0"/>
                  <a:cs typeface="Arial" charset="0"/>
                </a:rPr>
                <a:t>Порт</a:t>
              </a:r>
            </a:p>
          </p:txBody>
        </p:sp>
        <p:sp>
          <p:nvSpPr>
            <p:cNvPr id="31792" name="Line 41"/>
            <p:cNvSpPr>
              <a:spLocks noChangeShapeType="1"/>
            </p:cNvSpPr>
            <p:nvPr/>
          </p:nvSpPr>
          <p:spPr bwMode="auto">
            <a:xfrm flipV="1">
              <a:off x="1271" y="1264"/>
              <a:ext cx="222" cy="107"/>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793" name="Rectangle 42"/>
            <p:cNvSpPr>
              <a:spLocks noChangeArrowheads="1"/>
            </p:cNvSpPr>
            <p:nvPr/>
          </p:nvSpPr>
          <p:spPr bwMode="auto">
            <a:xfrm>
              <a:off x="921" y="2935"/>
              <a:ext cx="23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59" name="Rectangle 43"/>
            <p:cNvSpPr>
              <a:spLocks noChangeArrowheads="1"/>
            </p:cNvSpPr>
            <p:nvPr/>
          </p:nvSpPr>
          <p:spPr bwMode="auto">
            <a:xfrm>
              <a:off x="981" y="2947"/>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1</a:t>
              </a:r>
              <a:endParaRPr lang="ru-RU">
                <a:solidFill>
                  <a:srgbClr val="FF9900"/>
                </a:solidFill>
                <a:latin typeface="Arial" charset="0"/>
                <a:cs typeface="Arial" charset="0"/>
              </a:endParaRPr>
            </a:p>
          </p:txBody>
        </p:sp>
        <p:sp>
          <p:nvSpPr>
            <p:cNvPr id="34861" name="Rectangle 45"/>
            <p:cNvSpPr>
              <a:spLocks noChangeArrowheads="1"/>
            </p:cNvSpPr>
            <p:nvPr/>
          </p:nvSpPr>
          <p:spPr bwMode="auto">
            <a:xfrm>
              <a:off x="2488" y="2947"/>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1</a:t>
              </a:r>
              <a:endParaRPr lang="ru-RU">
                <a:solidFill>
                  <a:srgbClr val="FF9900"/>
                </a:solidFill>
                <a:latin typeface="Arial" charset="0"/>
                <a:cs typeface="Arial" charset="0"/>
              </a:endParaRPr>
            </a:p>
          </p:txBody>
        </p:sp>
        <p:sp>
          <p:nvSpPr>
            <p:cNvPr id="34863" name="Rectangle 47"/>
            <p:cNvSpPr>
              <a:spLocks noChangeArrowheads="1"/>
            </p:cNvSpPr>
            <p:nvPr/>
          </p:nvSpPr>
          <p:spPr bwMode="auto">
            <a:xfrm>
              <a:off x="3985" y="2950"/>
              <a:ext cx="69" cy="156"/>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1</a:t>
              </a:r>
              <a:endParaRPr lang="ru-RU">
                <a:solidFill>
                  <a:srgbClr val="FF9900"/>
                </a:solidFill>
                <a:latin typeface="Arial" charset="0"/>
                <a:cs typeface="Arial" charset="0"/>
              </a:endParaRPr>
            </a:p>
          </p:txBody>
        </p:sp>
        <p:sp>
          <p:nvSpPr>
            <p:cNvPr id="34865" name="Rectangle 49"/>
            <p:cNvSpPr>
              <a:spLocks noChangeArrowheads="1"/>
            </p:cNvSpPr>
            <p:nvPr/>
          </p:nvSpPr>
          <p:spPr bwMode="auto">
            <a:xfrm>
              <a:off x="2488" y="2579"/>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2</a:t>
              </a:r>
              <a:endParaRPr lang="ru-RU">
                <a:solidFill>
                  <a:srgbClr val="FF9900"/>
                </a:solidFill>
                <a:latin typeface="Arial" charset="0"/>
                <a:cs typeface="Arial" charset="0"/>
              </a:endParaRPr>
            </a:p>
          </p:txBody>
        </p:sp>
        <p:sp>
          <p:nvSpPr>
            <p:cNvPr id="34867" name="Rectangle 51"/>
            <p:cNvSpPr>
              <a:spLocks noChangeArrowheads="1"/>
            </p:cNvSpPr>
            <p:nvPr/>
          </p:nvSpPr>
          <p:spPr bwMode="auto">
            <a:xfrm>
              <a:off x="981" y="2579"/>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2</a:t>
              </a:r>
              <a:endParaRPr lang="ru-RU">
                <a:solidFill>
                  <a:srgbClr val="FF9900"/>
                </a:solidFill>
                <a:latin typeface="Arial" charset="0"/>
                <a:cs typeface="Arial" charset="0"/>
              </a:endParaRPr>
            </a:p>
          </p:txBody>
        </p:sp>
        <p:sp>
          <p:nvSpPr>
            <p:cNvPr id="31799" name="Rectangle 52"/>
            <p:cNvSpPr>
              <a:spLocks noChangeArrowheads="1"/>
            </p:cNvSpPr>
            <p:nvPr/>
          </p:nvSpPr>
          <p:spPr bwMode="auto">
            <a:xfrm>
              <a:off x="3906" y="2586"/>
              <a:ext cx="2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69" name="Rectangle 53"/>
            <p:cNvSpPr>
              <a:spLocks noChangeArrowheads="1"/>
            </p:cNvSpPr>
            <p:nvPr/>
          </p:nvSpPr>
          <p:spPr bwMode="auto">
            <a:xfrm>
              <a:off x="3985" y="2601"/>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2</a:t>
              </a:r>
              <a:endParaRPr lang="ru-RU">
                <a:solidFill>
                  <a:srgbClr val="FF9900"/>
                </a:solidFill>
                <a:latin typeface="Arial" charset="0"/>
                <a:cs typeface="Arial" charset="0"/>
              </a:endParaRPr>
            </a:p>
          </p:txBody>
        </p:sp>
        <p:sp>
          <p:nvSpPr>
            <p:cNvPr id="34871" name="Rectangle 55"/>
            <p:cNvSpPr>
              <a:spLocks noChangeArrowheads="1"/>
            </p:cNvSpPr>
            <p:nvPr/>
          </p:nvSpPr>
          <p:spPr bwMode="auto">
            <a:xfrm>
              <a:off x="981" y="2256"/>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3</a:t>
              </a:r>
              <a:endParaRPr lang="ru-RU">
                <a:solidFill>
                  <a:srgbClr val="FF9900"/>
                </a:solidFill>
                <a:latin typeface="Arial" charset="0"/>
                <a:cs typeface="Arial" charset="0"/>
              </a:endParaRPr>
            </a:p>
          </p:txBody>
        </p:sp>
        <p:sp>
          <p:nvSpPr>
            <p:cNvPr id="34873" name="Rectangle 57"/>
            <p:cNvSpPr>
              <a:spLocks noChangeArrowheads="1"/>
            </p:cNvSpPr>
            <p:nvPr/>
          </p:nvSpPr>
          <p:spPr bwMode="auto">
            <a:xfrm>
              <a:off x="2488" y="2256"/>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3</a:t>
              </a:r>
              <a:endParaRPr lang="ru-RU">
                <a:solidFill>
                  <a:srgbClr val="FF9900"/>
                </a:solidFill>
                <a:latin typeface="Arial" charset="0"/>
                <a:cs typeface="Arial" charset="0"/>
              </a:endParaRPr>
            </a:p>
          </p:txBody>
        </p:sp>
        <p:sp>
          <p:nvSpPr>
            <p:cNvPr id="31803" name="Rectangle 58"/>
            <p:cNvSpPr>
              <a:spLocks noChangeArrowheads="1"/>
            </p:cNvSpPr>
            <p:nvPr/>
          </p:nvSpPr>
          <p:spPr bwMode="auto">
            <a:xfrm>
              <a:off x="3842" y="2237"/>
              <a:ext cx="34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75" name="Rectangle 59"/>
            <p:cNvSpPr>
              <a:spLocks noChangeArrowheads="1"/>
            </p:cNvSpPr>
            <p:nvPr/>
          </p:nvSpPr>
          <p:spPr bwMode="auto">
            <a:xfrm>
              <a:off x="3985" y="2267"/>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3</a:t>
              </a:r>
              <a:endParaRPr lang="ru-RU">
                <a:solidFill>
                  <a:srgbClr val="FF9900"/>
                </a:solidFill>
                <a:latin typeface="Arial" charset="0"/>
                <a:cs typeface="Arial" charset="0"/>
              </a:endParaRPr>
            </a:p>
          </p:txBody>
        </p:sp>
        <p:sp>
          <p:nvSpPr>
            <p:cNvPr id="31805" name="Rectangle 60"/>
            <p:cNvSpPr>
              <a:spLocks noChangeArrowheads="1"/>
            </p:cNvSpPr>
            <p:nvPr/>
          </p:nvSpPr>
          <p:spPr bwMode="auto">
            <a:xfrm>
              <a:off x="3842" y="1902"/>
              <a:ext cx="3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77" name="Rectangle 61"/>
            <p:cNvSpPr>
              <a:spLocks noChangeArrowheads="1"/>
            </p:cNvSpPr>
            <p:nvPr/>
          </p:nvSpPr>
          <p:spPr bwMode="auto">
            <a:xfrm>
              <a:off x="3985" y="1917"/>
              <a:ext cx="69" cy="156"/>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4</a:t>
              </a:r>
              <a:endParaRPr lang="ru-RU">
                <a:solidFill>
                  <a:srgbClr val="FF9900"/>
                </a:solidFill>
                <a:latin typeface="Arial" charset="0"/>
                <a:cs typeface="Arial" charset="0"/>
              </a:endParaRPr>
            </a:p>
          </p:txBody>
        </p:sp>
        <p:sp>
          <p:nvSpPr>
            <p:cNvPr id="31807" name="Rectangle 62"/>
            <p:cNvSpPr>
              <a:spLocks noChangeArrowheads="1"/>
            </p:cNvSpPr>
            <p:nvPr/>
          </p:nvSpPr>
          <p:spPr bwMode="auto">
            <a:xfrm>
              <a:off x="3842" y="1553"/>
              <a:ext cx="3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79" name="Rectangle 63"/>
            <p:cNvSpPr>
              <a:spLocks noChangeArrowheads="1"/>
            </p:cNvSpPr>
            <p:nvPr/>
          </p:nvSpPr>
          <p:spPr bwMode="auto">
            <a:xfrm>
              <a:off x="3985" y="1568"/>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5</a:t>
              </a:r>
              <a:endParaRPr lang="ru-RU">
                <a:solidFill>
                  <a:srgbClr val="FF9900"/>
                </a:solidFill>
                <a:latin typeface="Arial" charset="0"/>
                <a:cs typeface="Arial" charset="0"/>
              </a:endParaRPr>
            </a:p>
          </p:txBody>
        </p:sp>
        <p:sp>
          <p:nvSpPr>
            <p:cNvPr id="34881" name="Rectangle 65"/>
            <p:cNvSpPr>
              <a:spLocks noChangeArrowheads="1"/>
            </p:cNvSpPr>
            <p:nvPr/>
          </p:nvSpPr>
          <p:spPr bwMode="auto">
            <a:xfrm>
              <a:off x="981" y="1887"/>
              <a:ext cx="69" cy="139"/>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4</a:t>
              </a:r>
              <a:endParaRPr lang="ru-RU">
                <a:solidFill>
                  <a:srgbClr val="FF9900"/>
                </a:solidFill>
                <a:latin typeface="Arial" charset="0"/>
                <a:cs typeface="Arial" charset="0"/>
              </a:endParaRPr>
            </a:p>
          </p:txBody>
        </p:sp>
        <p:sp>
          <p:nvSpPr>
            <p:cNvPr id="34883" name="Rectangle 67"/>
            <p:cNvSpPr>
              <a:spLocks noChangeArrowheads="1"/>
            </p:cNvSpPr>
            <p:nvPr/>
          </p:nvSpPr>
          <p:spPr bwMode="auto">
            <a:xfrm>
              <a:off x="2488" y="1150"/>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6</a:t>
              </a:r>
              <a:endParaRPr lang="ru-RU">
                <a:solidFill>
                  <a:srgbClr val="FF9900"/>
                </a:solidFill>
                <a:latin typeface="Arial" charset="0"/>
                <a:cs typeface="Arial" charset="0"/>
              </a:endParaRPr>
            </a:p>
          </p:txBody>
        </p:sp>
        <p:sp>
          <p:nvSpPr>
            <p:cNvPr id="31811" name="Rectangle 68"/>
            <p:cNvSpPr>
              <a:spLocks noChangeArrowheads="1"/>
            </p:cNvSpPr>
            <p:nvPr/>
          </p:nvSpPr>
          <p:spPr bwMode="auto">
            <a:xfrm>
              <a:off x="3842" y="1204"/>
              <a:ext cx="3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85" name="Rectangle 69"/>
            <p:cNvSpPr>
              <a:spLocks noChangeArrowheads="1"/>
            </p:cNvSpPr>
            <p:nvPr/>
          </p:nvSpPr>
          <p:spPr bwMode="auto">
            <a:xfrm>
              <a:off x="3985" y="1219"/>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6</a:t>
              </a:r>
              <a:endParaRPr lang="ru-RU">
                <a:solidFill>
                  <a:srgbClr val="FF9900"/>
                </a:solidFill>
                <a:latin typeface="Arial" charset="0"/>
                <a:cs typeface="Arial" charset="0"/>
              </a:endParaRPr>
            </a:p>
          </p:txBody>
        </p:sp>
        <p:sp>
          <p:nvSpPr>
            <p:cNvPr id="31813" name="Rectangle 70"/>
            <p:cNvSpPr>
              <a:spLocks noChangeArrowheads="1"/>
            </p:cNvSpPr>
            <p:nvPr/>
          </p:nvSpPr>
          <p:spPr bwMode="auto">
            <a:xfrm>
              <a:off x="3795" y="854"/>
              <a:ext cx="46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87" name="Rectangle 71"/>
            <p:cNvSpPr>
              <a:spLocks noChangeArrowheads="1"/>
            </p:cNvSpPr>
            <p:nvPr/>
          </p:nvSpPr>
          <p:spPr bwMode="auto">
            <a:xfrm>
              <a:off x="3985" y="870"/>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7</a:t>
              </a:r>
              <a:endParaRPr lang="ru-RU">
                <a:solidFill>
                  <a:srgbClr val="FF9900"/>
                </a:solidFill>
                <a:latin typeface="Arial" charset="0"/>
                <a:cs typeface="Arial" charset="0"/>
              </a:endParaRPr>
            </a:p>
          </p:txBody>
        </p:sp>
        <p:sp>
          <p:nvSpPr>
            <p:cNvPr id="34889" name="Rectangle 73"/>
            <p:cNvSpPr>
              <a:spLocks noChangeArrowheads="1"/>
            </p:cNvSpPr>
            <p:nvPr/>
          </p:nvSpPr>
          <p:spPr bwMode="auto">
            <a:xfrm>
              <a:off x="2493" y="1568"/>
              <a:ext cx="70"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5</a:t>
              </a:r>
              <a:endParaRPr lang="ru-RU">
                <a:solidFill>
                  <a:srgbClr val="FF9900"/>
                </a:solidFill>
                <a:latin typeface="Arial" charset="0"/>
                <a:cs typeface="Arial" charset="0"/>
              </a:endParaRPr>
            </a:p>
          </p:txBody>
        </p:sp>
        <p:sp>
          <p:nvSpPr>
            <p:cNvPr id="31816" name="Rectangle 74"/>
            <p:cNvSpPr>
              <a:spLocks noChangeArrowheads="1"/>
            </p:cNvSpPr>
            <p:nvPr/>
          </p:nvSpPr>
          <p:spPr bwMode="auto">
            <a:xfrm>
              <a:off x="874" y="1143"/>
              <a:ext cx="34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91" name="Rectangle 75"/>
            <p:cNvSpPr>
              <a:spLocks noChangeArrowheads="1"/>
            </p:cNvSpPr>
            <p:nvPr/>
          </p:nvSpPr>
          <p:spPr bwMode="auto">
            <a:xfrm>
              <a:off x="981" y="1150"/>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6</a:t>
              </a:r>
              <a:endParaRPr lang="ru-RU">
                <a:solidFill>
                  <a:srgbClr val="FF9900"/>
                </a:solidFill>
                <a:latin typeface="Arial" charset="0"/>
                <a:cs typeface="Arial" charset="0"/>
              </a:endParaRPr>
            </a:p>
          </p:txBody>
        </p:sp>
        <p:sp>
          <p:nvSpPr>
            <p:cNvPr id="34893" name="Rectangle 77"/>
            <p:cNvSpPr>
              <a:spLocks noChangeArrowheads="1"/>
            </p:cNvSpPr>
            <p:nvPr/>
          </p:nvSpPr>
          <p:spPr bwMode="auto">
            <a:xfrm>
              <a:off x="2488" y="1887"/>
              <a:ext cx="69" cy="156"/>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4</a:t>
              </a:r>
              <a:endParaRPr lang="ru-RU">
                <a:solidFill>
                  <a:srgbClr val="FF9900"/>
                </a:solidFill>
                <a:latin typeface="Arial" charset="0"/>
                <a:cs typeface="Arial" charset="0"/>
              </a:endParaRPr>
            </a:p>
          </p:txBody>
        </p:sp>
        <p:sp>
          <p:nvSpPr>
            <p:cNvPr id="31819" name="Rectangle 78"/>
            <p:cNvSpPr>
              <a:spLocks noChangeArrowheads="1"/>
            </p:cNvSpPr>
            <p:nvPr/>
          </p:nvSpPr>
          <p:spPr bwMode="auto">
            <a:xfrm>
              <a:off x="874" y="1553"/>
              <a:ext cx="34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95" name="Rectangle 79"/>
            <p:cNvSpPr>
              <a:spLocks noChangeArrowheads="1"/>
            </p:cNvSpPr>
            <p:nvPr/>
          </p:nvSpPr>
          <p:spPr bwMode="auto">
            <a:xfrm>
              <a:off x="981" y="1565"/>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5</a:t>
              </a:r>
              <a:endParaRPr lang="ru-RU">
                <a:solidFill>
                  <a:srgbClr val="FF9900"/>
                </a:solidFill>
                <a:latin typeface="Arial" charset="0"/>
                <a:cs typeface="Arial" charset="0"/>
              </a:endParaRPr>
            </a:p>
          </p:txBody>
        </p:sp>
        <p:sp>
          <p:nvSpPr>
            <p:cNvPr id="31821" name="Rectangle 80"/>
            <p:cNvSpPr>
              <a:spLocks noChangeArrowheads="1"/>
            </p:cNvSpPr>
            <p:nvPr/>
          </p:nvSpPr>
          <p:spPr bwMode="auto">
            <a:xfrm>
              <a:off x="874" y="854"/>
              <a:ext cx="39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897" name="Rectangle 81"/>
            <p:cNvSpPr>
              <a:spLocks noChangeArrowheads="1"/>
            </p:cNvSpPr>
            <p:nvPr/>
          </p:nvSpPr>
          <p:spPr bwMode="auto">
            <a:xfrm>
              <a:off x="981" y="874"/>
              <a:ext cx="69"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7</a:t>
              </a:r>
              <a:endParaRPr lang="ru-RU">
                <a:solidFill>
                  <a:srgbClr val="FF9900"/>
                </a:solidFill>
                <a:latin typeface="Arial" charset="0"/>
                <a:cs typeface="Arial" charset="0"/>
              </a:endParaRPr>
            </a:p>
          </p:txBody>
        </p:sp>
        <p:sp>
          <p:nvSpPr>
            <p:cNvPr id="34899" name="Rectangle 83"/>
            <p:cNvSpPr>
              <a:spLocks noChangeArrowheads="1"/>
            </p:cNvSpPr>
            <p:nvPr/>
          </p:nvSpPr>
          <p:spPr bwMode="auto">
            <a:xfrm>
              <a:off x="2493" y="870"/>
              <a:ext cx="70" cy="155"/>
            </a:xfrm>
            <a:prstGeom prst="rect">
              <a:avLst/>
            </a:prstGeom>
            <a:noFill/>
            <a:ln w="9525">
              <a:noFill/>
              <a:miter lim="800000"/>
              <a:headEnd/>
              <a:tailEnd/>
            </a:ln>
            <a:effectLst>
              <a:outerShdw dist="17961" dir="2700000" algn="ctr" rotWithShape="0">
                <a:srgbClr val="333399"/>
              </a:outerShdw>
            </a:effectLst>
          </p:spPr>
          <p:txBody>
            <a:bodyPr lIns="0" tIns="0" rIns="0" bIns="0"/>
            <a:lstStyle/>
            <a:p>
              <a:pPr>
                <a:defRPr/>
              </a:pPr>
              <a:r>
                <a:rPr lang="en-US" b="1">
                  <a:solidFill>
                    <a:srgbClr val="FF9900"/>
                  </a:solidFill>
                  <a:latin typeface="Arial" charset="0"/>
                  <a:cs typeface="Arial" charset="0"/>
                </a:rPr>
                <a:t>7</a:t>
              </a:r>
              <a:endParaRPr lang="ru-RU">
                <a:solidFill>
                  <a:srgbClr val="FF9900"/>
                </a:solidFill>
                <a:latin typeface="Arial" charset="0"/>
                <a:cs typeface="Arial" charset="0"/>
              </a:endParaRPr>
            </a:p>
          </p:txBody>
        </p:sp>
        <p:sp>
          <p:nvSpPr>
            <p:cNvPr id="34905" name="Rectangle 89"/>
            <p:cNvSpPr>
              <a:spLocks noChangeArrowheads="1"/>
            </p:cNvSpPr>
            <p:nvPr/>
          </p:nvSpPr>
          <p:spPr bwMode="auto">
            <a:xfrm>
              <a:off x="4482" y="2210"/>
              <a:ext cx="651" cy="190"/>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Narrow" pitchFamily="34" charset="0"/>
                  <a:cs typeface="Arial" charset="0"/>
                </a:rPr>
                <a:t>Сетевой</a:t>
              </a:r>
              <a:endParaRPr lang="ru-RU" sz="2000">
                <a:solidFill>
                  <a:srgbClr val="008000"/>
                </a:solidFill>
                <a:latin typeface="Arial" charset="0"/>
                <a:cs typeface="Arial" charset="0"/>
              </a:endParaRPr>
            </a:p>
          </p:txBody>
        </p:sp>
        <p:sp>
          <p:nvSpPr>
            <p:cNvPr id="31825" name="Rectangle 92"/>
            <p:cNvSpPr>
              <a:spLocks noChangeArrowheads="1"/>
            </p:cNvSpPr>
            <p:nvPr/>
          </p:nvSpPr>
          <p:spPr bwMode="auto">
            <a:xfrm>
              <a:off x="1445" y="3467"/>
              <a:ext cx="23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4909" name="Rectangle 93"/>
            <p:cNvSpPr>
              <a:spLocks noChangeArrowheads="1"/>
            </p:cNvSpPr>
            <p:nvPr/>
          </p:nvSpPr>
          <p:spPr bwMode="auto">
            <a:xfrm>
              <a:off x="1576" y="3499"/>
              <a:ext cx="2256" cy="184"/>
            </a:xfrm>
            <a:prstGeom prst="rect">
              <a:avLst/>
            </a:prstGeom>
            <a:noFill/>
            <a:ln w="9525">
              <a:noFill/>
              <a:miter lim="800000"/>
              <a:headEnd/>
              <a:tailEnd/>
            </a:ln>
            <a:effectLst>
              <a:outerShdw dist="17961" dir="2700000" algn="ctr" rotWithShape="0">
                <a:srgbClr val="CC9900"/>
              </a:outerShdw>
            </a:effectLst>
          </p:spPr>
          <p:txBody>
            <a:bodyPr lIns="0" tIns="0" rIns="0" bIns="0"/>
            <a:lstStyle/>
            <a:p>
              <a:pPr algn="ctr">
                <a:defRPr/>
              </a:pPr>
              <a:r>
                <a:rPr lang="ru-RU" sz="2000">
                  <a:solidFill>
                    <a:srgbClr val="008000"/>
                  </a:solidFill>
                  <a:latin typeface="Arial" charset="0"/>
                  <a:cs typeface="Arial" charset="0"/>
                </a:rPr>
                <a:t>Передающая среда</a:t>
              </a:r>
            </a:p>
          </p:txBody>
        </p:sp>
        <p:sp>
          <p:nvSpPr>
            <p:cNvPr id="34911" name="Rectangle 95"/>
            <p:cNvSpPr>
              <a:spLocks noChangeArrowheads="1"/>
            </p:cNvSpPr>
            <p:nvPr/>
          </p:nvSpPr>
          <p:spPr bwMode="auto">
            <a:xfrm>
              <a:off x="3596" y="459"/>
              <a:ext cx="839" cy="184"/>
            </a:xfrm>
            <a:prstGeom prst="rect">
              <a:avLst/>
            </a:prstGeom>
            <a:noFill/>
            <a:ln w="9525">
              <a:noFill/>
              <a:miter lim="800000"/>
              <a:headEnd/>
              <a:tailEnd/>
            </a:ln>
            <a:effectLst>
              <a:outerShdw dist="17961" dir="2700000" algn="ctr" rotWithShape="0">
                <a:srgbClr val="FF9900"/>
              </a:outerShdw>
            </a:effectLst>
          </p:spPr>
          <p:txBody>
            <a:bodyPr lIns="0" tIns="0" rIns="0" bIns="0"/>
            <a:lstStyle/>
            <a:p>
              <a:pPr>
                <a:defRPr/>
              </a:pPr>
              <a:r>
                <a:rPr lang="ru-RU" sz="2000">
                  <a:solidFill>
                    <a:srgbClr val="008000"/>
                  </a:solidFill>
                  <a:latin typeface="Arial" charset="0"/>
                  <a:cs typeface="Arial" charset="0"/>
                </a:rPr>
                <a:t>Система С</a:t>
              </a:r>
            </a:p>
          </p:txBody>
        </p:sp>
      </p:grpSp>
      <p:sp>
        <p:nvSpPr>
          <p:cNvPr id="34913" name="Text Box 97"/>
          <p:cNvSpPr txBox="1">
            <a:spLocks noChangeArrowheads="1"/>
          </p:cNvSpPr>
          <p:nvPr/>
        </p:nvSpPr>
        <p:spPr bwMode="auto">
          <a:xfrm>
            <a:off x="522288" y="6170613"/>
            <a:ext cx="8054975"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dirty="0">
                <a:solidFill>
                  <a:srgbClr val="800080"/>
                </a:solidFill>
                <a:latin typeface="Tahoma" pitchFamily="34" charset="0"/>
                <a:cs typeface="Arial" charset="0"/>
              </a:rPr>
              <a:t>Рис.1.4. Многоуровневая организация ИТС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5843" name="Text Box 3"/>
          <p:cNvSpPr txBox="1">
            <a:spLocks noChangeArrowheads="1"/>
          </p:cNvSpPr>
          <p:nvPr/>
        </p:nvSpPr>
        <p:spPr bwMode="auto">
          <a:xfrm>
            <a:off x="250825" y="819150"/>
            <a:ext cx="8642350" cy="5786438"/>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200">
                <a:solidFill>
                  <a:srgbClr val="800080"/>
                </a:solidFill>
                <a:latin typeface="Arial" charset="0"/>
                <a:cs typeface="Arial" charset="0"/>
              </a:rPr>
              <a:t>Для обеспечения открытости, гибкости и эффективности сети управление процессами организуется по многоуровневой схеме, приведенной на рис.1.4. В каждой из систем прямоугольниками обозначены программные и аппаратные модули, реализующие определенные функции обработки и передачи данных. Модули распределены по уровням 1...7. Уровень 1 является нижним, а уровень 7 - верхним. Модуль уровня </a:t>
            </a:r>
            <a:r>
              <a:rPr lang="ru-RU" sz="2200" i="1">
                <a:solidFill>
                  <a:srgbClr val="800080"/>
                </a:solidFill>
                <a:latin typeface="Arial" charset="0"/>
                <a:cs typeface="Arial" charset="0"/>
              </a:rPr>
              <a:t>n</a:t>
            </a:r>
            <a:r>
              <a:rPr lang="ru-RU" sz="2200">
                <a:solidFill>
                  <a:srgbClr val="800080"/>
                </a:solidFill>
                <a:latin typeface="Arial" charset="0"/>
                <a:cs typeface="Arial" charset="0"/>
              </a:rPr>
              <a:t> физически взаимодействует только с модулями соседних уровней </a:t>
            </a:r>
            <a:r>
              <a:rPr lang="ru-RU" sz="2200" i="1">
                <a:solidFill>
                  <a:srgbClr val="800080"/>
                </a:solidFill>
                <a:latin typeface="Arial" charset="0"/>
                <a:cs typeface="Arial" charset="0"/>
              </a:rPr>
              <a:t>n+1</a:t>
            </a:r>
            <a:r>
              <a:rPr lang="ru-RU" sz="2200">
                <a:solidFill>
                  <a:srgbClr val="800080"/>
                </a:solidFill>
                <a:latin typeface="Arial" charset="0"/>
                <a:cs typeface="Arial" charset="0"/>
              </a:rPr>
              <a:t> и </a:t>
            </a:r>
            <a:r>
              <a:rPr lang="ru-RU" sz="2200" i="1">
                <a:solidFill>
                  <a:srgbClr val="800080"/>
                </a:solidFill>
                <a:latin typeface="Arial" charset="0"/>
                <a:cs typeface="Arial" charset="0"/>
              </a:rPr>
              <a:t>n-1</a:t>
            </a:r>
            <a:r>
              <a:rPr lang="ru-RU" sz="2200">
                <a:solidFill>
                  <a:srgbClr val="800080"/>
                </a:solidFill>
                <a:latin typeface="Arial" charset="0"/>
                <a:cs typeface="Arial" charset="0"/>
              </a:rPr>
              <a:t>. Модуль уровня 1 взаимодействует с передающей средой, которая может рассматриваться как объект уровня 0. Прикладные процессы принято относить к верхнему уровню иерархии, в данном случае уровню 7. Физически связь между процессами обеспечивается передающей средой. Взаимодействие прикладных процессов с передающей средой организуется с использованием шести промежуточных уровней управления 1...6, которые удобно рассматривать, начиная с нижнего.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6867" name="Text Box 3"/>
          <p:cNvSpPr txBox="1">
            <a:spLocks noChangeArrowheads="1"/>
          </p:cNvSpPr>
          <p:nvPr/>
        </p:nvSpPr>
        <p:spPr bwMode="auto">
          <a:xfrm>
            <a:off x="250825" y="1133475"/>
            <a:ext cx="8642350" cy="54514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200" u="sng">
                <a:solidFill>
                  <a:srgbClr val="800080"/>
                </a:solidFill>
                <a:latin typeface="Arial" charset="0"/>
                <a:cs typeface="Arial" charset="0"/>
              </a:rPr>
              <a:t>Уровень 1</a:t>
            </a:r>
            <a:r>
              <a:rPr lang="ru-RU" sz="2200">
                <a:solidFill>
                  <a:srgbClr val="800080"/>
                </a:solidFill>
                <a:latin typeface="Arial" charset="0"/>
                <a:cs typeface="Arial" charset="0"/>
              </a:rPr>
              <a:t> — </a:t>
            </a:r>
            <a:r>
              <a:rPr lang="ru-RU" sz="2200" i="1">
                <a:solidFill>
                  <a:srgbClr val="800080"/>
                </a:solidFill>
                <a:latin typeface="Arial" charset="0"/>
                <a:cs typeface="Arial" charset="0"/>
              </a:rPr>
              <a:t>физический</a:t>
            </a:r>
            <a:r>
              <a:rPr lang="ru-RU" sz="2200">
                <a:solidFill>
                  <a:srgbClr val="800080"/>
                </a:solidFill>
                <a:latin typeface="Arial" charset="0"/>
                <a:cs typeface="Arial" charset="0"/>
              </a:rPr>
              <a:t> — реализует управление каналом связи, что сводится к подключению и отключению канала связи и формированию сигналов, представляющих передаваемые данные. Из-за наличия помех, воздействующих на канал, в передаваемые данные вносятся искажения, и снижается достоверность передачи: вероятность ошибки 10</a:t>
            </a:r>
            <a:r>
              <a:rPr lang="ru-RU" sz="2200" baseline="30000">
                <a:solidFill>
                  <a:srgbClr val="800080"/>
                </a:solidFill>
                <a:latin typeface="Arial" charset="0"/>
                <a:cs typeface="Arial" charset="0"/>
              </a:rPr>
              <a:t>-4</a:t>
            </a:r>
            <a:r>
              <a:rPr lang="ru-RU" sz="2200">
                <a:solidFill>
                  <a:srgbClr val="800080"/>
                </a:solidFill>
                <a:latin typeface="Arial" charset="0"/>
                <a:cs typeface="Arial" charset="0"/>
              </a:rPr>
              <a:t>... 10</a:t>
            </a:r>
            <a:r>
              <a:rPr lang="ru-RU" sz="2200" baseline="30000">
                <a:solidFill>
                  <a:srgbClr val="800080"/>
                </a:solidFill>
                <a:latin typeface="Arial" charset="0"/>
                <a:cs typeface="Arial" charset="0"/>
              </a:rPr>
              <a:t>-6</a:t>
            </a:r>
            <a:r>
              <a:rPr lang="ru-RU" sz="2200">
                <a:solidFill>
                  <a:srgbClr val="800080"/>
                </a:solidFill>
                <a:latin typeface="Arial" charset="0"/>
                <a:cs typeface="Arial" charset="0"/>
              </a:rPr>
              <a:t>.</a:t>
            </a:r>
          </a:p>
          <a:p>
            <a:pPr algn="ctr">
              <a:defRPr/>
            </a:pPr>
            <a:r>
              <a:rPr lang="ru-RU" sz="2200" u="sng">
                <a:solidFill>
                  <a:srgbClr val="800080"/>
                </a:solidFill>
                <a:latin typeface="Arial" charset="0"/>
                <a:cs typeface="Arial" charset="0"/>
              </a:rPr>
              <a:t>Уровень 2</a:t>
            </a:r>
            <a:r>
              <a:rPr lang="ru-RU" sz="2200">
                <a:solidFill>
                  <a:srgbClr val="800080"/>
                </a:solidFill>
                <a:latin typeface="Arial" charset="0"/>
                <a:cs typeface="Arial" charset="0"/>
              </a:rPr>
              <a:t> — </a:t>
            </a:r>
            <a:r>
              <a:rPr lang="ru-RU" sz="2200" i="1">
                <a:solidFill>
                  <a:srgbClr val="800080"/>
                </a:solidFill>
                <a:latin typeface="Arial" charset="0"/>
                <a:cs typeface="Arial" charset="0"/>
              </a:rPr>
              <a:t>канальный </a:t>
            </a:r>
            <a:r>
              <a:rPr lang="ru-RU" sz="2200">
                <a:solidFill>
                  <a:srgbClr val="800080"/>
                </a:solidFill>
                <a:latin typeface="Arial" charset="0"/>
                <a:cs typeface="Arial" charset="0"/>
              </a:rPr>
              <a:t>— обеспечивает надежную передачу данных через физический канал, организуемый на уровне 1. Вероятность искажения данных, гарантируемая уровнем 2, не ниже 10</a:t>
            </a:r>
            <a:r>
              <a:rPr lang="ru-RU" sz="2200" baseline="30000">
                <a:solidFill>
                  <a:srgbClr val="800080"/>
                </a:solidFill>
                <a:latin typeface="Arial" charset="0"/>
                <a:cs typeface="Arial" charset="0"/>
              </a:rPr>
              <a:t>-8</a:t>
            </a:r>
            <a:r>
              <a:rPr lang="ru-RU" sz="2200">
                <a:solidFill>
                  <a:srgbClr val="800080"/>
                </a:solidFill>
                <a:latin typeface="Arial" charset="0"/>
                <a:cs typeface="Arial" charset="0"/>
              </a:rPr>
              <a:t>... 10</a:t>
            </a:r>
            <a:r>
              <a:rPr lang="ru-RU" sz="2200" baseline="30000">
                <a:solidFill>
                  <a:srgbClr val="800080"/>
                </a:solidFill>
                <a:latin typeface="Arial" charset="0"/>
                <a:cs typeface="Arial" charset="0"/>
              </a:rPr>
              <a:t>-9</a:t>
            </a:r>
            <a:r>
              <a:rPr lang="ru-RU" sz="2200">
                <a:solidFill>
                  <a:srgbClr val="800080"/>
                </a:solidFill>
                <a:latin typeface="Arial" charset="0"/>
                <a:cs typeface="Arial" charset="0"/>
              </a:rPr>
              <a:t>. Для обеспечения надежности используются средства контроля принимаемых данных, позволяющие выявлять ошибки в поступающих данных. При обнаружении ошибки производится перезапрос данных. Уровень управления каналом обеспечивает передачу через недостаточно надежный физический канал данных с достоверностью, необходимой для нормальной работы системы.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7891" name="Text Box 3"/>
          <p:cNvSpPr txBox="1">
            <a:spLocks noChangeArrowheads="1"/>
          </p:cNvSpPr>
          <p:nvPr/>
        </p:nvSpPr>
        <p:spPr bwMode="auto">
          <a:xfrm>
            <a:off x="250825" y="1116013"/>
            <a:ext cx="8642350" cy="54514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200" u="sng">
                <a:solidFill>
                  <a:srgbClr val="800080"/>
                </a:solidFill>
                <a:latin typeface="Arial" charset="0"/>
                <a:cs typeface="Arial" charset="0"/>
              </a:rPr>
              <a:t>Уровень 3</a:t>
            </a:r>
            <a:r>
              <a:rPr lang="ru-RU" sz="2200">
                <a:solidFill>
                  <a:srgbClr val="800080"/>
                </a:solidFill>
                <a:latin typeface="Arial" charset="0"/>
                <a:cs typeface="Arial" charset="0"/>
              </a:rPr>
              <a:t> — </a:t>
            </a:r>
            <a:r>
              <a:rPr lang="ru-RU" sz="2200" i="1">
                <a:solidFill>
                  <a:srgbClr val="800080"/>
                </a:solidFill>
                <a:latin typeface="Arial" charset="0"/>
                <a:cs typeface="Arial" charset="0"/>
              </a:rPr>
              <a:t>сетевой</a:t>
            </a:r>
            <a:r>
              <a:rPr lang="ru-RU" sz="2200">
                <a:solidFill>
                  <a:srgbClr val="800080"/>
                </a:solidFill>
                <a:latin typeface="Arial" charset="0"/>
                <a:cs typeface="Arial" charset="0"/>
              </a:rPr>
              <a:t> — обеспечивает передачу данных через базовую СПД (см.рис.1.1). Управление сетью, реализуемое на этом уровне, состоит в выборе маршрута передачи данных по линиям, связывающим узлы сети.</a:t>
            </a:r>
          </a:p>
          <a:p>
            <a:pPr algn="ctr">
              <a:defRPr/>
            </a:pPr>
            <a:r>
              <a:rPr lang="ru-RU" sz="2200">
                <a:solidFill>
                  <a:srgbClr val="800080"/>
                </a:solidFill>
                <a:latin typeface="Arial" charset="0"/>
                <a:cs typeface="Arial" charset="0"/>
              </a:rPr>
              <a:t>Уровни 1...3 организуют базовую сеть передачи данных между абонентами сети.</a:t>
            </a:r>
          </a:p>
          <a:p>
            <a:pPr algn="ctr">
              <a:defRPr/>
            </a:pPr>
            <a:r>
              <a:rPr lang="ru-RU" sz="2200" u="sng">
                <a:solidFill>
                  <a:srgbClr val="800080"/>
                </a:solidFill>
                <a:latin typeface="Arial" charset="0"/>
                <a:cs typeface="Arial" charset="0"/>
              </a:rPr>
              <a:t>Уровень 4</a:t>
            </a:r>
            <a:r>
              <a:rPr lang="ru-RU" sz="2200">
                <a:solidFill>
                  <a:srgbClr val="800080"/>
                </a:solidFill>
                <a:latin typeface="Arial" charset="0"/>
                <a:cs typeface="Arial" charset="0"/>
              </a:rPr>
              <a:t> — </a:t>
            </a:r>
            <a:r>
              <a:rPr lang="ru-RU" sz="2200" i="1">
                <a:solidFill>
                  <a:srgbClr val="800080"/>
                </a:solidFill>
                <a:latin typeface="Arial" charset="0"/>
                <a:cs typeface="Arial" charset="0"/>
              </a:rPr>
              <a:t>транспортный </a:t>
            </a:r>
            <a:r>
              <a:rPr lang="ru-RU" sz="2200">
                <a:solidFill>
                  <a:srgbClr val="800080"/>
                </a:solidFill>
                <a:latin typeface="Arial" charset="0"/>
                <a:cs typeface="Arial" charset="0"/>
              </a:rPr>
              <a:t>— реализует процедуры сопряжения абонентов сети (главных и терминальных ЭВМ) с базовой СПД. На этом уровне возможно стандартное сопряжение различных систем с сетью передачи данных, и тем самым организуется </a:t>
            </a:r>
            <a:r>
              <a:rPr lang="ru-RU" sz="2200" i="1">
                <a:solidFill>
                  <a:srgbClr val="800080"/>
                </a:solidFill>
                <a:latin typeface="Arial" charset="0"/>
                <a:cs typeface="Arial" charset="0"/>
              </a:rPr>
              <a:t>транспортная служба</a:t>
            </a:r>
            <a:r>
              <a:rPr lang="ru-RU" sz="2200">
                <a:solidFill>
                  <a:srgbClr val="800080"/>
                </a:solidFill>
                <a:latin typeface="Arial" charset="0"/>
                <a:cs typeface="Arial" charset="0"/>
              </a:rPr>
              <a:t> для обмена данными между сетью и системами сети.</a:t>
            </a:r>
          </a:p>
          <a:p>
            <a:pPr algn="ctr">
              <a:defRPr/>
            </a:pPr>
            <a:r>
              <a:rPr lang="ru-RU" sz="2200" u="sng">
                <a:solidFill>
                  <a:srgbClr val="800080"/>
                </a:solidFill>
                <a:latin typeface="Arial" charset="0"/>
                <a:cs typeface="Arial" charset="0"/>
              </a:rPr>
              <a:t>Уровень 5</a:t>
            </a:r>
            <a:r>
              <a:rPr lang="ru-RU" sz="2200">
                <a:solidFill>
                  <a:srgbClr val="800080"/>
                </a:solidFill>
                <a:latin typeface="Arial" charset="0"/>
                <a:cs typeface="Arial" charset="0"/>
              </a:rPr>
              <a:t> — </a:t>
            </a:r>
            <a:r>
              <a:rPr lang="ru-RU" sz="2200" i="1">
                <a:solidFill>
                  <a:srgbClr val="800080"/>
                </a:solidFill>
                <a:latin typeface="Arial" charset="0"/>
                <a:cs typeface="Arial" charset="0"/>
              </a:rPr>
              <a:t>сеансовый </a:t>
            </a:r>
            <a:r>
              <a:rPr lang="ru-RU" sz="2200">
                <a:solidFill>
                  <a:srgbClr val="800080"/>
                </a:solidFill>
                <a:latin typeface="Arial" charset="0"/>
                <a:cs typeface="Arial" charset="0"/>
              </a:rPr>
              <a:t>— организует сеансы связи на период взаимодействия процессов. На этом уровне по запросам процессов создаются </a:t>
            </a:r>
            <a:r>
              <a:rPr lang="ru-RU" sz="2200" i="1">
                <a:solidFill>
                  <a:srgbClr val="800080"/>
                </a:solidFill>
                <a:latin typeface="Arial" charset="0"/>
                <a:cs typeface="Arial" charset="0"/>
              </a:rPr>
              <a:t>порты</a:t>
            </a:r>
            <a:r>
              <a:rPr lang="ru-RU" sz="2200">
                <a:solidFill>
                  <a:srgbClr val="800080"/>
                </a:solidFill>
                <a:latin typeface="Arial" charset="0"/>
                <a:cs typeface="Arial" charset="0"/>
              </a:rPr>
              <a:t> для приема и передачи сообщений и организуются соединения — </a:t>
            </a:r>
            <a:r>
              <a:rPr lang="ru-RU" sz="2200" i="1">
                <a:solidFill>
                  <a:srgbClr val="800080"/>
                </a:solidFill>
                <a:latin typeface="Arial" charset="0"/>
                <a:cs typeface="Arial" charset="0"/>
              </a:rPr>
              <a:t>логические каналы</a:t>
            </a:r>
            <a:r>
              <a:rPr lang="ru-RU" sz="2200">
                <a:solidFill>
                  <a:srgbClr val="800080"/>
                </a:solidFill>
                <a:latin typeface="Arial" charset="0"/>
                <a:cs typeface="Arial"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8915" name="Text Box 3"/>
          <p:cNvSpPr txBox="1">
            <a:spLocks noChangeArrowheads="1"/>
          </p:cNvSpPr>
          <p:nvPr/>
        </p:nvSpPr>
        <p:spPr bwMode="auto">
          <a:xfrm>
            <a:off x="250825" y="1290638"/>
            <a:ext cx="86423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u="sng">
                <a:solidFill>
                  <a:srgbClr val="800080"/>
                </a:solidFill>
                <a:latin typeface="Arial" charset="0"/>
                <a:cs typeface="Arial" charset="0"/>
              </a:rPr>
              <a:t>Уровень 6</a:t>
            </a:r>
            <a:r>
              <a:rPr lang="ru-RU" sz="2400">
                <a:solidFill>
                  <a:srgbClr val="800080"/>
                </a:solidFill>
                <a:latin typeface="Arial" charset="0"/>
                <a:cs typeface="Arial" charset="0"/>
              </a:rPr>
              <a:t> — </a:t>
            </a:r>
            <a:r>
              <a:rPr lang="ru-RU" sz="2400" i="1">
                <a:solidFill>
                  <a:srgbClr val="800080"/>
                </a:solidFill>
                <a:latin typeface="Arial" charset="0"/>
                <a:cs typeface="Arial" charset="0"/>
              </a:rPr>
              <a:t>представления</a:t>
            </a:r>
            <a:r>
              <a:rPr lang="ru-RU" sz="2400">
                <a:solidFill>
                  <a:srgbClr val="800080"/>
                </a:solidFill>
                <a:latin typeface="Arial" charset="0"/>
                <a:cs typeface="Arial" charset="0"/>
              </a:rPr>
              <a:t> — осуществляет трансляцию различных языков, форматов данных и кодов для взаимодействия разнотипных ЭВМ, оснащенных специфичными операционными системами и работающих в различных кодах между собой и с терминалами разных типов. Взаимодействие процессов, базирующихся на различных языках представления и обработки данных, организуется на основе стандартных форм представления заданий и наборов данных. Процедуры уровня представления интерпретируют стандартные сообщения применительно к конкретным системам — ЭВМ и терминалам. Этим создается возможность взаимодействия, например, одной программы с терминалами разных типов.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39940" name="Text Box 4"/>
          <p:cNvSpPr txBox="1">
            <a:spLocks noChangeArrowheads="1"/>
          </p:cNvSpPr>
          <p:nvPr/>
        </p:nvSpPr>
        <p:spPr bwMode="auto">
          <a:xfrm>
            <a:off x="0" y="1049338"/>
            <a:ext cx="914400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Рассмотренная многоуровневая организация обеспечивает независимость управления на уровне </a:t>
            </a:r>
            <a:r>
              <a:rPr lang="ru-RU" sz="2400" i="1">
                <a:solidFill>
                  <a:srgbClr val="800080"/>
                </a:solidFill>
                <a:latin typeface="Arial" charset="0"/>
                <a:cs typeface="Arial" charset="0"/>
              </a:rPr>
              <a:t>n</a:t>
            </a:r>
            <a:r>
              <a:rPr lang="ru-RU" sz="2400">
                <a:solidFill>
                  <a:srgbClr val="800080"/>
                </a:solidFill>
                <a:latin typeface="Arial" charset="0"/>
                <a:cs typeface="Arial" charset="0"/>
              </a:rPr>
              <a:t> от порядка функционирования нижних и верхних уровней. В частности, управление каналом (уровень 2) происходит независимо от физических аспектов функционирования каналов связи, которые учитываются только на уровне 1. Управление сетью реализует специфичные процессы передачи данных по сети, но транспортный уровень взаимодействует с сетью передачи данных как единой системой, обеспечивающей доставку сообщений абонентам сети. В конечном результате прикладной процесс создается только для выполнения определенной функции обработки данных без учета структуры сети, типа каналов связи, способов выбора маршрутов и т.д. Этим обеспечивается открытость и гибкость системы.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37891" name="Group 63"/>
          <p:cNvGrpSpPr>
            <a:grpSpLocks/>
          </p:cNvGrpSpPr>
          <p:nvPr/>
        </p:nvGrpSpPr>
        <p:grpSpPr bwMode="auto">
          <a:xfrm>
            <a:off x="250825" y="1173163"/>
            <a:ext cx="8624888" cy="3935412"/>
            <a:chOff x="158" y="739"/>
            <a:chExt cx="5433" cy="2479"/>
          </a:xfrm>
        </p:grpSpPr>
        <p:sp>
          <p:nvSpPr>
            <p:cNvPr id="37893" name="Line 29"/>
            <p:cNvSpPr>
              <a:spLocks noChangeShapeType="1"/>
            </p:cNvSpPr>
            <p:nvPr/>
          </p:nvSpPr>
          <p:spPr bwMode="auto">
            <a:xfrm>
              <a:off x="839" y="1395"/>
              <a:ext cx="16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7894" name="Line 7"/>
            <p:cNvSpPr>
              <a:spLocks noChangeShapeType="1"/>
            </p:cNvSpPr>
            <p:nvPr/>
          </p:nvSpPr>
          <p:spPr bwMode="auto">
            <a:xfrm flipV="1">
              <a:off x="3305" y="1395"/>
              <a:ext cx="16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969" name="Rectangle 9"/>
            <p:cNvSpPr>
              <a:spLocks noChangeArrowheads="1"/>
            </p:cNvSpPr>
            <p:nvPr/>
          </p:nvSpPr>
          <p:spPr bwMode="auto">
            <a:xfrm>
              <a:off x="2487" y="1678"/>
              <a:ext cx="818" cy="276"/>
            </a:xfrm>
            <a:prstGeom prst="rect">
              <a:avLst/>
            </a:prstGeom>
            <a:noFill/>
            <a:ln w="9525">
              <a:noFill/>
              <a:miter lim="800000"/>
              <a:headEnd/>
              <a:tailEnd/>
            </a:ln>
            <a:effectLst>
              <a:outerShdw dist="17961" dir="2700000" algn="ctr" rotWithShape="0">
                <a:schemeClr val="accent1"/>
              </a:outerShdw>
            </a:effectLst>
          </p:spPr>
          <p:txBody>
            <a:bodyPr lIns="0" tIns="0" rIns="0" bIns="0">
              <a:spAutoFit/>
            </a:bodyPr>
            <a:lstStyle/>
            <a:p>
              <a:pPr algn="ctr">
                <a:lnSpc>
                  <a:spcPct val="80000"/>
                </a:lnSpc>
                <a:defRPr/>
              </a:pPr>
              <a:r>
                <a:rPr lang="ru-RU">
                  <a:solidFill>
                    <a:srgbClr val="003366"/>
                  </a:solidFill>
                  <a:latin typeface="Tahoma" pitchFamily="34" charset="0"/>
                  <a:cs typeface="Arial" charset="0"/>
                </a:rPr>
                <a:t>Физический</a:t>
              </a:r>
            </a:p>
            <a:p>
              <a:pPr algn="ctr">
                <a:lnSpc>
                  <a:spcPct val="80000"/>
                </a:lnSpc>
                <a:defRPr/>
              </a:pPr>
              <a:r>
                <a:rPr lang="ru-RU">
                  <a:solidFill>
                    <a:srgbClr val="003366"/>
                  </a:solidFill>
                  <a:latin typeface="Tahoma" pitchFamily="34" charset="0"/>
                  <a:cs typeface="Arial" charset="0"/>
                </a:rPr>
                <a:t>канал</a:t>
              </a:r>
            </a:p>
          </p:txBody>
        </p:sp>
        <p:sp>
          <p:nvSpPr>
            <p:cNvPr id="40970" name="Rectangle 10"/>
            <p:cNvSpPr>
              <a:spLocks noChangeArrowheads="1"/>
            </p:cNvSpPr>
            <p:nvPr/>
          </p:nvSpPr>
          <p:spPr bwMode="auto">
            <a:xfrm>
              <a:off x="951" y="1154"/>
              <a:ext cx="203" cy="464"/>
            </a:xfrm>
            <a:prstGeom prst="rect">
              <a:avLst/>
            </a:prstGeom>
            <a:solidFill>
              <a:srgbClr val="FFCC99"/>
            </a:solidFill>
            <a:ln w="38100">
              <a:solidFill>
                <a:srgbClr val="CC0099"/>
              </a:solidFill>
              <a:miter lim="800000"/>
              <a:headEnd/>
              <a:tailEnd/>
            </a:ln>
            <a:effectLst>
              <a:outerShdw dist="35921" dir="2700000" algn="ctr" rotWithShape="0">
                <a:srgbClr val="CC0000"/>
              </a:outerShdw>
            </a:effectLst>
          </p:spPr>
          <p:txBody>
            <a:bodyPr/>
            <a:lstStyle/>
            <a:p>
              <a:pPr>
                <a:defRPr/>
              </a:pPr>
              <a:endParaRPr lang="ru-RU">
                <a:latin typeface="Arial" charset="0"/>
                <a:cs typeface="Arial" charset="0"/>
              </a:endParaRPr>
            </a:p>
          </p:txBody>
        </p:sp>
        <p:sp>
          <p:nvSpPr>
            <p:cNvPr id="40971" name="Rectangle 11"/>
            <p:cNvSpPr>
              <a:spLocks noChangeArrowheads="1"/>
            </p:cNvSpPr>
            <p:nvPr/>
          </p:nvSpPr>
          <p:spPr bwMode="auto">
            <a:xfrm>
              <a:off x="638" y="1154"/>
              <a:ext cx="212" cy="464"/>
            </a:xfrm>
            <a:prstGeom prst="rect">
              <a:avLst/>
            </a:prstGeom>
            <a:solidFill>
              <a:srgbClr val="66CCFF"/>
            </a:solidFill>
            <a:ln w="28575">
              <a:solidFill>
                <a:schemeClr val="accent2"/>
              </a:solidFill>
              <a:miter lim="800000"/>
              <a:headEnd/>
              <a:tailEnd/>
            </a:ln>
            <a:effectLst>
              <a:outerShdw dist="35921" dir="2700000" algn="ctr" rotWithShape="0">
                <a:srgbClr val="800080"/>
              </a:outerShdw>
            </a:effectLst>
          </p:spPr>
          <p:txBody>
            <a:bodyPr/>
            <a:lstStyle/>
            <a:p>
              <a:pPr>
                <a:defRPr/>
              </a:pPr>
              <a:endParaRPr lang="ru-RU">
                <a:latin typeface="Arial" charset="0"/>
                <a:cs typeface="Arial" charset="0"/>
              </a:endParaRPr>
            </a:p>
          </p:txBody>
        </p:sp>
        <p:sp>
          <p:nvSpPr>
            <p:cNvPr id="40972" name="Rectangle 12"/>
            <p:cNvSpPr>
              <a:spLocks noChangeArrowheads="1"/>
            </p:cNvSpPr>
            <p:nvPr/>
          </p:nvSpPr>
          <p:spPr bwMode="auto">
            <a:xfrm>
              <a:off x="1255" y="1154"/>
              <a:ext cx="212" cy="464"/>
            </a:xfrm>
            <a:prstGeom prst="rect">
              <a:avLst/>
            </a:prstGeom>
            <a:solidFill>
              <a:srgbClr val="9999FF"/>
            </a:solidFill>
            <a:ln w="38100">
              <a:solidFill>
                <a:schemeClr val="accent2"/>
              </a:solidFill>
              <a:miter lim="800000"/>
              <a:headEnd/>
              <a:tailEnd/>
            </a:ln>
            <a:effectLst>
              <a:outerShdw dist="35921" dir="2700000" algn="ctr" rotWithShape="0">
                <a:srgbClr val="00CC66"/>
              </a:outerShdw>
            </a:effectLst>
          </p:spPr>
          <p:txBody>
            <a:bodyPr/>
            <a:lstStyle/>
            <a:p>
              <a:pPr>
                <a:defRPr/>
              </a:pPr>
              <a:endParaRPr lang="ru-RU">
                <a:latin typeface="Arial" charset="0"/>
                <a:cs typeface="Arial" charset="0"/>
              </a:endParaRPr>
            </a:p>
          </p:txBody>
        </p:sp>
        <p:sp>
          <p:nvSpPr>
            <p:cNvPr id="40973" name="Rectangle 13"/>
            <p:cNvSpPr>
              <a:spLocks noChangeArrowheads="1"/>
            </p:cNvSpPr>
            <p:nvPr/>
          </p:nvSpPr>
          <p:spPr bwMode="auto">
            <a:xfrm>
              <a:off x="1568" y="1154"/>
              <a:ext cx="202" cy="464"/>
            </a:xfrm>
            <a:prstGeom prst="rect">
              <a:avLst/>
            </a:prstGeom>
            <a:solidFill>
              <a:srgbClr val="99FF99"/>
            </a:solidFill>
            <a:ln w="38100">
              <a:solidFill>
                <a:srgbClr val="669900"/>
              </a:solidFill>
              <a:miter lim="800000"/>
              <a:headEnd/>
              <a:tailEnd/>
            </a:ln>
            <a:effectLst>
              <a:outerShdw dist="35921" dir="2700000" algn="ctr" rotWithShape="0">
                <a:srgbClr val="CC0099"/>
              </a:outerShdw>
            </a:effectLst>
          </p:spPr>
          <p:txBody>
            <a:bodyPr/>
            <a:lstStyle/>
            <a:p>
              <a:pPr>
                <a:defRPr/>
              </a:pPr>
              <a:endParaRPr lang="ru-RU">
                <a:latin typeface="Arial" charset="0"/>
                <a:cs typeface="Arial" charset="0"/>
              </a:endParaRPr>
            </a:p>
          </p:txBody>
        </p:sp>
        <p:sp>
          <p:nvSpPr>
            <p:cNvPr id="40974" name="Rectangle 14"/>
            <p:cNvSpPr>
              <a:spLocks noChangeArrowheads="1"/>
            </p:cNvSpPr>
            <p:nvPr/>
          </p:nvSpPr>
          <p:spPr bwMode="auto">
            <a:xfrm>
              <a:off x="1871" y="1154"/>
              <a:ext cx="213" cy="464"/>
            </a:xfrm>
            <a:prstGeom prst="rect">
              <a:avLst/>
            </a:prstGeom>
            <a:solidFill>
              <a:srgbClr val="CCFF99"/>
            </a:solidFill>
            <a:ln w="38100">
              <a:solidFill>
                <a:srgbClr val="CC0099"/>
              </a:solidFill>
              <a:miter lim="800000"/>
              <a:headEnd/>
              <a:tailEnd/>
            </a:ln>
            <a:effectLst>
              <a:outerShdw dist="35921" dir="2700000" algn="ctr" rotWithShape="0">
                <a:srgbClr val="CC0000"/>
              </a:outerShdw>
            </a:effectLst>
          </p:spPr>
          <p:txBody>
            <a:bodyPr/>
            <a:lstStyle/>
            <a:p>
              <a:pPr>
                <a:defRPr/>
              </a:pPr>
              <a:endParaRPr lang="ru-RU">
                <a:latin typeface="Arial" charset="0"/>
                <a:cs typeface="Arial" charset="0"/>
              </a:endParaRPr>
            </a:p>
          </p:txBody>
        </p:sp>
        <p:sp>
          <p:nvSpPr>
            <p:cNvPr id="40975" name="Rectangle 15"/>
            <p:cNvSpPr>
              <a:spLocks noChangeArrowheads="1"/>
            </p:cNvSpPr>
            <p:nvPr/>
          </p:nvSpPr>
          <p:spPr bwMode="auto">
            <a:xfrm>
              <a:off x="2185" y="1154"/>
              <a:ext cx="202" cy="464"/>
            </a:xfrm>
            <a:prstGeom prst="rect">
              <a:avLst/>
            </a:prstGeom>
            <a:solidFill>
              <a:srgbClr val="FFFF66"/>
            </a:solidFill>
            <a:ln w="38100">
              <a:solidFill>
                <a:srgbClr val="CC6600"/>
              </a:solidFill>
              <a:miter lim="800000"/>
              <a:headEnd/>
              <a:tailEnd/>
            </a:ln>
            <a:effectLst>
              <a:outerShdw dist="35921" dir="2700000" algn="ctr" rotWithShape="0">
                <a:srgbClr val="669900"/>
              </a:outerShdw>
            </a:effectLst>
          </p:spPr>
          <p:txBody>
            <a:bodyPr/>
            <a:lstStyle/>
            <a:p>
              <a:pPr>
                <a:defRPr/>
              </a:pPr>
              <a:endParaRPr lang="ru-RU">
                <a:latin typeface="Arial" charset="0"/>
                <a:cs typeface="Arial" charset="0"/>
              </a:endParaRPr>
            </a:p>
          </p:txBody>
        </p:sp>
        <p:sp>
          <p:nvSpPr>
            <p:cNvPr id="40976" name="Rectangle 16"/>
            <p:cNvSpPr>
              <a:spLocks noChangeArrowheads="1"/>
            </p:cNvSpPr>
            <p:nvPr/>
          </p:nvSpPr>
          <p:spPr bwMode="auto">
            <a:xfrm>
              <a:off x="2498" y="1154"/>
              <a:ext cx="202" cy="464"/>
            </a:xfrm>
            <a:prstGeom prst="rect">
              <a:avLst/>
            </a:prstGeom>
            <a:solidFill>
              <a:srgbClr val="FF9933"/>
            </a:solidFill>
            <a:ln w="38100">
              <a:solidFill>
                <a:srgbClr val="CC3300"/>
              </a:solidFill>
              <a:miter lim="800000"/>
              <a:headEnd/>
              <a:tailEnd/>
            </a:ln>
            <a:effectLst>
              <a:outerShdw dist="35921" dir="2700000" algn="ctr" rotWithShape="0">
                <a:schemeClr val="accent2"/>
              </a:outerShdw>
            </a:effectLst>
          </p:spPr>
          <p:txBody>
            <a:bodyPr/>
            <a:lstStyle/>
            <a:p>
              <a:pPr>
                <a:defRPr/>
              </a:pPr>
              <a:endParaRPr lang="ru-RU">
                <a:latin typeface="Arial" charset="0"/>
                <a:cs typeface="Arial" charset="0"/>
              </a:endParaRPr>
            </a:p>
          </p:txBody>
        </p:sp>
        <p:sp>
          <p:nvSpPr>
            <p:cNvPr id="40977" name="Rectangle 17"/>
            <p:cNvSpPr>
              <a:spLocks noChangeArrowheads="1"/>
            </p:cNvSpPr>
            <p:nvPr/>
          </p:nvSpPr>
          <p:spPr bwMode="auto">
            <a:xfrm>
              <a:off x="3115" y="1154"/>
              <a:ext cx="202" cy="464"/>
            </a:xfrm>
            <a:prstGeom prst="rect">
              <a:avLst/>
            </a:prstGeom>
            <a:solidFill>
              <a:srgbClr val="FF9933"/>
            </a:solidFill>
            <a:ln w="38100">
              <a:solidFill>
                <a:srgbClr val="CC3300"/>
              </a:solidFill>
              <a:miter lim="800000"/>
              <a:headEnd/>
              <a:tailEnd/>
            </a:ln>
            <a:effectLst>
              <a:outerShdw dist="35921" dir="2700000" algn="ctr" rotWithShape="0">
                <a:schemeClr val="accent2"/>
              </a:outerShdw>
            </a:effectLst>
          </p:spPr>
          <p:txBody>
            <a:bodyPr/>
            <a:lstStyle/>
            <a:p>
              <a:pPr>
                <a:defRPr/>
              </a:pPr>
              <a:endParaRPr lang="ru-RU">
                <a:latin typeface="Arial" charset="0"/>
                <a:cs typeface="Arial" charset="0"/>
              </a:endParaRPr>
            </a:p>
          </p:txBody>
        </p:sp>
        <p:sp>
          <p:nvSpPr>
            <p:cNvPr id="40978" name="Rectangle 18"/>
            <p:cNvSpPr>
              <a:spLocks noChangeArrowheads="1"/>
            </p:cNvSpPr>
            <p:nvPr/>
          </p:nvSpPr>
          <p:spPr bwMode="auto">
            <a:xfrm>
              <a:off x="3418" y="1154"/>
              <a:ext cx="212" cy="464"/>
            </a:xfrm>
            <a:prstGeom prst="rect">
              <a:avLst/>
            </a:prstGeom>
            <a:solidFill>
              <a:srgbClr val="FFFF66"/>
            </a:solidFill>
            <a:ln w="38100">
              <a:solidFill>
                <a:srgbClr val="CC6600"/>
              </a:solidFill>
              <a:miter lim="800000"/>
              <a:headEnd/>
              <a:tailEnd/>
            </a:ln>
            <a:effectLst>
              <a:outerShdw dist="35921" dir="2700000" algn="ctr" rotWithShape="0">
                <a:srgbClr val="669900"/>
              </a:outerShdw>
            </a:effectLst>
          </p:spPr>
          <p:txBody>
            <a:bodyPr/>
            <a:lstStyle/>
            <a:p>
              <a:pPr>
                <a:defRPr/>
              </a:pPr>
              <a:endParaRPr lang="ru-RU">
                <a:latin typeface="Arial" charset="0"/>
                <a:cs typeface="Arial" charset="0"/>
              </a:endParaRPr>
            </a:p>
          </p:txBody>
        </p:sp>
        <p:sp>
          <p:nvSpPr>
            <p:cNvPr id="40979" name="Rectangle 19"/>
            <p:cNvSpPr>
              <a:spLocks noChangeArrowheads="1"/>
            </p:cNvSpPr>
            <p:nvPr/>
          </p:nvSpPr>
          <p:spPr bwMode="auto">
            <a:xfrm>
              <a:off x="3731" y="1154"/>
              <a:ext cx="203" cy="464"/>
            </a:xfrm>
            <a:prstGeom prst="rect">
              <a:avLst/>
            </a:prstGeom>
            <a:solidFill>
              <a:srgbClr val="CCFF99"/>
            </a:solidFill>
            <a:ln w="38100">
              <a:solidFill>
                <a:srgbClr val="CC0099"/>
              </a:solidFill>
              <a:miter lim="800000"/>
              <a:headEnd/>
              <a:tailEnd/>
            </a:ln>
            <a:effectLst>
              <a:outerShdw dist="35921" dir="2700000" algn="ctr" rotWithShape="0">
                <a:srgbClr val="CC0000"/>
              </a:outerShdw>
            </a:effectLst>
          </p:spPr>
          <p:txBody>
            <a:bodyPr/>
            <a:lstStyle/>
            <a:p>
              <a:pPr>
                <a:defRPr/>
              </a:pPr>
              <a:endParaRPr lang="ru-RU">
                <a:latin typeface="Arial" charset="0"/>
                <a:cs typeface="Arial" charset="0"/>
              </a:endParaRPr>
            </a:p>
          </p:txBody>
        </p:sp>
        <p:sp>
          <p:nvSpPr>
            <p:cNvPr id="40980" name="Rectangle 20"/>
            <p:cNvSpPr>
              <a:spLocks noChangeArrowheads="1"/>
            </p:cNvSpPr>
            <p:nvPr/>
          </p:nvSpPr>
          <p:spPr bwMode="auto">
            <a:xfrm>
              <a:off x="4035" y="1154"/>
              <a:ext cx="212" cy="464"/>
            </a:xfrm>
            <a:prstGeom prst="rect">
              <a:avLst/>
            </a:prstGeom>
            <a:solidFill>
              <a:srgbClr val="99FF99"/>
            </a:solidFill>
            <a:ln w="38100">
              <a:solidFill>
                <a:srgbClr val="669900"/>
              </a:solidFill>
              <a:miter lim="800000"/>
              <a:headEnd/>
              <a:tailEnd/>
            </a:ln>
            <a:effectLst>
              <a:outerShdw dist="35921" dir="2700000" algn="ctr" rotWithShape="0">
                <a:srgbClr val="CC0099"/>
              </a:outerShdw>
            </a:effectLst>
          </p:spPr>
          <p:txBody>
            <a:bodyPr/>
            <a:lstStyle/>
            <a:p>
              <a:pPr>
                <a:defRPr/>
              </a:pPr>
              <a:endParaRPr lang="ru-RU">
                <a:latin typeface="Arial" charset="0"/>
                <a:cs typeface="Arial" charset="0"/>
              </a:endParaRPr>
            </a:p>
          </p:txBody>
        </p:sp>
        <p:sp>
          <p:nvSpPr>
            <p:cNvPr id="40981" name="Rectangle 21"/>
            <p:cNvSpPr>
              <a:spLocks noChangeArrowheads="1"/>
            </p:cNvSpPr>
            <p:nvPr/>
          </p:nvSpPr>
          <p:spPr bwMode="auto">
            <a:xfrm>
              <a:off x="4348" y="1154"/>
              <a:ext cx="203" cy="464"/>
            </a:xfrm>
            <a:prstGeom prst="rect">
              <a:avLst/>
            </a:prstGeom>
            <a:solidFill>
              <a:srgbClr val="9999FF"/>
            </a:solidFill>
            <a:ln w="38100">
              <a:solidFill>
                <a:schemeClr val="accent2"/>
              </a:solidFill>
              <a:miter lim="800000"/>
              <a:headEnd/>
              <a:tailEnd/>
            </a:ln>
            <a:effectLst>
              <a:outerShdw dist="35921" dir="2700000" algn="ctr" rotWithShape="0">
                <a:srgbClr val="00CC66"/>
              </a:outerShdw>
            </a:effectLst>
          </p:spPr>
          <p:txBody>
            <a:bodyPr/>
            <a:lstStyle/>
            <a:p>
              <a:pPr>
                <a:defRPr/>
              </a:pPr>
              <a:endParaRPr lang="ru-RU">
                <a:latin typeface="Arial" charset="0"/>
                <a:cs typeface="Arial" charset="0"/>
              </a:endParaRPr>
            </a:p>
          </p:txBody>
        </p:sp>
        <p:sp>
          <p:nvSpPr>
            <p:cNvPr id="40982" name="Rectangle 22"/>
            <p:cNvSpPr>
              <a:spLocks noChangeArrowheads="1"/>
            </p:cNvSpPr>
            <p:nvPr/>
          </p:nvSpPr>
          <p:spPr bwMode="auto">
            <a:xfrm>
              <a:off x="4965" y="1154"/>
              <a:ext cx="202" cy="464"/>
            </a:xfrm>
            <a:prstGeom prst="rect">
              <a:avLst/>
            </a:prstGeom>
            <a:solidFill>
              <a:srgbClr val="66CCFF"/>
            </a:solidFill>
            <a:ln w="28575">
              <a:solidFill>
                <a:schemeClr val="accent2"/>
              </a:solidFill>
              <a:miter lim="800000"/>
              <a:headEnd/>
              <a:tailEnd/>
            </a:ln>
            <a:effectLst>
              <a:outerShdw dist="35921" dir="2700000" algn="ctr" rotWithShape="0">
                <a:srgbClr val="800080"/>
              </a:outerShdw>
            </a:effectLst>
          </p:spPr>
          <p:txBody>
            <a:bodyPr/>
            <a:lstStyle/>
            <a:p>
              <a:pPr>
                <a:defRPr/>
              </a:pPr>
              <a:endParaRPr lang="ru-RU">
                <a:latin typeface="Arial" charset="0"/>
                <a:cs typeface="Arial" charset="0"/>
              </a:endParaRPr>
            </a:p>
          </p:txBody>
        </p:sp>
        <p:sp>
          <p:nvSpPr>
            <p:cNvPr id="40983" name="Rectangle 23"/>
            <p:cNvSpPr>
              <a:spLocks noChangeArrowheads="1"/>
            </p:cNvSpPr>
            <p:nvPr/>
          </p:nvSpPr>
          <p:spPr bwMode="auto">
            <a:xfrm>
              <a:off x="4652" y="1154"/>
              <a:ext cx="212" cy="464"/>
            </a:xfrm>
            <a:prstGeom prst="rect">
              <a:avLst/>
            </a:prstGeom>
            <a:solidFill>
              <a:srgbClr val="FFCC99"/>
            </a:solidFill>
            <a:ln w="38100">
              <a:solidFill>
                <a:srgbClr val="CC0099"/>
              </a:solidFill>
              <a:miter lim="800000"/>
              <a:headEnd/>
              <a:tailEnd/>
            </a:ln>
            <a:effectLst>
              <a:outerShdw dist="35921" dir="2700000" algn="ctr" rotWithShape="0">
                <a:srgbClr val="CC0000"/>
              </a:outerShdw>
            </a:effectLst>
          </p:spPr>
          <p:txBody>
            <a:bodyPr/>
            <a:lstStyle/>
            <a:p>
              <a:pPr>
                <a:defRPr/>
              </a:pPr>
              <a:endParaRPr lang="ru-RU">
                <a:latin typeface="Arial" charset="0"/>
                <a:cs typeface="Arial" charset="0"/>
              </a:endParaRPr>
            </a:p>
          </p:txBody>
        </p:sp>
        <p:sp>
          <p:nvSpPr>
            <p:cNvPr id="37910" name="Freeform 35"/>
            <p:cNvSpPr>
              <a:spLocks/>
            </p:cNvSpPr>
            <p:nvPr/>
          </p:nvSpPr>
          <p:spPr bwMode="auto">
            <a:xfrm>
              <a:off x="2710" y="1338"/>
              <a:ext cx="397" cy="96"/>
            </a:xfrm>
            <a:custGeom>
              <a:avLst/>
              <a:gdLst>
                <a:gd name="T0" fmla="*/ 0 w 397"/>
                <a:gd name="T1" fmla="*/ 0 h 96"/>
                <a:gd name="T2" fmla="*/ 276 w 397"/>
                <a:gd name="T3" fmla="*/ 0 h 96"/>
                <a:gd name="T4" fmla="*/ 102 w 397"/>
                <a:gd name="T5" fmla="*/ 96 h 96"/>
                <a:gd name="T6" fmla="*/ 397 w 397"/>
                <a:gd name="T7" fmla="*/ 96 h 96"/>
                <a:gd name="T8" fmla="*/ 0 60000 65536"/>
                <a:gd name="T9" fmla="*/ 0 60000 65536"/>
                <a:gd name="T10" fmla="*/ 0 60000 65536"/>
                <a:gd name="T11" fmla="*/ 0 60000 65536"/>
                <a:gd name="T12" fmla="*/ 0 w 397"/>
                <a:gd name="T13" fmla="*/ 0 h 96"/>
                <a:gd name="T14" fmla="*/ 397 w 397"/>
                <a:gd name="T15" fmla="*/ 96 h 96"/>
              </a:gdLst>
              <a:ahLst/>
              <a:cxnLst>
                <a:cxn ang="T8">
                  <a:pos x="T0" y="T1"/>
                </a:cxn>
                <a:cxn ang="T9">
                  <a:pos x="T2" y="T3"/>
                </a:cxn>
                <a:cxn ang="T10">
                  <a:pos x="T4" y="T5"/>
                </a:cxn>
                <a:cxn ang="T11">
                  <a:pos x="T6" y="T7"/>
                </a:cxn>
              </a:cxnLst>
              <a:rect l="T12" t="T13" r="T14" b="T15"/>
              <a:pathLst>
                <a:path w="397" h="96">
                  <a:moveTo>
                    <a:pt x="0" y="0"/>
                  </a:moveTo>
                  <a:lnTo>
                    <a:pt x="276" y="0"/>
                  </a:lnTo>
                  <a:lnTo>
                    <a:pt x="102" y="96"/>
                  </a:lnTo>
                  <a:lnTo>
                    <a:pt x="397" y="96"/>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11" name="Rectangle 37"/>
            <p:cNvSpPr>
              <a:spLocks noChangeArrowheads="1"/>
            </p:cNvSpPr>
            <p:nvPr/>
          </p:nvSpPr>
          <p:spPr bwMode="auto">
            <a:xfrm>
              <a:off x="3163" y="1253"/>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ru-RU" sz="2000" b="1">
                  <a:solidFill>
                    <a:srgbClr val="003366"/>
                  </a:solidFill>
                  <a:latin typeface="Tahoma" panose="020B0604030504040204" pitchFamily="34" charset="0"/>
                </a:rPr>
                <a:t>1</a:t>
              </a:r>
              <a:endParaRPr lang="ru-RU" altLang="ru-RU" sz="2000">
                <a:solidFill>
                  <a:srgbClr val="003366"/>
                </a:solidFill>
                <a:latin typeface="Tahoma" panose="020B0604030504040204" pitchFamily="34" charset="0"/>
              </a:endParaRPr>
            </a:p>
          </p:txBody>
        </p:sp>
        <p:sp>
          <p:nvSpPr>
            <p:cNvPr id="37912" name="Rectangle 38"/>
            <p:cNvSpPr>
              <a:spLocks noChangeArrowheads="1"/>
            </p:cNvSpPr>
            <p:nvPr/>
          </p:nvSpPr>
          <p:spPr bwMode="auto">
            <a:xfrm>
              <a:off x="2540" y="1253"/>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ru-RU" sz="2000" b="1">
                  <a:solidFill>
                    <a:srgbClr val="003366"/>
                  </a:solidFill>
                  <a:latin typeface="Tahoma" panose="020B0604030504040204" pitchFamily="34" charset="0"/>
                </a:rPr>
                <a:t>1</a:t>
              </a:r>
              <a:endParaRPr lang="ru-RU" altLang="ru-RU" sz="2000">
                <a:solidFill>
                  <a:srgbClr val="003366"/>
                </a:solidFill>
                <a:latin typeface="Tahoma" panose="020B0604030504040204" pitchFamily="34" charset="0"/>
              </a:endParaRPr>
            </a:p>
          </p:txBody>
        </p:sp>
        <p:sp>
          <p:nvSpPr>
            <p:cNvPr id="37913" name="Rectangle 39"/>
            <p:cNvSpPr>
              <a:spLocks noChangeArrowheads="1"/>
            </p:cNvSpPr>
            <p:nvPr/>
          </p:nvSpPr>
          <p:spPr bwMode="auto">
            <a:xfrm>
              <a:off x="2228" y="1253"/>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ru-RU" sz="2000" b="1">
                  <a:solidFill>
                    <a:srgbClr val="003366"/>
                  </a:solidFill>
                  <a:latin typeface="Tahoma" panose="020B0604030504040204" pitchFamily="34" charset="0"/>
                </a:rPr>
                <a:t>2</a:t>
              </a:r>
              <a:endParaRPr lang="ru-RU" altLang="ru-RU" sz="2000">
                <a:solidFill>
                  <a:srgbClr val="003366"/>
                </a:solidFill>
                <a:latin typeface="Tahoma" panose="020B0604030504040204" pitchFamily="34" charset="0"/>
              </a:endParaRPr>
            </a:p>
          </p:txBody>
        </p:sp>
        <p:sp>
          <p:nvSpPr>
            <p:cNvPr id="37914" name="Rectangle 40"/>
            <p:cNvSpPr>
              <a:spLocks noChangeArrowheads="1"/>
            </p:cNvSpPr>
            <p:nvPr/>
          </p:nvSpPr>
          <p:spPr bwMode="auto">
            <a:xfrm>
              <a:off x="3475" y="1253"/>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2</a:t>
              </a:r>
              <a:endParaRPr lang="ru-RU" altLang="ru-RU" sz="2000">
                <a:solidFill>
                  <a:srgbClr val="003366"/>
                </a:solidFill>
                <a:latin typeface="Tahoma" panose="020B0604030504040204" pitchFamily="34" charset="0"/>
              </a:endParaRPr>
            </a:p>
          </p:txBody>
        </p:sp>
        <p:sp>
          <p:nvSpPr>
            <p:cNvPr id="37915" name="Rectangle 41"/>
            <p:cNvSpPr>
              <a:spLocks noChangeArrowheads="1"/>
            </p:cNvSpPr>
            <p:nvPr/>
          </p:nvSpPr>
          <p:spPr bwMode="auto">
            <a:xfrm>
              <a:off x="1944"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3</a:t>
              </a:r>
              <a:endParaRPr lang="ru-RU" altLang="ru-RU" sz="2000">
                <a:solidFill>
                  <a:srgbClr val="003366"/>
                </a:solidFill>
                <a:latin typeface="Tahoma" panose="020B0604030504040204" pitchFamily="34" charset="0"/>
              </a:endParaRPr>
            </a:p>
          </p:txBody>
        </p:sp>
        <p:sp>
          <p:nvSpPr>
            <p:cNvPr id="37916" name="Rectangle 42"/>
            <p:cNvSpPr>
              <a:spLocks noChangeArrowheads="1"/>
            </p:cNvSpPr>
            <p:nvPr/>
          </p:nvSpPr>
          <p:spPr bwMode="auto">
            <a:xfrm>
              <a:off x="3787" y="1253"/>
              <a:ext cx="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ru-RU" sz="2000" b="1">
                  <a:solidFill>
                    <a:srgbClr val="003366"/>
                  </a:solidFill>
                  <a:latin typeface="Tahoma" panose="020B0604030504040204" pitchFamily="34" charset="0"/>
                </a:rPr>
                <a:t>3</a:t>
              </a:r>
              <a:endParaRPr lang="ru-RU" altLang="ru-RU" sz="2000">
                <a:solidFill>
                  <a:srgbClr val="003366"/>
                </a:solidFill>
                <a:latin typeface="Tahoma" panose="020B0604030504040204" pitchFamily="34" charset="0"/>
              </a:endParaRPr>
            </a:p>
          </p:txBody>
        </p:sp>
        <p:sp>
          <p:nvSpPr>
            <p:cNvPr id="37917" name="Rectangle 43"/>
            <p:cNvSpPr>
              <a:spLocks noChangeArrowheads="1"/>
            </p:cNvSpPr>
            <p:nvPr/>
          </p:nvSpPr>
          <p:spPr bwMode="auto">
            <a:xfrm>
              <a:off x="1633"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4</a:t>
              </a:r>
              <a:endParaRPr lang="ru-RU" altLang="ru-RU" sz="2000">
                <a:solidFill>
                  <a:srgbClr val="003366"/>
                </a:solidFill>
                <a:latin typeface="Tahoma" panose="020B0604030504040204" pitchFamily="34" charset="0"/>
              </a:endParaRPr>
            </a:p>
          </p:txBody>
        </p:sp>
        <p:sp>
          <p:nvSpPr>
            <p:cNvPr id="37918" name="Rectangle 44"/>
            <p:cNvSpPr>
              <a:spLocks noChangeArrowheads="1"/>
            </p:cNvSpPr>
            <p:nvPr/>
          </p:nvSpPr>
          <p:spPr bwMode="auto">
            <a:xfrm>
              <a:off x="1009"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6</a:t>
              </a:r>
              <a:endParaRPr lang="ru-RU" altLang="ru-RU" sz="2000">
                <a:solidFill>
                  <a:srgbClr val="003366"/>
                </a:solidFill>
                <a:latin typeface="Tahoma" panose="020B0604030504040204" pitchFamily="34" charset="0"/>
              </a:endParaRPr>
            </a:p>
          </p:txBody>
        </p:sp>
        <p:sp>
          <p:nvSpPr>
            <p:cNvPr id="37919" name="Rectangle 45"/>
            <p:cNvSpPr>
              <a:spLocks noChangeArrowheads="1"/>
            </p:cNvSpPr>
            <p:nvPr/>
          </p:nvSpPr>
          <p:spPr bwMode="auto">
            <a:xfrm>
              <a:off x="4723"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6</a:t>
              </a:r>
              <a:endParaRPr lang="ru-RU" altLang="ru-RU" sz="2000">
                <a:solidFill>
                  <a:srgbClr val="003366"/>
                </a:solidFill>
                <a:latin typeface="Tahoma" panose="020B0604030504040204" pitchFamily="34" charset="0"/>
              </a:endParaRPr>
            </a:p>
          </p:txBody>
        </p:sp>
        <p:sp>
          <p:nvSpPr>
            <p:cNvPr id="37920" name="Rectangle 46"/>
            <p:cNvSpPr>
              <a:spLocks noChangeArrowheads="1"/>
            </p:cNvSpPr>
            <p:nvPr/>
          </p:nvSpPr>
          <p:spPr bwMode="auto">
            <a:xfrm>
              <a:off x="1321"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5</a:t>
              </a:r>
              <a:endParaRPr lang="ru-RU" altLang="ru-RU" sz="2000">
                <a:solidFill>
                  <a:srgbClr val="003366"/>
                </a:solidFill>
                <a:latin typeface="Tahoma" panose="020B0604030504040204" pitchFamily="34" charset="0"/>
              </a:endParaRPr>
            </a:p>
          </p:txBody>
        </p:sp>
        <p:sp>
          <p:nvSpPr>
            <p:cNvPr id="37921" name="Rectangle 47"/>
            <p:cNvSpPr>
              <a:spLocks noChangeArrowheads="1"/>
            </p:cNvSpPr>
            <p:nvPr/>
          </p:nvSpPr>
          <p:spPr bwMode="auto">
            <a:xfrm>
              <a:off x="697"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7</a:t>
              </a:r>
              <a:endParaRPr lang="ru-RU" altLang="ru-RU" sz="2000">
                <a:solidFill>
                  <a:srgbClr val="003366"/>
                </a:solidFill>
                <a:latin typeface="Tahoma" panose="020B0604030504040204" pitchFamily="34" charset="0"/>
              </a:endParaRPr>
            </a:p>
          </p:txBody>
        </p:sp>
        <p:sp>
          <p:nvSpPr>
            <p:cNvPr id="37922" name="Rectangle 48"/>
            <p:cNvSpPr>
              <a:spLocks noChangeArrowheads="1"/>
            </p:cNvSpPr>
            <p:nvPr/>
          </p:nvSpPr>
          <p:spPr bwMode="auto">
            <a:xfrm>
              <a:off x="4411"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5</a:t>
              </a:r>
              <a:endParaRPr lang="ru-RU" altLang="ru-RU" sz="2000">
                <a:solidFill>
                  <a:srgbClr val="003366"/>
                </a:solidFill>
                <a:latin typeface="Tahoma" panose="020B0604030504040204" pitchFamily="34" charset="0"/>
              </a:endParaRPr>
            </a:p>
          </p:txBody>
        </p:sp>
        <p:sp>
          <p:nvSpPr>
            <p:cNvPr id="37923" name="Rectangle 49"/>
            <p:cNvSpPr>
              <a:spLocks noChangeArrowheads="1"/>
            </p:cNvSpPr>
            <p:nvPr/>
          </p:nvSpPr>
          <p:spPr bwMode="auto">
            <a:xfrm>
              <a:off x="4099" y="1253"/>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4</a:t>
              </a:r>
              <a:endParaRPr lang="ru-RU" altLang="ru-RU" sz="2000">
                <a:solidFill>
                  <a:srgbClr val="003366"/>
                </a:solidFill>
                <a:latin typeface="Tahoma" panose="020B0604030504040204" pitchFamily="34" charset="0"/>
              </a:endParaRPr>
            </a:p>
          </p:txBody>
        </p:sp>
        <p:sp>
          <p:nvSpPr>
            <p:cNvPr id="37924" name="Rectangle 50"/>
            <p:cNvSpPr>
              <a:spLocks noChangeArrowheads="1"/>
            </p:cNvSpPr>
            <p:nvPr/>
          </p:nvSpPr>
          <p:spPr bwMode="auto">
            <a:xfrm>
              <a:off x="5006" y="1253"/>
              <a:ext cx="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b="1">
                  <a:solidFill>
                    <a:srgbClr val="003366"/>
                  </a:solidFill>
                  <a:latin typeface="Tahoma" panose="020B0604030504040204" pitchFamily="34" charset="0"/>
                </a:rPr>
                <a:t>7</a:t>
              </a:r>
              <a:endParaRPr lang="ru-RU" altLang="ru-RU" sz="2000">
                <a:solidFill>
                  <a:srgbClr val="003366"/>
                </a:solidFill>
                <a:latin typeface="Tahoma" panose="020B0604030504040204" pitchFamily="34" charset="0"/>
              </a:endParaRPr>
            </a:p>
          </p:txBody>
        </p:sp>
        <p:sp>
          <p:nvSpPr>
            <p:cNvPr id="41011" name="Rectangle 51"/>
            <p:cNvSpPr>
              <a:spLocks noChangeArrowheads="1"/>
            </p:cNvSpPr>
            <p:nvPr/>
          </p:nvSpPr>
          <p:spPr bwMode="auto">
            <a:xfrm>
              <a:off x="2200" y="2007"/>
              <a:ext cx="1445" cy="305"/>
            </a:xfrm>
            <a:prstGeom prst="rect">
              <a:avLst/>
            </a:prstGeom>
            <a:noFill/>
            <a:ln w="9525">
              <a:noFill/>
              <a:miter lim="800000"/>
              <a:headEnd/>
              <a:tailEnd/>
            </a:ln>
            <a:effectLst>
              <a:outerShdw dist="17961" dir="2700000" algn="ctr" rotWithShape="0">
                <a:schemeClr val="accent1"/>
              </a:outerShdw>
            </a:effectLst>
          </p:spPr>
          <p:txBody>
            <a:bodyPr wrap="none" lIns="0" tIns="0" rIns="0" bIns="0"/>
            <a:lstStyle/>
            <a:p>
              <a:pPr algn="ctr">
                <a:lnSpc>
                  <a:spcPct val="80000"/>
                </a:lnSpc>
                <a:defRPr/>
              </a:pPr>
              <a:r>
                <a:rPr lang="ru-RU" b="1">
                  <a:solidFill>
                    <a:srgbClr val="CC3300"/>
                  </a:solidFill>
                  <a:latin typeface="Arial" charset="0"/>
                  <a:cs typeface="Arial" charset="0"/>
                </a:rPr>
                <a:t>Информационный</a:t>
              </a:r>
            </a:p>
            <a:p>
              <a:pPr algn="ctr">
                <a:lnSpc>
                  <a:spcPct val="80000"/>
                </a:lnSpc>
                <a:defRPr/>
              </a:pPr>
              <a:r>
                <a:rPr lang="ru-RU" b="1">
                  <a:solidFill>
                    <a:srgbClr val="CC3300"/>
                  </a:solidFill>
                  <a:latin typeface="Arial" charset="0"/>
                  <a:cs typeface="Arial" charset="0"/>
                </a:rPr>
                <a:t>канал</a:t>
              </a:r>
            </a:p>
          </p:txBody>
        </p:sp>
        <p:sp>
          <p:nvSpPr>
            <p:cNvPr id="41012" name="Rectangle 52"/>
            <p:cNvSpPr>
              <a:spLocks noChangeArrowheads="1"/>
            </p:cNvSpPr>
            <p:nvPr/>
          </p:nvSpPr>
          <p:spPr bwMode="auto">
            <a:xfrm>
              <a:off x="2025" y="2330"/>
              <a:ext cx="1835" cy="192"/>
            </a:xfrm>
            <a:prstGeom prst="rect">
              <a:avLst/>
            </a:prstGeom>
            <a:noFill/>
            <a:ln w="9525">
              <a:noFill/>
              <a:miter lim="800000"/>
              <a:headEnd/>
              <a:tailEnd/>
            </a:ln>
            <a:effectLst>
              <a:outerShdw dist="17961" dir="2700000" algn="ctr" rotWithShape="0">
                <a:srgbClr val="003366"/>
              </a:outerShdw>
            </a:effectLst>
          </p:spPr>
          <p:txBody>
            <a:bodyPr wrap="none" lIns="0" tIns="0" rIns="0" bIns="0">
              <a:spAutoFit/>
            </a:bodyPr>
            <a:lstStyle/>
            <a:p>
              <a:pPr>
                <a:defRPr/>
              </a:pPr>
              <a:r>
                <a:rPr lang="ru-RU" sz="2000" b="1">
                  <a:solidFill>
                    <a:srgbClr val="CC6600"/>
                  </a:solidFill>
                  <a:latin typeface="Arial" charset="0"/>
                  <a:cs typeface="Arial" charset="0"/>
                </a:rPr>
                <a:t>Сеть передачи данных</a:t>
              </a:r>
            </a:p>
          </p:txBody>
        </p:sp>
        <p:sp>
          <p:nvSpPr>
            <p:cNvPr id="41013" name="Rectangle 53"/>
            <p:cNvSpPr>
              <a:spLocks noChangeArrowheads="1"/>
            </p:cNvSpPr>
            <p:nvPr/>
          </p:nvSpPr>
          <p:spPr bwMode="auto">
            <a:xfrm>
              <a:off x="2058" y="2642"/>
              <a:ext cx="1761" cy="192"/>
            </a:xfrm>
            <a:prstGeom prst="rect">
              <a:avLst/>
            </a:prstGeom>
            <a:noFill/>
            <a:ln w="9525">
              <a:noFill/>
              <a:miter lim="800000"/>
              <a:headEnd/>
              <a:tailEnd/>
            </a:ln>
            <a:effectLst>
              <a:outerShdw dist="17961" dir="2700000" algn="ctr" rotWithShape="0">
                <a:schemeClr val="hlink"/>
              </a:outerShdw>
            </a:effectLst>
          </p:spPr>
          <p:txBody>
            <a:bodyPr lIns="0" tIns="0" rIns="0" bIns="0">
              <a:spAutoFit/>
            </a:bodyPr>
            <a:lstStyle/>
            <a:p>
              <a:pPr algn="ctr">
                <a:defRPr/>
              </a:pPr>
              <a:r>
                <a:rPr lang="ru-RU" sz="2000" b="1">
                  <a:solidFill>
                    <a:srgbClr val="CC6600"/>
                  </a:solidFill>
                  <a:latin typeface="Arial" charset="0"/>
                  <a:cs typeface="Arial" charset="0"/>
                </a:rPr>
                <a:t>Транспортный канал</a:t>
              </a:r>
            </a:p>
          </p:txBody>
        </p:sp>
        <p:sp>
          <p:nvSpPr>
            <p:cNvPr id="41014" name="Rectangle 54"/>
            <p:cNvSpPr>
              <a:spLocks noChangeArrowheads="1"/>
            </p:cNvSpPr>
            <p:nvPr/>
          </p:nvSpPr>
          <p:spPr bwMode="auto">
            <a:xfrm>
              <a:off x="1959" y="2982"/>
              <a:ext cx="1978" cy="192"/>
            </a:xfrm>
            <a:prstGeom prst="rect">
              <a:avLst/>
            </a:prstGeom>
            <a:noFill/>
            <a:ln w="9525">
              <a:noFill/>
              <a:miter lim="800000"/>
              <a:headEnd/>
              <a:tailEnd/>
            </a:ln>
            <a:effectLst>
              <a:outerShdw dist="17961" dir="2700000" algn="ctr" rotWithShape="0">
                <a:srgbClr val="FF9933"/>
              </a:outerShdw>
            </a:effectLst>
          </p:spPr>
          <p:txBody>
            <a:bodyPr wrap="none" lIns="0" tIns="0" rIns="0" bIns="0">
              <a:spAutoFit/>
            </a:bodyPr>
            <a:lstStyle/>
            <a:p>
              <a:pPr>
                <a:defRPr/>
              </a:pPr>
              <a:r>
                <a:rPr lang="ru-RU" sz="2000" b="1">
                  <a:solidFill>
                    <a:srgbClr val="336600"/>
                  </a:solidFill>
                  <a:latin typeface="Arial" charset="0"/>
                  <a:cs typeface="Arial" charset="0"/>
                </a:rPr>
                <a:t>Служба взаимодействия</a:t>
              </a:r>
            </a:p>
          </p:txBody>
        </p:sp>
        <p:sp>
          <p:nvSpPr>
            <p:cNvPr id="41015" name="Rectangle 55"/>
            <p:cNvSpPr>
              <a:spLocks noChangeArrowheads="1"/>
            </p:cNvSpPr>
            <p:nvPr/>
          </p:nvSpPr>
          <p:spPr bwMode="auto">
            <a:xfrm>
              <a:off x="158" y="856"/>
              <a:ext cx="925" cy="211"/>
            </a:xfrm>
            <a:prstGeom prst="rect">
              <a:avLst/>
            </a:prstGeom>
            <a:noFill/>
            <a:ln w="9525">
              <a:noFill/>
              <a:miter lim="800000"/>
              <a:headEnd/>
              <a:tailEnd/>
            </a:ln>
            <a:effectLst>
              <a:outerShdw dist="17961" dir="2700000" algn="ctr" rotWithShape="0">
                <a:srgbClr val="CCFF99"/>
              </a:outerShdw>
            </a:effectLst>
          </p:spPr>
          <p:txBody>
            <a:bodyPr wrap="none" lIns="0" tIns="0" rIns="0" bIns="0">
              <a:spAutoFit/>
            </a:bodyPr>
            <a:lstStyle/>
            <a:p>
              <a:pPr>
                <a:defRPr/>
              </a:pPr>
              <a:r>
                <a:rPr lang="ru-RU" sz="2200" i="1">
                  <a:solidFill>
                    <a:srgbClr val="006600"/>
                  </a:solidFill>
                  <a:latin typeface="Tahoma" pitchFamily="34" charset="0"/>
                  <a:cs typeface="Arial" charset="0"/>
                </a:rPr>
                <a:t>Абонент А</a:t>
              </a:r>
              <a:endParaRPr lang="ru-RU" sz="2200">
                <a:solidFill>
                  <a:srgbClr val="006600"/>
                </a:solidFill>
                <a:latin typeface="Arial" charset="0"/>
                <a:cs typeface="Arial" charset="0"/>
              </a:endParaRPr>
            </a:p>
          </p:txBody>
        </p:sp>
        <p:sp>
          <p:nvSpPr>
            <p:cNvPr id="41016" name="Rectangle 56"/>
            <p:cNvSpPr>
              <a:spLocks noChangeArrowheads="1"/>
            </p:cNvSpPr>
            <p:nvPr/>
          </p:nvSpPr>
          <p:spPr bwMode="auto">
            <a:xfrm>
              <a:off x="4666" y="856"/>
              <a:ext cx="925" cy="211"/>
            </a:xfrm>
            <a:prstGeom prst="rect">
              <a:avLst/>
            </a:prstGeom>
            <a:noFill/>
            <a:ln w="9525">
              <a:noFill/>
              <a:miter lim="800000"/>
              <a:headEnd/>
              <a:tailEnd/>
            </a:ln>
            <a:effectLst>
              <a:outerShdw dist="17961" dir="2700000" algn="ctr" rotWithShape="0">
                <a:schemeClr val="accent1"/>
              </a:outerShdw>
            </a:effectLst>
          </p:spPr>
          <p:txBody>
            <a:bodyPr wrap="none" lIns="0" tIns="0" rIns="0" bIns="0">
              <a:spAutoFit/>
            </a:bodyPr>
            <a:lstStyle/>
            <a:p>
              <a:pPr>
                <a:defRPr/>
              </a:pPr>
              <a:r>
                <a:rPr lang="ru-RU" sz="2200" i="1">
                  <a:solidFill>
                    <a:srgbClr val="003399"/>
                  </a:solidFill>
                  <a:latin typeface="Tahoma" pitchFamily="34" charset="0"/>
                  <a:cs typeface="Arial" charset="0"/>
                </a:rPr>
                <a:t>Абонент В</a:t>
              </a:r>
              <a:endParaRPr lang="ru-RU" sz="2200">
                <a:solidFill>
                  <a:srgbClr val="003399"/>
                </a:solidFill>
                <a:latin typeface="Arial" charset="0"/>
                <a:cs typeface="Arial" charset="0"/>
              </a:endParaRPr>
            </a:p>
          </p:txBody>
        </p:sp>
        <p:sp>
          <p:nvSpPr>
            <p:cNvPr id="37931" name="Rectangle 57"/>
            <p:cNvSpPr>
              <a:spLocks noChangeArrowheads="1"/>
            </p:cNvSpPr>
            <p:nvPr/>
          </p:nvSpPr>
          <p:spPr bwMode="auto">
            <a:xfrm>
              <a:off x="2457" y="1039"/>
              <a:ext cx="905" cy="949"/>
            </a:xfrm>
            <a:prstGeom prst="rect">
              <a:avLst/>
            </a:prstGeom>
            <a:noFill/>
            <a:ln w="28575">
              <a:solidFill>
                <a:srgbClr val="00CC66"/>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2" name="Rectangle 59"/>
            <p:cNvSpPr>
              <a:spLocks noChangeArrowheads="1"/>
            </p:cNvSpPr>
            <p:nvPr/>
          </p:nvSpPr>
          <p:spPr bwMode="auto">
            <a:xfrm>
              <a:off x="1834" y="889"/>
              <a:ext cx="2149" cy="1690"/>
            </a:xfrm>
            <a:prstGeom prst="rect">
              <a:avLst/>
            </a:prstGeom>
            <a:noFill/>
            <a:ln w="28575">
              <a:solidFill>
                <a:srgbClr val="0099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3" name="Rectangle 60"/>
            <p:cNvSpPr>
              <a:spLocks noChangeArrowheads="1"/>
            </p:cNvSpPr>
            <p:nvPr/>
          </p:nvSpPr>
          <p:spPr bwMode="auto">
            <a:xfrm>
              <a:off x="1522" y="814"/>
              <a:ext cx="2773" cy="2104"/>
            </a:xfrm>
            <a:prstGeom prst="rect">
              <a:avLst/>
            </a:prstGeom>
            <a:noFill/>
            <a:ln w="28575">
              <a:solidFill>
                <a:srgbClr val="99CC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4" name="Rectangle 61"/>
            <p:cNvSpPr>
              <a:spLocks noChangeArrowheads="1"/>
            </p:cNvSpPr>
            <p:nvPr/>
          </p:nvSpPr>
          <p:spPr bwMode="auto">
            <a:xfrm>
              <a:off x="1211" y="739"/>
              <a:ext cx="3395" cy="2479"/>
            </a:xfrm>
            <a:prstGeom prst="rect">
              <a:avLst/>
            </a:prstGeom>
            <a:noFill/>
            <a:ln w="28575">
              <a:solidFill>
                <a:srgbClr val="FFCC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5" name="Freeform 5"/>
            <p:cNvSpPr>
              <a:spLocks/>
            </p:cNvSpPr>
            <p:nvPr/>
          </p:nvSpPr>
          <p:spPr bwMode="auto">
            <a:xfrm>
              <a:off x="4581" y="1253"/>
              <a:ext cx="41" cy="226"/>
            </a:xfrm>
            <a:custGeom>
              <a:avLst/>
              <a:gdLst>
                <a:gd name="T0" fmla="*/ 19 w 74"/>
                <a:gd name="T1" fmla="*/ 0 h 344"/>
                <a:gd name="T2" fmla="*/ 0 w 74"/>
                <a:gd name="T3" fmla="*/ 0 h 344"/>
                <a:gd name="T4" fmla="*/ 0 w 74"/>
                <a:gd name="T5" fmla="*/ 16 h 344"/>
                <a:gd name="T6" fmla="*/ 0 w 74"/>
                <a:gd name="T7" fmla="*/ 327 h 344"/>
                <a:gd name="T8" fmla="*/ 0 w 74"/>
                <a:gd name="T9" fmla="*/ 344 h 344"/>
                <a:gd name="T10" fmla="*/ 19 w 74"/>
                <a:gd name="T11" fmla="*/ 344 h 344"/>
                <a:gd name="T12" fmla="*/ 56 w 74"/>
                <a:gd name="T13" fmla="*/ 344 h 344"/>
                <a:gd name="T14" fmla="*/ 74 w 74"/>
                <a:gd name="T15" fmla="*/ 344 h 344"/>
                <a:gd name="T16" fmla="*/ 74 w 74"/>
                <a:gd name="T17" fmla="*/ 327 h 344"/>
                <a:gd name="T18" fmla="*/ 74 w 74"/>
                <a:gd name="T19" fmla="*/ 16 h 344"/>
                <a:gd name="T20" fmla="*/ 74 w 74"/>
                <a:gd name="T21" fmla="*/ 0 h 344"/>
                <a:gd name="T22" fmla="*/ 56 w 74"/>
                <a:gd name="T23" fmla="*/ 0 h 344"/>
                <a:gd name="T24" fmla="*/ 19 w 74"/>
                <a:gd name="T25" fmla="*/ 0 h 3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344"/>
                <a:gd name="T41" fmla="*/ 74 w 74"/>
                <a:gd name="T42" fmla="*/ 344 h 3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344">
                  <a:moveTo>
                    <a:pt x="19" y="0"/>
                  </a:moveTo>
                  <a:lnTo>
                    <a:pt x="0" y="0"/>
                  </a:lnTo>
                  <a:lnTo>
                    <a:pt x="0" y="16"/>
                  </a:lnTo>
                  <a:lnTo>
                    <a:pt x="0" y="327"/>
                  </a:lnTo>
                  <a:lnTo>
                    <a:pt x="0" y="344"/>
                  </a:lnTo>
                  <a:lnTo>
                    <a:pt x="19" y="344"/>
                  </a:lnTo>
                  <a:lnTo>
                    <a:pt x="56" y="344"/>
                  </a:lnTo>
                  <a:lnTo>
                    <a:pt x="74" y="344"/>
                  </a:lnTo>
                  <a:lnTo>
                    <a:pt x="74" y="327"/>
                  </a:lnTo>
                  <a:lnTo>
                    <a:pt x="74" y="16"/>
                  </a:lnTo>
                  <a:lnTo>
                    <a:pt x="74" y="0"/>
                  </a:lnTo>
                  <a:lnTo>
                    <a:pt x="56" y="0"/>
                  </a:lnTo>
                  <a:lnTo>
                    <a:pt x="19" y="0"/>
                  </a:lnTo>
                </a:path>
              </a:pathLst>
            </a:custGeom>
            <a:solidFill>
              <a:srgbClr val="006600"/>
            </a:solidFill>
            <a:ln w="12065">
              <a:solidFill>
                <a:srgbClr val="0066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6" name="Freeform 4"/>
            <p:cNvSpPr>
              <a:spLocks/>
            </p:cNvSpPr>
            <p:nvPr/>
          </p:nvSpPr>
          <p:spPr bwMode="auto">
            <a:xfrm>
              <a:off x="1179" y="1253"/>
              <a:ext cx="41" cy="227"/>
            </a:xfrm>
            <a:custGeom>
              <a:avLst/>
              <a:gdLst>
                <a:gd name="T0" fmla="*/ 19 w 74"/>
                <a:gd name="T1" fmla="*/ 0 h 344"/>
                <a:gd name="T2" fmla="*/ 0 w 74"/>
                <a:gd name="T3" fmla="*/ 0 h 344"/>
                <a:gd name="T4" fmla="*/ 0 w 74"/>
                <a:gd name="T5" fmla="*/ 17 h 344"/>
                <a:gd name="T6" fmla="*/ 0 w 74"/>
                <a:gd name="T7" fmla="*/ 328 h 344"/>
                <a:gd name="T8" fmla="*/ 0 w 74"/>
                <a:gd name="T9" fmla="*/ 344 h 344"/>
                <a:gd name="T10" fmla="*/ 19 w 74"/>
                <a:gd name="T11" fmla="*/ 344 h 344"/>
                <a:gd name="T12" fmla="*/ 74 w 74"/>
                <a:gd name="T13" fmla="*/ 344 h 344"/>
                <a:gd name="T14" fmla="*/ 74 w 74"/>
                <a:gd name="T15" fmla="*/ 344 h 344"/>
                <a:gd name="T16" fmla="*/ 74 w 74"/>
                <a:gd name="T17" fmla="*/ 328 h 344"/>
                <a:gd name="T18" fmla="*/ 74 w 74"/>
                <a:gd name="T19" fmla="*/ 17 h 344"/>
                <a:gd name="T20" fmla="*/ 74 w 74"/>
                <a:gd name="T21" fmla="*/ 0 h 344"/>
                <a:gd name="T22" fmla="*/ 74 w 74"/>
                <a:gd name="T23" fmla="*/ 0 h 344"/>
                <a:gd name="T24" fmla="*/ 19 w 74"/>
                <a:gd name="T25" fmla="*/ 0 h 3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344"/>
                <a:gd name="T41" fmla="*/ 74 w 74"/>
                <a:gd name="T42" fmla="*/ 344 h 3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344">
                  <a:moveTo>
                    <a:pt x="19" y="0"/>
                  </a:moveTo>
                  <a:lnTo>
                    <a:pt x="0" y="0"/>
                  </a:lnTo>
                  <a:lnTo>
                    <a:pt x="0" y="17"/>
                  </a:lnTo>
                  <a:lnTo>
                    <a:pt x="0" y="328"/>
                  </a:lnTo>
                  <a:lnTo>
                    <a:pt x="0" y="344"/>
                  </a:lnTo>
                  <a:lnTo>
                    <a:pt x="19" y="344"/>
                  </a:lnTo>
                  <a:lnTo>
                    <a:pt x="74" y="344"/>
                  </a:lnTo>
                  <a:lnTo>
                    <a:pt x="74" y="328"/>
                  </a:lnTo>
                  <a:lnTo>
                    <a:pt x="74" y="17"/>
                  </a:lnTo>
                  <a:lnTo>
                    <a:pt x="74" y="0"/>
                  </a:lnTo>
                  <a:lnTo>
                    <a:pt x="19" y="0"/>
                  </a:lnTo>
                </a:path>
              </a:pathLst>
            </a:custGeom>
            <a:solidFill>
              <a:srgbClr val="006600"/>
            </a:solidFill>
            <a:ln w="12065">
              <a:solidFill>
                <a:srgbClr val="0066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937" name="Rectangle 62"/>
            <p:cNvSpPr>
              <a:spLocks noChangeArrowheads="1"/>
            </p:cNvSpPr>
            <p:nvPr/>
          </p:nvSpPr>
          <p:spPr bwMode="auto">
            <a:xfrm>
              <a:off x="2143" y="969"/>
              <a:ext cx="1559" cy="1333"/>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41024" name="Text Box 64"/>
          <p:cNvSpPr txBox="1">
            <a:spLocks noChangeArrowheads="1"/>
          </p:cNvSpPr>
          <p:nvPr/>
        </p:nvSpPr>
        <p:spPr bwMode="auto">
          <a:xfrm>
            <a:off x="701675" y="5499100"/>
            <a:ext cx="8191500" cy="8223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a:solidFill>
                  <a:srgbClr val="800080"/>
                </a:solidFill>
                <a:latin typeface="Tahoma" pitchFamily="34" charset="0"/>
                <a:cs typeface="Arial" charset="0"/>
              </a:rPr>
              <a:t>Рис.1.5. Взаимодействие процессов в сети с многоуровневой организацией</a:t>
            </a:r>
            <a:r>
              <a:rPr lang="ru-RU" sz="2400" b="1">
                <a:solidFill>
                  <a:srgbClr val="CC0000"/>
                </a:solidFill>
                <a:latin typeface="Tahoma" pitchFamily="34" charset="0"/>
                <a:cs typeface="Arial"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1987" name="Text Box 3"/>
          <p:cNvSpPr txBox="1">
            <a:spLocks noChangeArrowheads="1"/>
          </p:cNvSpPr>
          <p:nvPr/>
        </p:nvSpPr>
        <p:spPr bwMode="auto">
          <a:xfrm>
            <a:off x="250825" y="1538288"/>
            <a:ext cx="86423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На рис.1.5 представлены средства, используемые при взаимодействии процессов </a:t>
            </a:r>
            <a:r>
              <a:rPr lang="ru-RU" sz="2400" i="1">
                <a:solidFill>
                  <a:srgbClr val="800080"/>
                </a:solidFill>
                <a:latin typeface="Arial" charset="0"/>
                <a:cs typeface="Arial" charset="0"/>
              </a:rPr>
              <a:t>А</a:t>
            </a:r>
            <a:r>
              <a:rPr lang="ru-RU" sz="2400">
                <a:solidFill>
                  <a:srgbClr val="800080"/>
                </a:solidFill>
                <a:latin typeface="Arial" charset="0"/>
                <a:cs typeface="Arial" charset="0"/>
              </a:rPr>
              <a:t> и </a:t>
            </a:r>
            <a:r>
              <a:rPr lang="ru-RU" sz="2400" i="1">
                <a:solidFill>
                  <a:srgbClr val="800080"/>
                </a:solidFill>
                <a:latin typeface="Arial" charset="0"/>
                <a:cs typeface="Arial" charset="0"/>
              </a:rPr>
              <a:t>В</a:t>
            </a:r>
            <a:r>
              <a:rPr lang="ru-RU" sz="2400">
                <a:solidFill>
                  <a:srgbClr val="800080"/>
                </a:solidFill>
                <a:latin typeface="Arial" charset="0"/>
                <a:cs typeface="Arial" charset="0"/>
              </a:rPr>
              <a:t>. Процессы </a:t>
            </a:r>
            <a:r>
              <a:rPr lang="ru-RU" sz="2400" i="1">
                <a:solidFill>
                  <a:srgbClr val="800080"/>
                </a:solidFill>
                <a:latin typeface="Arial" charset="0"/>
                <a:cs typeface="Arial" charset="0"/>
              </a:rPr>
              <a:t>А</a:t>
            </a:r>
            <a:r>
              <a:rPr lang="ru-RU" sz="2400">
                <a:solidFill>
                  <a:srgbClr val="800080"/>
                </a:solidFill>
                <a:latin typeface="Arial" charset="0"/>
                <a:cs typeface="Arial" charset="0"/>
              </a:rPr>
              <a:t> и </a:t>
            </a:r>
            <a:r>
              <a:rPr lang="ru-RU" sz="2400" i="1">
                <a:solidFill>
                  <a:srgbClr val="800080"/>
                </a:solidFill>
                <a:latin typeface="Arial" charset="0"/>
                <a:cs typeface="Arial" charset="0"/>
              </a:rPr>
              <a:t>В</a:t>
            </a:r>
            <a:r>
              <a:rPr lang="ru-RU" sz="2400">
                <a:solidFill>
                  <a:srgbClr val="800080"/>
                </a:solidFill>
                <a:latin typeface="Arial" charset="0"/>
                <a:cs typeface="Arial" charset="0"/>
              </a:rPr>
              <a:t> реализуются в двух различных системах и опираются на службу взаимодействия, которая для них является целостной системой, наделенной необходимыми функциями. Взаимодействие между процессами организуется средствами управления сеансами (уровень 5), работающими на основе транспортного канала. Последний обеспечивает передачу сообщения в течение сеанса. Транспортный канал, создаваемый на уровне 4, включает в себя сеть передачи данных, которая организует связи, т.е. требуемые каналы, между любыми заданными абонентами сети.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3011" name="Text Box 3"/>
          <p:cNvSpPr txBox="1">
            <a:spLocks noChangeArrowheads="1"/>
          </p:cNvSpPr>
          <p:nvPr/>
        </p:nvSpPr>
        <p:spPr bwMode="auto">
          <a:xfrm>
            <a:off x="250825" y="1673225"/>
            <a:ext cx="8642350" cy="41084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Число уровней и распределение функций между ними существенно влияют на сложность программного обеспечения ЭВМ, входящих в сеть и на эффективность сети. Формальной процедуры выбора числа уровней не существует. Выбор производится эмпирическим путем на основе анализа различных вариантов организации сетей и опыта разработки и эксплуатации ранее созданных сетей. Рассмотренная семиуровневая модель (ЭМВОС), именуемая </a:t>
            </a:r>
            <a:r>
              <a:rPr lang="ru-RU" sz="2400" i="1">
                <a:solidFill>
                  <a:srgbClr val="800080"/>
                </a:solidFill>
                <a:latin typeface="Arial" charset="0"/>
                <a:cs typeface="Arial" charset="0"/>
              </a:rPr>
              <a:t>архитектурой открытых систем</a:t>
            </a:r>
            <a:r>
              <a:rPr lang="ru-RU" sz="2400">
                <a:solidFill>
                  <a:srgbClr val="800080"/>
                </a:solidFill>
                <a:latin typeface="Arial" charset="0"/>
                <a:cs typeface="Arial" charset="0"/>
              </a:rPr>
              <a:t>, принята в качестве стандарта МОС и используется как основа при разработке ИТС.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4035" name="Rectangle 3"/>
          <p:cNvSpPr>
            <a:spLocks noChangeArrowheads="1"/>
          </p:cNvSpPr>
          <p:nvPr/>
        </p:nvSpPr>
        <p:spPr bwMode="auto">
          <a:xfrm>
            <a:off x="3125788" y="404813"/>
            <a:ext cx="2897187"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1.7. </a:t>
            </a:r>
            <a:r>
              <a:rPr lang="ru-RU" sz="2400" b="1">
                <a:solidFill>
                  <a:srgbClr val="CC0000"/>
                </a:solidFill>
                <a:latin typeface="Arial" charset="0"/>
                <a:cs typeface="Arial" charset="0"/>
              </a:rPr>
              <a:t>Интерфейсы </a:t>
            </a:r>
          </a:p>
        </p:txBody>
      </p:sp>
      <p:sp>
        <p:nvSpPr>
          <p:cNvPr id="44036" name="Text Box 4"/>
          <p:cNvSpPr txBox="1">
            <a:spLocks noChangeArrowheads="1"/>
          </p:cNvSpPr>
          <p:nvPr/>
        </p:nvSpPr>
        <p:spPr bwMode="auto">
          <a:xfrm>
            <a:off x="250825" y="1584325"/>
            <a:ext cx="8642350" cy="44735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Для реализации функций управления передачей данных используются технические и программные средства. Как правило, уровни 1 и 2 реализуются в основном техническими средствами: на уровне 1 используются электронные схемы, а на уровне 2 — программируемые контроллеры на основе микро-ЭВМ. На уровнях 3...6 используются программные средства, образующие сетевое программное обеспечение главной или терминальной ЭВМ. Взаимодействие между уровнями одной системы производится на основе соглашения - </a:t>
            </a:r>
            <a:r>
              <a:rPr lang="ru-RU" sz="2400" i="1">
                <a:solidFill>
                  <a:srgbClr val="800080"/>
                </a:solidFill>
                <a:latin typeface="Arial" charset="0"/>
                <a:cs typeface="Arial" charset="0"/>
              </a:rPr>
              <a:t>интерфейса</a:t>
            </a:r>
            <a:r>
              <a:rPr lang="ru-RU" sz="2400">
                <a:solidFill>
                  <a:srgbClr val="800080"/>
                </a:solidFill>
                <a:latin typeface="Arial" charset="0"/>
                <a:cs typeface="Arial" charset="0"/>
              </a:rPr>
              <a:t>, определяющего структуру данных и способ (алгоритм) обмена данными между соседними уровнями.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7171" name="Text Box 3"/>
          <p:cNvSpPr txBox="1">
            <a:spLocks noChangeArrowheads="1"/>
          </p:cNvSpPr>
          <p:nvPr/>
        </p:nvSpPr>
        <p:spPr bwMode="auto">
          <a:xfrm>
            <a:off x="250825" y="692150"/>
            <a:ext cx="8642350" cy="581977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i="1">
                <a:solidFill>
                  <a:srgbClr val="800080"/>
                </a:solidFill>
                <a:latin typeface="Tahoma" pitchFamily="34" charset="0"/>
                <a:cs typeface="Arial" charset="0"/>
              </a:rPr>
              <a:t>Почему используется термин информационно-технологическая сеть или система?</a:t>
            </a:r>
          </a:p>
          <a:p>
            <a:pPr algn="ctr">
              <a:defRPr/>
            </a:pPr>
            <a:endParaRPr lang="ru-RU" sz="2400">
              <a:solidFill>
                <a:srgbClr val="800080"/>
              </a:solidFill>
              <a:latin typeface="Tahoma" pitchFamily="34" charset="0"/>
              <a:cs typeface="Arial" charset="0"/>
            </a:endParaRPr>
          </a:p>
          <a:p>
            <a:pPr algn="ctr">
              <a:defRPr/>
            </a:pPr>
            <a:r>
              <a:rPr lang="ru-RU" sz="2400">
                <a:solidFill>
                  <a:srgbClr val="800080"/>
                </a:solidFill>
                <a:latin typeface="Tahoma" pitchFamily="34" charset="0"/>
                <a:cs typeface="Arial" charset="0"/>
              </a:rPr>
              <a:t>Ответ на этот вопрос имеет двоякое толкование:</a:t>
            </a:r>
          </a:p>
          <a:p>
            <a:pPr algn="ctr">
              <a:defRPr/>
            </a:pPr>
            <a:endParaRPr lang="ru-RU" sz="2000">
              <a:solidFill>
                <a:srgbClr val="800080"/>
              </a:solidFill>
              <a:latin typeface="Tahoma" pitchFamily="34" charset="0"/>
              <a:cs typeface="Arial" charset="0"/>
            </a:endParaRPr>
          </a:p>
          <a:p>
            <a:pPr>
              <a:defRPr/>
            </a:pPr>
            <a:r>
              <a:rPr lang="ru-RU" sz="2000">
                <a:solidFill>
                  <a:srgbClr val="800080"/>
                </a:solidFill>
                <a:latin typeface="Tahoma" pitchFamily="34" charset="0"/>
                <a:cs typeface="Arial" charset="0"/>
                <a:sym typeface="Wingdings" pitchFamily="2" charset="2"/>
              </a:rPr>
              <a:t> информационно-технологическая сеть основана на</a:t>
            </a:r>
          </a:p>
          <a:p>
            <a:pPr>
              <a:defRPr/>
            </a:pPr>
            <a:r>
              <a:rPr lang="ru-RU" sz="2000">
                <a:solidFill>
                  <a:srgbClr val="800080"/>
                </a:solidFill>
                <a:latin typeface="Tahoma" pitchFamily="34" charset="0"/>
                <a:cs typeface="Arial" charset="0"/>
                <a:sym typeface="Wingdings" pitchFamily="2" charset="2"/>
              </a:rPr>
              <a:t>    применении современных информационных технологий,</a:t>
            </a:r>
          </a:p>
          <a:p>
            <a:pPr>
              <a:defRPr/>
            </a:pPr>
            <a:r>
              <a:rPr lang="ru-RU" sz="2000">
                <a:solidFill>
                  <a:srgbClr val="800080"/>
                </a:solidFill>
                <a:latin typeface="Tahoma" pitchFamily="34" charset="0"/>
                <a:cs typeface="Arial" charset="0"/>
                <a:sym typeface="Wingdings" pitchFamily="2" charset="2"/>
              </a:rPr>
              <a:t>    под которыми понимается совокупность методов, способов,</a:t>
            </a:r>
          </a:p>
          <a:p>
            <a:pPr>
              <a:defRPr/>
            </a:pPr>
            <a:r>
              <a:rPr lang="ru-RU" sz="2000">
                <a:solidFill>
                  <a:srgbClr val="800080"/>
                </a:solidFill>
                <a:latin typeface="Tahoma" pitchFamily="34" charset="0"/>
                <a:cs typeface="Arial" charset="0"/>
                <a:sym typeface="Wingdings" pitchFamily="2" charset="2"/>
              </a:rPr>
              <a:t>    средств или комплексов технических средств,</a:t>
            </a:r>
          </a:p>
          <a:p>
            <a:pPr>
              <a:defRPr/>
            </a:pPr>
            <a:r>
              <a:rPr lang="ru-RU" sz="2000">
                <a:solidFill>
                  <a:srgbClr val="800080"/>
                </a:solidFill>
                <a:latin typeface="Tahoma" pitchFamily="34" charset="0"/>
                <a:cs typeface="Arial" charset="0"/>
                <a:sym typeface="Wingdings" pitchFamily="2" charset="2"/>
              </a:rPr>
              <a:t>    предназначенных для обработки, хранения и передачи</a:t>
            </a:r>
          </a:p>
          <a:p>
            <a:pPr>
              <a:defRPr/>
            </a:pPr>
            <a:r>
              <a:rPr lang="ru-RU" sz="2000">
                <a:solidFill>
                  <a:srgbClr val="800080"/>
                </a:solidFill>
                <a:latin typeface="Tahoma" pitchFamily="34" charset="0"/>
                <a:cs typeface="Arial" charset="0"/>
                <a:sym typeface="Wingdings" pitchFamily="2" charset="2"/>
              </a:rPr>
              <a:t>    информации;</a:t>
            </a:r>
          </a:p>
          <a:p>
            <a:pPr>
              <a:defRPr/>
            </a:pPr>
            <a:r>
              <a:rPr lang="ru-RU" sz="2000">
                <a:solidFill>
                  <a:srgbClr val="800080"/>
                </a:solidFill>
                <a:latin typeface="Tahoma" pitchFamily="34" charset="0"/>
                <a:cs typeface="Arial" charset="0"/>
                <a:sym typeface="Wingdings" pitchFamily="2" charset="2"/>
              </a:rPr>
              <a:t> по своему предназначению ИТС делятся на информационные,</a:t>
            </a:r>
          </a:p>
          <a:p>
            <a:pPr>
              <a:defRPr/>
            </a:pPr>
            <a:r>
              <a:rPr lang="ru-RU" sz="2000">
                <a:solidFill>
                  <a:srgbClr val="800080"/>
                </a:solidFill>
                <a:latin typeface="Tahoma" pitchFamily="34" charset="0"/>
                <a:cs typeface="Arial" charset="0"/>
                <a:sym typeface="Wingdings" pitchFamily="2" charset="2"/>
              </a:rPr>
              <a:t>    которые обеспечивают электронный информационный обмен</a:t>
            </a:r>
          </a:p>
          <a:p>
            <a:pPr>
              <a:defRPr/>
            </a:pPr>
            <a:r>
              <a:rPr lang="ru-RU" sz="2000">
                <a:solidFill>
                  <a:srgbClr val="800080"/>
                </a:solidFill>
                <a:latin typeface="Tahoma" pitchFamily="34" charset="0"/>
                <a:cs typeface="Arial" charset="0"/>
                <a:sym typeface="Wingdings" pitchFamily="2" charset="2"/>
              </a:rPr>
              <a:t>    между пользователям или прикладными процессами,</a:t>
            </a:r>
          </a:p>
          <a:p>
            <a:pPr>
              <a:defRPr/>
            </a:pPr>
            <a:r>
              <a:rPr lang="ru-RU" sz="2000">
                <a:solidFill>
                  <a:srgbClr val="800080"/>
                </a:solidFill>
                <a:latin typeface="Tahoma" pitchFamily="34" charset="0"/>
                <a:cs typeface="Arial" charset="0"/>
                <a:sym typeface="Wingdings" pitchFamily="2" charset="2"/>
              </a:rPr>
              <a:t>    инициированными пользователями, и технологические, которые</a:t>
            </a:r>
          </a:p>
          <a:p>
            <a:pPr>
              <a:defRPr/>
            </a:pPr>
            <a:r>
              <a:rPr lang="ru-RU" sz="2000">
                <a:solidFill>
                  <a:srgbClr val="800080"/>
                </a:solidFill>
                <a:latin typeface="Tahoma" pitchFamily="34" charset="0"/>
                <a:cs typeface="Arial" charset="0"/>
                <a:sym typeface="Wingdings" pitchFamily="2" charset="2"/>
              </a:rPr>
              <a:t>    обеспечивают работоспособность информационных систем, или</a:t>
            </a:r>
          </a:p>
          <a:p>
            <a:pPr>
              <a:defRPr/>
            </a:pPr>
            <a:r>
              <a:rPr lang="ru-RU" sz="2000">
                <a:solidFill>
                  <a:srgbClr val="800080"/>
                </a:solidFill>
                <a:latin typeface="Tahoma" pitchFamily="34" charset="0"/>
                <a:cs typeface="Arial" charset="0"/>
                <a:sym typeface="Wingdings" pitchFamily="2" charset="2"/>
              </a:rPr>
              <a:t>    обеспечивают решение специализированных задач (например,</a:t>
            </a:r>
          </a:p>
          <a:p>
            <a:pPr>
              <a:defRPr/>
            </a:pPr>
            <a:r>
              <a:rPr lang="ru-RU" sz="2000">
                <a:solidFill>
                  <a:srgbClr val="800080"/>
                </a:solidFill>
                <a:latin typeface="Tahoma" pitchFamily="34" charset="0"/>
                <a:cs typeface="Arial" charset="0"/>
                <a:sym typeface="Wingdings" pitchFamily="2" charset="2"/>
              </a:rPr>
              <a:t>    глобальной навигации и местоопределения и т.п.)</a:t>
            </a:r>
            <a:r>
              <a:rPr lang="ru-RU" sz="2000">
                <a:solidFill>
                  <a:srgbClr val="800080"/>
                </a:solidFill>
                <a:latin typeface="Tahoma" pitchFamily="34" charset="0"/>
                <a:cs typeface="Arial"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5059" name="Text Box 3"/>
          <p:cNvSpPr txBox="1">
            <a:spLocks noChangeArrowheads="1"/>
          </p:cNvSpPr>
          <p:nvPr/>
        </p:nvSpPr>
        <p:spPr bwMode="auto">
          <a:xfrm>
            <a:off x="250825" y="1449388"/>
            <a:ext cx="86423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400">
                <a:solidFill>
                  <a:srgbClr val="800080"/>
                </a:solidFill>
                <a:latin typeface="Arial" charset="0"/>
                <a:cs typeface="Arial" charset="0"/>
              </a:rPr>
              <a:t>Уровни управления 1 и 2 связываются между собой и с уровнем 3 посредством </a:t>
            </a:r>
            <a:r>
              <a:rPr lang="ru-RU" sz="2400" i="1">
                <a:solidFill>
                  <a:srgbClr val="800080"/>
                </a:solidFill>
                <a:latin typeface="Arial" charset="0"/>
                <a:cs typeface="Arial" charset="0"/>
              </a:rPr>
              <a:t>схемных интерфейсов</a:t>
            </a:r>
            <a:r>
              <a:rPr lang="ru-RU" sz="2400">
                <a:solidFill>
                  <a:srgbClr val="800080"/>
                </a:solidFill>
                <a:latin typeface="Arial" charset="0"/>
                <a:cs typeface="Arial" charset="0"/>
              </a:rPr>
              <a:t> — интерфейсных шин. Порядок взаимодействия между уровнями управления, реализуемыми с помощью программных средств, определяется </a:t>
            </a:r>
            <a:r>
              <a:rPr lang="ru-RU" sz="2400" i="1">
                <a:solidFill>
                  <a:srgbClr val="800080"/>
                </a:solidFill>
                <a:latin typeface="Arial" charset="0"/>
                <a:cs typeface="Arial" charset="0"/>
              </a:rPr>
              <a:t>программными интерфейсами</a:t>
            </a:r>
            <a:r>
              <a:rPr lang="ru-RU" sz="2400">
                <a:solidFill>
                  <a:srgbClr val="800080"/>
                </a:solidFill>
                <a:latin typeface="Arial" charset="0"/>
                <a:cs typeface="Arial" charset="0"/>
              </a:rPr>
              <a:t> — совокупностью процедур:</a:t>
            </a:r>
            <a:endParaRPr lang="ru-RU" sz="2400" i="1">
              <a:solidFill>
                <a:srgbClr val="800080"/>
              </a:solidFill>
              <a:latin typeface="Arial" charset="0"/>
              <a:cs typeface="Arial" charset="0"/>
            </a:endParaRPr>
          </a:p>
          <a:p>
            <a:pPr algn="ctr">
              <a:defRPr/>
            </a:pPr>
            <a:r>
              <a:rPr lang="ru-RU" sz="2400" i="1">
                <a:solidFill>
                  <a:srgbClr val="800080"/>
                </a:solidFill>
                <a:latin typeface="Arial" charset="0"/>
                <a:cs typeface="Arial" charset="0"/>
              </a:rPr>
              <a:t>F</a:t>
            </a:r>
            <a:r>
              <a:rPr lang="ru-RU" sz="2400" i="1" baseline="-25000">
                <a:solidFill>
                  <a:srgbClr val="800080"/>
                </a:solidFill>
                <a:latin typeface="Arial" charset="0"/>
                <a:cs typeface="Arial" charset="0"/>
              </a:rPr>
              <a:t>1</a:t>
            </a:r>
            <a:r>
              <a:rPr lang="ru-RU" sz="2400" i="1">
                <a:solidFill>
                  <a:srgbClr val="800080"/>
                </a:solidFill>
                <a:latin typeface="Arial" charset="0"/>
                <a:cs typeface="Arial" charset="0"/>
              </a:rPr>
              <a:t> (U</a:t>
            </a:r>
            <a:r>
              <a:rPr lang="ru-RU" sz="2400" i="1" baseline="-25000">
                <a:solidFill>
                  <a:srgbClr val="800080"/>
                </a:solidFill>
                <a:latin typeface="Arial" charset="0"/>
                <a:cs typeface="Arial" charset="0"/>
              </a:rPr>
              <a:t>1</a:t>
            </a:r>
            <a:r>
              <a:rPr lang="ru-RU" sz="2400" i="1">
                <a:solidFill>
                  <a:srgbClr val="800080"/>
                </a:solidFill>
                <a:latin typeface="Arial" charset="0"/>
                <a:cs typeface="Arial" charset="0"/>
              </a:rPr>
              <a:t>), ...…, F</a:t>
            </a:r>
            <a:r>
              <a:rPr lang="ru-RU" sz="2400" i="1" baseline="-25000">
                <a:solidFill>
                  <a:srgbClr val="800080"/>
                </a:solidFill>
                <a:latin typeface="Arial" charset="0"/>
                <a:cs typeface="Arial" charset="0"/>
              </a:rPr>
              <a:t>n</a:t>
            </a:r>
            <a:r>
              <a:rPr lang="ru-RU" sz="2400" i="1">
                <a:solidFill>
                  <a:srgbClr val="800080"/>
                </a:solidFill>
                <a:latin typeface="Arial" charset="0"/>
                <a:cs typeface="Arial" charset="0"/>
              </a:rPr>
              <a:t> (U</a:t>
            </a:r>
            <a:r>
              <a:rPr lang="ru-RU" sz="2400" i="1" baseline="-25000">
                <a:solidFill>
                  <a:srgbClr val="800080"/>
                </a:solidFill>
                <a:latin typeface="Arial" charset="0"/>
                <a:cs typeface="Arial" charset="0"/>
              </a:rPr>
              <a:t>n</a:t>
            </a:r>
            <a:r>
              <a:rPr lang="ru-RU" sz="2400" i="1">
                <a:solidFill>
                  <a:srgbClr val="800080"/>
                </a:solidFill>
                <a:latin typeface="Arial" charset="0"/>
                <a:cs typeface="Arial" charset="0"/>
              </a:rPr>
              <a:t>)</a:t>
            </a:r>
            <a:r>
              <a:rPr lang="ru-RU" sz="2400">
                <a:solidFill>
                  <a:srgbClr val="800080"/>
                </a:solidFill>
                <a:latin typeface="Arial" charset="0"/>
                <a:cs typeface="Arial" charset="0"/>
              </a:rPr>
              <a:t>,</a:t>
            </a:r>
          </a:p>
          <a:p>
            <a:pPr algn="ctr">
              <a:defRPr/>
            </a:pPr>
            <a:r>
              <a:rPr lang="ru-RU" sz="2400">
                <a:solidFill>
                  <a:srgbClr val="800080"/>
                </a:solidFill>
                <a:latin typeface="Arial" charset="0"/>
                <a:cs typeface="Arial" charset="0"/>
              </a:rPr>
              <a:t>где </a:t>
            </a:r>
            <a:r>
              <a:rPr lang="ru-RU" sz="2400" i="1">
                <a:solidFill>
                  <a:srgbClr val="800080"/>
                </a:solidFill>
                <a:latin typeface="Arial" charset="0"/>
                <a:cs typeface="Arial" charset="0"/>
              </a:rPr>
              <a:t>F</a:t>
            </a:r>
            <a:r>
              <a:rPr lang="ru-RU" sz="2400" i="1" baseline="-25000">
                <a:solidFill>
                  <a:srgbClr val="800080"/>
                </a:solidFill>
                <a:latin typeface="Arial" charset="0"/>
                <a:cs typeface="Arial" charset="0"/>
              </a:rPr>
              <a:t>1</a:t>
            </a:r>
            <a:r>
              <a:rPr lang="ru-RU" sz="2400">
                <a:solidFill>
                  <a:srgbClr val="800080"/>
                </a:solidFill>
                <a:latin typeface="Arial" charset="0"/>
                <a:cs typeface="Arial" charset="0"/>
              </a:rPr>
              <a:t>,… ..., </a:t>
            </a:r>
            <a:r>
              <a:rPr lang="ru-RU" sz="2400" i="1">
                <a:solidFill>
                  <a:srgbClr val="800080"/>
                </a:solidFill>
                <a:latin typeface="Arial" charset="0"/>
                <a:cs typeface="Arial" charset="0"/>
              </a:rPr>
              <a:t>F</a:t>
            </a:r>
            <a:r>
              <a:rPr lang="ru-RU" sz="2400" i="1" baseline="-25000">
                <a:solidFill>
                  <a:srgbClr val="800080"/>
                </a:solidFill>
                <a:latin typeface="Arial" charset="0"/>
                <a:cs typeface="Arial" charset="0"/>
              </a:rPr>
              <a:t>n</a:t>
            </a:r>
            <a:r>
              <a:rPr lang="ru-RU" sz="2400">
                <a:solidFill>
                  <a:srgbClr val="800080"/>
                </a:solidFill>
                <a:latin typeface="Arial" charset="0"/>
                <a:cs typeface="Arial" charset="0"/>
              </a:rPr>
              <a:t> — наименования процедур, реализуемых</a:t>
            </a:r>
          </a:p>
          <a:p>
            <a:pPr algn="ctr">
              <a:defRPr/>
            </a:pPr>
            <a:r>
              <a:rPr lang="ru-RU" sz="2400" i="1">
                <a:solidFill>
                  <a:srgbClr val="800080"/>
                </a:solidFill>
                <a:latin typeface="Arial" charset="0"/>
                <a:cs typeface="Arial" charset="0"/>
              </a:rPr>
              <a:t>j</a:t>
            </a:r>
            <a:r>
              <a:rPr lang="ru-RU" sz="2400">
                <a:solidFill>
                  <a:srgbClr val="800080"/>
                </a:solidFill>
                <a:latin typeface="Arial" charset="0"/>
                <a:cs typeface="Arial" charset="0"/>
              </a:rPr>
              <a:t>-м уровнем управления, и </a:t>
            </a:r>
            <a:r>
              <a:rPr lang="ru-RU" sz="2400" i="1">
                <a:solidFill>
                  <a:srgbClr val="800080"/>
                </a:solidFill>
                <a:latin typeface="Arial" charset="0"/>
                <a:cs typeface="Arial" charset="0"/>
              </a:rPr>
              <a:t>U</a:t>
            </a:r>
            <a:r>
              <a:rPr lang="ru-RU" sz="2400" i="1" baseline="-25000">
                <a:solidFill>
                  <a:srgbClr val="800080"/>
                </a:solidFill>
                <a:latin typeface="Arial" charset="0"/>
                <a:cs typeface="Arial" charset="0"/>
              </a:rPr>
              <a:t>1</a:t>
            </a:r>
            <a:r>
              <a:rPr lang="ru-RU" sz="2400">
                <a:solidFill>
                  <a:srgbClr val="800080"/>
                </a:solidFill>
                <a:latin typeface="Arial" charset="0"/>
                <a:cs typeface="Arial" charset="0"/>
              </a:rPr>
              <a:t>, ...…, </a:t>
            </a:r>
            <a:r>
              <a:rPr lang="ru-RU" sz="2400" i="1">
                <a:solidFill>
                  <a:srgbClr val="800080"/>
                </a:solidFill>
                <a:latin typeface="Arial" charset="0"/>
                <a:cs typeface="Arial" charset="0"/>
              </a:rPr>
              <a:t>U</a:t>
            </a:r>
            <a:r>
              <a:rPr lang="ru-RU" sz="2400" i="1" baseline="-25000">
                <a:solidFill>
                  <a:srgbClr val="800080"/>
                </a:solidFill>
                <a:latin typeface="Arial" charset="0"/>
                <a:cs typeface="Arial" charset="0"/>
              </a:rPr>
              <a:t>n</a:t>
            </a:r>
            <a:r>
              <a:rPr lang="ru-RU" sz="2400">
                <a:solidFill>
                  <a:srgbClr val="800080"/>
                </a:solidFill>
                <a:latin typeface="Arial" charset="0"/>
                <a:cs typeface="Arial" charset="0"/>
              </a:rPr>
              <a:t> — множества формальных параметров соответствующих процедур.</a:t>
            </a:r>
          </a:p>
          <a:p>
            <a:pPr algn="ctr">
              <a:defRPr/>
            </a:pPr>
            <a:r>
              <a:rPr lang="ru-RU" sz="2400">
                <a:solidFill>
                  <a:srgbClr val="800080"/>
                </a:solidFill>
                <a:latin typeface="Arial" charset="0"/>
                <a:cs typeface="Arial" charset="0"/>
              </a:rPr>
              <a:t>Указанные процедуры инициируются программами соседнего уровня и обеспечивают реализацию функций, возложенных на</a:t>
            </a:r>
            <a:r>
              <a:rPr lang="ru-RU" sz="2400" i="1">
                <a:solidFill>
                  <a:srgbClr val="800080"/>
                </a:solidFill>
                <a:latin typeface="Arial" charset="0"/>
                <a:cs typeface="Arial" charset="0"/>
              </a:rPr>
              <a:t> j</a:t>
            </a:r>
            <a:r>
              <a:rPr lang="ru-RU" sz="2400">
                <a:solidFill>
                  <a:srgbClr val="800080"/>
                </a:solidFill>
                <a:latin typeface="Arial" charset="0"/>
                <a:cs typeface="Arial" charset="0"/>
              </a:rPr>
              <a:t>-й уровень управления.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6083" name="Rectangle 3"/>
          <p:cNvSpPr>
            <a:spLocks noChangeArrowheads="1"/>
          </p:cNvSpPr>
          <p:nvPr/>
        </p:nvSpPr>
        <p:spPr bwMode="auto">
          <a:xfrm>
            <a:off x="2379663" y="404813"/>
            <a:ext cx="4392612"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1.8. Структура сообщений</a:t>
            </a:r>
            <a:r>
              <a:rPr lang="ru-RU" sz="2400">
                <a:solidFill>
                  <a:srgbClr val="CC0000"/>
                </a:solidFill>
                <a:latin typeface="Tahoma" pitchFamily="34" charset="0"/>
                <a:cs typeface="Arial" charset="0"/>
              </a:rPr>
              <a:t> </a:t>
            </a:r>
            <a:r>
              <a:rPr lang="ru-RU" sz="2400" b="1">
                <a:solidFill>
                  <a:srgbClr val="CC0000"/>
                </a:solidFill>
                <a:latin typeface="Tahoma" pitchFamily="34" charset="0"/>
                <a:cs typeface="Arial" charset="0"/>
              </a:rPr>
              <a:t> </a:t>
            </a:r>
          </a:p>
        </p:txBody>
      </p:sp>
      <p:sp>
        <p:nvSpPr>
          <p:cNvPr id="46084" name="Text Box 4"/>
          <p:cNvSpPr txBox="1">
            <a:spLocks noChangeArrowheads="1"/>
          </p:cNvSpPr>
          <p:nvPr/>
        </p:nvSpPr>
        <p:spPr bwMode="auto">
          <a:xfrm>
            <a:off x="250825" y="1358900"/>
            <a:ext cx="864235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600">
                <a:solidFill>
                  <a:srgbClr val="800080"/>
                </a:solidFill>
                <a:latin typeface="Arial" charset="0"/>
                <a:cs typeface="Arial" charset="0"/>
              </a:rPr>
              <a:t>Многоуровневая организация управления процессами в сети порождает необходимость модифицировать на каждом уровне передаваемые сообщения применительно к функциям, реализуемым на этом уровне. Модификация выполняется по схеме, представленной на рис.1.6. Данные, передаваемые в форме сообщения, снабжаются </a:t>
            </a:r>
            <a:r>
              <a:rPr lang="ru-RU" sz="2600" i="1">
                <a:solidFill>
                  <a:srgbClr val="800080"/>
                </a:solidFill>
                <a:latin typeface="Arial" charset="0"/>
                <a:cs typeface="Arial" charset="0"/>
              </a:rPr>
              <a:t>заголовком</a:t>
            </a:r>
            <a:r>
              <a:rPr lang="ru-RU" sz="2600">
                <a:solidFill>
                  <a:srgbClr val="800080"/>
                </a:solidFill>
                <a:latin typeface="Arial" charset="0"/>
                <a:cs typeface="Arial" charset="0"/>
              </a:rPr>
              <a:t> и </a:t>
            </a:r>
            <a:r>
              <a:rPr lang="ru-RU" sz="2600" i="1">
                <a:solidFill>
                  <a:srgbClr val="800080"/>
                </a:solidFill>
                <a:latin typeface="Arial" charset="0"/>
                <a:cs typeface="Arial" charset="0"/>
              </a:rPr>
              <a:t>концевиком</a:t>
            </a:r>
            <a:r>
              <a:rPr lang="ru-RU" sz="2600">
                <a:solidFill>
                  <a:srgbClr val="800080"/>
                </a:solidFill>
                <a:latin typeface="Arial" charset="0"/>
                <a:cs typeface="Arial" charset="0"/>
              </a:rPr>
              <a:t>, в которых содержится информация, необходимая для обработки сообщения на соответствующем уровне: указатели типа сообщения, адрес отправителя, получателя, канала, порта и т.д. Заголовок и концевик называются </a:t>
            </a:r>
            <a:r>
              <a:rPr lang="ru-RU" sz="2600" i="1">
                <a:solidFill>
                  <a:srgbClr val="800080"/>
                </a:solidFill>
                <a:latin typeface="Arial" charset="0"/>
                <a:cs typeface="Arial" charset="0"/>
              </a:rPr>
              <a:t>обрамлением сообщения</a:t>
            </a:r>
            <a:r>
              <a:rPr lang="ru-RU" sz="2600">
                <a:solidFill>
                  <a:srgbClr val="800080"/>
                </a:solidFill>
                <a:latin typeface="Arial" charset="0"/>
                <a:cs typeface="Arial" charset="0"/>
              </a:rPr>
              <a:t> (данных).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44035" name="Group 88"/>
          <p:cNvGrpSpPr>
            <a:grpSpLocks/>
          </p:cNvGrpSpPr>
          <p:nvPr/>
        </p:nvGrpSpPr>
        <p:grpSpPr bwMode="auto">
          <a:xfrm>
            <a:off x="1062038" y="908050"/>
            <a:ext cx="5986462" cy="4357688"/>
            <a:chOff x="669" y="572"/>
            <a:chExt cx="3771" cy="2745"/>
          </a:xfrm>
        </p:grpSpPr>
        <p:sp>
          <p:nvSpPr>
            <p:cNvPr id="44037" name="Line 5"/>
            <p:cNvSpPr>
              <a:spLocks noChangeShapeType="1"/>
            </p:cNvSpPr>
            <p:nvPr/>
          </p:nvSpPr>
          <p:spPr bwMode="auto">
            <a:xfrm>
              <a:off x="2058" y="1139"/>
              <a:ext cx="0" cy="166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38" name="Line 6"/>
            <p:cNvSpPr>
              <a:spLocks noChangeShapeType="1"/>
            </p:cNvSpPr>
            <p:nvPr/>
          </p:nvSpPr>
          <p:spPr bwMode="auto">
            <a:xfrm>
              <a:off x="3702" y="1139"/>
              <a:ext cx="0" cy="166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39" name="Line 7"/>
            <p:cNvSpPr>
              <a:spLocks noChangeShapeType="1"/>
            </p:cNvSpPr>
            <p:nvPr/>
          </p:nvSpPr>
          <p:spPr bwMode="auto">
            <a:xfrm>
              <a:off x="1689" y="1621"/>
              <a:ext cx="0" cy="1421"/>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40" name="Line 8"/>
            <p:cNvSpPr>
              <a:spLocks noChangeShapeType="1"/>
            </p:cNvSpPr>
            <p:nvPr/>
          </p:nvSpPr>
          <p:spPr bwMode="auto">
            <a:xfrm>
              <a:off x="4071" y="1621"/>
              <a:ext cx="0" cy="1421"/>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41" name="Line 9"/>
            <p:cNvSpPr>
              <a:spLocks noChangeShapeType="1"/>
            </p:cNvSpPr>
            <p:nvPr/>
          </p:nvSpPr>
          <p:spPr bwMode="auto">
            <a:xfrm>
              <a:off x="4439" y="2160"/>
              <a:ext cx="0" cy="114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42" name="Line 10"/>
            <p:cNvSpPr>
              <a:spLocks noChangeShapeType="1"/>
            </p:cNvSpPr>
            <p:nvPr/>
          </p:nvSpPr>
          <p:spPr bwMode="auto">
            <a:xfrm>
              <a:off x="1321" y="2160"/>
              <a:ext cx="0" cy="115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44043" name="Line 29"/>
            <p:cNvSpPr>
              <a:spLocks noChangeShapeType="1"/>
            </p:cNvSpPr>
            <p:nvPr/>
          </p:nvSpPr>
          <p:spPr bwMode="auto">
            <a:xfrm rot="-5400000">
              <a:off x="2752" y="1267"/>
              <a:ext cx="256" cy="0"/>
            </a:xfrm>
            <a:prstGeom prst="line">
              <a:avLst/>
            </a:prstGeom>
            <a:noFill/>
            <a:ln w="76200">
              <a:solidFill>
                <a:srgbClr val="9900CC"/>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ru-RU"/>
            </a:p>
          </p:txBody>
        </p:sp>
        <p:sp>
          <p:nvSpPr>
            <p:cNvPr id="44044" name="Line 30"/>
            <p:cNvSpPr>
              <a:spLocks noChangeShapeType="1"/>
            </p:cNvSpPr>
            <p:nvPr/>
          </p:nvSpPr>
          <p:spPr bwMode="auto">
            <a:xfrm rot="-5400000">
              <a:off x="2740" y="711"/>
              <a:ext cx="278" cy="0"/>
            </a:xfrm>
            <a:prstGeom prst="line">
              <a:avLst/>
            </a:prstGeom>
            <a:noFill/>
            <a:ln w="76200">
              <a:solidFill>
                <a:srgbClr val="9900CC"/>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ru-RU"/>
            </a:p>
          </p:txBody>
        </p:sp>
        <p:sp>
          <p:nvSpPr>
            <p:cNvPr id="44045" name="Line 31"/>
            <p:cNvSpPr>
              <a:spLocks noChangeShapeType="1"/>
            </p:cNvSpPr>
            <p:nvPr/>
          </p:nvSpPr>
          <p:spPr bwMode="auto">
            <a:xfrm rot="-5400000">
              <a:off x="2732" y="1817"/>
              <a:ext cx="278" cy="0"/>
            </a:xfrm>
            <a:prstGeom prst="line">
              <a:avLst/>
            </a:prstGeom>
            <a:noFill/>
            <a:ln w="76200">
              <a:solidFill>
                <a:srgbClr val="9900CC"/>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ru-RU"/>
            </a:p>
          </p:txBody>
        </p:sp>
        <p:sp>
          <p:nvSpPr>
            <p:cNvPr id="44046" name="Line 32"/>
            <p:cNvSpPr>
              <a:spLocks noChangeShapeType="1"/>
            </p:cNvSpPr>
            <p:nvPr/>
          </p:nvSpPr>
          <p:spPr bwMode="auto">
            <a:xfrm rot="-5400000">
              <a:off x="2738" y="2387"/>
              <a:ext cx="284" cy="0"/>
            </a:xfrm>
            <a:prstGeom prst="line">
              <a:avLst/>
            </a:prstGeom>
            <a:noFill/>
            <a:ln w="76200">
              <a:solidFill>
                <a:srgbClr val="9900CC"/>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ru-RU"/>
            </a:p>
          </p:txBody>
        </p:sp>
        <p:sp>
          <p:nvSpPr>
            <p:cNvPr id="44047" name="Line 33"/>
            <p:cNvSpPr>
              <a:spLocks noChangeShapeType="1"/>
            </p:cNvSpPr>
            <p:nvPr/>
          </p:nvSpPr>
          <p:spPr bwMode="auto">
            <a:xfrm rot="10800000">
              <a:off x="2058" y="2784"/>
              <a:ext cx="1644"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4048" name="Line 34"/>
            <p:cNvSpPr>
              <a:spLocks noChangeShapeType="1"/>
            </p:cNvSpPr>
            <p:nvPr/>
          </p:nvSpPr>
          <p:spPr bwMode="auto">
            <a:xfrm rot="10800000">
              <a:off x="1689" y="3039"/>
              <a:ext cx="2382"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4049" name="Line 35"/>
            <p:cNvSpPr>
              <a:spLocks noChangeShapeType="1"/>
            </p:cNvSpPr>
            <p:nvPr/>
          </p:nvSpPr>
          <p:spPr bwMode="auto">
            <a:xfrm rot="10800000" flipV="1">
              <a:off x="1321" y="3294"/>
              <a:ext cx="3118"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grpSp>
          <p:nvGrpSpPr>
            <p:cNvPr id="44050" name="Group 59"/>
            <p:cNvGrpSpPr>
              <a:grpSpLocks/>
            </p:cNvGrpSpPr>
            <p:nvPr/>
          </p:nvGrpSpPr>
          <p:grpSpPr bwMode="auto">
            <a:xfrm>
              <a:off x="2426" y="856"/>
              <a:ext cx="908" cy="283"/>
              <a:chOff x="2426" y="856"/>
              <a:chExt cx="908" cy="275"/>
            </a:xfrm>
          </p:grpSpPr>
          <p:sp>
            <p:nvSpPr>
              <p:cNvPr id="44088" name="Rectangle 12"/>
              <p:cNvSpPr>
                <a:spLocks noChangeArrowheads="1"/>
              </p:cNvSpPr>
              <p:nvPr/>
            </p:nvSpPr>
            <p:spPr bwMode="auto">
              <a:xfrm>
                <a:off x="2426" y="856"/>
                <a:ext cx="908" cy="275"/>
              </a:xfrm>
              <a:prstGeom prst="rect">
                <a:avLst/>
              </a:prstGeom>
              <a:solidFill>
                <a:schemeClr val="accent1"/>
              </a:solidFill>
              <a:ln w="38100">
                <a:solidFill>
                  <a:srgbClr val="0033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40" name="Text Box 36"/>
              <p:cNvSpPr txBox="1">
                <a:spLocks noChangeArrowheads="1"/>
              </p:cNvSpPr>
              <p:nvPr/>
            </p:nvSpPr>
            <p:spPr bwMode="auto">
              <a:xfrm>
                <a:off x="2511" y="881"/>
                <a:ext cx="738" cy="229"/>
              </a:xfrm>
              <a:prstGeom prst="rect">
                <a:avLst/>
              </a:prstGeom>
              <a:noFill/>
              <a:ln w="9525">
                <a:noFill/>
                <a:miter lim="800000"/>
                <a:headEnd/>
                <a:tailEnd/>
              </a:ln>
              <a:effectLst>
                <a:outerShdw dist="17961" dir="2700000" algn="ctr" rotWithShape="0">
                  <a:srgbClr val="FF9933"/>
                </a:outerShdw>
              </a:effectLst>
            </p:spPr>
            <p:txBody>
              <a:bodyPr/>
              <a:lstStyle/>
              <a:p>
                <a:pPr algn="ctr">
                  <a:lnSpc>
                    <a:spcPct val="90000"/>
                  </a:lnSpc>
                  <a:defRPr/>
                </a:pPr>
                <a:r>
                  <a:rPr lang="ru-RU" sz="2000">
                    <a:solidFill>
                      <a:srgbClr val="CC0000"/>
                    </a:solidFill>
                    <a:latin typeface="Arial" charset="0"/>
                    <a:cs typeface="Arial" charset="0"/>
                  </a:rPr>
                  <a:t>Данные</a:t>
                </a:r>
              </a:p>
            </p:txBody>
          </p:sp>
        </p:grpSp>
        <p:sp>
          <p:nvSpPr>
            <p:cNvPr id="47143" name="Text Box 39"/>
            <p:cNvSpPr txBox="1">
              <a:spLocks noChangeArrowheads="1"/>
            </p:cNvSpPr>
            <p:nvPr/>
          </p:nvSpPr>
          <p:spPr bwMode="auto">
            <a:xfrm>
              <a:off x="2100" y="2529"/>
              <a:ext cx="1559" cy="216"/>
            </a:xfrm>
            <a:prstGeom prst="rect">
              <a:avLst/>
            </a:prstGeom>
            <a:noFill/>
            <a:ln w="9525">
              <a:noFill/>
              <a:miter lim="800000"/>
              <a:headEnd/>
              <a:tailEnd/>
            </a:ln>
            <a:effectLst>
              <a:outerShdw dist="17961" dir="2700000" algn="ctr" rotWithShape="0">
                <a:srgbClr val="FF9933"/>
              </a:outerShdw>
            </a:effectLst>
          </p:spPr>
          <p:txBody>
            <a:bodyPr/>
            <a:lstStyle/>
            <a:p>
              <a:pPr algn="ctr">
                <a:defRPr/>
              </a:pPr>
              <a:r>
                <a:rPr lang="ru-RU" sz="2000" i="1">
                  <a:solidFill>
                    <a:srgbClr val="9900CC"/>
                  </a:solidFill>
                  <a:latin typeface="Arial Narrow" pitchFamily="34" charset="0"/>
                  <a:cs typeface="Arial" charset="0"/>
                </a:rPr>
                <a:t>Данные уровня </a:t>
              </a:r>
              <a:r>
                <a:rPr lang="en-US" sz="2000" i="1">
                  <a:solidFill>
                    <a:srgbClr val="9900CC"/>
                  </a:solidFill>
                  <a:latin typeface="Arial Narrow" pitchFamily="34" charset="0"/>
                  <a:cs typeface="Arial" charset="0"/>
                </a:rPr>
                <a:t>n+1</a:t>
              </a:r>
              <a:endParaRPr lang="ru-RU" sz="2000">
                <a:solidFill>
                  <a:srgbClr val="9900CC"/>
                </a:solidFill>
                <a:latin typeface="Arial Narrow" pitchFamily="34" charset="0"/>
                <a:cs typeface="Arial" charset="0"/>
              </a:endParaRPr>
            </a:p>
          </p:txBody>
        </p:sp>
        <p:sp>
          <p:nvSpPr>
            <p:cNvPr id="47144" name="Text Box 40"/>
            <p:cNvSpPr txBox="1">
              <a:spLocks noChangeArrowheads="1"/>
            </p:cNvSpPr>
            <p:nvPr/>
          </p:nvSpPr>
          <p:spPr bwMode="auto">
            <a:xfrm>
              <a:off x="2086" y="2812"/>
              <a:ext cx="1588" cy="187"/>
            </a:xfrm>
            <a:prstGeom prst="rect">
              <a:avLst/>
            </a:prstGeom>
            <a:noFill/>
            <a:ln w="9525">
              <a:noFill/>
              <a:miter lim="800000"/>
              <a:headEnd/>
              <a:tailEnd/>
            </a:ln>
            <a:effectLst>
              <a:outerShdw dist="17961" dir="2700000" algn="ctr" rotWithShape="0">
                <a:srgbClr val="FF9933"/>
              </a:outerShdw>
            </a:effectLst>
          </p:spPr>
          <p:txBody>
            <a:bodyPr/>
            <a:lstStyle/>
            <a:p>
              <a:pPr algn="ctr">
                <a:lnSpc>
                  <a:spcPct val="80000"/>
                </a:lnSpc>
                <a:defRPr/>
              </a:pPr>
              <a:r>
                <a:rPr lang="ru-RU" sz="2000" i="1">
                  <a:solidFill>
                    <a:srgbClr val="9900CC"/>
                  </a:solidFill>
                  <a:latin typeface="Arial Narrow" pitchFamily="34" charset="0"/>
                  <a:cs typeface="Arial" charset="0"/>
                </a:rPr>
                <a:t>Данные уровня </a:t>
              </a:r>
              <a:r>
                <a:rPr lang="en-US" sz="2000" i="1">
                  <a:solidFill>
                    <a:srgbClr val="9900CC"/>
                  </a:solidFill>
                  <a:latin typeface="Arial Narrow" pitchFamily="34" charset="0"/>
                  <a:cs typeface="Arial" charset="0"/>
                </a:rPr>
                <a:t>n</a:t>
              </a:r>
              <a:endParaRPr lang="ru-RU" sz="2000">
                <a:solidFill>
                  <a:srgbClr val="9900CC"/>
                </a:solidFill>
                <a:latin typeface="Arial Narrow" pitchFamily="34" charset="0"/>
                <a:cs typeface="Arial" charset="0"/>
              </a:endParaRPr>
            </a:p>
          </p:txBody>
        </p:sp>
        <p:sp>
          <p:nvSpPr>
            <p:cNvPr id="47145" name="Text Box 41"/>
            <p:cNvSpPr txBox="1">
              <a:spLocks noChangeArrowheads="1"/>
            </p:cNvSpPr>
            <p:nvPr/>
          </p:nvSpPr>
          <p:spPr bwMode="auto">
            <a:xfrm>
              <a:off x="2088" y="3067"/>
              <a:ext cx="1584" cy="216"/>
            </a:xfrm>
            <a:prstGeom prst="rect">
              <a:avLst/>
            </a:prstGeom>
            <a:noFill/>
            <a:ln w="9525">
              <a:noFill/>
              <a:miter lim="800000"/>
              <a:headEnd/>
              <a:tailEnd/>
            </a:ln>
            <a:effectLst>
              <a:outerShdw dist="17961" dir="2700000" algn="ctr" rotWithShape="0">
                <a:srgbClr val="FF9933"/>
              </a:outerShdw>
            </a:effectLst>
          </p:spPr>
          <p:txBody>
            <a:bodyPr/>
            <a:lstStyle/>
            <a:p>
              <a:pPr algn="ctr">
                <a:lnSpc>
                  <a:spcPct val="80000"/>
                </a:lnSpc>
                <a:defRPr/>
              </a:pPr>
              <a:r>
                <a:rPr lang="ru-RU" sz="2000" i="1">
                  <a:solidFill>
                    <a:srgbClr val="9900CC"/>
                  </a:solidFill>
                  <a:latin typeface="Arial Narrow" pitchFamily="34" charset="0"/>
                  <a:cs typeface="Arial" charset="0"/>
                </a:rPr>
                <a:t>Данные уровня </a:t>
              </a:r>
              <a:r>
                <a:rPr lang="en-US" sz="2000" i="1">
                  <a:solidFill>
                    <a:srgbClr val="9900CC"/>
                  </a:solidFill>
                  <a:latin typeface="Arial Narrow" pitchFamily="34" charset="0"/>
                  <a:cs typeface="Arial" charset="0"/>
                </a:rPr>
                <a:t>n-1</a:t>
              </a:r>
              <a:endParaRPr lang="ru-RU" sz="2000">
                <a:solidFill>
                  <a:srgbClr val="9900CC"/>
                </a:solidFill>
                <a:latin typeface="Arial Narrow" pitchFamily="34" charset="0"/>
                <a:cs typeface="Arial" charset="0"/>
              </a:endParaRPr>
            </a:p>
          </p:txBody>
        </p:sp>
        <p:sp>
          <p:nvSpPr>
            <p:cNvPr id="47146" name="Text Box 42"/>
            <p:cNvSpPr txBox="1">
              <a:spLocks noChangeArrowheads="1"/>
            </p:cNvSpPr>
            <p:nvPr/>
          </p:nvSpPr>
          <p:spPr bwMode="auto">
            <a:xfrm>
              <a:off x="669" y="572"/>
              <a:ext cx="964" cy="309"/>
            </a:xfrm>
            <a:prstGeom prst="rect">
              <a:avLst/>
            </a:prstGeom>
            <a:noFill/>
            <a:ln w="9525">
              <a:noFill/>
              <a:miter lim="800000"/>
              <a:headEnd/>
              <a:tailEnd/>
            </a:ln>
            <a:effectLst>
              <a:outerShdw dist="17961" dir="2700000" algn="ctr" rotWithShape="0">
                <a:srgbClr val="FF9933"/>
              </a:outerShdw>
            </a:effectLst>
          </p:spPr>
          <p:txBody>
            <a:bodyPr/>
            <a:lstStyle/>
            <a:p>
              <a:pPr algn="ctr">
                <a:defRPr/>
              </a:pPr>
              <a:r>
                <a:rPr lang="ru-RU" sz="2400" b="1" i="1">
                  <a:solidFill>
                    <a:srgbClr val="CC0000"/>
                  </a:solidFill>
                  <a:latin typeface="Arial Narrow" pitchFamily="34" charset="0"/>
                  <a:cs typeface="Arial" charset="0"/>
                </a:rPr>
                <a:t>Уровень</a:t>
              </a:r>
              <a:endParaRPr lang="ru-RU" sz="2400" b="1">
                <a:solidFill>
                  <a:srgbClr val="CC0000"/>
                </a:solidFill>
                <a:latin typeface="Arial Narrow" pitchFamily="34" charset="0"/>
                <a:cs typeface="Arial" charset="0"/>
              </a:endParaRPr>
            </a:p>
          </p:txBody>
        </p:sp>
        <p:sp>
          <p:nvSpPr>
            <p:cNvPr id="47147" name="Text Box 43"/>
            <p:cNvSpPr txBox="1">
              <a:spLocks noChangeArrowheads="1"/>
            </p:cNvSpPr>
            <p:nvPr/>
          </p:nvSpPr>
          <p:spPr bwMode="auto">
            <a:xfrm>
              <a:off x="810" y="856"/>
              <a:ext cx="543" cy="272"/>
            </a:xfrm>
            <a:prstGeom prst="rect">
              <a:avLst/>
            </a:prstGeom>
            <a:noFill/>
            <a:ln w="9525">
              <a:noFill/>
              <a:miter lim="800000"/>
              <a:headEnd/>
              <a:tailEnd/>
            </a:ln>
            <a:effectLst>
              <a:outerShdw dist="17961" dir="2700000" algn="ctr" rotWithShape="0">
                <a:srgbClr val="FF9933"/>
              </a:outerShdw>
            </a:effectLst>
          </p:spPr>
          <p:txBody>
            <a:bodyPr/>
            <a:lstStyle/>
            <a:p>
              <a:pPr>
                <a:defRPr/>
              </a:pPr>
              <a:r>
                <a:rPr lang="en-US" sz="2400" b="1" i="1">
                  <a:solidFill>
                    <a:srgbClr val="CC0000"/>
                  </a:solidFill>
                  <a:latin typeface="Arial Narrow" pitchFamily="34" charset="0"/>
                  <a:cs typeface="Arial" charset="0"/>
                </a:rPr>
                <a:t>n</a:t>
              </a:r>
              <a:r>
                <a:rPr lang="ru-RU" sz="2400" b="1" i="1">
                  <a:solidFill>
                    <a:srgbClr val="CC0000"/>
                  </a:solidFill>
                  <a:latin typeface="Arial Narrow" pitchFamily="34" charset="0"/>
                  <a:cs typeface="Arial" charset="0"/>
                </a:rPr>
                <a:t> </a:t>
              </a:r>
              <a:r>
                <a:rPr lang="en-US" sz="2400" b="1" i="1">
                  <a:solidFill>
                    <a:srgbClr val="CC0000"/>
                  </a:solidFill>
                  <a:latin typeface="Arial Narrow" pitchFamily="34" charset="0"/>
                  <a:cs typeface="Arial" charset="0"/>
                </a:rPr>
                <a:t>+</a:t>
              </a:r>
              <a:r>
                <a:rPr lang="ru-RU" sz="2400" b="1" i="1">
                  <a:solidFill>
                    <a:srgbClr val="CC0000"/>
                  </a:solidFill>
                  <a:latin typeface="Arial Narrow" pitchFamily="34" charset="0"/>
                  <a:cs typeface="Arial" charset="0"/>
                </a:rPr>
                <a:t> </a:t>
              </a:r>
              <a:r>
                <a:rPr lang="en-US" sz="2400" b="1" i="1">
                  <a:solidFill>
                    <a:srgbClr val="CC0000"/>
                  </a:solidFill>
                  <a:latin typeface="Arial Narrow" pitchFamily="34" charset="0"/>
                  <a:cs typeface="Arial" charset="0"/>
                </a:rPr>
                <a:t>1</a:t>
              </a:r>
              <a:endParaRPr lang="ru-RU" sz="2400" b="1">
                <a:solidFill>
                  <a:srgbClr val="CC0000"/>
                </a:solidFill>
                <a:latin typeface="Arial Narrow" pitchFamily="34" charset="0"/>
                <a:cs typeface="Arial" charset="0"/>
              </a:endParaRPr>
            </a:p>
          </p:txBody>
        </p:sp>
        <p:sp>
          <p:nvSpPr>
            <p:cNvPr id="47148" name="Text Box 44"/>
            <p:cNvSpPr txBox="1">
              <a:spLocks noChangeArrowheads="1"/>
            </p:cNvSpPr>
            <p:nvPr/>
          </p:nvSpPr>
          <p:spPr bwMode="auto">
            <a:xfrm>
              <a:off x="810" y="1395"/>
              <a:ext cx="405" cy="289"/>
            </a:xfrm>
            <a:prstGeom prst="rect">
              <a:avLst/>
            </a:prstGeom>
            <a:noFill/>
            <a:ln w="9525">
              <a:noFill/>
              <a:miter lim="800000"/>
              <a:headEnd/>
              <a:tailEnd/>
            </a:ln>
            <a:effectLst>
              <a:outerShdw dist="17961" dir="2700000" algn="ctr" rotWithShape="0">
                <a:srgbClr val="FF9933"/>
              </a:outerShdw>
            </a:effectLst>
          </p:spPr>
          <p:txBody>
            <a:bodyPr/>
            <a:lstStyle/>
            <a:p>
              <a:pPr>
                <a:defRPr/>
              </a:pPr>
              <a:r>
                <a:rPr lang="en-US" sz="2400" b="1" i="1">
                  <a:solidFill>
                    <a:srgbClr val="CC0000"/>
                  </a:solidFill>
                  <a:latin typeface="Arial Narrow" pitchFamily="34" charset="0"/>
                  <a:cs typeface="Arial" charset="0"/>
                </a:rPr>
                <a:t>n</a:t>
              </a:r>
              <a:endParaRPr lang="ru-RU" sz="2400" b="1">
                <a:solidFill>
                  <a:srgbClr val="CC0000"/>
                </a:solidFill>
                <a:latin typeface="Arial Narrow" pitchFamily="34" charset="0"/>
                <a:cs typeface="Arial" charset="0"/>
              </a:endParaRPr>
            </a:p>
          </p:txBody>
        </p:sp>
        <p:sp>
          <p:nvSpPr>
            <p:cNvPr id="47149" name="Text Box 45"/>
            <p:cNvSpPr txBox="1">
              <a:spLocks noChangeArrowheads="1"/>
            </p:cNvSpPr>
            <p:nvPr/>
          </p:nvSpPr>
          <p:spPr bwMode="auto">
            <a:xfrm>
              <a:off x="810" y="1944"/>
              <a:ext cx="482" cy="329"/>
            </a:xfrm>
            <a:prstGeom prst="rect">
              <a:avLst/>
            </a:prstGeom>
            <a:noFill/>
            <a:ln w="9525">
              <a:noFill/>
              <a:miter lim="800000"/>
              <a:headEnd/>
              <a:tailEnd/>
            </a:ln>
            <a:effectLst>
              <a:outerShdw dist="17961" dir="2700000" algn="ctr" rotWithShape="0">
                <a:srgbClr val="FF9933"/>
              </a:outerShdw>
            </a:effectLst>
          </p:spPr>
          <p:txBody>
            <a:bodyPr/>
            <a:lstStyle/>
            <a:p>
              <a:pPr>
                <a:defRPr/>
              </a:pPr>
              <a:r>
                <a:rPr lang="en-US" sz="2400" b="1" i="1">
                  <a:solidFill>
                    <a:srgbClr val="CC0000"/>
                  </a:solidFill>
                  <a:latin typeface="Arial Narrow" pitchFamily="34" charset="0"/>
                  <a:cs typeface="Arial" charset="0"/>
                </a:rPr>
                <a:t>n</a:t>
              </a:r>
              <a:r>
                <a:rPr lang="ru-RU" sz="2400" b="1" i="1">
                  <a:solidFill>
                    <a:srgbClr val="CC0000"/>
                  </a:solidFill>
                  <a:latin typeface="Arial Narrow" pitchFamily="34" charset="0"/>
                  <a:cs typeface="Arial" charset="0"/>
                </a:rPr>
                <a:t> - </a:t>
              </a:r>
              <a:r>
                <a:rPr lang="en-US" sz="2400" b="1" i="1">
                  <a:solidFill>
                    <a:srgbClr val="CC0000"/>
                  </a:solidFill>
                  <a:latin typeface="Arial Narrow" pitchFamily="34" charset="0"/>
                  <a:cs typeface="Arial" charset="0"/>
                </a:rPr>
                <a:t>1</a:t>
              </a:r>
              <a:endParaRPr lang="ru-RU" sz="2400" b="1">
                <a:solidFill>
                  <a:srgbClr val="CC0000"/>
                </a:solidFill>
                <a:latin typeface="Arial Narrow" pitchFamily="34" charset="0"/>
                <a:cs typeface="Arial" charset="0"/>
              </a:endParaRPr>
            </a:p>
          </p:txBody>
        </p:sp>
        <p:grpSp>
          <p:nvGrpSpPr>
            <p:cNvPr id="44058" name="Group 60"/>
            <p:cNvGrpSpPr>
              <a:grpSpLocks/>
            </p:cNvGrpSpPr>
            <p:nvPr/>
          </p:nvGrpSpPr>
          <p:grpSpPr bwMode="auto">
            <a:xfrm>
              <a:off x="2426" y="1962"/>
              <a:ext cx="908" cy="283"/>
              <a:chOff x="2426" y="856"/>
              <a:chExt cx="908" cy="275"/>
            </a:xfrm>
          </p:grpSpPr>
          <p:sp>
            <p:nvSpPr>
              <p:cNvPr id="44086" name="Rectangle 61"/>
              <p:cNvSpPr>
                <a:spLocks noChangeArrowheads="1"/>
              </p:cNvSpPr>
              <p:nvPr/>
            </p:nvSpPr>
            <p:spPr bwMode="auto">
              <a:xfrm>
                <a:off x="2426" y="856"/>
                <a:ext cx="908" cy="275"/>
              </a:xfrm>
              <a:prstGeom prst="rect">
                <a:avLst/>
              </a:prstGeom>
              <a:solidFill>
                <a:schemeClr val="accent1"/>
              </a:solidFill>
              <a:ln w="38100">
                <a:solidFill>
                  <a:srgbClr val="0033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66" name="Text Box 62"/>
              <p:cNvSpPr txBox="1">
                <a:spLocks noChangeArrowheads="1"/>
              </p:cNvSpPr>
              <p:nvPr/>
            </p:nvSpPr>
            <p:spPr bwMode="auto">
              <a:xfrm>
                <a:off x="2511" y="881"/>
                <a:ext cx="738" cy="229"/>
              </a:xfrm>
              <a:prstGeom prst="rect">
                <a:avLst/>
              </a:prstGeom>
              <a:noFill/>
              <a:ln w="9525">
                <a:noFill/>
                <a:miter lim="800000"/>
                <a:headEnd/>
                <a:tailEnd/>
              </a:ln>
              <a:effectLst>
                <a:outerShdw dist="17961" dir="2700000" algn="ctr" rotWithShape="0">
                  <a:srgbClr val="FF9933"/>
                </a:outerShdw>
              </a:effectLst>
            </p:spPr>
            <p:txBody>
              <a:bodyPr/>
              <a:lstStyle/>
              <a:p>
                <a:pPr algn="ctr">
                  <a:lnSpc>
                    <a:spcPct val="90000"/>
                  </a:lnSpc>
                  <a:defRPr/>
                </a:pPr>
                <a:r>
                  <a:rPr lang="ru-RU" sz="2000">
                    <a:solidFill>
                      <a:srgbClr val="CC0000"/>
                    </a:solidFill>
                    <a:latin typeface="Arial" charset="0"/>
                    <a:cs typeface="Arial" charset="0"/>
                  </a:rPr>
                  <a:t>Данные</a:t>
                </a:r>
              </a:p>
            </p:txBody>
          </p:sp>
        </p:grpSp>
        <p:grpSp>
          <p:nvGrpSpPr>
            <p:cNvPr id="44059" name="Group 63"/>
            <p:cNvGrpSpPr>
              <a:grpSpLocks/>
            </p:cNvGrpSpPr>
            <p:nvPr/>
          </p:nvGrpSpPr>
          <p:grpSpPr bwMode="auto">
            <a:xfrm>
              <a:off x="2426" y="1395"/>
              <a:ext cx="908" cy="283"/>
              <a:chOff x="2426" y="856"/>
              <a:chExt cx="908" cy="275"/>
            </a:xfrm>
          </p:grpSpPr>
          <p:sp>
            <p:nvSpPr>
              <p:cNvPr id="44084" name="Rectangle 64"/>
              <p:cNvSpPr>
                <a:spLocks noChangeArrowheads="1"/>
              </p:cNvSpPr>
              <p:nvPr/>
            </p:nvSpPr>
            <p:spPr bwMode="auto">
              <a:xfrm>
                <a:off x="2426" y="856"/>
                <a:ext cx="908" cy="275"/>
              </a:xfrm>
              <a:prstGeom prst="rect">
                <a:avLst/>
              </a:prstGeom>
              <a:solidFill>
                <a:schemeClr val="accent1"/>
              </a:solidFill>
              <a:ln w="38100">
                <a:solidFill>
                  <a:srgbClr val="0033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69" name="Text Box 65"/>
              <p:cNvSpPr txBox="1">
                <a:spLocks noChangeArrowheads="1"/>
              </p:cNvSpPr>
              <p:nvPr/>
            </p:nvSpPr>
            <p:spPr bwMode="auto">
              <a:xfrm>
                <a:off x="2511" y="881"/>
                <a:ext cx="738" cy="229"/>
              </a:xfrm>
              <a:prstGeom prst="rect">
                <a:avLst/>
              </a:prstGeom>
              <a:noFill/>
              <a:ln w="9525">
                <a:noFill/>
                <a:miter lim="800000"/>
                <a:headEnd/>
                <a:tailEnd/>
              </a:ln>
              <a:effectLst>
                <a:outerShdw dist="17961" dir="2700000" algn="ctr" rotWithShape="0">
                  <a:srgbClr val="FF9933"/>
                </a:outerShdw>
              </a:effectLst>
            </p:spPr>
            <p:txBody>
              <a:bodyPr/>
              <a:lstStyle/>
              <a:p>
                <a:pPr algn="ctr">
                  <a:lnSpc>
                    <a:spcPct val="90000"/>
                  </a:lnSpc>
                  <a:defRPr/>
                </a:pPr>
                <a:r>
                  <a:rPr lang="ru-RU" sz="2000">
                    <a:solidFill>
                      <a:srgbClr val="CC0000"/>
                    </a:solidFill>
                    <a:latin typeface="Arial" charset="0"/>
                    <a:cs typeface="Arial" charset="0"/>
                  </a:rPr>
                  <a:t>Данные</a:t>
                </a:r>
              </a:p>
            </p:txBody>
          </p:sp>
        </p:grpSp>
        <p:sp>
          <p:nvSpPr>
            <p:cNvPr id="44060" name="Rectangle 66"/>
            <p:cNvSpPr>
              <a:spLocks noChangeArrowheads="1"/>
            </p:cNvSpPr>
            <p:nvPr/>
          </p:nvSpPr>
          <p:spPr bwMode="auto">
            <a:xfrm>
              <a:off x="2058" y="856"/>
              <a:ext cx="369" cy="283"/>
            </a:xfrm>
            <a:prstGeom prst="rect">
              <a:avLst/>
            </a:prstGeom>
            <a:solidFill>
              <a:srgbClr val="66FF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61" name="Rectangle 67"/>
            <p:cNvSpPr>
              <a:spLocks noChangeArrowheads="1"/>
            </p:cNvSpPr>
            <p:nvPr/>
          </p:nvSpPr>
          <p:spPr bwMode="auto">
            <a:xfrm>
              <a:off x="2058" y="1395"/>
              <a:ext cx="369" cy="283"/>
            </a:xfrm>
            <a:prstGeom prst="rect">
              <a:avLst/>
            </a:prstGeom>
            <a:solidFill>
              <a:srgbClr val="66FF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62" name="Rectangle 68"/>
            <p:cNvSpPr>
              <a:spLocks noChangeArrowheads="1"/>
            </p:cNvSpPr>
            <p:nvPr/>
          </p:nvSpPr>
          <p:spPr bwMode="auto">
            <a:xfrm>
              <a:off x="2058" y="1962"/>
              <a:ext cx="369" cy="283"/>
            </a:xfrm>
            <a:prstGeom prst="rect">
              <a:avLst/>
            </a:prstGeom>
            <a:solidFill>
              <a:srgbClr val="66FF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63" name="Rectangle 69"/>
            <p:cNvSpPr>
              <a:spLocks noChangeArrowheads="1"/>
            </p:cNvSpPr>
            <p:nvPr/>
          </p:nvSpPr>
          <p:spPr bwMode="auto">
            <a:xfrm>
              <a:off x="3334" y="856"/>
              <a:ext cx="369" cy="283"/>
            </a:xfrm>
            <a:prstGeom prst="rect">
              <a:avLst/>
            </a:prstGeom>
            <a:solidFill>
              <a:srgbClr val="FFCC66"/>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64" name="Rectangle 70"/>
            <p:cNvSpPr>
              <a:spLocks noChangeArrowheads="1"/>
            </p:cNvSpPr>
            <p:nvPr/>
          </p:nvSpPr>
          <p:spPr bwMode="auto">
            <a:xfrm>
              <a:off x="3334" y="1395"/>
              <a:ext cx="369" cy="283"/>
            </a:xfrm>
            <a:prstGeom prst="rect">
              <a:avLst/>
            </a:prstGeom>
            <a:solidFill>
              <a:srgbClr val="FFCC66"/>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65" name="Rectangle 71"/>
            <p:cNvSpPr>
              <a:spLocks noChangeArrowheads="1"/>
            </p:cNvSpPr>
            <p:nvPr/>
          </p:nvSpPr>
          <p:spPr bwMode="auto">
            <a:xfrm>
              <a:off x="3334" y="1962"/>
              <a:ext cx="369" cy="283"/>
            </a:xfrm>
            <a:prstGeom prst="rect">
              <a:avLst/>
            </a:prstGeom>
            <a:solidFill>
              <a:srgbClr val="FFCC66"/>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51" name="Text Box 47"/>
            <p:cNvSpPr txBox="1">
              <a:spLocks noChangeArrowheads="1"/>
            </p:cNvSpPr>
            <p:nvPr/>
          </p:nvSpPr>
          <p:spPr bwMode="auto">
            <a:xfrm>
              <a:off x="2058" y="884"/>
              <a:ext cx="367" cy="228"/>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n+1</a:t>
              </a:r>
              <a:endParaRPr lang="ru-RU" sz="2000" b="1">
                <a:solidFill>
                  <a:schemeClr val="accent2"/>
                </a:solidFill>
                <a:latin typeface="Arial" charset="0"/>
                <a:cs typeface="Arial" charset="0"/>
              </a:endParaRPr>
            </a:p>
          </p:txBody>
        </p:sp>
        <p:sp>
          <p:nvSpPr>
            <p:cNvPr id="47176" name="Text Box 72"/>
            <p:cNvSpPr txBox="1">
              <a:spLocks noChangeArrowheads="1"/>
            </p:cNvSpPr>
            <p:nvPr/>
          </p:nvSpPr>
          <p:spPr bwMode="auto">
            <a:xfrm>
              <a:off x="2058" y="1423"/>
              <a:ext cx="367" cy="255"/>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n+1</a:t>
              </a:r>
              <a:endParaRPr lang="ru-RU" sz="2000" b="1">
                <a:solidFill>
                  <a:schemeClr val="accent2"/>
                </a:solidFill>
                <a:latin typeface="Arial" charset="0"/>
                <a:cs typeface="Arial" charset="0"/>
              </a:endParaRPr>
            </a:p>
          </p:txBody>
        </p:sp>
        <p:sp>
          <p:nvSpPr>
            <p:cNvPr id="47177" name="Text Box 73"/>
            <p:cNvSpPr txBox="1">
              <a:spLocks noChangeArrowheads="1"/>
            </p:cNvSpPr>
            <p:nvPr/>
          </p:nvSpPr>
          <p:spPr bwMode="auto">
            <a:xfrm>
              <a:off x="2058" y="1990"/>
              <a:ext cx="367" cy="228"/>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n+1</a:t>
              </a:r>
              <a:endParaRPr lang="ru-RU" sz="2000" b="1">
                <a:solidFill>
                  <a:schemeClr val="accent2"/>
                </a:solidFill>
                <a:latin typeface="Arial" charset="0"/>
                <a:cs typeface="Arial" charset="0"/>
              </a:endParaRPr>
            </a:p>
          </p:txBody>
        </p:sp>
        <p:sp>
          <p:nvSpPr>
            <p:cNvPr id="47156" name="Text Box 52"/>
            <p:cNvSpPr txBox="1">
              <a:spLocks noChangeArrowheads="1"/>
            </p:cNvSpPr>
            <p:nvPr/>
          </p:nvSpPr>
          <p:spPr bwMode="auto">
            <a:xfrm>
              <a:off x="3334" y="884"/>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n+1</a:t>
              </a:r>
              <a:endParaRPr lang="ru-RU" sz="2000" b="1">
                <a:solidFill>
                  <a:srgbClr val="666633"/>
                </a:solidFill>
                <a:latin typeface="Arial" charset="0"/>
                <a:cs typeface="Arial" charset="0"/>
              </a:endParaRPr>
            </a:p>
          </p:txBody>
        </p:sp>
        <p:sp>
          <p:nvSpPr>
            <p:cNvPr id="47178" name="Text Box 74"/>
            <p:cNvSpPr txBox="1">
              <a:spLocks noChangeArrowheads="1"/>
            </p:cNvSpPr>
            <p:nvPr/>
          </p:nvSpPr>
          <p:spPr bwMode="auto">
            <a:xfrm>
              <a:off x="3334" y="1423"/>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n+1</a:t>
              </a:r>
              <a:endParaRPr lang="ru-RU" sz="2000" b="1">
                <a:solidFill>
                  <a:srgbClr val="666633"/>
                </a:solidFill>
                <a:latin typeface="Arial" charset="0"/>
                <a:cs typeface="Arial" charset="0"/>
              </a:endParaRPr>
            </a:p>
          </p:txBody>
        </p:sp>
        <p:sp>
          <p:nvSpPr>
            <p:cNvPr id="47179" name="Text Box 75"/>
            <p:cNvSpPr txBox="1">
              <a:spLocks noChangeArrowheads="1"/>
            </p:cNvSpPr>
            <p:nvPr/>
          </p:nvSpPr>
          <p:spPr bwMode="auto">
            <a:xfrm>
              <a:off x="3334" y="1990"/>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n+1</a:t>
              </a:r>
              <a:endParaRPr lang="ru-RU" sz="2000" b="1">
                <a:solidFill>
                  <a:srgbClr val="666633"/>
                </a:solidFill>
                <a:latin typeface="Arial" charset="0"/>
                <a:cs typeface="Arial" charset="0"/>
              </a:endParaRPr>
            </a:p>
          </p:txBody>
        </p:sp>
        <p:sp>
          <p:nvSpPr>
            <p:cNvPr id="44072" name="Rectangle 76"/>
            <p:cNvSpPr>
              <a:spLocks noChangeArrowheads="1"/>
            </p:cNvSpPr>
            <p:nvPr/>
          </p:nvSpPr>
          <p:spPr bwMode="auto">
            <a:xfrm>
              <a:off x="1689" y="1395"/>
              <a:ext cx="369" cy="283"/>
            </a:xfrm>
            <a:prstGeom prst="rect">
              <a:avLst/>
            </a:prstGeom>
            <a:solidFill>
              <a:srgbClr val="CC99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73" name="Rectangle 77"/>
            <p:cNvSpPr>
              <a:spLocks noChangeArrowheads="1"/>
            </p:cNvSpPr>
            <p:nvPr/>
          </p:nvSpPr>
          <p:spPr bwMode="auto">
            <a:xfrm>
              <a:off x="1689" y="1962"/>
              <a:ext cx="369" cy="283"/>
            </a:xfrm>
            <a:prstGeom prst="rect">
              <a:avLst/>
            </a:prstGeom>
            <a:solidFill>
              <a:srgbClr val="CC99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74" name="Rectangle 78"/>
            <p:cNvSpPr>
              <a:spLocks noChangeArrowheads="1"/>
            </p:cNvSpPr>
            <p:nvPr/>
          </p:nvSpPr>
          <p:spPr bwMode="auto">
            <a:xfrm>
              <a:off x="1321" y="1962"/>
              <a:ext cx="369" cy="283"/>
            </a:xfrm>
            <a:prstGeom prst="rect">
              <a:avLst/>
            </a:prstGeom>
            <a:solidFill>
              <a:srgbClr val="66FF99"/>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83" name="Text Box 79"/>
            <p:cNvSpPr txBox="1">
              <a:spLocks noChangeArrowheads="1"/>
            </p:cNvSpPr>
            <p:nvPr/>
          </p:nvSpPr>
          <p:spPr bwMode="auto">
            <a:xfrm>
              <a:off x="1689" y="1423"/>
              <a:ext cx="367" cy="255"/>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a:t>
              </a:r>
              <a:endParaRPr lang="ru-RU" sz="2000" b="1">
                <a:solidFill>
                  <a:schemeClr val="accent2"/>
                </a:solidFill>
                <a:latin typeface="Arial" charset="0"/>
                <a:cs typeface="Arial" charset="0"/>
              </a:endParaRPr>
            </a:p>
          </p:txBody>
        </p:sp>
        <p:sp>
          <p:nvSpPr>
            <p:cNvPr id="47184" name="Text Box 80"/>
            <p:cNvSpPr txBox="1">
              <a:spLocks noChangeArrowheads="1"/>
            </p:cNvSpPr>
            <p:nvPr/>
          </p:nvSpPr>
          <p:spPr bwMode="auto">
            <a:xfrm>
              <a:off x="1689" y="1990"/>
              <a:ext cx="367" cy="255"/>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a:t>
              </a:r>
              <a:endParaRPr lang="ru-RU" sz="2000" b="1">
                <a:solidFill>
                  <a:schemeClr val="accent2"/>
                </a:solidFill>
                <a:latin typeface="Arial" charset="0"/>
                <a:cs typeface="Arial" charset="0"/>
              </a:endParaRPr>
            </a:p>
          </p:txBody>
        </p:sp>
        <p:sp>
          <p:nvSpPr>
            <p:cNvPr id="47185" name="Text Box 81"/>
            <p:cNvSpPr txBox="1">
              <a:spLocks noChangeArrowheads="1"/>
            </p:cNvSpPr>
            <p:nvPr/>
          </p:nvSpPr>
          <p:spPr bwMode="auto">
            <a:xfrm>
              <a:off x="1321" y="1990"/>
              <a:ext cx="367" cy="255"/>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chemeClr val="accent2"/>
                  </a:solidFill>
                  <a:latin typeface="Arial" charset="0"/>
                  <a:cs typeface="Arial" charset="0"/>
                </a:rPr>
                <a:t>З</a:t>
              </a:r>
              <a:r>
                <a:rPr lang="en-US" sz="2000" b="1" i="1" baseline="-25000">
                  <a:solidFill>
                    <a:schemeClr val="accent2"/>
                  </a:solidFill>
                  <a:latin typeface="Arial" charset="0"/>
                  <a:cs typeface="Arial" charset="0"/>
                </a:rPr>
                <a:t>n</a:t>
              </a:r>
              <a:r>
                <a:rPr lang="ru-RU" sz="2000" b="1" i="1" baseline="-25000">
                  <a:solidFill>
                    <a:schemeClr val="accent2"/>
                  </a:solidFill>
                  <a:latin typeface="Arial" charset="0"/>
                  <a:cs typeface="Arial" charset="0"/>
                </a:rPr>
                <a:t>-</a:t>
              </a:r>
              <a:r>
                <a:rPr lang="en-US" sz="2000" b="1" i="1" baseline="-25000">
                  <a:solidFill>
                    <a:schemeClr val="accent2"/>
                  </a:solidFill>
                  <a:latin typeface="Arial" charset="0"/>
                  <a:cs typeface="Arial" charset="0"/>
                </a:rPr>
                <a:t>1</a:t>
              </a:r>
              <a:endParaRPr lang="ru-RU" sz="2000" b="1">
                <a:solidFill>
                  <a:schemeClr val="accent2"/>
                </a:solidFill>
                <a:latin typeface="Arial" charset="0"/>
                <a:cs typeface="Arial" charset="0"/>
              </a:endParaRPr>
            </a:p>
          </p:txBody>
        </p:sp>
        <p:sp>
          <p:nvSpPr>
            <p:cNvPr id="44078" name="Rectangle 82"/>
            <p:cNvSpPr>
              <a:spLocks noChangeArrowheads="1"/>
            </p:cNvSpPr>
            <p:nvPr/>
          </p:nvSpPr>
          <p:spPr bwMode="auto">
            <a:xfrm>
              <a:off x="3702" y="1395"/>
              <a:ext cx="369" cy="283"/>
            </a:xfrm>
            <a:prstGeom prst="rect">
              <a:avLst/>
            </a:prstGeom>
            <a:solidFill>
              <a:srgbClr val="FFA3A3"/>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79" name="Rectangle 83"/>
            <p:cNvSpPr>
              <a:spLocks noChangeArrowheads="1"/>
            </p:cNvSpPr>
            <p:nvPr/>
          </p:nvSpPr>
          <p:spPr bwMode="auto">
            <a:xfrm>
              <a:off x="3702" y="1962"/>
              <a:ext cx="369" cy="283"/>
            </a:xfrm>
            <a:prstGeom prst="rect">
              <a:avLst/>
            </a:prstGeom>
            <a:solidFill>
              <a:srgbClr val="FFA3A3"/>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4080" name="Rectangle 84"/>
            <p:cNvSpPr>
              <a:spLocks noChangeArrowheads="1"/>
            </p:cNvSpPr>
            <p:nvPr/>
          </p:nvSpPr>
          <p:spPr bwMode="auto">
            <a:xfrm>
              <a:off x="4071" y="1962"/>
              <a:ext cx="369" cy="283"/>
            </a:xfrm>
            <a:prstGeom prst="rect">
              <a:avLst/>
            </a:prstGeom>
            <a:solidFill>
              <a:srgbClr val="FF66FF"/>
            </a:solidFill>
            <a:ln w="38100">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7189" name="Text Box 85"/>
            <p:cNvSpPr txBox="1">
              <a:spLocks noChangeArrowheads="1"/>
            </p:cNvSpPr>
            <p:nvPr/>
          </p:nvSpPr>
          <p:spPr bwMode="auto">
            <a:xfrm>
              <a:off x="3702" y="1423"/>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a:t>
              </a:r>
              <a:endParaRPr lang="ru-RU" sz="2000" b="1">
                <a:solidFill>
                  <a:srgbClr val="666633"/>
                </a:solidFill>
                <a:latin typeface="Arial" charset="0"/>
                <a:cs typeface="Arial" charset="0"/>
              </a:endParaRPr>
            </a:p>
          </p:txBody>
        </p:sp>
        <p:sp>
          <p:nvSpPr>
            <p:cNvPr id="47190" name="Text Box 86"/>
            <p:cNvSpPr txBox="1">
              <a:spLocks noChangeArrowheads="1"/>
            </p:cNvSpPr>
            <p:nvPr/>
          </p:nvSpPr>
          <p:spPr bwMode="auto">
            <a:xfrm>
              <a:off x="3702" y="1990"/>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a:t>
              </a:r>
              <a:endParaRPr lang="ru-RU" sz="2000" b="1">
                <a:solidFill>
                  <a:srgbClr val="666633"/>
                </a:solidFill>
                <a:latin typeface="Arial" charset="0"/>
                <a:cs typeface="Arial" charset="0"/>
              </a:endParaRPr>
            </a:p>
          </p:txBody>
        </p:sp>
        <p:sp>
          <p:nvSpPr>
            <p:cNvPr id="47191" name="Text Box 87"/>
            <p:cNvSpPr txBox="1">
              <a:spLocks noChangeArrowheads="1"/>
            </p:cNvSpPr>
            <p:nvPr/>
          </p:nvSpPr>
          <p:spPr bwMode="auto">
            <a:xfrm>
              <a:off x="4071" y="1990"/>
              <a:ext cx="368" cy="214"/>
            </a:xfrm>
            <a:prstGeom prst="rect">
              <a:avLst/>
            </a:prstGeom>
            <a:noFill/>
            <a:ln w="9525">
              <a:noFill/>
              <a:miter lim="800000"/>
              <a:headEnd/>
              <a:tailEnd/>
            </a:ln>
            <a:effectLst>
              <a:outerShdw dist="17961" dir="2700000" algn="ctr" rotWithShape="0">
                <a:srgbClr val="FF9933"/>
              </a:outerShdw>
            </a:effectLst>
          </p:spPr>
          <p:txBody>
            <a:bodyPr lIns="0" tIns="0" rIns="0" bIns="0"/>
            <a:lstStyle/>
            <a:p>
              <a:pPr algn="ctr">
                <a:defRPr/>
              </a:pPr>
              <a:r>
                <a:rPr lang="ru-RU" sz="2000" b="1" i="1">
                  <a:solidFill>
                    <a:srgbClr val="666633"/>
                  </a:solidFill>
                  <a:latin typeface="Arial" charset="0"/>
                  <a:cs typeface="Arial" charset="0"/>
                </a:rPr>
                <a:t>К</a:t>
              </a:r>
              <a:r>
                <a:rPr lang="en-US" sz="2000" b="1" i="1" baseline="-25000">
                  <a:solidFill>
                    <a:srgbClr val="666633"/>
                  </a:solidFill>
                  <a:latin typeface="Arial" charset="0"/>
                  <a:cs typeface="Arial" charset="0"/>
                </a:rPr>
                <a:t>n</a:t>
              </a:r>
              <a:r>
                <a:rPr lang="ru-RU" sz="2000" b="1" i="1" baseline="-25000">
                  <a:solidFill>
                    <a:srgbClr val="666633"/>
                  </a:solidFill>
                  <a:latin typeface="Arial" charset="0"/>
                  <a:cs typeface="Arial" charset="0"/>
                </a:rPr>
                <a:t>-</a:t>
              </a:r>
              <a:r>
                <a:rPr lang="en-US" sz="2000" b="1" i="1" baseline="-25000">
                  <a:solidFill>
                    <a:srgbClr val="666633"/>
                  </a:solidFill>
                  <a:latin typeface="Arial" charset="0"/>
                  <a:cs typeface="Arial" charset="0"/>
                </a:rPr>
                <a:t>1</a:t>
              </a:r>
              <a:endParaRPr lang="ru-RU" sz="2000" b="1">
                <a:solidFill>
                  <a:srgbClr val="666633"/>
                </a:solidFill>
                <a:latin typeface="Arial" charset="0"/>
                <a:cs typeface="Arial" charset="0"/>
              </a:endParaRPr>
            </a:p>
          </p:txBody>
        </p:sp>
      </p:grpSp>
      <p:sp>
        <p:nvSpPr>
          <p:cNvPr id="47193" name="Text Box 89"/>
          <p:cNvSpPr txBox="1">
            <a:spLocks noChangeArrowheads="1"/>
          </p:cNvSpPr>
          <p:nvPr/>
        </p:nvSpPr>
        <p:spPr bwMode="auto">
          <a:xfrm>
            <a:off x="611188" y="5903913"/>
            <a:ext cx="7921625" cy="830262"/>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dirty="0">
                <a:solidFill>
                  <a:srgbClr val="800080"/>
                </a:solidFill>
                <a:latin typeface="Tahoma" pitchFamily="34" charset="0"/>
                <a:cs typeface="Arial" charset="0"/>
              </a:rPr>
              <a:t>Рис.1.6. Структура сообщений на разных уровнях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8131" name="Text Box 3"/>
          <p:cNvSpPr txBox="1">
            <a:spLocks noChangeArrowheads="1"/>
          </p:cNvSpPr>
          <p:nvPr/>
        </p:nvSpPr>
        <p:spPr bwMode="auto">
          <a:xfrm>
            <a:off x="228600" y="1268413"/>
            <a:ext cx="868680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Сообщение, сформированное на уровне </a:t>
            </a:r>
            <a:r>
              <a:rPr lang="ru-RU" sz="2400" i="1">
                <a:solidFill>
                  <a:srgbClr val="800080"/>
                </a:solidFill>
                <a:latin typeface="Arial" charset="0"/>
                <a:cs typeface="Arial" charset="0"/>
              </a:rPr>
              <a:t>n+1</a:t>
            </a:r>
            <a:r>
              <a:rPr lang="ru-RU" sz="2400">
                <a:solidFill>
                  <a:srgbClr val="800080"/>
                </a:solidFill>
                <a:latin typeface="Arial" charset="0"/>
                <a:cs typeface="Arial" charset="0"/>
              </a:rPr>
              <a:t>, при обработке на уровне </a:t>
            </a:r>
            <a:r>
              <a:rPr lang="ru-RU" sz="2400" i="1">
                <a:solidFill>
                  <a:srgbClr val="800080"/>
                </a:solidFill>
                <a:latin typeface="Arial" charset="0"/>
                <a:cs typeface="Arial" charset="0"/>
              </a:rPr>
              <a:t>n</a:t>
            </a:r>
            <a:r>
              <a:rPr lang="ru-RU" sz="2400">
                <a:solidFill>
                  <a:srgbClr val="800080"/>
                </a:solidFill>
                <a:latin typeface="Arial" charset="0"/>
                <a:cs typeface="Arial" charset="0"/>
              </a:rPr>
              <a:t> снабжается дополнительной информацией в виде заголовка </a:t>
            </a:r>
            <a:r>
              <a:rPr lang="ru-RU" sz="2400" i="1">
                <a:solidFill>
                  <a:srgbClr val="800080"/>
                </a:solidFill>
                <a:latin typeface="Arial" charset="0"/>
                <a:cs typeface="Arial" charset="0"/>
              </a:rPr>
              <a:t>З</a:t>
            </a:r>
            <a:r>
              <a:rPr lang="ru-RU" sz="2400" i="1" baseline="-25000">
                <a:solidFill>
                  <a:srgbClr val="800080"/>
                </a:solidFill>
                <a:latin typeface="Arial" charset="0"/>
                <a:cs typeface="Arial" charset="0"/>
              </a:rPr>
              <a:t>n</a:t>
            </a:r>
            <a:r>
              <a:rPr lang="ru-RU" sz="2400">
                <a:solidFill>
                  <a:srgbClr val="800080"/>
                </a:solidFill>
                <a:latin typeface="Arial" charset="0"/>
                <a:cs typeface="Arial" charset="0"/>
              </a:rPr>
              <a:t> и концевика </a:t>
            </a:r>
            <a:r>
              <a:rPr lang="ru-RU" sz="2400" i="1">
                <a:solidFill>
                  <a:srgbClr val="800080"/>
                </a:solidFill>
                <a:latin typeface="Arial" charset="0"/>
                <a:cs typeface="Arial" charset="0"/>
              </a:rPr>
              <a:t>К</a:t>
            </a:r>
            <a:r>
              <a:rPr lang="ru-RU" sz="2400" i="1" baseline="-25000">
                <a:solidFill>
                  <a:srgbClr val="800080"/>
                </a:solidFill>
                <a:latin typeface="Arial" charset="0"/>
                <a:cs typeface="Arial" charset="0"/>
              </a:rPr>
              <a:t>n</a:t>
            </a:r>
            <a:r>
              <a:rPr lang="ru-RU" sz="2400">
                <a:solidFill>
                  <a:srgbClr val="800080"/>
                </a:solidFill>
                <a:latin typeface="Arial" charset="0"/>
                <a:cs typeface="Arial" charset="0"/>
              </a:rPr>
              <a:t>. Это же сообщение, поступая на нижележащий уровень, в очередной раз снабжается дополнительной информацией — заголовком </a:t>
            </a:r>
            <a:r>
              <a:rPr lang="ru-RU" sz="2400" i="1">
                <a:solidFill>
                  <a:srgbClr val="800080"/>
                </a:solidFill>
                <a:latin typeface="Arial" charset="0"/>
                <a:cs typeface="Arial" charset="0"/>
              </a:rPr>
              <a:t>З</a:t>
            </a:r>
            <a:r>
              <a:rPr lang="ru-RU" sz="2400" i="1" baseline="-25000">
                <a:solidFill>
                  <a:srgbClr val="800080"/>
                </a:solidFill>
                <a:latin typeface="Arial" charset="0"/>
                <a:cs typeface="Arial" charset="0"/>
              </a:rPr>
              <a:t>n-1</a:t>
            </a:r>
            <a:r>
              <a:rPr lang="ru-RU" sz="2400">
                <a:solidFill>
                  <a:srgbClr val="800080"/>
                </a:solidFill>
                <a:latin typeface="Arial" charset="0"/>
                <a:cs typeface="Arial" charset="0"/>
              </a:rPr>
              <a:t> и концевиком </a:t>
            </a:r>
            <a:r>
              <a:rPr lang="ru-RU" sz="2400" i="1">
                <a:solidFill>
                  <a:srgbClr val="800080"/>
                </a:solidFill>
                <a:latin typeface="Arial" charset="0"/>
                <a:cs typeface="Arial" charset="0"/>
              </a:rPr>
              <a:t>К</a:t>
            </a:r>
            <a:r>
              <a:rPr lang="ru-RU" sz="2400" i="1" baseline="-25000">
                <a:solidFill>
                  <a:srgbClr val="800080"/>
                </a:solidFill>
                <a:latin typeface="Arial" charset="0"/>
                <a:cs typeface="Arial" charset="0"/>
              </a:rPr>
              <a:t>n-1</a:t>
            </a:r>
            <a:r>
              <a:rPr lang="ru-RU" sz="2400">
                <a:solidFill>
                  <a:srgbClr val="800080"/>
                </a:solidFill>
                <a:latin typeface="Arial" charset="0"/>
                <a:cs typeface="Arial" charset="0"/>
              </a:rPr>
              <a:t>. При передаче от низших уровней к высшим сообщение освобождается от соответствующего обрамления. Таким образом, каждый уровень оперирует с собственным заголовком и концевиком, а находящаяся между ними последовательность символов рассматривается как данные более высокого уровня. За счет этого обеспечивается независимость данных, относящихся к разным уровням управления передачи сообщения.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49155" name="Text Box 3"/>
          <p:cNvSpPr txBox="1">
            <a:spLocks noChangeArrowheads="1"/>
          </p:cNvSpPr>
          <p:nvPr/>
        </p:nvSpPr>
        <p:spPr bwMode="auto">
          <a:xfrm>
            <a:off x="273050" y="684213"/>
            <a:ext cx="8620125" cy="61214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200">
                <a:solidFill>
                  <a:srgbClr val="800080"/>
                </a:solidFill>
                <a:latin typeface="Arial" charset="0"/>
                <a:cs typeface="Arial" charset="0"/>
              </a:rPr>
              <a:t>Снабжение сообщений обрамлением (“</a:t>
            </a:r>
            <a:r>
              <a:rPr lang="en-US" sz="2200" i="1">
                <a:solidFill>
                  <a:srgbClr val="800080"/>
                </a:solidFill>
                <a:latin typeface="Arial" charset="0"/>
                <a:cs typeface="Arial" charset="0"/>
              </a:rPr>
              <a:t>encapsulation</a:t>
            </a:r>
            <a:r>
              <a:rPr lang="ru-RU" sz="2200">
                <a:solidFill>
                  <a:srgbClr val="800080"/>
                </a:solidFill>
                <a:latin typeface="Arial" charset="0"/>
                <a:cs typeface="Arial" charset="0"/>
              </a:rPr>
              <a:t>”) — процедура, аналогичная вложению в конверт, используемый в почтовой связи. Все данные, необходимые для передачи сообщения, указываются на конверте. При передаче этого сообщения на нижестоящий уровень оно вкладывается в новый конверт, снабженный соответствующими данными. Поступающее в систему сообщение проходит от нижних уровней к верхним (см.рис.1.4). Средства управления нижнего уровня оперируют с данными, указанными в обрамлении, как с данными на конверте. При передаче сообщения на вышестоящий уровень сообщение “освобождается от конверта”, в результате чего на следующем уровне обрабатывается очередной “конверт”. Таким образом, каждый уровень управления оперирует не с самими сообщениями, а только с “конвертами”, в которых “упакованы” сообщения. Поэтому состав сообщений, формируемых на верхних уровнях управления передачей, никак не влияет на функционирование нижних уровней.</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0179" name="Text Box 3"/>
          <p:cNvSpPr txBox="1">
            <a:spLocks noChangeArrowheads="1"/>
          </p:cNvSpPr>
          <p:nvPr/>
        </p:nvSpPr>
        <p:spPr bwMode="auto">
          <a:xfrm>
            <a:off x="250825" y="954088"/>
            <a:ext cx="8596313" cy="5786437"/>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200">
                <a:solidFill>
                  <a:srgbClr val="800080"/>
                </a:solidFill>
                <a:latin typeface="Arial" charset="0"/>
                <a:cs typeface="Arial" charset="0"/>
              </a:rPr>
              <a:t>На нижнем, физическом, уровне в качестве заголовка и концевика используются специальные коды, например байт “</a:t>
            </a:r>
            <a:r>
              <a:rPr lang="ru-RU" sz="2200" i="1">
                <a:solidFill>
                  <a:srgbClr val="800080"/>
                </a:solidFill>
                <a:latin typeface="Arial" charset="0"/>
                <a:cs typeface="Arial" charset="0"/>
              </a:rPr>
              <a:t>01111110</a:t>
            </a:r>
            <a:r>
              <a:rPr lang="ru-RU" sz="2200">
                <a:solidFill>
                  <a:srgbClr val="800080"/>
                </a:solidFill>
                <a:latin typeface="Arial" charset="0"/>
                <a:cs typeface="Arial" charset="0"/>
              </a:rPr>
              <a:t>”, который может встретиться в данных более высокого уровня. Если не принять специальных мер, то последовательность битов “</a:t>
            </a:r>
            <a:r>
              <a:rPr lang="ru-RU" sz="2200" i="1">
                <a:solidFill>
                  <a:srgbClr val="800080"/>
                </a:solidFill>
                <a:latin typeface="Arial" charset="0"/>
                <a:cs typeface="Arial" charset="0"/>
              </a:rPr>
              <a:t>01111110</a:t>
            </a:r>
            <a:r>
              <a:rPr lang="ru-RU" sz="2200">
                <a:solidFill>
                  <a:srgbClr val="800080"/>
                </a:solidFill>
                <a:latin typeface="Arial" charset="0"/>
                <a:cs typeface="Arial" charset="0"/>
              </a:rPr>
              <a:t>” в данных будет ошибочно воспринята аппаратурой передачи как заголовок сообщения. Для исключения этого используется </a:t>
            </a:r>
            <a:r>
              <a:rPr lang="ru-RU" sz="2200" i="1">
                <a:solidFill>
                  <a:srgbClr val="800080"/>
                </a:solidFill>
                <a:latin typeface="Arial" charset="0"/>
                <a:cs typeface="Arial" charset="0"/>
              </a:rPr>
              <a:t>процедура обеспечения прозрачности канала</a:t>
            </a:r>
            <a:r>
              <a:rPr lang="ru-RU" sz="2200">
                <a:solidFill>
                  <a:srgbClr val="800080"/>
                </a:solidFill>
                <a:latin typeface="Arial" charset="0"/>
                <a:cs typeface="Arial" charset="0"/>
              </a:rPr>
              <a:t> — битстаффинг, состоящая в следующем. После передачи заголовка “</a:t>
            </a:r>
            <a:r>
              <a:rPr lang="ru-RU" sz="2200" i="1">
                <a:solidFill>
                  <a:srgbClr val="800080"/>
                </a:solidFill>
                <a:latin typeface="Arial" charset="0"/>
                <a:cs typeface="Arial" charset="0"/>
              </a:rPr>
              <a:t>01111110</a:t>
            </a:r>
            <a:r>
              <a:rPr lang="ru-RU" sz="2200">
                <a:solidFill>
                  <a:srgbClr val="800080"/>
                </a:solidFill>
                <a:latin typeface="Arial" charset="0"/>
                <a:cs typeface="Arial" charset="0"/>
              </a:rPr>
              <a:t>” все данные, поступающие с уровня 2 (рис.1.4), проверяются на наличие в них шести последующих единиц. Если в данных встречается такая последовательность, то после пятой единицы в данные вставляется “</a:t>
            </a:r>
            <a:r>
              <a:rPr lang="ru-RU" sz="2200" i="1">
                <a:solidFill>
                  <a:srgbClr val="800080"/>
                </a:solidFill>
                <a:latin typeface="Arial" charset="0"/>
                <a:cs typeface="Arial" charset="0"/>
              </a:rPr>
              <a:t>0</a:t>
            </a:r>
            <a:r>
              <a:rPr lang="ru-RU" sz="2200">
                <a:solidFill>
                  <a:srgbClr val="800080"/>
                </a:solidFill>
                <a:latin typeface="Arial" charset="0"/>
                <a:cs typeface="Arial" charset="0"/>
              </a:rPr>
              <a:t>”. При приеме данных выполняется обратная процедура: нули в комбинациях “</a:t>
            </a:r>
            <a:r>
              <a:rPr lang="ru-RU" sz="2200" i="1">
                <a:solidFill>
                  <a:srgbClr val="800080"/>
                </a:solidFill>
                <a:latin typeface="Arial" charset="0"/>
                <a:cs typeface="Arial" charset="0"/>
              </a:rPr>
              <a:t>1111101</a:t>
            </a:r>
            <a:r>
              <a:rPr lang="ru-RU" sz="2200">
                <a:solidFill>
                  <a:srgbClr val="800080"/>
                </a:solidFill>
                <a:latin typeface="Arial" charset="0"/>
                <a:cs typeface="Arial" charset="0"/>
              </a:rPr>
              <a:t>” удаляются, в результате чего данные принимают прежний вид. Этим и обеспечивается прозрачность физического канала по отношению к передаваемым данным.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1203" name="Rectangle 3"/>
          <p:cNvSpPr>
            <a:spLocks noChangeArrowheads="1"/>
          </p:cNvSpPr>
          <p:nvPr/>
        </p:nvSpPr>
        <p:spPr bwMode="auto">
          <a:xfrm>
            <a:off x="3244850" y="404813"/>
            <a:ext cx="2663825"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1.9. Протоколы</a:t>
            </a:r>
            <a:r>
              <a:rPr lang="ru-RU" sz="2400">
                <a:solidFill>
                  <a:srgbClr val="CC0000"/>
                </a:solidFill>
                <a:latin typeface="Tahoma" pitchFamily="34" charset="0"/>
                <a:cs typeface="Arial" charset="0"/>
              </a:rPr>
              <a:t> </a:t>
            </a:r>
          </a:p>
        </p:txBody>
      </p:sp>
      <p:sp>
        <p:nvSpPr>
          <p:cNvPr id="51204" name="Text Box 4"/>
          <p:cNvSpPr txBox="1">
            <a:spLocks noChangeArrowheads="1"/>
          </p:cNvSpPr>
          <p:nvPr/>
        </p:nvSpPr>
        <p:spPr bwMode="auto">
          <a:xfrm>
            <a:off x="250825" y="1473200"/>
            <a:ext cx="8642350" cy="51244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gn="ctr">
              <a:spcBef>
                <a:spcPct val="50000"/>
              </a:spcBef>
              <a:defRPr/>
            </a:pPr>
            <a:r>
              <a:rPr lang="ru-RU" sz="2800">
                <a:solidFill>
                  <a:srgbClr val="800080"/>
                </a:solidFill>
                <a:latin typeface="Arial" charset="0"/>
                <a:cs typeface="Arial" charset="0"/>
              </a:rPr>
              <a:t>Гибкость организации и простота реализации сетей достигаются, в частности, за счет того, что обмен сообщениями (данными) допускается только между процессами одного уровня. Это означает, что прикладной процесс может взаимодействовать только с прикладным процессом, а процессы управления передачей сообщения на уровнях 1, 2, …— только с процессами одноименных уровней. Эта схема взаимодействия процессов, как и процедура обрамления сообщений, — необходимое условие логической независимости уровней организации сети.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grpSp>
        <p:nvGrpSpPr>
          <p:cNvPr id="49155" name="Group 196"/>
          <p:cNvGrpSpPr>
            <a:grpSpLocks/>
          </p:cNvGrpSpPr>
          <p:nvPr/>
        </p:nvGrpSpPr>
        <p:grpSpPr bwMode="auto">
          <a:xfrm>
            <a:off x="1016000" y="638175"/>
            <a:ext cx="7115175" cy="5211763"/>
            <a:chOff x="964" y="439"/>
            <a:chExt cx="4482" cy="3283"/>
          </a:xfrm>
        </p:grpSpPr>
        <p:sp>
          <p:nvSpPr>
            <p:cNvPr id="49157" name="Freeform 69"/>
            <p:cNvSpPr>
              <a:spLocks/>
            </p:cNvSpPr>
            <p:nvPr/>
          </p:nvSpPr>
          <p:spPr bwMode="auto">
            <a:xfrm>
              <a:off x="1292" y="3452"/>
              <a:ext cx="2531" cy="270"/>
            </a:xfrm>
            <a:custGeom>
              <a:avLst/>
              <a:gdLst>
                <a:gd name="T0" fmla="*/ 3 w 4330"/>
                <a:gd name="T1" fmla="*/ 4 h 635"/>
                <a:gd name="T2" fmla="*/ 0 w 4330"/>
                <a:gd name="T3" fmla="*/ 363 h 635"/>
                <a:gd name="T4" fmla="*/ 2677 w 4330"/>
                <a:gd name="T5" fmla="*/ 365 h 635"/>
                <a:gd name="T6" fmla="*/ 1655 w 4330"/>
                <a:gd name="T7" fmla="*/ 635 h 635"/>
                <a:gd name="T8" fmla="*/ 4330 w 4330"/>
                <a:gd name="T9" fmla="*/ 632 h 635"/>
                <a:gd name="T10" fmla="*/ 4330 w 4330"/>
                <a:gd name="T11" fmla="*/ 0 h 635"/>
                <a:gd name="T12" fmla="*/ 0 60000 65536"/>
                <a:gd name="T13" fmla="*/ 0 60000 65536"/>
                <a:gd name="T14" fmla="*/ 0 60000 65536"/>
                <a:gd name="T15" fmla="*/ 0 60000 65536"/>
                <a:gd name="T16" fmla="*/ 0 60000 65536"/>
                <a:gd name="T17" fmla="*/ 0 60000 65536"/>
                <a:gd name="T18" fmla="*/ 0 w 4330"/>
                <a:gd name="T19" fmla="*/ 0 h 635"/>
                <a:gd name="T20" fmla="*/ 4330 w 4330"/>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4330" h="635">
                  <a:moveTo>
                    <a:pt x="3" y="4"/>
                  </a:moveTo>
                  <a:lnTo>
                    <a:pt x="0" y="363"/>
                  </a:lnTo>
                  <a:lnTo>
                    <a:pt x="2677" y="365"/>
                  </a:lnTo>
                  <a:lnTo>
                    <a:pt x="1655" y="635"/>
                  </a:lnTo>
                  <a:lnTo>
                    <a:pt x="4330" y="632"/>
                  </a:lnTo>
                  <a:lnTo>
                    <a:pt x="433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158" name="Line 71"/>
            <p:cNvSpPr>
              <a:spLocks noChangeShapeType="1"/>
            </p:cNvSpPr>
            <p:nvPr/>
          </p:nvSpPr>
          <p:spPr bwMode="auto">
            <a:xfrm flipH="1">
              <a:off x="4064" y="1138"/>
              <a:ext cx="1041"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159" name="Line 72"/>
            <p:cNvSpPr>
              <a:spLocks noChangeShapeType="1"/>
            </p:cNvSpPr>
            <p:nvPr/>
          </p:nvSpPr>
          <p:spPr bwMode="auto">
            <a:xfrm flipH="1">
              <a:off x="4071" y="1535"/>
              <a:ext cx="1041"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160" name="Line 73"/>
            <p:cNvSpPr>
              <a:spLocks noChangeShapeType="1"/>
            </p:cNvSpPr>
            <p:nvPr/>
          </p:nvSpPr>
          <p:spPr bwMode="auto">
            <a:xfrm flipH="1">
              <a:off x="4067" y="1925"/>
              <a:ext cx="1042"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161" name="Line 74"/>
            <p:cNvSpPr>
              <a:spLocks noChangeShapeType="1"/>
            </p:cNvSpPr>
            <p:nvPr/>
          </p:nvSpPr>
          <p:spPr bwMode="auto">
            <a:xfrm flipH="1">
              <a:off x="4071" y="2319"/>
              <a:ext cx="1041"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162" name="Line 75"/>
            <p:cNvSpPr>
              <a:spLocks noChangeShapeType="1"/>
            </p:cNvSpPr>
            <p:nvPr/>
          </p:nvSpPr>
          <p:spPr bwMode="auto">
            <a:xfrm flipH="1">
              <a:off x="4064" y="2708"/>
              <a:ext cx="1041"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163" name="Line 76"/>
            <p:cNvSpPr>
              <a:spLocks noChangeShapeType="1"/>
            </p:cNvSpPr>
            <p:nvPr/>
          </p:nvSpPr>
          <p:spPr bwMode="auto">
            <a:xfrm flipH="1">
              <a:off x="4067" y="3102"/>
              <a:ext cx="1042" cy="0"/>
            </a:xfrm>
            <a:prstGeom prst="line">
              <a:avLst/>
            </a:prstGeom>
            <a:noFill/>
            <a:ln w="31750">
              <a:solidFill>
                <a:srgbClr val="6699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52302" name="Text Box 78"/>
            <p:cNvSpPr txBox="1">
              <a:spLocks noChangeArrowheads="1"/>
            </p:cNvSpPr>
            <p:nvPr/>
          </p:nvSpPr>
          <p:spPr bwMode="auto">
            <a:xfrm>
              <a:off x="964" y="439"/>
              <a:ext cx="1205" cy="268"/>
            </a:xfrm>
            <a:prstGeom prst="rect">
              <a:avLst/>
            </a:prstGeom>
            <a:noFill/>
            <a:ln w="9525">
              <a:noFill/>
              <a:miter lim="800000"/>
              <a:headEnd/>
              <a:tailEnd/>
            </a:ln>
            <a:effectLst>
              <a:outerShdw dist="17961" dir="2700000" algn="ctr" rotWithShape="0">
                <a:srgbClr val="FFFF99"/>
              </a:outerShdw>
            </a:effectLst>
          </p:spPr>
          <p:txBody>
            <a:bodyPr/>
            <a:lstStyle/>
            <a:p>
              <a:pPr algn="ctr">
                <a:defRPr/>
              </a:pPr>
              <a:r>
                <a:rPr lang="ru-RU" sz="2400">
                  <a:solidFill>
                    <a:schemeClr val="accent2"/>
                  </a:solidFill>
                  <a:latin typeface="Tahoma" pitchFamily="34" charset="0"/>
                  <a:cs typeface="Arial" charset="0"/>
                </a:rPr>
                <a:t>Система А</a:t>
              </a:r>
            </a:p>
          </p:txBody>
        </p:sp>
        <p:sp>
          <p:nvSpPr>
            <p:cNvPr id="52303" name="Text Box 79"/>
            <p:cNvSpPr txBox="1">
              <a:spLocks noChangeArrowheads="1"/>
            </p:cNvSpPr>
            <p:nvPr/>
          </p:nvSpPr>
          <p:spPr bwMode="auto">
            <a:xfrm>
              <a:off x="2949" y="446"/>
              <a:ext cx="1270" cy="268"/>
            </a:xfrm>
            <a:prstGeom prst="rect">
              <a:avLst/>
            </a:prstGeom>
            <a:noFill/>
            <a:ln w="9525">
              <a:noFill/>
              <a:miter lim="800000"/>
              <a:headEnd/>
              <a:tailEnd/>
            </a:ln>
            <a:effectLst>
              <a:outerShdw dist="17961" dir="2700000" algn="ctr" rotWithShape="0">
                <a:srgbClr val="FFFF99"/>
              </a:outerShdw>
            </a:effectLst>
          </p:spPr>
          <p:txBody>
            <a:bodyPr/>
            <a:lstStyle/>
            <a:p>
              <a:pPr algn="ctr">
                <a:defRPr/>
              </a:pPr>
              <a:r>
                <a:rPr lang="ru-RU" sz="2400">
                  <a:solidFill>
                    <a:srgbClr val="CC0066"/>
                  </a:solidFill>
                  <a:latin typeface="Arial" charset="0"/>
                  <a:cs typeface="Arial" charset="0"/>
                </a:rPr>
                <a:t>Система Б</a:t>
              </a:r>
            </a:p>
          </p:txBody>
        </p:sp>
        <p:sp>
          <p:nvSpPr>
            <p:cNvPr id="52304" name="Text Box 80"/>
            <p:cNvSpPr txBox="1">
              <a:spLocks noChangeArrowheads="1"/>
            </p:cNvSpPr>
            <p:nvPr/>
          </p:nvSpPr>
          <p:spPr bwMode="auto">
            <a:xfrm>
              <a:off x="4175" y="569"/>
              <a:ext cx="1251" cy="268"/>
            </a:xfrm>
            <a:prstGeom prst="rect">
              <a:avLst/>
            </a:prstGeom>
            <a:noFill/>
            <a:ln w="9525">
              <a:noFill/>
              <a:miter lim="800000"/>
              <a:headEnd/>
              <a:tailEnd/>
            </a:ln>
            <a:effectLst>
              <a:outerShdw dist="17961" dir="2700000" algn="ctr" rotWithShape="0">
                <a:srgbClr val="FFFF99"/>
              </a:outerShdw>
            </a:effectLst>
          </p:spPr>
          <p:txBody>
            <a:bodyPr/>
            <a:lstStyle/>
            <a:p>
              <a:pPr algn="ctr">
                <a:defRPr/>
              </a:pPr>
              <a:r>
                <a:rPr lang="ru-RU" sz="2000" i="1">
                  <a:solidFill>
                    <a:srgbClr val="009999"/>
                  </a:solidFill>
                  <a:latin typeface="Tahoma" pitchFamily="34" charset="0"/>
                  <a:cs typeface="Arial" charset="0"/>
                </a:rPr>
                <a:t>Интерфейс</a:t>
              </a:r>
              <a:endParaRPr lang="ru-RU" sz="2000">
                <a:solidFill>
                  <a:srgbClr val="009999"/>
                </a:solidFill>
                <a:latin typeface="Arial" charset="0"/>
                <a:cs typeface="Arial" charset="0"/>
              </a:endParaRPr>
            </a:p>
          </p:txBody>
        </p:sp>
        <p:sp>
          <p:nvSpPr>
            <p:cNvPr id="52305" name="Text Box 81"/>
            <p:cNvSpPr txBox="1">
              <a:spLocks noChangeArrowheads="1"/>
            </p:cNvSpPr>
            <p:nvPr/>
          </p:nvSpPr>
          <p:spPr bwMode="auto">
            <a:xfrm>
              <a:off x="4125" y="900"/>
              <a:ext cx="1321" cy="235"/>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Представления</a:t>
              </a:r>
              <a:endParaRPr lang="ru-RU" sz="2000">
                <a:solidFill>
                  <a:schemeClr val="accent2"/>
                </a:solidFill>
                <a:latin typeface="Arial" charset="0"/>
                <a:cs typeface="Arial" charset="0"/>
              </a:endParaRPr>
            </a:p>
          </p:txBody>
        </p:sp>
        <p:sp>
          <p:nvSpPr>
            <p:cNvPr id="52306" name="Text Box 82"/>
            <p:cNvSpPr txBox="1">
              <a:spLocks noChangeArrowheads="1"/>
            </p:cNvSpPr>
            <p:nvPr/>
          </p:nvSpPr>
          <p:spPr bwMode="auto">
            <a:xfrm>
              <a:off x="4131" y="1300"/>
              <a:ext cx="971" cy="233"/>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Сеансовый</a:t>
              </a:r>
              <a:endParaRPr lang="ru-RU" sz="2000">
                <a:solidFill>
                  <a:schemeClr val="accent2"/>
                </a:solidFill>
                <a:latin typeface="Arial" charset="0"/>
                <a:cs typeface="Arial" charset="0"/>
              </a:endParaRPr>
            </a:p>
          </p:txBody>
        </p:sp>
        <p:sp>
          <p:nvSpPr>
            <p:cNvPr id="52307" name="Text Box 83"/>
            <p:cNvSpPr txBox="1">
              <a:spLocks noChangeArrowheads="1"/>
            </p:cNvSpPr>
            <p:nvPr/>
          </p:nvSpPr>
          <p:spPr bwMode="auto">
            <a:xfrm>
              <a:off x="4130" y="1688"/>
              <a:ext cx="1236" cy="234"/>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Транспортный</a:t>
              </a:r>
              <a:endParaRPr lang="ru-RU" sz="2000">
                <a:solidFill>
                  <a:schemeClr val="accent2"/>
                </a:solidFill>
                <a:latin typeface="Arial" charset="0"/>
                <a:cs typeface="Arial" charset="0"/>
              </a:endParaRPr>
            </a:p>
          </p:txBody>
        </p:sp>
        <p:sp>
          <p:nvSpPr>
            <p:cNvPr id="52308" name="Text Box 84"/>
            <p:cNvSpPr txBox="1">
              <a:spLocks noChangeArrowheads="1"/>
            </p:cNvSpPr>
            <p:nvPr/>
          </p:nvSpPr>
          <p:spPr bwMode="auto">
            <a:xfrm>
              <a:off x="4125" y="2083"/>
              <a:ext cx="757" cy="234"/>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Сетевой</a:t>
              </a:r>
              <a:endParaRPr lang="ru-RU" sz="2000">
                <a:solidFill>
                  <a:schemeClr val="accent2"/>
                </a:solidFill>
                <a:latin typeface="Arial" charset="0"/>
                <a:cs typeface="Arial" charset="0"/>
              </a:endParaRPr>
            </a:p>
          </p:txBody>
        </p:sp>
        <p:sp>
          <p:nvSpPr>
            <p:cNvPr id="52309" name="Text Box 85"/>
            <p:cNvSpPr txBox="1">
              <a:spLocks noChangeArrowheads="1"/>
            </p:cNvSpPr>
            <p:nvPr/>
          </p:nvSpPr>
          <p:spPr bwMode="auto">
            <a:xfrm>
              <a:off x="4122" y="2473"/>
              <a:ext cx="969" cy="235"/>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Канальный</a:t>
              </a:r>
              <a:endParaRPr lang="ru-RU" sz="2000">
                <a:solidFill>
                  <a:schemeClr val="accent2"/>
                </a:solidFill>
                <a:latin typeface="Arial" charset="0"/>
                <a:cs typeface="Arial" charset="0"/>
              </a:endParaRPr>
            </a:p>
          </p:txBody>
        </p:sp>
        <p:sp>
          <p:nvSpPr>
            <p:cNvPr id="52310" name="Text Box 86"/>
            <p:cNvSpPr txBox="1">
              <a:spLocks noChangeArrowheads="1"/>
            </p:cNvSpPr>
            <p:nvPr/>
          </p:nvSpPr>
          <p:spPr bwMode="auto">
            <a:xfrm>
              <a:off x="4126" y="2867"/>
              <a:ext cx="1006" cy="233"/>
            </a:xfrm>
            <a:prstGeom prst="rect">
              <a:avLst/>
            </a:prstGeom>
            <a:noFill/>
            <a:ln w="9525">
              <a:noFill/>
              <a:miter lim="800000"/>
              <a:headEnd/>
              <a:tailEnd/>
            </a:ln>
            <a:effectLst>
              <a:outerShdw dist="17961" dir="2700000" algn="ctr" rotWithShape="0">
                <a:srgbClr val="FFFF99"/>
              </a:outerShdw>
            </a:effectLst>
          </p:spPr>
          <p:txBody>
            <a:bodyPr lIns="0" tIns="0" rIns="0" bIns="0"/>
            <a:lstStyle/>
            <a:p>
              <a:pPr>
                <a:defRPr/>
              </a:pPr>
              <a:r>
                <a:rPr lang="ru-RU" sz="2000">
                  <a:solidFill>
                    <a:schemeClr val="accent2"/>
                  </a:solidFill>
                  <a:latin typeface="Arial Narrow" pitchFamily="34" charset="0"/>
                  <a:cs typeface="Arial" charset="0"/>
                </a:rPr>
                <a:t>Физический</a:t>
              </a:r>
              <a:endParaRPr lang="ru-RU" sz="2000">
                <a:solidFill>
                  <a:schemeClr val="accent2"/>
                </a:solidFill>
                <a:latin typeface="Arial" charset="0"/>
                <a:cs typeface="Arial" charset="0"/>
              </a:endParaRPr>
            </a:p>
          </p:txBody>
        </p:sp>
        <p:grpSp>
          <p:nvGrpSpPr>
            <p:cNvPr id="49173" name="Group 176"/>
            <p:cNvGrpSpPr>
              <a:grpSpLocks/>
            </p:cNvGrpSpPr>
            <p:nvPr/>
          </p:nvGrpSpPr>
          <p:grpSpPr bwMode="auto">
            <a:xfrm>
              <a:off x="1058" y="740"/>
              <a:ext cx="500" cy="2758"/>
              <a:chOff x="1519" y="799"/>
              <a:chExt cx="454" cy="2608"/>
            </a:xfrm>
          </p:grpSpPr>
          <p:grpSp>
            <p:nvGrpSpPr>
              <p:cNvPr id="49234" name="Group 115"/>
              <p:cNvGrpSpPr>
                <a:grpSpLocks/>
              </p:cNvGrpSpPr>
              <p:nvPr/>
            </p:nvGrpSpPr>
            <p:grpSpPr bwMode="auto">
              <a:xfrm>
                <a:off x="1519" y="799"/>
                <a:ext cx="454" cy="2608"/>
                <a:chOff x="1066" y="799"/>
                <a:chExt cx="454" cy="2183"/>
              </a:xfrm>
            </p:grpSpPr>
            <p:sp>
              <p:nvSpPr>
                <p:cNvPr id="49237" name="Text Box 88"/>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7</a:t>
                  </a:r>
                  <a:endParaRPr lang="ru-RU" altLang="ru-RU" sz="2400">
                    <a:solidFill>
                      <a:srgbClr val="CC3300"/>
                    </a:solidFill>
                    <a:latin typeface="Tahoma" panose="020B0604030504040204" pitchFamily="34" charset="0"/>
                  </a:endParaRPr>
                </a:p>
              </p:txBody>
            </p:sp>
            <p:sp>
              <p:nvSpPr>
                <p:cNvPr id="49238" name="Text Box 109"/>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6</a:t>
                  </a:r>
                  <a:endParaRPr lang="ru-RU" altLang="ru-RU" sz="2400">
                    <a:solidFill>
                      <a:srgbClr val="CC3300"/>
                    </a:solidFill>
                    <a:latin typeface="Tahoma" panose="020B0604030504040204" pitchFamily="34" charset="0"/>
                  </a:endParaRPr>
                </a:p>
              </p:txBody>
            </p:sp>
            <p:sp>
              <p:nvSpPr>
                <p:cNvPr id="49239" name="Text Box 110"/>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5</a:t>
                  </a:r>
                  <a:endParaRPr lang="ru-RU" altLang="ru-RU" sz="2400">
                    <a:solidFill>
                      <a:srgbClr val="CC3300"/>
                    </a:solidFill>
                    <a:latin typeface="Tahoma" panose="020B0604030504040204" pitchFamily="34" charset="0"/>
                  </a:endParaRPr>
                </a:p>
              </p:txBody>
            </p:sp>
            <p:sp>
              <p:nvSpPr>
                <p:cNvPr id="49240" name="Text Box 111"/>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4</a:t>
                  </a:r>
                  <a:endParaRPr lang="ru-RU" altLang="ru-RU" sz="2400">
                    <a:solidFill>
                      <a:srgbClr val="CC3300"/>
                    </a:solidFill>
                    <a:latin typeface="Tahoma" panose="020B0604030504040204" pitchFamily="34" charset="0"/>
                  </a:endParaRPr>
                </a:p>
              </p:txBody>
            </p:sp>
            <p:sp>
              <p:nvSpPr>
                <p:cNvPr id="49241" name="Text Box 112"/>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3</a:t>
                  </a:r>
                  <a:endParaRPr lang="ru-RU" altLang="ru-RU" sz="2400">
                    <a:solidFill>
                      <a:srgbClr val="CC3300"/>
                    </a:solidFill>
                    <a:latin typeface="Tahoma" panose="020B0604030504040204" pitchFamily="34" charset="0"/>
                  </a:endParaRPr>
                </a:p>
              </p:txBody>
            </p:sp>
            <p:sp>
              <p:nvSpPr>
                <p:cNvPr id="49242" name="Text Box 113"/>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2</a:t>
                  </a:r>
                  <a:endParaRPr lang="ru-RU" altLang="ru-RU" sz="2400">
                    <a:solidFill>
                      <a:srgbClr val="CC3300"/>
                    </a:solidFill>
                    <a:latin typeface="Tahoma" panose="020B0604030504040204" pitchFamily="34" charset="0"/>
                  </a:endParaRPr>
                </a:p>
              </p:txBody>
            </p:sp>
            <p:sp>
              <p:nvSpPr>
                <p:cNvPr id="49243" name="Text Box 114"/>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1</a:t>
                  </a:r>
                  <a:endParaRPr lang="ru-RU" altLang="ru-RU" sz="2400">
                    <a:solidFill>
                      <a:srgbClr val="CC3300"/>
                    </a:solidFill>
                    <a:latin typeface="Tahoma" panose="020B0604030504040204" pitchFamily="34" charset="0"/>
                  </a:endParaRPr>
                </a:p>
              </p:txBody>
            </p:sp>
          </p:grpSp>
          <p:sp>
            <p:nvSpPr>
              <p:cNvPr id="49235" name="Oval 67"/>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36" name="Oval 116"/>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4" name="Group 133"/>
            <p:cNvGrpSpPr>
              <a:grpSpLocks/>
            </p:cNvGrpSpPr>
            <p:nvPr/>
          </p:nvGrpSpPr>
          <p:grpSpPr bwMode="auto">
            <a:xfrm>
              <a:off x="1558" y="740"/>
              <a:ext cx="1999" cy="330"/>
              <a:chOff x="1973" y="799"/>
              <a:chExt cx="1814" cy="312"/>
            </a:xfrm>
          </p:grpSpPr>
          <p:sp>
            <p:nvSpPr>
              <p:cNvPr id="49229" name="AutoShape 24" descr="Крупная клетка"/>
              <p:cNvSpPr>
                <a:spLocks noChangeArrowheads="1"/>
              </p:cNvSpPr>
              <p:nvPr/>
            </p:nvSpPr>
            <p:spPr bwMode="auto">
              <a:xfrm>
                <a:off x="2001" y="828"/>
                <a:ext cx="507" cy="126"/>
              </a:xfrm>
              <a:prstGeom prst="homePlate">
                <a:avLst>
                  <a:gd name="adj" fmla="val 100595"/>
                </a:avLst>
              </a:prstGeom>
              <a:pattFill prst="lgCheck">
                <a:fgClr>
                  <a:srgbClr val="D4FF5B"/>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30" name="AutoShape 129"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D4FF5B"/>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31" name="Line 131"/>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32" name="Line 132"/>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33" name="Oval 130" descr="Крупная клетка"/>
              <p:cNvSpPr>
                <a:spLocks noChangeArrowheads="1"/>
              </p:cNvSpPr>
              <p:nvPr/>
            </p:nvSpPr>
            <p:spPr bwMode="auto">
              <a:xfrm>
                <a:off x="2710" y="799"/>
                <a:ext cx="340" cy="312"/>
              </a:xfrm>
              <a:prstGeom prst="ellipse">
                <a:avLst/>
              </a:prstGeom>
              <a:pattFill prst="lgCheck">
                <a:fgClr>
                  <a:srgbClr val="D4FF5B"/>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5" name="Group 134"/>
            <p:cNvGrpSpPr>
              <a:grpSpLocks/>
            </p:cNvGrpSpPr>
            <p:nvPr/>
          </p:nvGrpSpPr>
          <p:grpSpPr bwMode="auto">
            <a:xfrm>
              <a:off x="1558" y="1140"/>
              <a:ext cx="1999" cy="330"/>
              <a:chOff x="1973" y="799"/>
              <a:chExt cx="1814" cy="312"/>
            </a:xfrm>
          </p:grpSpPr>
          <p:sp>
            <p:nvSpPr>
              <p:cNvPr id="49224" name="AutoShape 135" descr="Крупная клетка"/>
              <p:cNvSpPr>
                <a:spLocks noChangeArrowheads="1"/>
              </p:cNvSpPr>
              <p:nvPr/>
            </p:nvSpPr>
            <p:spPr bwMode="auto">
              <a:xfrm>
                <a:off x="2001" y="828"/>
                <a:ext cx="507" cy="126"/>
              </a:xfrm>
              <a:prstGeom prst="homePlate">
                <a:avLst>
                  <a:gd name="adj" fmla="val 100595"/>
                </a:avLst>
              </a:prstGeom>
              <a:pattFill prst="lgCheck">
                <a:fgClr>
                  <a:srgbClr val="FF9BFF"/>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25" name="AutoShape 136"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FF9BFF"/>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26" name="Line 137"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27" name="Line 138"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28" name="Oval 139" descr="Крупная клетка"/>
              <p:cNvSpPr>
                <a:spLocks noChangeArrowheads="1"/>
              </p:cNvSpPr>
              <p:nvPr/>
            </p:nvSpPr>
            <p:spPr bwMode="auto">
              <a:xfrm>
                <a:off x="2710" y="799"/>
                <a:ext cx="340" cy="312"/>
              </a:xfrm>
              <a:prstGeom prst="ellipse">
                <a:avLst/>
              </a:prstGeom>
              <a:pattFill prst="lgCheck">
                <a:fgClr>
                  <a:srgbClr val="FF9BFF"/>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6" name="Group 140"/>
            <p:cNvGrpSpPr>
              <a:grpSpLocks/>
            </p:cNvGrpSpPr>
            <p:nvPr/>
          </p:nvGrpSpPr>
          <p:grpSpPr bwMode="auto">
            <a:xfrm>
              <a:off x="1558" y="2317"/>
              <a:ext cx="1999" cy="330"/>
              <a:chOff x="1973" y="799"/>
              <a:chExt cx="1814" cy="312"/>
            </a:xfrm>
          </p:grpSpPr>
          <p:sp>
            <p:nvSpPr>
              <p:cNvPr id="49219" name="AutoShape 141" descr="Крупная клетка"/>
              <p:cNvSpPr>
                <a:spLocks noChangeArrowheads="1"/>
              </p:cNvSpPr>
              <p:nvPr/>
            </p:nvSpPr>
            <p:spPr bwMode="auto">
              <a:xfrm>
                <a:off x="2001" y="828"/>
                <a:ext cx="507" cy="126"/>
              </a:xfrm>
              <a:prstGeom prst="homePlate">
                <a:avLst>
                  <a:gd name="adj" fmla="val 100595"/>
                </a:avLst>
              </a:prstGeom>
              <a:pattFill prst="lgCheck">
                <a:fgClr>
                  <a:srgbClr val="FFFF99"/>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20" name="AutoShape 142"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FFFF99"/>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21" name="Line 143"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22" name="Line 144"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23" name="Oval 145" descr="Крупная клетка"/>
              <p:cNvSpPr>
                <a:spLocks noChangeArrowheads="1"/>
              </p:cNvSpPr>
              <p:nvPr/>
            </p:nvSpPr>
            <p:spPr bwMode="auto">
              <a:xfrm>
                <a:off x="2710" y="799"/>
                <a:ext cx="340" cy="312"/>
              </a:xfrm>
              <a:prstGeom prst="ellipse">
                <a:avLst/>
              </a:prstGeom>
              <a:pattFill prst="lgCheck">
                <a:fgClr>
                  <a:srgbClr val="FFFF99"/>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7" name="Group 146"/>
            <p:cNvGrpSpPr>
              <a:grpSpLocks/>
            </p:cNvGrpSpPr>
            <p:nvPr/>
          </p:nvGrpSpPr>
          <p:grpSpPr bwMode="auto">
            <a:xfrm>
              <a:off x="1558" y="2719"/>
              <a:ext cx="1999" cy="329"/>
              <a:chOff x="1973" y="799"/>
              <a:chExt cx="1814" cy="312"/>
            </a:xfrm>
          </p:grpSpPr>
          <p:sp>
            <p:nvSpPr>
              <p:cNvPr id="49214" name="AutoShape 147" descr="Крупная клетка"/>
              <p:cNvSpPr>
                <a:spLocks noChangeArrowheads="1"/>
              </p:cNvSpPr>
              <p:nvPr/>
            </p:nvSpPr>
            <p:spPr bwMode="auto">
              <a:xfrm>
                <a:off x="2001" y="828"/>
                <a:ext cx="507" cy="126"/>
              </a:xfrm>
              <a:prstGeom prst="homePlate">
                <a:avLst>
                  <a:gd name="adj" fmla="val 100595"/>
                </a:avLst>
              </a:prstGeom>
              <a:pattFill prst="lgCheck">
                <a:fgClr>
                  <a:srgbClr val="A5FF89"/>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15" name="AutoShape 148"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A5FF89"/>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16" name="Line 149"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17" name="Line 150"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18" name="Oval 151" descr="Крупная клетка"/>
              <p:cNvSpPr>
                <a:spLocks noChangeArrowheads="1"/>
              </p:cNvSpPr>
              <p:nvPr/>
            </p:nvSpPr>
            <p:spPr bwMode="auto">
              <a:xfrm>
                <a:off x="2710" y="799"/>
                <a:ext cx="340" cy="312"/>
              </a:xfrm>
              <a:prstGeom prst="ellipse">
                <a:avLst/>
              </a:prstGeom>
              <a:pattFill prst="lgCheck">
                <a:fgClr>
                  <a:srgbClr val="A5FF89"/>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8" name="Group 152"/>
            <p:cNvGrpSpPr>
              <a:grpSpLocks/>
            </p:cNvGrpSpPr>
            <p:nvPr/>
          </p:nvGrpSpPr>
          <p:grpSpPr bwMode="auto">
            <a:xfrm>
              <a:off x="1558" y="3109"/>
              <a:ext cx="1999" cy="330"/>
              <a:chOff x="1973" y="799"/>
              <a:chExt cx="1814" cy="312"/>
            </a:xfrm>
          </p:grpSpPr>
          <p:sp>
            <p:nvSpPr>
              <p:cNvPr id="49209" name="AutoShape 153" descr="Крупная клетка"/>
              <p:cNvSpPr>
                <a:spLocks noChangeArrowheads="1"/>
              </p:cNvSpPr>
              <p:nvPr/>
            </p:nvSpPr>
            <p:spPr bwMode="auto">
              <a:xfrm>
                <a:off x="2001" y="828"/>
                <a:ext cx="507" cy="126"/>
              </a:xfrm>
              <a:prstGeom prst="homePlate">
                <a:avLst>
                  <a:gd name="adj" fmla="val 100595"/>
                </a:avLst>
              </a:prstGeom>
              <a:pattFill prst="lgCheck">
                <a:fgClr>
                  <a:srgbClr val="FF65A3"/>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10" name="AutoShape 154"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FF65A3"/>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11" name="Line 155"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12" name="Line 156"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13" name="Oval 157" descr="Крупная клетка"/>
              <p:cNvSpPr>
                <a:spLocks noChangeArrowheads="1"/>
              </p:cNvSpPr>
              <p:nvPr/>
            </p:nvSpPr>
            <p:spPr bwMode="auto">
              <a:xfrm>
                <a:off x="2710" y="799"/>
                <a:ext cx="340" cy="312"/>
              </a:xfrm>
              <a:prstGeom prst="ellipse">
                <a:avLst/>
              </a:prstGeom>
              <a:pattFill prst="lgCheck">
                <a:fgClr>
                  <a:srgbClr val="FF65A3"/>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79" name="Group 158"/>
            <p:cNvGrpSpPr>
              <a:grpSpLocks/>
            </p:cNvGrpSpPr>
            <p:nvPr/>
          </p:nvGrpSpPr>
          <p:grpSpPr bwMode="auto">
            <a:xfrm>
              <a:off x="1558" y="1532"/>
              <a:ext cx="1999" cy="330"/>
              <a:chOff x="1973" y="799"/>
              <a:chExt cx="1814" cy="312"/>
            </a:xfrm>
          </p:grpSpPr>
          <p:sp>
            <p:nvSpPr>
              <p:cNvPr id="49204" name="AutoShape 159" descr="Крупная клетка"/>
              <p:cNvSpPr>
                <a:spLocks noChangeArrowheads="1"/>
              </p:cNvSpPr>
              <p:nvPr/>
            </p:nvSpPr>
            <p:spPr bwMode="auto">
              <a:xfrm>
                <a:off x="2001" y="828"/>
                <a:ext cx="507" cy="126"/>
              </a:xfrm>
              <a:prstGeom prst="homePlate">
                <a:avLst>
                  <a:gd name="adj" fmla="val 100595"/>
                </a:avLst>
              </a:prstGeom>
              <a:pattFill prst="lgCheck">
                <a:fgClr>
                  <a:srgbClr val="99FFCC"/>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05" name="AutoShape 160"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99FFCC"/>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06" name="Line 161"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07" name="Line 162"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08" name="Oval 163" descr="Крупная клетка"/>
              <p:cNvSpPr>
                <a:spLocks noChangeArrowheads="1"/>
              </p:cNvSpPr>
              <p:nvPr/>
            </p:nvSpPr>
            <p:spPr bwMode="auto">
              <a:xfrm>
                <a:off x="2710" y="799"/>
                <a:ext cx="340" cy="312"/>
              </a:xfrm>
              <a:prstGeom prst="ellipse">
                <a:avLst/>
              </a:prstGeom>
              <a:pattFill prst="lgCheck">
                <a:fgClr>
                  <a:srgbClr val="99FFCC"/>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80" name="Group 164"/>
            <p:cNvGrpSpPr>
              <a:grpSpLocks/>
            </p:cNvGrpSpPr>
            <p:nvPr/>
          </p:nvGrpSpPr>
          <p:grpSpPr bwMode="auto">
            <a:xfrm>
              <a:off x="1558" y="1927"/>
              <a:ext cx="1999" cy="330"/>
              <a:chOff x="1973" y="799"/>
              <a:chExt cx="1814" cy="312"/>
            </a:xfrm>
          </p:grpSpPr>
          <p:sp>
            <p:nvSpPr>
              <p:cNvPr id="49199" name="AutoShape 165" descr="Крупная клетка"/>
              <p:cNvSpPr>
                <a:spLocks noChangeArrowheads="1"/>
              </p:cNvSpPr>
              <p:nvPr/>
            </p:nvSpPr>
            <p:spPr bwMode="auto">
              <a:xfrm>
                <a:off x="2001" y="828"/>
                <a:ext cx="507" cy="126"/>
              </a:xfrm>
              <a:prstGeom prst="homePlate">
                <a:avLst>
                  <a:gd name="adj" fmla="val 100595"/>
                </a:avLst>
              </a:prstGeom>
              <a:pattFill prst="lgCheck">
                <a:fgClr>
                  <a:srgbClr val="FF9BFF"/>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00" name="AutoShape 166" descr="Крупная клетка"/>
              <p:cNvSpPr>
                <a:spLocks noChangeArrowheads="1"/>
              </p:cNvSpPr>
              <p:nvPr/>
            </p:nvSpPr>
            <p:spPr bwMode="auto">
              <a:xfrm flipH="1">
                <a:off x="3249" y="969"/>
                <a:ext cx="507" cy="126"/>
              </a:xfrm>
              <a:prstGeom prst="homePlate">
                <a:avLst>
                  <a:gd name="adj" fmla="val 100595"/>
                </a:avLst>
              </a:prstGeom>
              <a:pattFill prst="lgCheck">
                <a:fgClr>
                  <a:srgbClr val="FF9BFF"/>
                </a:fgClr>
                <a:bgClr>
                  <a:schemeClr val="bg1"/>
                </a:bgClr>
              </a:pattFill>
              <a:ln w="38100">
                <a:solidFill>
                  <a:srgbClr val="9933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01" name="Line 167" descr="Крупная клетка"/>
              <p:cNvSpPr>
                <a:spLocks noChangeShapeType="1"/>
              </p:cNvSpPr>
              <p:nvPr/>
            </p:nvSpPr>
            <p:spPr bwMode="auto">
              <a:xfrm>
                <a:off x="2993" y="856"/>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02" name="Line 168" descr="Крупная клетка"/>
              <p:cNvSpPr>
                <a:spLocks noChangeShapeType="1"/>
              </p:cNvSpPr>
              <p:nvPr/>
            </p:nvSpPr>
            <p:spPr bwMode="auto">
              <a:xfrm flipH="1">
                <a:off x="1973" y="1054"/>
                <a:ext cx="794" cy="0"/>
              </a:xfrm>
              <a:prstGeom prst="line">
                <a:avLst/>
              </a:prstGeom>
              <a:noFill/>
              <a:ln w="38100">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49203" name="Oval 169" descr="Крупная клетка"/>
              <p:cNvSpPr>
                <a:spLocks noChangeArrowheads="1"/>
              </p:cNvSpPr>
              <p:nvPr/>
            </p:nvSpPr>
            <p:spPr bwMode="auto">
              <a:xfrm>
                <a:off x="2710" y="799"/>
                <a:ext cx="340" cy="312"/>
              </a:xfrm>
              <a:prstGeom prst="ellipse">
                <a:avLst/>
              </a:prstGeom>
              <a:pattFill prst="lgCheck">
                <a:fgClr>
                  <a:srgbClr val="FF9BFF"/>
                </a:fgClr>
                <a:bgClr>
                  <a:schemeClr val="bg1"/>
                </a:bgClr>
              </a:pattFill>
              <a:ln w="38100">
                <a:solidFill>
                  <a:srgbClr val="9933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181" name="Group 177"/>
            <p:cNvGrpSpPr>
              <a:grpSpLocks/>
            </p:cNvGrpSpPr>
            <p:nvPr/>
          </p:nvGrpSpPr>
          <p:grpSpPr bwMode="auto">
            <a:xfrm>
              <a:off x="3557" y="740"/>
              <a:ext cx="500" cy="2758"/>
              <a:chOff x="1519" y="799"/>
              <a:chExt cx="454" cy="2608"/>
            </a:xfrm>
          </p:grpSpPr>
          <p:grpSp>
            <p:nvGrpSpPr>
              <p:cNvPr id="49189" name="Group 178"/>
              <p:cNvGrpSpPr>
                <a:grpSpLocks/>
              </p:cNvGrpSpPr>
              <p:nvPr/>
            </p:nvGrpSpPr>
            <p:grpSpPr bwMode="auto">
              <a:xfrm>
                <a:off x="1519" y="799"/>
                <a:ext cx="454" cy="2608"/>
                <a:chOff x="1066" y="799"/>
                <a:chExt cx="454" cy="2183"/>
              </a:xfrm>
            </p:grpSpPr>
            <p:sp>
              <p:nvSpPr>
                <p:cNvPr id="49192" name="Text Box 179"/>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7</a:t>
                  </a:r>
                  <a:endParaRPr lang="ru-RU" altLang="ru-RU" sz="2400">
                    <a:solidFill>
                      <a:srgbClr val="CC3300"/>
                    </a:solidFill>
                    <a:latin typeface="Tahoma" panose="020B0604030504040204" pitchFamily="34" charset="0"/>
                  </a:endParaRPr>
                </a:p>
              </p:txBody>
            </p:sp>
            <p:sp>
              <p:nvSpPr>
                <p:cNvPr id="49193" name="Text Box 180"/>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6</a:t>
                  </a:r>
                  <a:endParaRPr lang="ru-RU" altLang="ru-RU" sz="2400">
                    <a:solidFill>
                      <a:srgbClr val="CC3300"/>
                    </a:solidFill>
                    <a:latin typeface="Tahoma" panose="020B0604030504040204" pitchFamily="34" charset="0"/>
                  </a:endParaRPr>
                </a:p>
              </p:txBody>
            </p:sp>
            <p:sp>
              <p:nvSpPr>
                <p:cNvPr id="49194" name="Text Box 181"/>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5</a:t>
                  </a:r>
                  <a:endParaRPr lang="ru-RU" altLang="ru-RU" sz="2400">
                    <a:solidFill>
                      <a:srgbClr val="CC3300"/>
                    </a:solidFill>
                    <a:latin typeface="Tahoma" panose="020B0604030504040204" pitchFamily="34" charset="0"/>
                  </a:endParaRPr>
                </a:p>
              </p:txBody>
            </p:sp>
            <p:sp>
              <p:nvSpPr>
                <p:cNvPr id="49195" name="Text Box 182"/>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4</a:t>
                  </a:r>
                  <a:endParaRPr lang="ru-RU" altLang="ru-RU" sz="2400">
                    <a:solidFill>
                      <a:srgbClr val="CC3300"/>
                    </a:solidFill>
                    <a:latin typeface="Tahoma" panose="020B0604030504040204" pitchFamily="34" charset="0"/>
                  </a:endParaRPr>
                </a:p>
              </p:txBody>
            </p:sp>
            <p:sp>
              <p:nvSpPr>
                <p:cNvPr id="49196" name="Text Box 183"/>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3</a:t>
                  </a:r>
                  <a:endParaRPr lang="ru-RU" altLang="ru-RU" sz="2400">
                    <a:solidFill>
                      <a:srgbClr val="CC3300"/>
                    </a:solidFill>
                    <a:latin typeface="Tahoma" panose="020B0604030504040204" pitchFamily="34" charset="0"/>
                  </a:endParaRPr>
                </a:p>
              </p:txBody>
            </p:sp>
            <p:sp>
              <p:nvSpPr>
                <p:cNvPr id="49197" name="Text Box 184"/>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2</a:t>
                  </a:r>
                  <a:endParaRPr lang="ru-RU" altLang="ru-RU" sz="2400">
                    <a:solidFill>
                      <a:srgbClr val="CC3300"/>
                    </a:solidFill>
                    <a:latin typeface="Tahoma" panose="020B0604030504040204" pitchFamily="34" charset="0"/>
                  </a:endParaRPr>
                </a:p>
              </p:txBody>
            </p:sp>
            <p:sp>
              <p:nvSpPr>
                <p:cNvPr id="49198" name="Text Box 185"/>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2400" b="1">
                      <a:solidFill>
                        <a:srgbClr val="CC3300"/>
                      </a:solidFill>
                      <a:latin typeface="Tahoma" panose="020B0604030504040204" pitchFamily="34" charset="0"/>
                    </a:rPr>
                    <a:t>1</a:t>
                  </a:r>
                  <a:endParaRPr lang="ru-RU" altLang="ru-RU" sz="2400">
                    <a:solidFill>
                      <a:srgbClr val="CC3300"/>
                    </a:solidFill>
                    <a:latin typeface="Tahoma" panose="020B0604030504040204" pitchFamily="34" charset="0"/>
                  </a:endParaRPr>
                </a:p>
              </p:txBody>
            </p:sp>
          </p:grpSp>
          <p:sp>
            <p:nvSpPr>
              <p:cNvPr id="49190" name="Oval 186"/>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191" name="Oval 187"/>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49182" name="Text Box 101"/>
            <p:cNvSpPr txBox="1">
              <a:spLocks noChangeArrowheads="1"/>
            </p:cNvSpPr>
            <p:nvPr/>
          </p:nvSpPr>
          <p:spPr bwMode="auto">
            <a:xfrm>
              <a:off x="2428" y="807"/>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П7</a:t>
              </a:r>
            </a:p>
          </p:txBody>
        </p:sp>
        <p:sp>
          <p:nvSpPr>
            <p:cNvPr id="49183" name="Text Box 188"/>
            <p:cNvSpPr txBox="1">
              <a:spLocks noChangeArrowheads="1"/>
            </p:cNvSpPr>
            <p:nvPr/>
          </p:nvSpPr>
          <p:spPr bwMode="auto">
            <a:xfrm>
              <a:off x="2428" y="1212"/>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П6</a:t>
              </a:r>
            </a:p>
          </p:txBody>
        </p:sp>
        <p:sp>
          <p:nvSpPr>
            <p:cNvPr id="49184" name="Text Box 189"/>
            <p:cNvSpPr txBox="1">
              <a:spLocks noChangeArrowheads="1"/>
            </p:cNvSpPr>
            <p:nvPr/>
          </p:nvSpPr>
          <p:spPr bwMode="auto">
            <a:xfrm>
              <a:off x="2428" y="1605"/>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П5</a:t>
              </a:r>
            </a:p>
          </p:txBody>
        </p:sp>
        <p:sp>
          <p:nvSpPr>
            <p:cNvPr id="49185" name="Text Box 190"/>
            <p:cNvSpPr txBox="1">
              <a:spLocks noChangeArrowheads="1"/>
            </p:cNvSpPr>
            <p:nvPr/>
          </p:nvSpPr>
          <p:spPr bwMode="auto">
            <a:xfrm>
              <a:off x="2428" y="2001"/>
              <a:ext cx="2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П4</a:t>
              </a:r>
            </a:p>
          </p:txBody>
        </p:sp>
        <p:sp>
          <p:nvSpPr>
            <p:cNvPr id="49186" name="Text Box 191"/>
            <p:cNvSpPr txBox="1">
              <a:spLocks noChangeArrowheads="1"/>
            </p:cNvSpPr>
            <p:nvPr/>
          </p:nvSpPr>
          <p:spPr bwMode="auto">
            <a:xfrm>
              <a:off x="2428" y="2386"/>
              <a:ext cx="2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П3</a:t>
              </a:r>
            </a:p>
          </p:txBody>
        </p:sp>
        <p:sp>
          <p:nvSpPr>
            <p:cNvPr id="49187" name="Text Box 192"/>
            <p:cNvSpPr txBox="1">
              <a:spLocks noChangeArrowheads="1"/>
            </p:cNvSpPr>
            <p:nvPr/>
          </p:nvSpPr>
          <p:spPr bwMode="auto">
            <a:xfrm>
              <a:off x="2428" y="2798"/>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П2</a:t>
              </a:r>
            </a:p>
          </p:txBody>
        </p:sp>
        <p:sp>
          <p:nvSpPr>
            <p:cNvPr id="49188" name="Text Box 193"/>
            <p:cNvSpPr txBox="1">
              <a:spLocks noChangeArrowheads="1"/>
            </p:cNvSpPr>
            <p:nvPr/>
          </p:nvSpPr>
          <p:spPr bwMode="auto">
            <a:xfrm>
              <a:off x="2428" y="3185"/>
              <a:ext cx="2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a:solidFill>
                    <a:srgbClr val="CC3300"/>
                  </a:solidFill>
                  <a:latin typeface="Arial Narrow" panose="020B0606020202030204" pitchFamily="34" charset="0"/>
                </a:rPr>
                <a:t>П1</a:t>
              </a:r>
            </a:p>
          </p:txBody>
        </p:sp>
      </p:grpSp>
      <p:sp>
        <p:nvSpPr>
          <p:cNvPr id="52419" name="Text Box 195"/>
          <p:cNvSpPr txBox="1">
            <a:spLocks noChangeArrowheads="1"/>
          </p:cNvSpPr>
          <p:nvPr/>
        </p:nvSpPr>
        <p:spPr bwMode="auto">
          <a:xfrm>
            <a:off x="619125" y="6129338"/>
            <a:ext cx="790575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a:solidFill>
                  <a:srgbClr val="800080"/>
                </a:solidFill>
                <a:latin typeface="Tahoma" pitchFamily="34" charset="0"/>
                <a:cs typeface="Arial" charset="0"/>
              </a:rPr>
              <a:t>Рис.1.7. Сетевые протоколы и интерфейсы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3251" name="Text Box 3"/>
          <p:cNvSpPr txBox="1">
            <a:spLocks noChangeArrowheads="1"/>
          </p:cNvSpPr>
          <p:nvPr/>
        </p:nvSpPr>
        <p:spPr bwMode="auto">
          <a:xfrm>
            <a:off x="261938" y="1411288"/>
            <a:ext cx="8618537"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Рассматриваемая схема взаимодействия процессов изображена на рис.1.7. Прикладной процесс в системе </a:t>
            </a:r>
            <a:r>
              <a:rPr lang="ru-RU" sz="2400" i="1">
                <a:solidFill>
                  <a:srgbClr val="800080"/>
                </a:solidFill>
                <a:latin typeface="Arial" charset="0"/>
                <a:cs typeface="Arial" charset="0"/>
              </a:rPr>
              <a:t>А</a:t>
            </a:r>
            <a:r>
              <a:rPr lang="ru-RU" sz="2400">
                <a:solidFill>
                  <a:srgbClr val="800080"/>
                </a:solidFill>
                <a:latin typeface="Arial" charset="0"/>
                <a:cs typeface="Arial" charset="0"/>
              </a:rPr>
              <a:t> (уровень 7) формирует сообщения прикладному процессу в системе </a:t>
            </a:r>
            <a:r>
              <a:rPr lang="ru-RU" sz="2400" i="1">
                <a:solidFill>
                  <a:srgbClr val="800080"/>
                </a:solidFill>
                <a:latin typeface="Arial" charset="0"/>
                <a:cs typeface="Arial" charset="0"/>
              </a:rPr>
              <a:t>В</a:t>
            </a:r>
            <a:r>
              <a:rPr lang="ru-RU" sz="2400">
                <a:solidFill>
                  <a:srgbClr val="800080"/>
                </a:solidFill>
                <a:latin typeface="Arial" charset="0"/>
                <a:cs typeface="Arial" charset="0"/>
              </a:rPr>
              <a:t>, сообразуясь только с логикой взаимодействия этих двух прикладных процессов, но не с организацией сети. Физически сообщения, формируемые процессом в системе</a:t>
            </a:r>
            <a:r>
              <a:rPr lang="ru-RU" sz="2400" i="1">
                <a:solidFill>
                  <a:srgbClr val="800080"/>
                </a:solidFill>
                <a:latin typeface="Arial" charset="0"/>
                <a:cs typeface="Arial" charset="0"/>
              </a:rPr>
              <a:t> А</a:t>
            </a:r>
            <a:r>
              <a:rPr lang="ru-RU" sz="2400">
                <a:solidFill>
                  <a:srgbClr val="800080"/>
                </a:solidFill>
                <a:latin typeface="Arial" charset="0"/>
                <a:cs typeface="Arial" charset="0"/>
              </a:rPr>
              <a:t>, проходят последовательно через уровни 6, 5, …..., 1, подвергаясь процедурам последовательного обрамления, передаются через каналы связи и затем через уровни 1…6, на которых с сообщений последовательно снимается обрамление, поступают к процессу </a:t>
            </a:r>
            <a:r>
              <a:rPr lang="ru-RU" sz="2400" i="1">
                <a:solidFill>
                  <a:srgbClr val="800080"/>
                </a:solidFill>
                <a:latin typeface="Arial" charset="0"/>
                <a:cs typeface="Arial" charset="0"/>
              </a:rPr>
              <a:t>В</a:t>
            </a:r>
            <a:r>
              <a:rPr lang="ru-RU" sz="2400">
                <a:solidFill>
                  <a:srgbClr val="800080"/>
                </a:solidFill>
                <a:latin typeface="Arial" charset="0"/>
                <a:cs typeface="Arial" charset="0"/>
              </a:rPr>
              <a:t> полностью расконвертированными.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4275" name="Text Box 3"/>
          <p:cNvSpPr txBox="1">
            <a:spLocks noChangeArrowheads="1"/>
          </p:cNvSpPr>
          <p:nvPr/>
        </p:nvSpPr>
        <p:spPr bwMode="auto">
          <a:xfrm>
            <a:off x="261938" y="1155700"/>
            <a:ext cx="8620125"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a:solidFill>
                  <a:srgbClr val="800080"/>
                </a:solidFill>
                <a:latin typeface="Arial" charset="0"/>
                <a:cs typeface="Arial" charset="0"/>
              </a:rPr>
              <a:t>Аналогично процесс управления транспортировкой сообщений в базовую сеть СПД (уровень 4) отправляет собственные данные в обрамлении сообщения. Все данные, которые находятся вне обрамления, не имеют никакого смысла для этого процесса. Таким образом, процессы одного уровня в разных системах обмениваются данными в основном с помощью заголовков и концевиков сообщений. Системный процесс может послать собственное сообщение другому процессу такого же уровня в установленном порядке. При этом весь текст сообщения будет относиться к одноименному процессу в другой системе. Такие сообщения называются </a:t>
            </a:r>
            <a:r>
              <a:rPr lang="ru-RU" sz="2400" i="1">
                <a:solidFill>
                  <a:srgbClr val="800080"/>
                </a:solidFill>
                <a:latin typeface="Arial" charset="0"/>
                <a:cs typeface="Arial" charset="0"/>
              </a:rPr>
              <a:t>управляющими</a:t>
            </a:r>
            <a:r>
              <a:rPr lang="ru-RU" sz="2400">
                <a:solidFill>
                  <a:srgbClr val="800080"/>
                </a:solidFill>
                <a:latin typeface="Arial" charset="0"/>
                <a:cs typeface="Arial" charset="0"/>
              </a:rPr>
              <a:t> и используются в основном на уровнях 2...5.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8195" name="Text Box 3"/>
          <p:cNvSpPr txBox="1">
            <a:spLocks noChangeArrowheads="1"/>
          </p:cNvSpPr>
          <p:nvPr/>
        </p:nvSpPr>
        <p:spPr bwMode="auto">
          <a:xfrm>
            <a:off x="0" y="765175"/>
            <a:ext cx="9144000" cy="58642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100">
                <a:solidFill>
                  <a:srgbClr val="800080"/>
                </a:solidFill>
                <a:latin typeface="Tahoma" pitchFamily="34" charset="0"/>
                <a:cs typeface="Arial" charset="0"/>
              </a:rPr>
              <a:t>В структуре ИТС принято выделять </a:t>
            </a:r>
            <a:r>
              <a:rPr lang="ru-RU" sz="2100" u="sng">
                <a:solidFill>
                  <a:srgbClr val="800080"/>
                </a:solidFill>
                <a:latin typeface="Tahoma" pitchFamily="34" charset="0"/>
                <a:cs typeface="Arial" charset="0"/>
              </a:rPr>
              <a:t>два основных компонента</a:t>
            </a:r>
            <a:r>
              <a:rPr lang="ru-RU" sz="2100">
                <a:solidFill>
                  <a:srgbClr val="800080"/>
                </a:solidFill>
                <a:latin typeface="Tahoma" pitchFamily="34" charset="0"/>
                <a:cs typeface="Arial" charset="0"/>
              </a:rPr>
              <a:t>: </a:t>
            </a:r>
            <a:r>
              <a:rPr lang="ru-RU" sz="2100" u="sng">
                <a:solidFill>
                  <a:srgbClr val="800080"/>
                </a:solidFill>
                <a:latin typeface="Tahoma" pitchFamily="34" charset="0"/>
                <a:cs typeface="Arial" charset="0"/>
              </a:rPr>
              <a:t>средства сбора, хранения и обработки информации</a:t>
            </a:r>
            <a:r>
              <a:rPr lang="ru-RU" sz="2100">
                <a:solidFill>
                  <a:srgbClr val="800080"/>
                </a:solidFill>
                <a:latin typeface="Tahoma" pitchFamily="34" charset="0"/>
                <a:cs typeface="Arial" charset="0"/>
              </a:rPr>
              <a:t>, которые базируются на ЭВМ с их запоминающими устройствами и аппаратурой ввода-вывода информации, и </a:t>
            </a:r>
            <a:r>
              <a:rPr lang="ru-RU" sz="2100" u="sng">
                <a:solidFill>
                  <a:srgbClr val="800080"/>
                </a:solidFill>
                <a:latin typeface="Tahoma" pitchFamily="34" charset="0"/>
                <a:cs typeface="Arial" charset="0"/>
              </a:rPr>
              <a:t>средства передачи информации</a:t>
            </a:r>
            <a:r>
              <a:rPr lang="ru-RU" sz="2100">
                <a:solidFill>
                  <a:srgbClr val="800080"/>
                </a:solidFill>
                <a:latin typeface="Tahoma" pitchFamily="34" charset="0"/>
                <a:cs typeface="Arial" charset="0"/>
              </a:rPr>
              <a:t>, предназначенные для обеспечения взаимосвязи между ЭВМ, а также дистанционного доступа к ЭВМ удаленных абонентских пунктов. </a:t>
            </a:r>
            <a:r>
              <a:rPr lang="ru-RU" sz="2100" i="1">
                <a:solidFill>
                  <a:srgbClr val="800080"/>
                </a:solidFill>
                <a:latin typeface="Tahoma" pitchFamily="34" charset="0"/>
                <a:cs typeface="Arial" charset="0"/>
              </a:rPr>
              <a:t>Средства передачи данных в ИТС</a:t>
            </a:r>
            <a:r>
              <a:rPr lang="ru-RU" sz="2100">
                <a:solidFill>
                  <a:srgbClr val="800080"/>
                </a:solidFill>
                <a:latin typeface="Tahoma" pitchFamily="34" charset="0"/>
                <a:cs typeface="Arial" charset="0"/>
              </a:rPr>
              <a:t> представляют собой самостоятельную сеть специализированных ЭВМ, функцией которой является транспортировка информации между абонентскими пунктами и вычислительными машинами, осуществляющими обработку информации и предоставляющими пользователям разнообразные услуги по организации вычислительных работ на ЭВМ, доступу к информационно-поисковым системам (базам данных), сбору, обработке и накоплению информации и т.п.</a:t>
            </a:r>
          </a:p>
          <a:p>
            <a:pPr algn="ctr">
              <a:defRPr/>
            </a:pPr>
            <a:r>
              <a:rPr lang="ru-RU" sz="2100" u="sng">
                <a:solidFill>
                  <a:srgbClr val="800080"/>
                </a:solidFill>
                <a:latin typeface="Tahoma" pitchFamily="34" charset="0"/>
                <a:cs typeface="Arial" charset="0"/>
              </a:rPr>
              <a:t>Специфика и эффективность работы ИТС</a:t>
            </a:r>
            <a:r>
              <a:rPr lang="ru-RU" sz="2100">
                <a:solidFill>
                  <a:srgbClr val="800080"/>
                </a:solidFill>
                <a:latin typeface="Tahoma" pitchFamily="34" charset="0"/>
                <a:cs typeface="Arial" charset="0"/>
              </a:rPr>
              <a:t> в значительной степени определяются особенностями (протоколами) организации в сети информационного обмена, к которой подключены вычислительные машины и абонентские пункты пользователей.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5299" name="Text Box 3"/>
          <p:cNvSpPr txBox="1">
            <a:spLocks noChangeArrowheads="1"/>
          </p:cNvSpPr>
          <p:nvPr/>
        </p:nvSpPr>
        <p:spPr bwMode="auto">
          <a:xfrm>
            <a:off x="250825" y="1133475"/>
            <a:ext cx="8631238"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3200">
                <a:solidFill>
                  <a:srgbClr val="800080"/>
                </a:solidFill>
                <a:latin typeface="Arial" charset="0"/>
                <a:cs typeface="Arial" charset="0"/>
              </a:rPr>
              <a:t>Набор семантических и синтаксических правил, которые определяют поведение систем или устройств (частей систем или устройств), выполняющих определенные логически связанные группы функций при передаче данных (правила взаимодействия процессов на основе обмена сообщениями), называется </a:t>
            </a:r>
            <a:r>
              <a:rPr lang="ru-RU" sz="3200" i="1">
                <a:solidFill>
                  <a:srgbClr val="800080"/>
                </a:solidFill>
                <a:latin typeface="Arial" charset="0"/>
                <a:cs typeface="Arial" charset="0"/>
              </a:rPr>
              <a:t>протоколом</a:t>
            </a:r>
            <a:r>
              <a:rPr lang="ru-RU" sz="3200">
                <a:solidFill>
                  <a:srgbClr val="800080"/>
                </a:solidFill>
                <a:latin typeface="Arial" charset="0"/>
                <a:cs typeface="Arial" charset="0"/>
              </a:rPr>
              <a:t>. Для процессов каждого уровня используются протоколы </a:t>
            </a:r>
            <a:r>
              <a:rPr lang="ru-RU" sz="3200" i="1">
                <a:solidFill>
                  <a:srgbClr val="800080"/>
                </a:solidFill>
                <a:latin typeface="Arial" charset="0"/>
                <a:cs typeface="Arial" charset="0"/>
              </a:rPr>
              <a:t>П1</a:t>
            </a:r>
            <a:r>
              <a:rPr lang="ru-RU" sz="3200">
                <a:solidFill>
                  <a:srgbClr val="800080"/>
                </a:solidFill>
                <a:latin typeface="Arial" charset="0"/>
                <a:cs typeface="Arial" charset="0"/>
              </a:rPr>
              <a:t>, </a:t>
            </a:r>
            <a:r>
              <a:rPr lang="ru-RU" sz="3200" i="1">
                <a:solidFill>
                  <a:srgbClr val="800080"/>
                </a:solidFill>
                <a:latin typeface="Arial" charset="0"/>
                <a:cs typeface="Arial" charset="0"/>
              </a:rPr>
              <a:t>П2</a:t>
            </a:r>
            <a:r>
              <a:rPr lang="ru-RU" sz="3200">
                <a:solidFill>
                  <a:srgbClr val="800080"/>
                </a:solidFill>
                <a:latin typeface="Arial" charset="0"/>
                <a:cs typeface="Arial" charset="0"/>
              </a:rPr>
              <a:t>, …..., </a:t>
            </a:r>
            <a:r>
              <a:rPr lang="ru-RU" sz="3200" i="1">
                <a:solidFill>
                  <a:srgbClr val="800080"/>
                </a:solidFill>
                <a:latin typeface="Arial" charset="0"/>
                <a:cs typeface="Arial" charset="0"/>
              </a:rPr>
              <a:t>П7</a:t>
            </a:r>
            <a:r>
              <a:rPr lang="ru-RU" sz="3200">
                <a:solidFill>
                  <a:srgbClr val="800080"/>
                </a:solidFill>
                <a:latin typeface="Arial" charset="0"/>
                <a:cs typeface="Arial"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6323" name="Text Box 3"/>
          <p:cNvSpPr txBox="1">
            <a:spLocks noChangeArrowheads="1"/>
          </p:cNvSpPr>
          <p:nvPr/>
        </p:nvSpPr>
        <p:spPr bwMode="auto">
          <a:xfrm>
            <a:off x="255588" y="1103313"/>
            <a:ext cx="8593137"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42900" indent="-342900" algn="ctr">
              <a:defRPr/>
            </a:pPr>
            <a:r>
              <a:rPr lang="ru-RU" sz="2800">
                <a:solidFill>
                  <a:srgbClr val="800080"/>
                </a:solidFill>
                <a:latin typeface="Arial" charset="0"/>
                <a:cs typeface="Arial" charset="0"/>
              </a:rPr>
              <a:t>Протоколы имеют следующие особенности, отличающие их от интерфейсов:</a:t>
            </a:r>
          </a:p>
          <a:p>
            <a:pPr marL="342900" indent="-342900">
              <a:defRPr/>
            </a:pPr>
            <a:r>
              <a:rPr lang="ru-RU" sz="2400">
                <a:solidFill>
                  <a:srgbClr val="800080"/>
                </a:solidFill>
                <a:latin typeface="Arial" charset="0"/>
                <a:cs typeface="Arial" charset="0"/>
                <a:sym typeface="Wingdings 2" pitchFamily="18" charset="2"/>
              </a:rPr>
              <a:t></a:t>
            </a:r>
            <a:r>
              <a:rPr lang="ru-RU" sz="2800">
                <a:solidFill>
                  <a:srgbClr val="800080"/>
                </a:solidFill>
                <a:latin typeface="Arial" charset="0"/>
                <a:cs typeface="Arial" charset="0"/>
                <a:sym typeface="Wingdings 2" pitchFamily="18" charset="2"/>
              </a:rPr>
              <a:t> </a:t>
            </a:r>
            <a:r>
              <a:rPr lang="ru-RU" sz="2800">
                <a:solidFill>
                  <a:srgbClr val="800080"/>
                </a:solidFill>
                <a:latin typeface="Arial" charset="0"/>
                <a:cs typeface="Arial" charset="0"/>
              </a:rPr>
              <a:t>параллелизм взаимодействующих процессов;</a:t>
            </a:r>
          </a:p>
          <a:p>
            <a:pPr marL="342900" indent="-342900">
              <a:defRPr/>
            </a:pPr>
            <a:r>
              <a:rPr lang="ru-RU" sz="2400">
                <a:solidFill>
                  <a:srgbClr val="800080"/>
                </a:solidFill>
                <a:latin typeface="Arial" charset="0"/>
                <a:cs typeface="Arial" charset="0"/>
                <a:sym typeface="Wingdings 2" pitchFamily="18" charset="2"/>
              </a:rPr>
              <a:t></a:t>
            </a:r>
            <a:r>
              <a:rPr lang="ru-RU" sz="2800">
                <a:solidFill>
                  <a:srgbClr val="800080"/>
                </a:solidFill>
                <a:latin typeface="Arial" charset="0"/>
                <a:cs typeface="Arial" charset="0"/>
                <a:sym typeface="Wingdings 2" pitchFamily="18" charset="2"/>
              </a:rPr>
              <a:t> </a:t>
            </a:r>
            <a:r>
              <a:rPr lang="ru-RU" sz="2800">
                <a:solidFill>
                  <a:srgbClr val="800080"/>
                </a:solidFill>
                <a:latin typeface="Arial" charset="0"/>
                <a:cs typeface="Arial" charset="0"/>
              </a:rPr>
              <a:t>взаимная неопределенность состояния</a:t>
            </a:r>
          </a:p>
          <a:p>
            <a:pPr marL="342900" indent="-342900">
              <a:defRPr/>
            </a:pPr>
            <a:r>
              <a:rPr lang="ru-RU" sz="2800">
                <a:solidFill>
                  <a:srgbClr val="800080"/>
                </a:solidFill>
                <a:latin typeface="Arial" charset="0"/>
                <a:cs typeface="Arial" charset="0"/>
              </a:rPr>
              <a:t>    процессов, связанная с отсутствием у каждого</a:t>
            </a:r>
          </a:p>
          <a:p>
            <a:pPr marL="342900" indent="-342900">
              <a:defRPr/>
            </a:pPr>
            <a:r>
              <a:rPr lang="ru-RU" sz="2800">
                <a:solidFill>
                  <a:srgbClr val="800080"/>
                </a:solidFill>
                <a:latin typeface="Arial" charset="0"/>
                <a:cs typeface="Arial" charset="0"/>
              </a:rPr>
              <a:t>    из них полной информации о состоянии другого</a:t>
            </a:r>
          </a:p>
          <a:p>
            <a:pPr marL="342900" indent="-342900">
              <a:defRPr/>
            </a:pPr>
            <a:r>
              <a:rPr lang="ru-RU" sz="2800">
                <a:solidFill>
                  <a:srgbClr val="800080"/>
                </a:solidFill>
                <a:latin typeface="Arial" charset="0"/>
                <a:cs typeface="Arial" charset="0"/>
              </a:rPr>
              <a:t>    процесса;</a:t>
            </a:r>
          </a:p>
          <a:p>
            <a:pPr marL="342900" indent="-342900">
              <a:defRPr/>
            </a:pPr>
            <a:r>
              <a:rPr lang="ru-RU" sz="2400">
                <a:solidFill>
                  <a:srgbClr val="800080"/>
                </a:solidFill>
                <a:latin typeface="Arial" charset="0"/>
                <a:cs typeface="Arial" charset="0"/>
                <a:sym typeface="Wingdings 2" pitchFamily="18" charset="2"/>
              </a:rPr>
              <a:t></a:t>
            </a:r>
            <a:r>
              <a:rPr lang="ru-RU" sz="2800">
                <a:solidFill>
                  <a:srgbClr val="800080"/>
                </a:solidFill>
                <a:latin typeface="Arial" charset="0"/>
                <a:cs typeface="Arial" charset="0"/>
                <a:sym typeface="Wingdings 2" pitchFamily="18" charset="2"/>
              </a:rPr>
              <a:t> </a:t>
            </a:r>
            <a:r>
              <a:rPr lang="ru-RU" sz="2800">
                <a:solidFill>
                  <a:srgbClr val="800080"/>
                </a:solidFill>
                <a:latin typeface="Arial" charset="0"/>
                <a:cs typeface="Arial" charset="0"/>
              </a:rPr>
              <a:t>отсутствие однозначной зависимости между</a:t>
            </a:r>
          </a:p>
          <a:p>
            <a:pPr marL="342900" indent="-342900">
              <a:defRPr/>
            </a:pPr>
            <a:r>
              <a:rPr lang="ru-RU" sz="2800">
                <a:solidFill>
                  <a:srgbClr val="800080"/>
                </a:solidFill>
                <a:latin typeface="Arial" charset="0"/>
                <a:cs typeface="Arial" charset="0"/>
              </a:rPr>
              <a:t>    событиями и действиями, выполняемыми при</a:t>
            </a:r>
          </a:p>
          <a:p>
            <a:pPr marL="342900" indent="-342900">
              <a:defRPr/>
            </a:pPr>
            <a:r>
              <a:rPr lang="ru-RU" sz="2800">
                <a:solidFill>
                  <a:srgbClr val="800080"/>
                </a:solidFill>
                <a:latin typeface="Arial" charset="0"/>
                <a:cs typeface="Arial" charset="0"/>
              </a:rPr>
              <a:t>    их наступлении;</a:t>
            </a:r>
          </a:p>
          <a:p>
            <a:pPr marL="342900" indent="-342900">
              <a:defRPr/>
            </a:pPr>
            <a:r>
              <a:rPr lang="ru-RU" sz="2400">
                <a:solidFill>
                  <a:srgbClr val="800080"/>
                </a:solidFill>
                <a:latin typeface="Arial" charset="0"/>
                <a:cs typeface="Arial" charset="0"/>
                <a:sym typeface="Wingdings 2" pitchFamily="18" charset="2"/>
              </a:rPr>
              <a:t></a:t>
            </a:r>
            <a:r>
              <a:rPr lang="ru-RU" sz="2800">
                <a:solidFill>
                  <a:srgbClr val="800080"/>
                </a:solidFill>
                <a:latin typeface="Arial" charset="0"/>
                <a:cs typeface="Arial" charset="0"/>
                <a:sym typeface="Wingdings 2" pitchFamily="18" charset="2"/>
              </a:rPr>
              <a:t> </a:t>
            </a:r>
            <a:r>
              <a:rPr lang="ru-RU" sz="2800">
                <a:solidFill>
                  <a:srgbClr val="800080"/>
                </a:solidFill>
                <a:latin typeface="Arial" charset="0"/>
                <a:cs typeface="Arial" charset="0"/>
              </a:rPr>
              <a:t>отсутствие полной гарантии доставки</a:t>
            </a:r>
          </a:p>
          <a:p>
            <a:pPr marL="342900" indent="-342900">
              <a:defRPr/>
            </a:pPr>
            <a:r>
              <a:rPr lang="ru-RU" sz="2800">
                <a:solidFill>
                  <a:srgbClr val="800080"/>
                </a:solidFill>
                <a:latin typeface="Arial" charset="0"/>
                <a:cs typeface="Arial" charset="0"/>
              </a:rPr>
              <a:t>    сообщений.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7347" name="Text Box 3"/>
          <p:cNvSpPr txBox="1">
            <a:spLocks noChangeArrowheads="1"/>
          </p:cNvSpPr>
          <p:nvPr/>
        </p:nvSpPr>
        <p:spPr bwMode="auto">
          <a:xfrm>
            <a:off x="250825" y="954088"/>
            <a:ext cx="8618538" cy="55562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gn="ctr">
              <a:spcBef>
                <a:spcPct val="50000"/>
              </a:spcBef>
              <a:defRPr/>
            </a:pPr>
            <a:r>
              <a:rPr lang="ru-RU" sz="2600">
                <a:solidFill>
                  <a:srgbClr val="800080"/>
                </a:solidFill>
                <a:latin typeface="Arial" charset="0"/>
                <a:cs typeface="Arial" charset="0"/>
              </a:rPr>
              <a:t>Особенности 2 и 3 протоколов связаны с тем, что взаимодействующие процессы реализуются в разных системах — в различных, территориально далеких ЭВМ. По этой причине может немотивированно измениться состояние любого из процессов: пользователь может прекратить работу, прикладная программа — перейти в состояние ожидания или завершиться из-за особой ситуации, возникшей при ее выполнении и т.д. К тому же при разработке протоколов учитывается тот факт, что сообщение может не достичь адресата, в результате чего процесс, пославший сообщение, может не получить необходимой ему ответной реакции. Эти факторы существенно увеличивают сложность протоколов.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8371" name="Text Box 3"/>
          <p:cNvSpPr txBox="1">
            <a:spLocks noChangeArrowheads="1"/>
          </p:cNvSpPr>
          <p:nvPr/>
        </p:nvSpPr>
        <p:spPr bwMode="auto">
          <a:xfrm>
            <a:off x="249238" y="712788"/>
            <a:ext cx="8645525" cy="6056312"/>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300">
                <a:solidFill>
                  <a:srgbClr val="800080"/>
                </a:solidFill>
                <a:latin typeface="Arial" charset="0"/>
                <a:cs typeface="Arial" charset="0"/>
              </a:rPr>
              <a:t>При описании протокола принято выделять его логическую и процедурную характеристики. </a:t>
            </a:r>
            <a:r>
              <a:rPr lang="ru-RU" sz="2300" i="1">
                <a:solidFill>
                  <a:srgbClr val="800080"/>
                </a:solidFill>
                <a:latin typeface="Arial" charset="0"/>
                <a:cs typeface="Arial" charset="0"/>
              </a:rPr>
              <a:t>Логическая характеристика протокола </a:t>
            </a:r>
            <a:r>
              <a:rPr lang="ru-RU" sz="2300">
                <a:solidFill>
                  <a:srgbClr val="800080"/>
                </a:solidFill>
                <a:latin typeface="Arial" charset="0"/>
                <a:cs typeface="Arial" charset="0"/>
              </a:rPr>
              <a:t>— структура (формат) и содержание (семантика) сообщений. Логическая характеристика задается перечислением типов сообщений и их смысла. Правила выполнения действий, предписанных протоколом взаимодействия, называются </a:t>
            </a:r>
            <a:r>
              <a:rPr lang="ru-RU" sz="2300" i="1">
                <a:solidFill>
                  <a:srgbClr val="800080"/>
                </a:solidFill>
                <a:latin typeface="Arial" charset="0"/>
                <a:cs typeface="Arial" charset="0"/>
              </a:rPr>
              <a:t>процедурной характеристикой протокола. </a:t>
            </a:r>
            <a:r>
              <a:rPr lang="ru-RU" sz="2300">
                <a:solidFill>
                  <a:srgbClr val="800080"/>
                </a:solidFill>
                <a:latin typeface="Arial" charset="0"/>
                <a:cs typeface="Arial" charset="0"/>
              </a:rPr>
              <a:t>Процедурная характеристика протокола может представляться в различной математической форме: операторными схемами алгоритмов, автоматными моделями, сетями Петри и др.</a:t>
            </a:r>
          </a:p>
          <a:p>
            <a:pPr algn="ctr">
              <a:defRPr/>
            </a:pPr>
            <a:r>
              <a:rPr lang="ru-RU" sz="2300">
                <a:solidFill>
                  <a:srgbClr val="800080"/>
                </a:solidFill>
                <a:latin typeface="Arial" charset="0"/>
                <a:cs typeface="Arial" charset="0"/>
              </a:rPr>
              <a:t>Таким образом, логика организации ИТС в наибольшей степени определяется протоколами, устанавливающими как тип и структуру сообщений, так и процедуры их обработки — реакцию на входящие сообщения и генерацию собственных сообщений. Число уровней управления и типы используемых протоколов определяют архитектуру ИТС.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59395" name="Text Box 3"/>
          <p:cNvSpPr txBox="1">
            <a:spLocks noChangeArrowheads="1"/>
          </p:cNvSpPr>
          <p:nvPr/>
        </p:nvSpPr>
        <p:spPr bwMode="auto">
          <a:xfrm>
            <a:off x="268288" y="644525"/>
            <a:ext cx="8605837" cy="60452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600">
                <a:solidFill>
                  <a:srgbClr val="800080"/>
                </a:solidFill>
                <a:latin typeface="Arial" charset="0"/>
                <a:cs typeface="Arial" charset="0"/>
              </a:rPr>
              <a:t>Теперь можно дать более полное определение </a:t>
            </a:r>
            <a:r>
              <a:rPr lang="ru-RU" sz="2600" i="1">
                <a:solidFill>
                  <a:srgbClr val="800080"/>
                </a:solidFill>
                <a:latin typeface="Arial" charset="0"/>
                <a:cs typeface="Arial" charset="0"/>
              </a:rPr>
              <a:t>архитектуры сети</a:t>
            </a:r>
            <a:r>
              <a:rPr lang="ru-RU" sz="2600">
                <a:solidFill>
                  <a:srgbClr val="800080"/>
                </a:solidFill>
                <a:latin typeface="Arial" charset="0"/>
                <a:cs typeface="Arial" charset="0"/>
              </a:rPr>
              <a:t> (системы): она представляет собой принятое в данной сети (системе) стандартное множество функций для организации взаимосвязи между элементами этой сети (системы) и иерархическое распределение этих функций по уровням (группам), а также включает описание протоколов взаимодействия одноименных уровней двух и более элементов этой сети (системы), интерфейсов взаимодействия соседних уровней и логических структур, обеспечивающих целенаправленную связь между пользователями сети (системы). При этом сами средства связи в соответствии с вышесказанным не являются частью архитектуры.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0419" name="Rectangle 3"/>
          <p:cNvSpPr>
            <a:spLocks noChangeArrowheads="1"/>
          </p:cNvSpPr>
          <p:nvPr/>
        </p:nvSpPr>
        <p:spPr bwMode="auto">
          <a:xfrm>
            <a:off x="1065213" y="404813"/>
            <a:ext cx="7024687" cy="457200"/>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ctr">
              <a:defRPr/>
            </a:pPr>
            <a:r>
              <a:rPr lang="ru-RU" sz="2400" b="1">
                <a:solidFill>
                  <a:srgbClr val="CC0000"/>
                </a:solidFill>
                <a:latin typeface="Tahoma" pitchFamily="34" charset="0"/>
                <a:cs typeface="Arial" charset="0"/>
              </a:rPr>
              <a:t>1.10. Распределение функций по системам</a:t>
            </a:r>
            <a:r>
              <a:rPr lang="ru-RU" sz="2400">
                <a:solidFill>
                  <a:srgbClr val="CC0000"/>
                </a:solidFill>
                <a:latin typeface="Tahoma" pitchFamily="34" charset="0"/>
                <a:cs typeface="Arial" charset="0"/>
              </a:rPr>
              <a:t>  </a:t>
            </a:r>
          </a:p>
        </p:txBody>
      </p:sp>
      <p:sp>
        <p:nvSpPr>
          <p:cNvPr id="60420" name="Text Box 4"/>
          <p:cNvSpPr txBox="1">
            <a:spLocks noChangeArrowheads="1"/>
          </p:cNvSpPr>
          <p:nvPr/>
        </p:nvSpPr>
        <p:spPr bwMode="auto">
          <a:xfrm>
            <a:off x="260350" y="1238250"/>
            <a:ext cx="8621713"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600">
                <a:solidFill>
                  <a:srgbClr val="800080"/>
                </a:solidFill>
                <a:latin typeface="Arial" charset="0"/>
                <a:cs typeface="Arial" charset="0"/>
              </a:rPr>
              <a:t>Основные системы ИТС — главные и терминальные ЭВМ и узлы связи. Последние включают в себя коммуникационную ЭВМ, аппаратуру передачи (канала) данных (АКД) и средств сопряжения ЭВМ с АКД — линейные адаптеры и мультиплексоры передачи данных (МПД). Кроме того, для объединения ИТС используются </a:t>
            </a:r>
            <a:r>
              <a:rPr lang="ru-RU" sz="2600" i="1">
                <a:solidFill>
                  <a:srgbClr val="800080"/>
                </a:solidFill>
                <a:latin typeface="Arial" charset="0"/>
                <a:cs typeface="Arial" charset="0"/>
              </a:rPr>
              <a:t>переходные системы — шлюзы</a:t>
            </a:r>
            <a:r>
              <a:rPr lang="ru-RU" sz="2600">
                <a:solidFill>
                  <a:srgbClr val="800080"/>
                </a:solidFill>
                <a:latin typeface="Arial" charset="0"/>
                <a:cs typeface="Arial" charset="0"/>
              </a:rPr>
              <a:t>, базирующиеся на использовании, как правило, мини-ЭВМ, называемой </a:t>
            </a:r>
            <a:r>
              <a:rPr lang="ru-RU" sz="2600" i="1">
                <a:solidFill>
                  <a:srgbClr val="800080"/>
                </a:solidFill>
                <a:latin typeface="Arial" charset="0"/>
                <a:cs typeface="Arial" charset="0"/>
              </a:rPr>
              <a:t>переходной</a:t>
            </a:r>
            <a:r>
              <a:rPr lang="ru-RU" sz="2600">
                <a:solidFill>
                  <a:srgbClr val="800080"/>
                </a:solidFill>
                <a:latin typeface="Arial" charset="0"/>
                <a:cs typeface="Arial" charset="0"/>
              </a:rPr>
              <a:t> ЭВМ. Распределение в сети функций, связанных с управлением процессами передачи и обработки данных на уровнях 1...7, представлено на рис.1.8.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1918" name="Text Box 478"/>
          <p:cNvSpPr txBox="1">
            <a:spLocks noChangeArrowheads="1"/>
          </p:cNvSpPr>
          <p:nvPr/>
        </p:nvSpPr>
        <p:spPr bwMode="auto">
          <a:xfrm>
            <a:off x="403225" y="6238875"/>
            <a:ext cx="8335963" cy="457200"/>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spcBef>
                <a:spcPct val="50000"/>
              </a:spcBef>
              <a:defRPr/>
            </a:pPr>
            <a:r>
              <a:rPr lang="ru-RU" sz="2400" b="1">
                <a:solidFill>
                  <a:srgbClr val="800080"/>
                </a:solidFill>
                <a:latin typeface="Tahoma" pitchFamily="34" charset="0"/>
                <a:cs typeface="Arial" charset="0"/>
              </a:rPr>
              <a:t>Рис.1.8. Распределение функций по системам ИТС </a:t>
            </a:r>
          </a:p>
        </p:txBody>
      </p:sp>
      <p:grpSp>
        <p:nvGrpSpPr>
          <p:cNvPr id="58372" name="Group 980"/>
          <p:cNvGrpSpPr>
            <a:grpSpLocks/>
          </p:cNvGrpSpPr>
          <p:nvPr/>
        </p:nvGrpSpPr>
        <p:grpSpPr bwMode="auto">
          <a:xfrm>
            <a:off x="168275" y="469900"/>
            <a:ext cx="8813800" cy="5868988"/>
            <a:chOff x="106" y="296"/>
            <a:chExt cx="5552" cy="3697"/>
          </a:xfrm>
        </p:grpSpPr>
        <p:sp>
          <p:nvSpPr>
            <p:cNvPr id="58373" name="Freeform 979"/>
            <p:cNvSpPr>
              <a:spLocks/>
            </p:cNvSpPr>
            <p:nvPr/>
          </p:nvSpPr>
          <p:spPr bwMode="auto">
            <a:xfrm>
              <a:off x="3096" y="3510"/>
              <a:ext cx="1594" cy="236"/>
            </a:xfrm>
            <a:custGeom>
              <a:avLst/>
              <a:gdLst>
                <a:gd name="T0" fmla="*/ 1470 w 1594"/>
                <a:gd name="T1" fmla="*/ 0 h 236"/>
                <a:gd name="T2" fmla="*/ 1594 w 1594"/>
                <a:gd name="T3" fmla="*/ 26 h 236"/>
                <a:gd name="T4" fmla="*/ 1552 w 1594"/>
                <a:gd name="T5" fmla="*/ 236 h 236"/>
                <a:gd name="T6" fmla="*/ 0 w 1594"/>
                <a:gd name="T7" fmla="*/ 114 h 236"/>
                <a:gd name="T8" fmla="*/ 0 60000 65536"/>
                <a:gd name="T9" fmla="*/ 0 60000 65536"/>
                <a:gd name="T10" fmla="*/ 0 60000 65536"/>
                <a:gd name="T11" fmla="*/ 0 60000 65536"/>
                <a:gd name="T12" fmla="*/ 0 w 1594"/>
                <a:gd name="T13" fmla="*/ 0 h 236"/>
                <a:gd name="T14" fmla="*/ 1594 w 1594"/>
                <a:gd name="T15" fmla="*/ 236 h 236"/>
              </a:gdLst>
              <a:ahLst/>
              <a:cxnLst>
                <a:cxn ang="T8">
                  <a:pos x="T0" y="T1"/>
                </a:cxn>
                <a:cxn ang="T9">
                  <a:pos x="T2" y="T3"/>
                </a:cxn>
                <a:cxn ang="T10">
                  <a:pos x="T4" y="T5"/>
                </a:cxn>
                <a:cxn ang="T11">
                  <a:pos x="T6" y="T7"/>
                </a:cxn>
              </a:cxnLst>
              <a:rect l="T12" t="T13" r="T14" b="T15"/>
              <a:pathLst>
                <a:path w="1594" h="236">
                  <a:moveTo>
                    <a:pt x="1470" y="0"/>
                  </a:moveTo>
                  <a:lnTo>
                    <a:pt x="1594" y="26"/>
                  </a:lnTo>
                  <a:lnTo>
                    <a:pt x="1552" y="236"/>
                  </a:lnTo>
                  <a:lnTo>
                    <a:pt x="0" y="114"/>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74" name="Freeform 507"/>
            <p:cNvSpPr>
              <a:spLocks/>
            </p:cNvSpPr>
            <p:nvPr/>
          </p:nvSpPr>
          <p:spPr bwMode="auto">
            <a:xfrm>
              <a:off x="330" y="720"/>
              <a:ext cx="367" cy="930"/>
            </a:xfrm>
            <a:custGeom>
              <a:avLst/>
              <a:gdLst>
                <a:gd name="T0" fmla="*/ 243 w 367"/>
                <a:gd name="T1" fmla="*/ 84 h 930"/>
                <a:gd name="T2" fmla="*/ 189 w 367"/>
                <a:gd name="T3" fmla="*/ 0 h 930"/>
                <a:gd name="T4" fmla="*/ 0 w 367"/>
                <a:gd name="T5" fmla="*/ 117 h 930"/>
                <a:gd name="T6" fmla="*/ 367 w 367"/>
                <a:gd name="T7" fmla="*/ 930 h 930"/>
                <a:gd name="T8" fmla="*/ 0 60000 65536"/>
                <a:gd name="T9" fmla="*/ 0 60000 65536"/>
                <a:gd name="T10" fmla="*/ 0 60000 65536"/>
                <a:gd name="T11" fmla="*/ 0 60000 65536"/>
                <a:gd name="T12" fmla="*/ 0 w 367"/>
                <a:gd name="T13" fmla="*/ 0 h 930"/>
                <a:gd name="T14" fmla="*/ 367 w 367"/>
                <a:gd name="T15" fmla="*/ 930 h 930"/>
              </a:gdLst>
              <a:ahLst/>
              <a:cxnLst>
                <a:cxn ang="T8">
                  <a:pos x="T0" y="T1"/>
                </a:cxn>
                <a:cxn ang="T9">
                  <a:pos x="T2" y="T3"/>
                </a:cxn>
                <a:cxn ang="T10">
                  <a:pos x="T4" y="T5"/>
                </a:cxn>
                <a:cxn ang="T11">
                  <a:pos x="T6" y="T7"/>
                </a:cxn>
              </a:cxnLst>
              <a:rect l="T12" t="T13" r="T14" b="T15"/>
              <a:pathLst>
                <a:path w="367" h="930">
                  <a:moveTo>
                    <a:pt x="243" y="84"/>
                  </a:moveTo>
                  <a:lnTo>
                    <a:pt x="189" y="0"/>
                  </a:lnTo>
                  <a:lnTo>
                    <a:pt x="0" y="117"/>
                  </a:lnTo>
                  <a:lnTo>
                    <a:pt x="367" y="930"/>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75" name="Line 509"/>
            <p:cNvSpPr>
              <a:spLocks noChangeShapeType="1"/>
            </p:cNvSpPr>
            <p:nvPr/>
          </p:nvSpPr>
          <p:spPr bwMode="auto">
            <a:xfrm>
              <a:off x="329" y="828"/>
              <a:ext cx="141" cy="1388"/>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76" name="Line 508"/>
            <p:cNvSpPr>
              <a:spLocks noChangeShapeType="1"/>
            </p:cNvSpPr>
            <p:nvPr/>
          </p:nvSpPr>
          <p:spPr bwMode="auto">
            <a:xfrm>
              <a:off x="329" y="828"/>
              <a:ext cx="255" cy="1105"/>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77" name="Freeform 502"/>
            <p:cNvSpPr>
              <a:spLocks/>
            </p:cNvSpPr>
            <p:nvPr/>
          </p:nvSpPr>
          <p:spPr bwMode="auto">
            <a:xfrm>
              <a:off x="178" y="3734"/>
              <a:ext cx="1341" cy="15"/>
            </a:xfrm>
            <a:custGeom>
              <a:avLst/>
              <a:gdLst>
                <a:gd name="T0" fmla="*/ 0 w 1341"/>
                <a:gd name="T1" fmla="*/ 0 h 15"/>
                <a:gd name="T2" fmla="*/ 1341 w 1341"/>
                <a:gd name="T3" fmla="*/ 15 h 15"/>
                <a:gd name="T4" fmla="*/ 0 60000 65536"/>
                <a:gd name="T5" fmla="*/ 0 60000 65536"/>
                <a:gd name="T6" fmla="*/ 0 w 1341"/>
                <a:gd name="T7" fmla="*/ 0 h 15"/>
                <a:gd name="T8" fmla="*/ 1341 w 1341"/>
                <a:gd name="T9" fmla="*/ 15 h 15"/>
              </a:gdLst>
              <a:ahLst/>
              <a:cxnLst>
                <a:cxn ang="T4">
                  <a:pos x="T0" y="T1"/>
                </a:cxn>
                <a:cxn ang="T5">
                  <a:pos x="T2" y="T3"/>
                </a:cxn>
              </a:cxnLst>
              <a:rect l="T6" t="T7" r="T8" b="T9"/>
              <a:pathLst>
                <a:path w="1341" h="15">
                  <a:moveTo>
                    <a:pt x="0" y="0"/>
                  </a:moveTo>
                  <a:lnTo>
                    <a:pt x="1341" y="15"/>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78" name="Freeform 503"/>
            <p:cNvSpPr>
              <a:spLocks/>
            </p:cNvSpPr>
            <p:nvPr/>
          </p:nvSpPr>
          <p:spPr bwMode="auto">
            <a:xfrm>
              <a:off x="178" y="3736"/>
              <a:ext cx="1596" cy="86"/>
            </a:xfrm>
            <a:custGeom>
              <a:avLst/>
              <a:gdLst>
                <a:gd name="T0" fmla="*/ 0 w 1668"/>
                <a:gd name="T1" fmla="*/ 0 h 86"/>
                <a:gd name="T2" fmla="*/ 1668 w 1668"/>
                <a:gd name="T3" fmla="*/ 86 h 86"/>
                <a:gd name="T4" fmla="*/ 0 60000 65536"/>
                <a:gd name="T5" fmla="*/ 0 60000 65536"/>
                <a:gd name="T6" fmla="*/ 0 w 1668"/>
                <a:gd name="T7" fmla="*/ 0 h 86"/>
                <a:gd name="T8" fmla="*/ 1668 w 1668"/>
                <a:gd name="T9" fmla="*/ 86 h 86"/>
              </a:gdLst>
              <a:ahLst/>
              <a:cxnLst>
                <a:cxn ang="T4">
                  <a:pos x="T0" y="T1"/>
                </a:cxn>
                <a:cxn ang="T5">
                  <a:pos x="T2" y="T3"/>
                </a:cxn>
              </a:cxnLst>
              <a:rect l="T6" t="T7" r="T8" b="T9"/>
              <a:pathLst>
                <a:path w="1668" h="86">
                  <a:moveTo>
                    <a:pt x="0" y="0"/>
                  </a:moveTo>
                  <a:lnTo>
                    <a:pt x="1668" y="86"/>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79" name="Freeform 501"/>
            <p:cNvSpPr>
              <a:spLocks/>
            </p:cNvSpPr>
            <p:nvPr/>
          </p:nvSpPr>
          <p:spPr bwMode="auto">
            <a:xfrm>
              <a:off x="106" y="3546"/>
              <a:ext cx="1160" cy="188"/>
            </a:xfrm>
            <a:custGeom>
              <a:avLst/>
              <a:gdLst>
                <a:gd name="T0" fmla="*/ 86 w 1160"/>
                <a:gd name="T1" fmla="*/ 0 h 188"/>
                <a:gd name="T2" fmla="*/ 0 w 1160"/>
                <a:gd name="T3" fmla="*/ 38 h 188"/>
                <a:gd name="T4" fmla="*/ 72 w 1160"/>
                <a:gd name="T5" fmla="*/ 188 h 188"/>
                <a:gd name="T6" fmla="*/ 1160 w 1160"/>
                <a:gd name="T7" fmla="*/ 150 h 188"/>
                <a:gd name="T8" fmla="*/ 0 60000 65536"/>
                <a:gd name="T9" fmla="*/ 0 60000 65536"/>
                <a:gd name="T10" fmla="*/ 0 60000 65536"/>
                <a:gd name="T11" fmla="*/ 0 60000 65536"/>
                <a:gd name="T12" fmla="*/ 0 w 1160"/>
                <a:gd name="T13" fmla="*/ 0 h 188"/>
                <a:gd name="T14" fmla="*/ 1160 w 1160"/>
                <a:gd name="T15" fmla="*/ 188 h 188"/>
              </a:gdLst>
              <a:ahLst/>
              <a:cxnLst>
                <a:cxn ang="T8">
                  <a:pos x="T0" y="T1"/>
                </a:cxn>
                <a:cxn ang="T9">
                  <a:pos x="T2" y="T3"/>
                </a:cxn>
                <a:cxn ang="T10">
                  <a:pos x="T4" y="T5"/>
                </a:cxn>
                <a:cxn ang="T11">
                  <a:pos x="T6" y="T7"/>
                </a:cxn>
              </a:cxnLst>
              <a:rect l="T12" t="T13" r="T14" b="T15"/>
              <a:pathLst>
                <a:path w="1160" h="188">
                  <a:moveTo>
                    <a:pt x="86" y="0"/>
                  </a:moveTo>
                  <a:lnTo>
                    <a:pt x="0" y="38"/>
                  </a:lnTo>
                  <a:lnTo>
                    <a:pt x="72" y="188"/>
                  </a:lnTo>
                  <a:lnTo>
                    <a:pt x="1160" y="150"/>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0" name="Freeform 497"/>
            <p:cNvSpPr>
              <a:spLocks/>
            </p:cNvSpPr>
            <p:nvPr/>
          </p:nvSpPr>
          <p:spPr bwMode="auto">
            <a:xfrm>
              <a:off x="5290" y="504"/>
              <a:ext cx="240" cy="898"/>
            </a:xfrm>
            <a:custGeom>
              <a:avLst/>
              <a:gdLst>
                <a:gd name="T0" fmla="*/ 0 w 240"/>
                <a:gd name="T1" fmla="*/ 0 h 898"/>
                <a:gd name="T2" fmla="*/ 240 w 240"/>
                <a:gd name="T3" fmla="*/ 150 h 898"/>
                <a:gd name="T4" fmla="*/ 234 w 240"/>
                <a:gd name="T5" fmla="*/ 898 h 898"/>
                <a:gd name="T6" fmla="*/ 0 60000 65536"/>
                <a:gd name="T7" fmla="*/ 0 60000 65536"/>
                <a:gd name="T8" fmla="*/ 0 60000 65536"/>
                <a:gd name="T9" fmla="*/ 0 w 240"/>
                <a:gd name="T10" fmla="*/ 0 h 898"/>
                <a:gd name="T11" fmla="*/ 240 w 240"/>
                <a:gd name="T12" fmla="*/ 898 h 898"/>
              </a:gdLst>
              <a:ahLst/>
              <a:cxnLst>
                <a:cxn ang="T6">
                  <a:pos x="T0" y="T1"/>
                </a:cxn>
                <a:cxn ang="T7">
                  <a:pos x="T2" y="T3"/>
                </a:cxn>
                <a:cxn ang="T8">
                  <a:pos x="T4" y="T5"/>
                </a:cxn>
              </a:cxnLst>
              <a:rect l="T9" t="T10" r="T11" b="T12"/>
              <a:pathLst>
                <a:path w="240" h="898">
                  <a:moveTo>
                    <a:pt x="0" y="0"/>
                  </a:moveTo>
                  <a:lnTo>
                    <a:pt x="240" y="150"/>
                  </a:lnTo>
                  <a:lnTo>
                    <a:pt x="234" y="898"/>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1" name="Freeform 496"/>
            <p:cNvSpPr>
              <a:spLocks/>
            </p:cNvSpPr>
            <p:nvPr/>
          </p:nvSpPr>
          <p:spPr bwMode="auto">
            <a:xfrm>
              <a:off x="5290" y="501"/>
              <a:ext cx="168" cy="679"/>
            </a:xfrm>
            <a:custGeom>
              <a:avLst/>
              <a:gdLst>
                <a:gd name="T0" fmla="*/ 0 w 168"/>
                <a:gd name="T1" fmla="*/ 0 h 679"/>
                <a:gd name="T2" fmla="*/ 168 w 168"/>
                <a:gd name="T3" fmla="*/ 155 h 679"/>
                <a:gd name="T4" fmla="*/ 84 w 168"/>
                <a:gd name="T5" fmla="*/ 679 h 679"/>
                <a:gd name="T6" fmla="*/ 0 60000 65536"/>
                <a:gd name="T7" fmla="*/ 0 60000 65536"/>
                <a:gd name="T8" fmla="*/ 0 60000 65536"/>
                <a:gd name="T9" fmla="*/ 0 w 168"/>
                <a:gd name="T10" fmla="*/ 0 h 679"/>
                <a:gd name="T11" fmla="*/ 168 w 168"/>
                <a:gd name="T12" fmla="*/ 679 h 679"/>
              </a:gdLst>
              <a:ahLst/>
              <a:cxnLst>
                <a:cxn ang="T6">
                  <a:pos x="T0" y="T1"/>
                </a:cxn>
                <a:cxn ang="T7">
                  <a:pos x="T2" y="T3"/>
                </a:cxn>
                <a:cxn ang="T8">
                  <a:pos x="T4" y="T5"/>
                </a:cxn>
              </a:cxnLst>
              <a:rect l="T9" t="T10" r="T11" b="T12"/>
              <a:pathLst>
                <a:path w="168" h="679">
                  <a:moveTo>
                    <a:pt x="0" y="0"/>
                  </a:moveTo>
                  <a:lnTo>
                    <a:pt x="168" y="155"/>
                  </a:lnTo>
                  <a:lnTo>
                    <a:pt x="84" y="679"/>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2" name="Line 474"/>
            <p:cNvSpPr>
              <a:spLocks noChangeShapeType="1"/>
            </p:cNvSpPr>
            <p:nvPr/>
          </p:nvSpPr>
          <p:spPr bwMode="auto">
            <a:xfrm>
              <a:off x="5432" y="3800"/>
              <a:ext cx="97"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383" name="Freeform 473"/>
            <p:cNvSpPr>
              <a:spLocks/>
            </p:cNvSpPr>
            <p:nvPr/>
          </p:nvSpPr>
          <p:spPr bwMode="auto">
            <a:xfrm>
              <a:off x="3876" y="1386"/>
              <a:ext cx="129" cy="123"/>
            </a:xfrm>
            <a:custGeom>
              <a:avLst/>
              <a:gdLst>
                <a:gd name="T0" fmla="*/ 129 w 129"/>
                <a:gd name="T1" fmla="*/ 0 h 123"/>
                <a:gd name="T2" fmla="*/ 48 w 129"/>
                <a:gd name="T3" fmla="*/ 56 h 123"/>
                <a:gd name="T4" fmla="*/ 0 w 129"/>
                <a:gd name="T5" fmla="*/ 123 h 123"/>
                <a:gd name="T6" fmla="*/ 0 60000 65536"/>
                <a:gd name="T7" fmla="*/ 0 60000 65536"/>
                <a:gd name="T8" fmla="*/ 0 60000 65536"/>
                <a:gd name="T9" fmla="*/ 0 w 129"/>
                <a:gd name="T10" fmla="*/ 0 h 123"/>
                <a:gd name="T11" fmla="*/ 129 w 129"/>
                <a:gd name="T12" fmla="*/ 123 h 123"/>
              </a:gdLst>
              <a:ahLst/>
              <a:cxnLst>
                <a:cxn ang="T6">
                  <a:pos x="T0" y="T1"/>
                </a:cxn>
                <a:cxn ang="T7">
                  <a:pos x="T2" y="T3"/>
                </a:cxn>
                <a:cxn ang="T8">
                  <a:pos x="T4" y="T5"/>
                </a:cxn>
              </a:cxnLst>
              <a:rect l="T9" t="T10" r="T11" b="T12"/>
              <a:pathLst>
                <a:path w="129" h="123">
                  <a:moveTo>
                    <a:pt x="129" y="0"/>
                  </a:moveTo>
                  <a:lnTo>
                    <a:pt x="48" y="56"/>
                  </a:lnTo>
                  <a:lnTo>
                    <a:pt x="0" y="123"/>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4" name="Freeform 472"/>
            <p:cNvSpPr>
              <a:spLocks/>
            </p:cNvSpPr>
            <p:nvPr/>
          </p:nvSpPr>
          <p:spPr bwMode="auto">
            <a:xfrm>
              <a:off x="4023" y="2000"/>
              <a:ext cx="167" cy="78"/>
            </a:xfrm>
            <a:custGeom>
              <a:avLst/>
              <a:gdLst>
                <a:gd name="T0" fmla="*/ 0 w 167"/>
                <a:gd name="T1" fmla="*/ 0 h 78"/>
                <a:gd name="T2" fmla="*/ 138 w 167"/>
                <a:gd name="T3" fmla="*/ 42 h 78"/>
                <a:gd name="T4" fmla="*/ 167 w 167"/>
                <a:gd name="T5" fmla="*/ 78 h 78"/>
                <a:gd name="T6" fmla="*/ 0 60000 65536"/>
                <a:gd name="T7" fmla="*/ 0 60000 65536"/>
                <a:gd name="T8" fmla="*/ 0 60000 65536"/>
                <a:gd name="T9" fmla="*/ 0 w 167"/>
                <a:gd name="T10" fmla="*/ 0 h 78"/>
                <a:gd name="T11" fmla="*/ 167 w 167"/>
                <a:gd name="T12" fmla="*/ 78 h 78"/>
              </a:gdLst>
              <a:ahLst/>
              <a:cxnLst>
                <a:cxn ang="T6">
                  <a:pos x="T0" y="T1"/>
                </a:cxn>
                <a:cxn ang="T7">
                  <a:pos x="T2" y="T3"/>
                </a:cxn>
                <a:cxn ang="T8">
                  <a:pos x="T4" y="T5"/>
                </a:cxn>
              </a:cxnLst>
              <a:rect l="T9" t="T10" r="T11" b="T12"/>
              <a:pathLst>
                <a:path w="167" h="78">
                  <a:moveTo>
                    <a:pt x="0" y="0"/>
                  </a:moveTo>
                  <a:lnTo>
                    <a:pt x="138" y="42"/>
                  </a:lnTo>
                  <a:lnTo>
                    <a:pt x="167" y="78"/>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5" name="Freeform 454"/>
            <p:cNvSpPr>
              <a:spLocks/>
            </p:cNvSpPr>
            <p:nvPr/>
          </p:nvSpPr>
          <p:spPr bwMode="auto">
            <a:xfrm>
              <a:off x="2504" y="1068"/>
              <a:ext cx="106" cy="186"/>
            </a:xfrm>
            <a:custGeom>
              <a:avLst/>
              <a:gdLst>
                <a:gd name="T0" fmla="*/ 0 w 106"/>
                <a:gd name="T1" fmla="*/ 0 h 186"/>
                <a:gd name="T2" fmla="*/ 94 w 106"/>
                <a:gd name="T3" fmla="*/ 44 h 186"/>
                <a:gd name="T4" fmla="*/ 106 w 106"/>
                <a:gd name="T5" fmla="*/ 186 h 186"/>
                <a:gd name="T6" fmla="*/ 0 60000 65536"/>
                <a:gd name="T7" fmla="*/ 0 60000 65536"/>
                <a:gd name="T8" fmla="*/ 0 60000 65536"/>
                <a:gd name="T9" fmla="*/ 0 w 106"/>
                <a:gd name="T10" fmla="*/ 0 h 186"/>
                <a:gd name="T11" fmla="*/ 106 w 106"/>
                <a:gd name="T12" fmla="*/ 186 h 186"/>
              </a:gdLst>
              <a:ahLst/>
              <a:cxnLst>
                <a:cxn ang="T6">
                  <a:pos x="T0" y="T1"/>
                </a:cxn>
                <a:cxn ang="T7">
                  <a:pos x="T2" y="T3"/>
                </a:cxn>
                <a:cxn ang="T8">
                  <a:pos x="T4" y="T5"/>
                </a:cxn>
              </a:cxnLst>
              <a:rect l="T9" t="T10" r="T11" b="T12"/>
              <a:pathLst>
                <a:path w="106" h="186">
                  <a:moveTo>
                    <a:pt x="0" y="0"/>
                  </a:moveTo>
                  <a:lnTo>
                    <a:pt x="94" y="44"/>
                  </a:lnTo>
                  <a:lnTo>
                    <a:pt x="106" y="186"/>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6" name="Freeform 453"/>
            <p:cNvSpPr>
              <a:spLocks/>
            </p:cNvSpPr>
            <p:nvPr/>
          </p:nvSpPr>
          <p:spPr bwMode="auto">
            <a:xfrm>
              <a:off x="3052" y="1510"/>
              <a:ext cx="222" cy="74"/>
            </a:xfrm>
            <a:custGeom>
              <a:avLst/>
              <a:gdLst>
                <a:gd name="T0" fmla="*/ 0 w 222"/>
                <a:gd name="T1" fmla="*/ 42 h 74"/>
                <a:gd name="T2" fmla="*/ 132 w 222"/>
                <a:gd name="T3" fmla="*/ 0 h 74"/>
                <a:gd name="T4" fmla="*/ 222 w 222"/>
                <a:gd name="T5" fmla="*/ 74 h 74"/>
                <a:gd name="T6" fmla="*/ 0 60000 65536"/>
                <a:gd name="T7" fmla="*/ 0 60000 65536"/>
                <a:gd name="T8" fmla="*/ 0 60000 65536"/>
                <a:gd name="T9" fmla="*/ 0 w 222"/>
                <a:gd name="T10" fmla="*/ 0 h 74"/>
                <a:gd name="T11" fmla="*/ 222 w 222"/>
                <a:gd name="T12" fmla="*/ 74 h 74"/>
              </a:gdLst>
              <a:ahLst/>
              <a:cxnLst>
                <a:cxn ang="T6">
                  <a:pos x="T0" y="T1"/>
                </a:cxn>
                <a:cxn ang="T7">
                  <a:pos x="T2" y="T3"/>
                </a:cxn>
                <a:cxn ang="T8">
                  <a:pos x="T4" y="T5"/>
                </a:cxn>
              </a:cxnLst>
              <a:rect l="T9" t="T10" r="T11" b="T12"/>
              <a:pathLst>
                <a:path w="222" h="74">
                  <a:moveTo>
                    <a:pt x="0" y="42"/>
                  </a:moveTo>
                  <a:lnTo>
                    <a:pt x="132" y="0"/>
                  </a:lnTo>
                  <a:lnTo>
                    <a:pt x="222" y="74"/>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7" name="Freeform 452"/>
            <p:cNvSpPr>
              <a:spLocks/>
            </p:cNvSpPr>
            <p:nvPr/>
          </p:nvSpPr>
          <p:spPr bwMode="auto">
            <a:xfrm>
              <a:off x="3272" y="2278"/>
              <a:ext cx="212" cy="182"/>
            </a:xfrm>
            <a:custGeom>
              <a:avLst/>
              <a:gdLst>
                <a:gd name="T0" fmla="*/ 212 w 212"/>
                <a:gd name="T1" fmla="*/ 0 h 182"/>
                <a:gd name="T2" fmla="*/ 196 w 212"/>
                <a:gd name="T3" fmla="*/ 50 h 182"/>
                <a:gd name="T4" fmla="*/ 0 w 212"/>
                <a:gd name="T5" fmla="*/ 182 h 182"/>
                <a:gd name="T6" fmla="*/ 0 60000 65536"/>
                <a:gd name="T7" fmla="*/ 0 60000 65536"/>
                <a:gd name="T8" fmla="*/ 0 60000 65536"/>
                <a:gd name="T9" fmla="*/ 0 w 212"/>
                <a:gd name="T10" fmla="*/ 0 h 182"/>
                <a:gd name="T11" fmla="*/ 212 w 212"/>
                <a:gd name="T12" fmla="*/ 182 h 182"/>
              </a:gdLst>
              <a:ahLst/>
              <a:cxnLst>
                <a:cxn ang="T6">
                  <a:pos x="T0" y="T1"/>
                </a:cxn>
                <a:cxn ang="T7">
                  <a:pos x="T2" y="T3"/>
                </a:cxn>
                <a:cxn ang="T8">
                  <a:pos x="T4" y="T5"/>
                </a:cxn>
              </a:cxnLst>
              <a:rect l="T9" t="T10" r="T11" b="T12"/>
              <a:pathLst>
                <a:path w="212" h="182">
                  <a:moveTo>
                    <a:pt x="212" y="0"/>
                  </a:moveTo>
                  <a:lnTo>
                    <a:pt x="196" y="50"/>
                  </a:lnTo>
                  <a:lnTo>
                    <a:pt x="0" y="182"/>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8" name="Freeform 451"/>
            <p:cNvSpPr>
              <a:spLocks/>
            </p:cNvSpPr>
            <p:nvPr/>
          </p:nvSpPr>
          <p:spPr bwMode="auto">
            <a:xfrm>
              <a:off x="2080" y="1744"/>
              <a:ext cx="146" cy="270"/>
            </a:xfrm>
            <a:custGeom>
              <a:avLst/>
              <a:gdLst>
                <a:gd name="T0" fmla="*/ 146 w 146"/>
                <a:gd name="T1" fmla="*/ 0 h 270"/>
                <a:gd name="T2" fmla="*/ 66 w 146"/>
                <a:gd name="T3" fmla="*/ 10 h 270"/>
                <a:gd name="T4" fmla="*/ 44 w 146"/>
                <a:gd name="T5" fmla="*/ 150 h 270"/>
                <a:gd name="T6" fmla="*/ 0 w 146"/>
                <a:gd name="T7" fmla="*/ 270 h 270"/>
                <a:gd name="T8" fmla="*/ 0 60000 65536"/>
                <a:gd name="T9" fmla="*/ 0 60000 65536"/>
                <a:gd name="T10" fmla="*/ 0 60000 65536"/>
                <a:gd name="T11" fmla="*/ 0 60000 65536"/>
                <a:gd name="T12" fmla="*/ 0 w 146"/>
                <a:gd name="T13" fmla="*/ 0 h 270"/>
                <a:gd name="T14" fmla="*/ 146 w 146"/>
                <a:gd name="T15" fmla="*/ 270 h 270"/>
              </a:gdLst>
              <a:ahLst/>
              <a:cxnLst>
                <a:cxn ang="T8">
                  <a:pos x="T0" y="T1"/>
                </a:cxn>
                <a:cxn ang="T9">
                  <a:pos x="T2" y="T3"/>
                </a:cxn>
                <a:cxn ang="T10">
                  <a:pos x="T4" y="T5"/>
                </a:cxn>
                <a:cxn ang="T11">
                  <a:pos x="T6" y="T7"/>
                </a:cxn>
              </a:cxnLst>
              <a:rect l="T12" t="T13" r="T14" b="T15"/>
              <a:pathLst>
                <a:path w="146" h="270">
                  <a:moveTo>
                    <a:pt x="146" y="0"/>
                  </a:moveTo>
                  <a:lnTo>
                    <a:pt x="66" y="10"/>
                  </a:lnTo>
                  <a:lnTo>
                    <a:pt x="44" y="150"/>
                  </a:lnTo>
                  <a:lnTo>
                    <a:pt x="0" y="270"/>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89" name="Freeform 450"/>
            <p:cNvSpPr>
              <a:spLocks/>
            </p:cNvSpPr>
            <p:nvPr/>
          </p:nvSpPr>
          <p:spPr bwMode="auto">
            <a:xfrm>
              <a:off x="1374" y="2048"/>
              <a:ext cx="200" cy="118"/>
            </a:xfrm>
            <a:custGeom>
              <a:avLst/>
              <a:gdLst>
                <a:gd name="T0" fmla="*/ 0 w 200"/>
                <a:gd name="T1" fmla="*/ 0 h 118"/>
                <a:gd name="T2" fmla="*/ 36 w 200"/>
                <a:gd name="T3" fmla="*/ 50 h 118"/>
                <a:gd name="T4" fmla="*/ 152 w 200"/>
                <a:gd name="T5" fmla="*/ 86 h 118"/>
                <a:gd name="T6" fmla="*/ 200 w 200"/>
                <a:gd name="T7" fmla="*/ 118 h 118"/>
                <a:gd name="T8" fmla="*/ 0 60000 65536"/>
                <a:gd name="T9" fmla="*/ 0 60000 65536"/>
                <a:gd name="T10" fmla="*/ 0 60000 65536"/>
                <a:gd name="T11" fmla="*/ 0 60000 65536"/>
                <a:gd name="T12" fmla="*/ 0 w 200"/>
                <a:gd name="T13" fmla="*/ 0 h 118"/>
                <a:gd name="T14" fmla="*/ 200 w 200"/>
                <a:gd name="T15" fmla="*/ 118 h 118"/>
              </a:gdLst>
              <a:ahLst/>
              <a:cxnLst>
                <a:cxn ang="T8">
                  <a:pos x="T0" y="T1"/>
                </a:cxn>
                <a:cxn ang="T9">
                  <a:pos x="T2" y="T3"/>
                </a:cxn>
                <a:cxn ang="T10">
                  <a:pos x="T4" y="T5"/>
                </a:cxn>
                <a:cxn ang="T11">
                  <a:pos x="T6" y="T7"/>
                </a:cxn>
              </a:cxnLst>
              <a:rect l="T12" t="T13" r="T14" b="T15"/>
              <a:pathLst>
                <a:path w="200" h="118">
                  <a:moveTo>
                    <a:pt x="0" y="0"/>
                  </a:moveTo>
                  <a:lnTo>
                    <a:pt x="36" y="50"/>
                  </a:lnTo>
                  <a:lnTo>
                    <a:pt x="152" y="86"/>
                  </a:lnTo>
                  <a:lnTo>
                    <a:pt x="200" y="118"/>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90" name="Freeform 449"/>
            <p:cNvSpPr>
              <a:spLocks/>
            </p:cNvSpPr>
            <p:nvPr/>
          </p:nvSpPr>
          <p:spPr bwMode="auto">
            <a:xfrm>
              <a:off x="2714" y="2074"/>
              <a:ext cx="64" cy="176"/>
            </a:xfrm>
            <a:custGeom>
              <a:avLst/>
              <a:gdLst>
                <a:gd name="T0" fmla="*/ 0 w 64"/>
                <a:gd name="T1" fmla="*/ 0 h 176"/>
                <a:gd name="T2" fmla="*/ 10 w 64"/>
                <a:gd name="T3" fmla="*/ 54 h 176"/>
                <a:gd name="T4" fmla="*/ 50 w 64"/>
                <a:gd name="T5" fmla="*/ 126 h 176"/>
                <a:gd name="T6" fmla="*/ 64 w 64"/>
                <a:gd name="T7" fmla="*/ 176 h 176"/>
                <a:gd name="T8" fmla="*/ 0 60000 65536"/>
                <a:gd name="T9" fmla="*/ 0 60000 65536"/>
                <a:gd name="T10" fmla="*/ 0 60000 65536"/>
                <a:gd name="T11" fmla="*/ 0 60000 65536"/>
                <a:gd name="T12" fmla="*/ 0 w 64"/>
                <a:gd name="T13" fmla="*/ 0 h 176"/>
                <a:gd name="T14" fmla="*/ 64 w 64"/>
                <a:gd name="T15" fmla="*/ 176 h 176"/>
              </a:gdLst>
              <a:ahLst/>
              <a:cxnLst>
                <a:cxn ang="T8">
                  <a:pos x="T0" y="T1"/>
                </a:cxn>
                <a:cxn ang="T9">
                  <a:pos x="T2" y="T3"/>
                </a:cxn>
                <a:cxn ang="T10">
                  <a:pos x="T4" y="T5"/>
                </a:cxn>
                <a:cxn ang="T11">
                  <a:pos x="T6" y="T7"/>
                </a:cxn>
              </a:cxnLst>
              <a:rect l="T12" t="T13" r="T14" b="T15"/>
              <a:pathLst>
                <a:path w="64" h="176">
                  <a:moveTo>
                    <a:pt x="0" y="0"/>
                  </a:moveTo>
                  <a:lnTo>
                    <a:pt x="10" y="54"/>
                  </a:lnTo>
                  <a:lnTo>
                    <a:pt x="50" y="126"/>
                  </a:lnTo>
                  <a:lnTo>
                    <a:pt x="64" y="176"/>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91" name="Freeform 447"/>
            <p:cNvSpPr>
              <a:spLocks/>
            </p:cNvSpPr>
            <p:nvPr/>
          </p:nvSpPr>
          <p:spPr bwMode="auto">
            <a:xfrm>
              <a:off x="1538" y="2734"/>
              <a:ext cx="118" cy="156"/>
            </a:xfrm>
            <a:custGeom>
              <a:avLst/>
              <a:gdLst>
                <a:gd name="T0" fmla="*/ 118 w 118"/>
                <a:gd name="T1" fmla="*/ 0 h 156"/>
                <a:gd name="T2" fmla="*/ 82 w 118"/>
                <a:gd name="T3" fmla="*/ 40 h 156"/>
                <a:gd name="T4" fmla="*/ 52 w 118"/>
                <a:gd name="T5" fmla="*/ 124 h 156"/>
                <a:gd name="T6" fmla="*/ 0 w 118"/>
                <a:gd name="T7" fmla="*/ 156 h 156"/>
                <a:gd name="T8" fmla="*/ 0 60000 65536"/>
                <a:gd name="T9" fmla="*/ 0 60000 65536"/>
                <a:gd name="T10" fmla="*/ 0 60000 65536"/>
                <a:gd name="T11" fmla="*/ 0 60000 65536"/>
                <a:gd name="T12" fmla="*/ 0 w 118"/>
                <a:gd name="T13" fmla="*/ 0 h 156"/>
                <a:gd name="T14" fmla="*/ 118 w 118"/>
                <a:gd name="T15" fmla="*/ 156 h 156"/>
              </a:gdLst>
              <a:ahLst/>
              <a:cxnLst>
                <a:cxn ang="T8">
                  <a:pos x="T0" y="T1"/>
                </a:cxn>
                <a:cxn ang="T9">
                  <a:pos x="T2" y="T3"/>
                </a:cxn>
                <a:cxn ang="T10">
                  <a:pos x="T4" y="T5"/>
                </a:cxn>
                <a:cxn ang="T11">
                  <a:pos x="T6" y="T7"/>
                </a:cxn>
              </a:cxnLst>
              <a:rect l="T12" t="T13" r="T14" b="T15"/>
              <a:pathLst>
                <a:path w="118" h="156">
                  <a:moveTo>
                    <a:pt x="118" y="0"/>
                  </a:moveTo>
                  <a:lnTo>
                    <a:pt x="82" y="40"/>
                  </a:lnTo>
                  <a:lnTo>
                    <a:pt x="52" y="124"/>
                  </a:lnTo>
                  <a:lnTo>
                    <a:pt x="0" y="156"/>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92" name="Freeform 448"/>
            <p:cNvSpPr>
              <a:spLocks/>
            </p:cNvSpPr>
            <p:nvPr/>
          </p:nvSpPr>
          <p:spPr bwMode="auto">
            <a:xfrm>
              <a:off x="2294" y="2660"/>
              <a:ext cx="202" cy="88"/>
            </a:xfrm>
            <a:custGeom>
              <a:avLst/>
              <a:gdLst>
                <a:gd name="T0" fmla="*/ 0 w 202"/>
                <a:gd name="T1" fmla="*/ 0 h 88"/>
                <a:gd name="T2" fmla="*/ 40 w 202"/>
                <a:gd name="T3" fmla="*/ 30 h 88"/>
                <a:gd name="T4" fmla="*/ 156 w 202"/>
                <a:gd name="T5" fmla="*/ 88 h 88"/>
                <a:gd name="T6" fmla="*/ 202 w 202"/>
                <a:gd name="T7" fmla="*/ 76 h 88"/>
                <a:gd name="T8" fmla="*/ 0 60000 65536"/>
                <a:gd name="T9" fmla="*/ 0 60000 65536"/>
                <a:gd name="T10" fmla="*/ 0 60000 65536"/>
                <a:gd name="T11" fmla="*/ 0 60000 65536"/>
                <a:gd name="T12" fmla="*/ 0 w 202"/>
                <a:gd name="T13" fmla="*/ 0 h 88"/>
                <a:gd name="T14" fmla="*/ 202 w 202"/>
                <a:gd name="T15" fmla="*/ 88 h 88"/>
              </a:gdLst>
              <a:ahLst/>
              <a:cxnLst>
                <a:cxn ang="T8">
                  <a:pos x="T0" y="T1"/>
                </a:cxn>
                <a:cxn ang="T9">
                  <a:pos x="T2" y="T3"/>
                </a:cxn>
                <a:cxn ang="T10">
                  <a:pos x="T4" y="T5"/>
                </a:cxn>
                <a:cxn ang="T11">
                  <a:pos x="T6" y="T7"/>
                </a:cxn>
              </a:cxnLst>
              <a:rect l="T12" t="T13" r="T14" b="T15"/>
              <a:pathLst>
                <a:path w="202" h="88">
                  <a:moveTo>
                    <a:pt x="0" y="0"/>
                  </a:moveTo>
                  <a:lnTo>
                    <a:pt x="40" y="30"/>
                  </a:lnTo>
                  <a:lnTo>
                    <a:pt x="156" y="88"/>
                  </a:lnTo>
                  <a:lnTo>
                    <a:pt x="202" y="76"/>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393" name="Freeform 446"/>
            <p:cNvSpPr>
              <a:spLocks/>
            </p:cNvSpPr>
            <p:nvPr/>
          </p:nvSpPr>
          <p:spPr bwMode="auto">
            <a:xfrm>
              <a:off x="2992" y="3028"/>
              <a:ext cx="128" cy="152"/>
            </a:xfrm>
            <a:custGeom>
              <a:avLst/>
              <a:gdLst>
                <a:gd name="T0" fmla="*/ 0 w 128"/>
                <a:gd name="T1" fmla="*/ 0 h 152"/>
                <a:gd name="T2" fmla="*/ 26 w 128"/>
                <a:gd name="T3" fmla="*/ 125 h 152"/>
                <a:gd name="T4" fmla="*/ 128 w 128"/>
                <a:gd name="T5" fmla="*/ 152 h 152"/>
                <a:gd name="T6" fmla="*/ 0 60000 65536"/>
                <a:gd name="T7" fmla="*/ 0 60000 65536"/>
                <a:gd name="T8" fmla="*/ 0 60000 65536"/>
                <a:gd name="T9" fmla="*/ 0 w 128"/>
                <a:gd name="T10" fmla="*/ 0 h 152"/>
                <a:gd name="T11" fmla="*/ 128 w 128"/>
                <a:gd name="T12" fmla="*/ 152 h 152"/>
              </a:gdLst>
              <a:ahLst/>
              <a:cxnLst>
                <a:cxn ang="T6">
                  <a:pos x="T0" y="T1"/>
                </a:cxn>
                <a:cxn ang="T7">
                  <a:pos x="T2" y="T3"/>
                </a:cxn>
                <a:cxn ang="T8">
                  <a:pos x="T4" y="T5"/>
                </a:cxn>
              </a:cxnLst>
              <a:rect l="T9" t="T10" r="T11" b="T12"/>
              <a:pathLst>
                <a:path w="128" h="152">
                  <a:moveTo>
                    <a:pt x="0" y="0"/>
                  </a:moveTo>
                  <a:lnTo>
                    <a:pt x="26" y="125"/>
                  </a:lnTo>
                  <a:lnTo>
                    <a:pt x="128" y="152"/>
                  </a:ln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394" name="Group 456"/>
            <p:cNvGrpSpPr>
              <a:grpSpLocks/>
            </p:cNvGrpSpPr>
            <p:nvPr/>
          </p:nvGrpSpPr>
          <p:grpSpPr bwMode="auto">
            <a:xfrm>
              <a:off x="2524" y="2278"/>
              <a:ext cx="711" cy="716"/>
              <a:chOff x="2524" y="2278"/>
              <a:chExt cx="711" cy="716"/>
            </a:xfrm>
          </p:grpSpPr>
          <p:grpSp>
            <p:nvGrpSpPr>
              <p:cNvPr id="58771" name="Group 356"/>
              <p:cNvGrpSpPr>
                <a:grpSpLocks/>
              </p:cNvGrpSpPr>
              <p:nvPr/>
            </p:nvGrpSpPr>
            <p:grpSpPr bwMode="auto">
              <a:xfrm rot="963658">
                <a:off x="2524" y="2278"/>
                <a:ext cx="711" cy="716"/>
                <a:chOff x="2549" y="2297"/>
                <a:chExt cx="871" cy="874"/>
              </a:xfrm>
            </p:grpSpPr>
            <p:grpSp>
              <p:nvGrpSpPr>
                <p:cNvPr id="58773" name="Group 310"/>
                <p:cNvGrpSpPr>
                  <a:grpSpLocks/>
                </p:cNvGrpSpPr>
                <p:nvPr/>
              </p:nvGrpSpPr>
              <p:grpSpPr bwMode="auto">
                <a:xfrm>
                  <a:off x="2549" y="2297"/>
                  <a:ext cx="871" cy="874"/>
                  <a:chOff x="2375" y="2117"/>
                  <a:chExt cx="871" cy="874"/>
                </a:xfrm>
              </p:grpSpPr>
              <p:sp>
                <p:nvSpPr>
                  <p:cNvPr id="58778" name="Text Box 304"/>
                  <p:cNvSpPr txBox="1">
                    <a:spLocks noChangeArrowheads="1"/>
                  </p:cNvSpPr>
                  <p:nvPr/>
                </p:nvSpPr>
                <p:spPr bwMode="auto">
                  <a:xfrm rot="3564210">
                    <a:off x="2372" y="2630"/>
                    <a:ext cx="223" cy="218"/>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79" name="Group 309"/>
                  <p:cNvGrpSpPr>
                    <a:grpSpLocks/>
                  </p:cNvGrpSpPr>
                  <p:nvPr/>
                </p:nvGrpSpPr>
                <p:grpSpPr bwMode="auto">
                  <a:xfrm>
                    <a:off x="2518" y="2117"/>
                    <a:ext cx="728" cy="874"/>
                    <a:chOff x="2518" y="2117"/>
                    <a:chExt cx="728" cy="874"/>
                  </a:xfrm>
                </p:grpSpPr>
                <p:sp>
                  <p:nvSpPr>
                    <p:cNvPr id="58780" name="Text Box 306"/>
                    <p:cNvSpPr txBox="1">
                      <a:spLocks noChangeArrowheads="1"/>
                    </p:cNvSpPr>
                    <p:nvPr/>
                  </p:nvSpPr>
                  <p:spPr bwMode="auto">
                    <a:xfrm rot="8916417">
                      <a:off x="2518" y="2117"/>
                      <a:ext cx="221" cy="217"/>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81" name="Group 308"/>
                    <p:cNvGrpSpPr>
                      <a:grpSpLocks/>
                    </p:cNvGrpSpPr>
                    <p:nvPr/>
                  </p:nvGrpSpPr>
                  <p:grpSpPr bwMode="auto">
                    <a:xfrm>
                      <a:off x="2527" y="2182"/>
                      <a:ext cx="719" cy="809"/>
                      <a:chOff x="2527" y="2182"/>
                      <a:chExt cx="719" cy="809"/>
                    </a:xfrm>
                  </p:grpSpPr>
                  <p:sp>
                    <p:nvSpPr>
                      <p:cNvPr id="58782" name="Text Box 302"/>
                      <p:cNvSpPr txBox="1">
                        <a:spLocks noChangeArrowheads="1"/>
                      </p:cNvSpPr>
                      <p:nvPr/>
                    </p:nvSpPr>
                    <p:spPr bwMode="auto">
                      <a:xfrm rot="-8125631">
                        <a:off x="3024" y="2182"/>
                        <a:ext cx="222" cy="217"/>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sp>
                    <p:nvSpPr>
                      <p:cNvPr id="58783" name="Text Box 298"/>
                      <p:cNvSpPr txBox="1">
                        <a:spLocks noChangeArrowheads="1"/>
                      </p:cNvSpPr>
                      <p:nvPr/>
                    </p:nvSpPr>
                    <p:spPr bwMode="auto">
                      <a:xfrm rot="-1706269">
                        <a:off x="2908" y="2774"/>
                        <a:ext cx="222" cy="217"/>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84" name="Group 272"/>
                      <p:cNvGrpSpPr>
                        <a:grpSpLocks/>
                      </p:cNvGrpSpPr>
                      <p:nvPr/>
                    </p:nvGrpSpPr>
                    <p:grpSpPr bwMode="auto">
                      <a:xfrm>
                        <a:off x="2527" y="2267"/>
                        <a:ext cx="626" cy="577"/>
                        <a:chOff x="2593" y="2249"/>
                        <a:chExt cx="626" cy="577"/>
                      </a:xfrm>
                    </p:grpSpPr>
                    <p:sp>
                      <p:nvSpPr>
                        <p:cNvPr id="58785" name="Oval 232"/>
                        <p:cNvSpPr>
                          <a:spLocks noChangeArrowheads="1"/>
                        </p:cNvSpPr>
                        <p:nvPr/>
                      </p:nvSpPr>
                      <p:spPr bwMode="auto">
                        <a:xfrm>
                          <a:off x="2600" y="2249"/>
                          <a:ext cx="619" cy="577"/>
                        </a:xfrm>
                        <a:prstGeom prst="ellipse">
                          <a:avLst/>
                        </a:prstGeom>
                        <a:solidFill>
                          <a:srgbClr val="FFFF99"/>
                        </a:solidFill>
                        <a:ln w="38100">
                          <a:solidFill>
                            <a:srgbClr val="3333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786" name="Group 260"/>
                        <p:cNvGrpSpPr>
                          <a:grpSpLocks/>
                        </p:cNvGrpSpPr>
                        <p:nvPr/>
                      </p:nvGrpSpPr>
                      <p:grpSpPr bwMode="auto">
                        <a:xfrm rot="-6402275">
                          <a:off x="2924" y="2312"/>
                          <a:ext cx="264" cy="198"/>
                          <a:chOff x="2380" y="1631"/>
                          <a:chExt cx="288" cy="216"/>
                        </a:xfrm>
                      </p:grpSpPr>
                      <p:sp>
                        <p:nvSpPr>
                          <p:cNvPr id="58796" name="Arc 261"/>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97" name="Arc 262"/>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87" name="Group 263"/>
                        <p:cNvGrpSpPr>
                          <a:grpSpLocks/>
                        </p:cNvGrpSpPr>
                        <p:nvPr/>
                      </p:nvGrpSpPr>
                      <p:grpSpPr bwMode="auto">
                        <a:xfrm rot="10638691">
                          <a:off x="2663" y="2289"/>
                          <a:ext cx="256" cy="199"/>
                          <a:chOff x="2380" y="1631"/>
                          <a:chExt cx="288" cy="216"/>
                        </a:xfrm>
                      </p:grpSpPr>
                      <p:sp>
                        <p:nvSpPr>
                          <p:cNvPr id="58794" name="Arc 264"/>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95" name="Arc 265"/>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88" name="Group 266"/>
                        <p:cNvGrpSpPr>
                          <a:grpSpLocks/>
                        </p:cNvGrpSpPr>
                        <p:nvPr/>
                      </p:nvGrpSpPr>
                      <p:grpSpPr bwMode="auto">
                        <a:xfrm rot="12909514" flipV="1">
                          <a:off x="2593" y="2517"/>
                          <a:ext cx="264" cy="187"/>
                          <a:chOff x="2380" y="1631"/>
                          <a:chExt cx="288" cy="216"/>
                        </a:xfrm>
                      </p:grpSpPr>
                      <p:sp>
                        <p:nvSpPr>
                          <p:cNvPr id="58792" name="Arc 267"/>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93" name="Arc 268"/>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89" name="Group 269"/>
                        <p:cNvGrpSpPr>
                          <a:grpSpLocks/>
                        </p:cNvGrpSpPr>
                        <p:nvPr/>
                      </p:nvGrpSpPr>
                      <p:grpSpPr bwMode="auto">
                        <a:xfrm>
                          <a:off x="2880" y="2597"/>
                          <a:ext cx="264" cy="196"/>
                          <a:chOff x="2380" y="1631"/>
                          <a:chExt cx="288" cy="216"/>
                        </a:xfrm>
                      </p:grpSpPr>
                      <p:sp>
                        <p:nvSpPr>
                          <p:cNvPr id="58790" name="Arc 270"/>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91" name="Arc 271"/>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grpSp>
            <p:sp>
              <p:nvSpPr>
                <p:cNvPr id="58774" name="Text Box 327"/>
                <p:cNvSpPr txBox="1">
                  <a:spLocks noChangeArrowheads="1"/>
                </p:cNvSpPr>
                <p:nvPr/>
              </p:nvSpPr>
              <p:spPr bwMode="auto">
                <a:xfrm rot="3518496">
                  <a:off x="2767" y="2731"/>
                  <a:ext cx="9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75" name="Text Box 328"/>
                <p:cNvSpPr txBox="1">
                  <a:spLocks noChangeArrowheads="1"/>
                </p:cNvSpPr>
                <p:nvPr/>
              </p:nvSpPr>
              <p:spPr bwMode="auto">
                <a:xfrm rot="-1723198">
                  <a:off x="3060" y="2817"/>
                  <a:ext cx="9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76" name="Text Box 329"/>
                <p:cNvSpPr txBox="1">
                  <a:spLocks noChangeArrowheads="1"/>
                </p:cNvSpPr>
                <p:nvPr/>
              </p:nvSpPr>
              <p:spPr bwMode="auto">
                <a:xfrm rot="-8027826">
                  <a:off x="3133" y="2501"/>
                  <a:ext cx="9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77" name="Text Box 330"/>
                <p:cNvSpPr txBox="1">
                  <a:spLocks noChangeArrowheads="1"/>
                </p:cNvSpPr>
                <p:nvPr/>
              </p:nvSpPr>
              <p:spPr bwMode="auto">
                <a:xfrm rot="8961265">
                  <a:off x="2849" y="2468"/>
                  <a:ext cx="9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772" name="Text Box 343"/>
              <p:cNvSpPr txBox="1">
                <a:spLocks noChangeArrowheads="1"/>
              </p:cNvSpPr>
              <p:nvPr/>
            </p:nvSpPr>
            <p:spPr bwMode="auto">
              <a:xfrm>
                <a:off x="2856" y="2563"/>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3</a:t>
                </a:r>
              </a:p>
            </p:txBody>
          </p:sp>
        </p:grpSp>
        <p:grpSp>
          <p:nvGrpSpPr>
            <p:cNvPr id="58395" name="Group 476"/>
            <p:cNvGrpSpPr>
              <a:grpSpLocks/>
            </p:cNvGrpSpPr>
            <p:nvPr/>
          </p:nvGrpSpPr>
          <p:grpSpPr bwMode="auto">
            <a:xfrm>
              <a:off x="3206" y="1463"/>
              <a:ext cx="841" cy="842"/>
              <a:chOff x="3206" y="1463"/>
              <a:chExt cx="841" cy="842"/>
            </a:xfrm>
          </p:grpSpPr>
          <p:grpSp>
            <p:nvGrpSpPr>
              <p:cNvPr id="58743" name="Group 354"/>
              <p:cNvGrpSpPr>
                <a:grpSpLocks/>
              </p:cNvGrpSpPr>
              <p:nvPr/>
            </p:nvGrpSpPr>
            <p:grpSpPr bwMode="auto">
              <a:xfrm rot="6275877">
                <a:off x="3206" y="1463"/>
                <a:ext cx="842" cy="841"/>
                <a:chOff x="3258" y="1200"/>
                <a:chExt cx="966" cy="869"/>
              </a:xfrm>
            </p:grpSpPr>
            <p:grpSp>
              <p:nvGrpSpPr>
                <p:cNvPr id="58745" name="Group 323"/>
                <p:cNvGrpSpPr>
                  <a:grpSpLocks/>
                </p:cNvGrpSpPr>
                <p:nvPr/>
              </p:nvGrpSpPr>
              <p:grpSpPr bwMode="auto">
                <a:xfrm>
                  <a:off x="3258" y="1200"/>
                  <a:ext cx="966" cy="869"/>
                  <a:chOff x="3258" y="1200"/>
                  <a:chExt cx="966" cy="869"/>
                </a:xfrm>
              </p:grpSpPr>
              <p:sp>
                <p:nvSpPr>
                  <p:cNvPr id="58750" name="Text Box 314"/>
                  <p:cNvSpPr txBox="1">
                    <a:spLocks noChangeArrowheads="1"/>
                  </p:cNvSpPr>
                  <p:nvPr/>
                </p:nvSpPr>
                <p:spPr bwMode="auto">
                  <a:xfrm rot="6642896">
                    <a:off x="3249" y="1410"/>
                    <a:ext cx="222" cy="204"/>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51" name="Group 322"/>
                  <p:cNvGrpSpPr>
                    <a:grpSpLocks/>
                  </p:cNvGrpSpPr>
                  <p:nvPr/>
                </p:nvGrpSpPr>
                <p:grpSpPr bwMode="auto">
                  <a:xfrm>
                    <a:off x="3419" y="1200"/>
                    <a:ext cx="805" cy="869"/>
                    <a:chOff x="3333" y="1502"/>
                    <a:chExt cx="805" cy="869"/>
                  </a:xfrm>
                </p:grpSpPr>
                <p:sp>
                  <p:nvSpPr>
                    <p:cNvPr id="58752" name="Text Box 317"/>
                    <p:cNvSpPr txBox="1">
                      <a:spLocks noChangeArrowheads="1"/>
                    </p:cNvSpPr>
                    <p:nvPr/>
                  </p:nvSpPr>
                  <p:spPr bwMode="auto">
                    <a:xfrm rot="-10517115">
                      <a:off x="3556" y="1502"/>
                      <a:ext cx="222" cy="184"/>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53" name="Group 321"/>
                    <p:cNvGrpSpPr>
                      <a:grpSpLocks/>
                    </p:cNvGrpSpPr>
                    <p:nvPr/>
                  </p:nvGrpSpPr>
                  <p:grpSpPr bwMode="auto">
                    <a:xfrm>
                      <a:off x="3333" y="1664"/>
                      <a:ext cx="805" cy="707"/>
                      <a:chOff x="3273" y="1808"/>
                      <a:chExt cx="805" cy="707"/>
                    </a:xfrm>
                  </p:grpSpPr>
                  <p:sp>
                    <p:nvSpPr>
                      <p:cNvPr id="58754" name="Text Box 316"/>
                      <p:cNvSpPr txBox="1">
                        <a:spLocks noChangeArrowheads="1"/>
                      </p:cNvSpPr>
                      <p:nvPr/>
                    </p:nvSpPr>
                    <p:spPr bwMode="auto">
                      <a:xfrm rot="-5157331">
                        <a:off x="3864" y="2014"/>
                        <a:ext cx="223" cy="204"/>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55" name="Group 320"/>
                      <p:cNvGrpSpPr>
                        <a:grpSpLocks/>
                      </p:cNvGrpSpPr>
                      <p:nvPr/>
                    </p:nvGrpSpPr>
                    <p:grpSpPr bwMode="auto">
                      <a:xfrm>
                        <a:off x="3273" y="1808"/>
                        <a:ext cx="619" cy="707"/>
                        <a:chOff x="3111" y="1595"/>
                        <a:chExt cx="619" cy="707"/>
                      </a:xfrm>
                    </p:grpSpPr>
                    <p:sp>
                      <p:nvSpPr>
                        <p:cNvPr id="58756" name="Text Box 315"/>
                        <p:cNvSpPr txBox="1">
                          <a:spLocks noChangeArrowheads="1"/>
                        </p:cNvSpPr>
                        <p:nvPr/>
                      </p:nvSpPr>
                      <p:spPr bwMode="auto">
                        <a:xfrm rot="1516478">
                          <a:off x="3137" y="2118"/>
                          <a:ext cx="222" cy="184"/>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57" name="Group 273"/>
                        <p:cNvGrpSpPr>
                          <a:grpSpLocks/>
                        </p:cNvGrpSpPr>
                        <p:nvPr/>
                      </p:nvGrpSpPr>
                      <p:grpSpPr bwMode="auto">
                        <a:xfrm>
                          <a:off x="3111" y="1595"/>
                          <a:ext cx="619" cy="596"/>
                          <a:chOff x="3111" y="1595"/>
                          <a:chExt cx="619" cy="596"/>
                        </a:xfrm>
                      </p:grpSpPr>
                      <p:sp>
                        <p:nvSpPr>
                          <p:cNvPr id="58758" name="Oval 230"/>
                          <p:cNvSpPr>
                            <a:spLocks noChangeArrowheads="1"/>
                          </p:cNvSpPr>
                          <p:nvPr/>
                        </p:nvSpPr>
                        <p:spPr bwMode="auto">
                          <a:xfrm>
                            <a:off x="3111" y="1595"/>
                            <a:ext cx="619" cy="577"/>
                          </a:xfrm>
                          <a:prstGeom prst="ellipse">
                            <a:avLst/>
                          </a:prstGeom>
                          <a:solidFill>
                            <a:srgbClr val="FFFF99"/>
                          </a:solidFill>
                          <a:ln w="38100">
                            <a:solidFill>
                              <a:srgbClr val="3333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759" name="Group 248"/>
                          <p:cNvGrpSpPr>
                            <a:grpSpLocks/>
                          </p:cNvGrpSpPr>
                          <p:nvPr/>
                        </p:nvGrpSpPr>
                        <p:grpSpPr bwMode="auto">
                          <a:xfrm rot="-3611781">
                            <a:off x="3480" y="1785"/>
                            <a:ext cx="280" cy="197"/>
                            <a:chOff x="2380" y="1631"/>
                            <a:chExt cx="288" cy="216"/>
                          </a:xfrm>
                        </p:grpSpPr>
                        <p:sp>
                          <p:nvSpPr>
                            <p:cNvPr id="58769" name="Arc 249"/>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70" name="Arc 250"/>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60" name="Group 251"/>
                          <p:cNvGrpSpPr>
                            <a:grpSpLocks/>
                          </p:cNvGrpSpPr>
                          <p:nvPr/>
                        </p:nvGrpSpPr>
                        <p:grpSpPr bwMode="auto">
                          <a:xfrm rot="3104489">
                            <a:off x="3202" y="1958"/>
                            <a:ext cx="274" cy="191"/>
                            <a:chOff x="2380" y="1631"/>
                            <a:chExt cx="288" cy="216"/>
                          </a:xfrm>
                        </p:grpSpPr>
                        <p:sp>
                          <p:nvSpPr>
                            <p:cNvPr id="58767" name="Arc 252"/>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68" name="Arc 253"/>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61" name="Group 254"/>
                          <p:cNvGrpSpPr>
                            <a:grpSpLocks/>
                          </p:cNvGrpSpPr>
                          <p:nvPr/>
                        </p:nvGrpSpPr>
                        <p:grpSpPr bwMode="auto">
                          <a:xfrm rot="-8909695">
                            <a:off x="3278" y="1602"/>
                            <a:ext cx="277" cy="196"/>
                            <a:chOff x="2380" y="1631"/>
                            <a:chExt cx="288" cy="216"/>
                          </a:xfrm>
                        </p:grpSpPr>
                        <p:sp>
                          <p:nvSpPr>
                            <p:cNvPr id="58765" name="Arc 255"/>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66" name="Arc 256"/>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62" name="Group 257"/>
                          <p:cNvGrpSpPr>
                            <a:grpSpLocks/>
                          </p:cNvGrpSpPr>
                          <p:nvPr/>
                        </p:nvGrpSpPr>
                        <p:grpSpPr bwMode="auto">
                          <a:xfrm rot="15946952" flipV="1">
                            <a:off x="3103" y="1710"/>
                            <a:ext cx="268" cy="191"/>
                            <a:chOff x="2380" y="1631"/>
                            <a:chExt cx="288" cy="216"/>
                          </a:xfrm>
                        </p:grpSpPr>
                        <p:sp>
                          <p:nvSpPr>
                            <p:cNvPr id="58763" name="Arc 258"/>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64" name="Arc 259"/>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grpSp>
            </p:grpSp>
            <p:sp>
              <p:nvSpPr>
                <p:cNvPr id="58746" name="Text Box 331"/>
                <p:cNvSpPr txBox="1">
                  <a:spLocks noChangeArrowheads="1"/>
                </p:cNvSpPr>
                <p:nvPr/>
              </p:nvSpPr>
              <p:spPr bwMode="auto">
                <a:xfrm rot="6571632">
                  <a:off x="3478" y="1490"/>
                  <a:ext cx="9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47" name="Text Box 332"/>
                <p:cNvSpPr txBox="1">
                  <a:spLocks noChangeArrowheads="1"/>
                </p:cNvSpPr>
                <p:nvPr/>
              </p:nvSpPr>
              <p:spPr bwMode="auto">
                <a:xfrm rot="1372261">
                  <a:off x="3588" y="1736"/>
                  <a:ext cx="9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48" name="Text Box 333"/>
                <p:cNvSpPr txBox="1">
                  <a:spLocks noChangeArrowheads="1"/>
                </p:cNvSpPr>
                <p:nvPr/>
              </p:nvSpPr>
              <p:spPr bwMode="auto">
                <a:xfrm rot="-10563282">
                  <a:off x="3699" y="1387"/>
                  <a:ext cx="9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49" name="Text Box 334"/>
                <p:cNvSpPr txBox="1">
                  <a:spLocks noChangeArrowheads="1"/>
                </p:cNvSpPr>
                <p:nvPr/>
              </p:nvSpPr>
              <p:spPr bwMode="auto">
                <a:xfrm rot="-5164158">
                  <a:off x="3891" y="1569"/>
                  <a:ext cx="10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744" name="Text Box 344"/>
              <p:cNvSpPr txBox="1">
                <a:spLocks noChangeArrowheads="1"/>
              </p:cNvSpPr>
              <p:nvPr/>
            </p:nvSpPr>
            <p:spPr bwMode="auto">
              <a:xfrm>
                <a:off x="3568" y="1782"/>
                <a:ext cx="10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3</a:t>
                </a:r>
              </a:p>
            </p:txBody>
          </p:sp>
        </p:grpSp>
        <p:grpSp>
          <p:nvGrpSpPr>
            <p:cNvPr id="58396" name="Group 353"/>
            <p:cNvGrpSpPr>
              <a:grpSpLocks/>
            </p:cNvGrpSpPr>
            <p:nvPr/>
          </p:nvGrpSpPr>
          <p:grpSpPr bwMode="auto">
            <a:xfrm>
              <a:off x="1563" y="2002"/>
              <a:ext cx="744" cy="752"/>
              <a:chOff x="1459" y="1886"/>
              <a:chExt cx="847" cy="828"/>
            </a:xfrm>
          </p:grpSpPr>
          <p:grpSp>
            <p:nvGrpSpPr>
              <p:cNvPr id="58718" name="Group 352"/>
              <p:cNvGrpSpPr>
                <a:grpSpLocks/>
              </p:cNvGrpSpPr>
              <p:nvPr/>
            </p:nvGrpSpPr>
            <p:grpSpPr bwMode="auto">
              <a:xfrm>
                <a:off x="1459" y="1886"/>
                <a:ext cx="847" cy="828"/>
                <a:chOff x="1459" y="1886"/>
                <a:chExt cx="847" cy="828"/>
              </a:xfrm>
            </p:grpSpPr>
            <p:grpSp>
              <p:nvGrpSpPr>
                <p:cNvPr id="58720" name="Group 307"/>
                <p:cNvGrpSpPr>
                  <a:grpSpLocks/>
                </p:cNvGrpSpPr>
                <p:nvPr/>
              </p:nvGrpSpPr>
              <p:grpSpPr bwMode="auto">
                <a:xfrm>
                  <a:off x="1459" y="1886"/>
                  <a:ext cx="847" cy="828"/>
                  <a:chOff x="1459" y="1886"/>
                  <a:chExt cx="847" cy="828"/>
                </a:xfrm>
              </p:grpSpPr>
              <p:sp>
                <p:nvSpPr>
                  <p:cNvPr id="58725" name="Text Box 301"/>
                  <p:cNvSpPr txBox="1">
                    <a:spLocks noChangeArrowheads="1"/>
                  </p:cNvSpPr>
                  <p:nvPr/>
                </p:nvSpPr>
                <p:spPr bwMode="auto">
                  <a:xfrm rot="-3110852">
                    <a:off x="2093" y="2450"/>
                    <a:ext cx="223" cy="203"/>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sp>
                <p:nvSpPr>
                  <p:cNvPr id="58726" name="Text Box 300"/>
                  <p:cNvSpPr txBox="1">
                    <a:spLocks noChangeArrowheads="1"/>
                  </p:cNvSpPr>
                  <p:nvPr/>
                </p:nvSpPr>
                <p:spPr bwMode="auto">
                  <a:xfrm rot="2395948">
                    <a:off x="1522" y="2518"/>
                    <a:ext cx="222" cy="196"/>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sp>
                <p:nvSpPr>
                  <p:cNvPr id="58727" name="Text Box 305"/>
                  <p:cNvSpPr txBox="1">
                    <a:spLocks noChangeArrowheads="1"/>
                  </p:cNvSpPr>
                  <p:nvPr/>
                </p:nvSpPr>
                <p:spPr bwMode="auto">
                  <a:xfrm rot="-9660742">
                    <a:off x="1911" y="1886"/>
                    <a:ext cx="222" cy="196"/>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sp>
                <p:nvSpPr>
                  <p:cNvPr id="58728" name="Text Box 299"/>
                  <p:cNvSpPr txBox="1">
                    <a:spLocks noChangeArrowheads="1"/>
                  </p:cNvSpPr>
                  <p:nvPr/>
                </p:nvSpPr>
                <p:spPr bwMode="auto">
                  <a:xfrm rot="7682517">
                    <a:off x="1452" y="2015"/>
                    <a:ext cx="217" cy="203"/>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29" name="Group 296"/>
                  <p:cNvGrpSpPr>
                    <a:grpSpLocks/>
                  </p:cNvGrpSpPr>
                  <p:nvPr/>
                </p:nvGrpSpPr>
                <p:grpSpPr bwMode="auto">
                  <a:xfrm>
                    <a:off x="1575" y="2045"/>
                    <a:ext cx="619" cy="577"/>
                    <a:chOff x="1575" y="2045"/>
                    <a:chExt cx="619" cy="577"/>
                  </a:xfrm>
                </p:grpSpPr>
                <p:sp>
                  <p:nvSpPr>
                    <p:cNvPr id="58730" name="Oval 229"/>
                    <p:cNvSpPr>
                      <a:spLocks noChangeArrowheads="1"/>
                    </p:cNvSpPr>
                    <p:nvPr/>
                  </p:nvSpPr>
                  <p:spPr bwMode="auto">
                    <a:xfrm>
                      <a:off x="1575" y="2045"/>
                      <a:ext cx="619" cy="577"/>
                    </a:xfrm>
                    <a:prstGeom prst="ellipse">
                      <a:avLst/>
                    </a:prstGeom>
                    <a:solidFill>
                      <a:srgbClr val="FFFF99"/>
                    </a:solidFill>
                    <a:ln w="38100">
                      <a:solidFill>
                        <a:srgbClr val="3333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731" name="Group 277"/>
                    <p:cNvGrpSpPr>
                      <a:grpSpLocks/>
                    </p:cNvGrpSpPr>
                    <p:nvPr/>
                  </p:nvGrpSpPr>
                  <p:grpSpPr bwMode="auto">
                    <a:xfrm rot="-1671138">
                      <a:off x="1928" y="2324"/>
                      <a:ext cx="264" cy="198"/>
                      <a:chOff x="2380" y="1631"/>
                      <a:chExt cx="288" cy="216"/>
                    </a:xfrm>
                  </p:grpSpPr>
                  <p:sp>
                    <p:nvSpPr>
                      <p:cNvPr id="58741" name="Arc 278"/>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42" name="Arc 279"/>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32" name="Group 280"/>
                    <p:cNvGrpSpPr>
                      <a:grpSpLocks/>
                    </p:cNvGrpSpPr>
                    <p:nvPr/>
                  </p:nvGrpSpPr>
                  <p:grpSpPr bwMode="auto">
                    <a:xfrm rot="-8174952">
                      <a:off x="1814" y="2064"/>
                      <a:ext cx="264" cy="187"/>
                      <a:chOff x="2380" y="1631"/>
                      <a:chExt cx="288" cy="216"/>
                    </a:xfrm>
                  </p:grpSpPr>
                  <p:sp>
                    <p:nvSpPr>
                      <p:cNvPr id="58739" name="Arc 281"/>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40" name="Arc 282"/>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33" name="Group 283"/>
                    <p:cNvGrpSpPr>
                      <a:grpSpLocks/>
                    </p:cNvGrpSpPr>
                    <p:nvPr/>
                  </p:nvGrpSpPr>
                  <p:grpSpPr bwMode="auto">
                    <a:xfrm rot="11497892" flipV="1">
                      <a:off x="1612" y="2378"/>
                      <a:ext cx="251" cy="184"/>
                      <a:chOff x="2380" y="1631"/>
                      <a:chExt cx="288" cy="216"/>
                    </a:xfrm>
                  </p:grpSpPr>
                  <p:sp>
                    <p:nvSpPr>
                      <p:cNvPr id="58737" name="Arc 284"/>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38" name="Arc 285"/>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34" name="Group 286"/>
                    <p:cNvGrpSpPr>
                      <a:grpSpLocks/>
                    </p:cNvGrpSpPr>
                    <p:nvPr/>
                  </p:nvGrpSpPr>
                  <p:grpSpPr bwMode="auto">
                    <a:xfrm rot="9117312">
                      <a:off x="1580" y="2148"/>
                      <a:ext cx="254" cy="192"/>
                      <a:chOff x="2380" y="1631"/>
                      <a:chExt cx="288" cy="216"/>
                    </a:xfrm>
                  </p:grpSpPr>
                  <p:sp>
                    <p:nvSpPr>
                      <p:cNvPr id="58735" name="Arc 287"/>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36" name="Arc 288"/>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sp>
              <p:nvSpPr>
                <p:cNvPr id="58721" name="Text Box 338"/>
                <p:cNvSpPr txBox="1">
                  <a:spLocks noChangeArrowheads="1"/>
                </p:cNvSpPr>
                <p:nvPr/>
              </p:nvSpPr>
              <p:spPr bwMode="auto">
                <a:xfrm rot="-9749288">
                  <a:off x="1916" y="2072"/>
                  <a:ext cx="8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22" name="Text Box 339"/>
                <p:cNvSpPr txBox="1">
                  <a:spLocks noChangeArrowheads="1"/>
                </p:cNvSpPr>
                <p:nvPr/>
              </p:nvSpPr>
              <p:spPr bwMode="auto">
                <a:xfrm rot="2325358">
                  <a:off x="1696" y="2397"/>
                  <a:ext cx="9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23" name="Text Box 340"/>
                <p:cNvSpPr txBox="1">
                  <a:spLocks noChangeArrowheads="1"/>
                </p:cNvSpPr>
                <p:nvPr/>
              </p:nvSpPr>
              <p:spPr bwMode="auto">
                <a:xfrm rot="7826270">
                  <a:off x="1657" y="2140"/>
                  <a:ext cx="9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sp>
              <p:nvSpPr>
                <p:cNvPr id="58724" name="Text Box 341"/>
                <p:cNvSpPr txBox="1">
                  <a:spLocks noChangeArrowheads="1"/>
                </p:cNvSpPr>
                <p:nvPr/>
              </p:nvSpPr>
              <p:spPr bwMode="auto">
                <a:xfrm rot="-2894681">
                  <a:off x="2012" y="2354"/>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719" name="Text Box 345"/>
              <p:cNvSpPr txBox="1">
                <a:spLocks noChangeArrowheads="1"/>
              </p:cNvSpPr>
              <p:nvPr/>
            </p:nvSpPr>
            <p:spPr bwMode="auto">
              <a:xfrm>
                <a:off x="1824" y="2246"/>
                <a:ext cx="10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3</a:t>
                </a:r>
              </a:p>
            </p:txBody>
          </p:sp>
        </p:grpSp>
        <p:grpSp>
          <p:nvGrpSpPr>
            <p:cNvPr id="58397" name="Group 455"/>
            <p:cNvGrpSpPr>
              <a:grpSpLocks/>
            </p:cNvGrpSpPr>
            <p:nvPr/>
          </p:nvGrpSpPr>
          <p:grpSpPr bwMode="auto">
            <a:xfrm>
              <a:off x="2263" y="1282"/>
              <a:ext cx="753" cy="770"/>
              <a:chOff x="2263" y="1282"/>
              <a:chExt cx="753" cy="770"/>
            </a:xfrm>
          </p:grpSpPr>
          <p:grpSp>
            <p:nvGrpSpPr>
              <p:cNvPr id="58687" name="Group 350"/>
              <p:cNvGrpSpPr>
                <a:grpSpLocks/>
              </p:cNvGrpSpPr>
              <p:nvPr/>
            </p:nvGrpSpPr>
            <p:grpSpPr bwMode="auto">
              <a:xfrm rot="1048347">
                <a:off x="2263" y="1282"/>
                <a:ext cx="753" cy="770"/>
                <a:chOff x="1962" y="1013"/>
                <a:chExt cx="908" cy="874"/>
              </a:xfrm>
            </p:grpSpPr>
            <p:grpSp>
              <p:nvGrpSpPr>
                <p:cNvPr id="58689" name="Group 349"/>
                <p:cNvGrpSpPr>
                  <a:grpSpLocks/>
                </p:cNvGrpSpPr>
                <p:nvPr/>
              </p:nvGrpSpPr>
              <p:grpSpPr bwMode="auto">
                <a:xfrm>
                  <a:off x="1962" y="1013"/>
                  <a:ext cx="908" cy="874"/>
                  <a:chOff x="1962" y="1013"/>
                  <a:chExt cx="908" cy="874"/>
                </a:xfrm>
              </p:grpSpPr>
              <p:grpSp>
                <p:nvGrpSpPr>
                  <p:cNvPr id="58691" name="Group 348"/>
                  <p:cNvGrpSpPr>
                    <a:grpSpLocks/>
                  </p:cNvGrpSpPr>
                  <p:nvPr/>
                </p:nvGrpSpPr>
                <p:grpSpPr bwMode="auto">
                  <a:xfrm>
                    <a:off x="1962" y="1013"/>
                    <a:ext cx="908" cy="874"/>
                    <a:chOff x="1962" y="1013"/>
                    <a:chExt cx="908" cy="874"/>
                  </a:xfrm>
                </p:grpSpPr>
                <p:grpSp>
                  <p:nvGrpSpPr>
                    <p:cNvPr id="58693" name="Group 347"/>
                    <p:cNvGrpSpPr>
                      <a:grpSpLocks/>
                    </p:cNvGrpSpPr>
                    <p:nvPr/>
                  </p:nvGrpSpPr>
                  <p:grpSpPr bwMode="auto">
                    <a:xfrm>
                      <a:off x="1962" y="1013"/>
                      <a:ext cx="908" cy="874"/>
                      <a:chOff x="1962" y="1013"/>
                      <a:chExt cx="908" cy="874"/>
                    </a:xfrm>
                  </p:grpSpPr>
                  <p:grpSp>
                    <p:nvGrpSpPr>
                      <p:cNvPr id="58695" name="Group 326"/>
                      <p:cNvGrpSpPr>
                        <a:grpSpLocks/>
                      </p:cNvGrpSpPr>
                      <p:nvPr/>
                    </p:nvGrpSpPr>
                    <p:grpSpPr bwMode="auto">
                      <a:xfrm>
                        <a:off x="1962" y="1013"/>
                        <a:ext cx="908" cy="874"/>
                        <a:chOff x="1962" y="1013"/>
                        <a:chExt cx="908" cy="874"/>
                      </a:xfrm>
                    </p:grpSpPr>
                    <p:sp>
                      <p:nvSpPr>
                        <p:cNvPr id="58697" name="Text Box 313"/>
                        <p:cNvSpPr txBox="1">
                          <a:spLocks noChangeArrowheads="1"/>
                        </p:cNvSpPr>
                        <p:nvPr/>
                      </p:nvSpPr>
                      <p:spPr bwMode="auto">
                        <a:xfrm rot="-7556526">
                          <a:off x="2651" y="1138"/>
                          <a:ext cx="223" cy="215"/>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698" name="Group 325"/>
                        <p:cNvGrpSpPr>
                          <a:grpSpLocks/>
                        </p:cNvGrpSpPr>
                        <p:nvPr/>
                      </p:nvGrpSpPr>
                      <p:grpSpPr bwMode="auto">
                        <a:xfrm>
                          <a:off x="1962" y="1013"/>
                          <a:ext cx="778" cy="874"/>
                          <a:chOff x="1962" y="1013"/>
                          <a:chExt cx="778" cy="874"/>
                        </a:xfrm>
                      </p:grpSpPr>
                      <p:sp>
                        <p:nvSpPr>
                          <p:cNvPr id="58699" name="Text Box 312"/>
                          <p:cNvSpPr txBox="1">
                            <a:spLocks noChangeArrowheads="1"/>
                          </p:cNvSpPr>
                          <p:nvPr/>
                        </p:nvSpPr>
                        <p:spPr bwMode="auto">
                          <a:xfrm rot="9474720">
                            <a:off x="2163" y="1013"/>
                            <a:ext cx="222" cy="202"/>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00" name="Group 324"/>
                          <p:cNvGrpSpPr>
                            <a:grpSpLocks/>
                          </p:cNvGrpSpPr>
                          <p:nvPr/>
                        </p:nvGrpSpPr>
                        <p:grpSpPr bwMode="auto">
                          <a:xfrm>
                            <a:off x="1962" y="1167"/>
                            <a:ext cx="778" cy="720"/>
                            <a:chOff x="1962" y="1167"/>
                            <a:chExt cx="778" cy="720"/>
                          </a:xfrm>
                        </p:grpSpPr>
                        <p:sp>
                          <p:nvSpPr>
                            <p:cNvPr id="58701" name="Text Box 318"/>
                            <p:cNvSpPr txBox="1">
                              <a:spLocks noChangeArrowheads="1"/>
                            </p:cNvSpPr>
                            <p:nvPr/>
                          </p:nvSpPr>
                          <p:spPr bwMode="auto">
                            <a:xfrm rot="3708688">
                              <a:off x="1959" y="1515"/>
                              <a:ext cx="222" cy="215"/>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02" name="Group 311"/>
                            <p:cNvGrpSpPr>
                              <a:grpSpLocks/>
                            </p:cNvGrpSpPr>
                            <p:nvPr/>
                          </p:nvGrpSpPr>
                          <p:grpSpPr bwMode="auto">
                            <a:xfrm>
                              <a:off x="2121" y="1167"/>
                              <a:ext cx="619" cy="720"/>
                              <a:chOff x="2108" y="1307"/>
                              <a:chExt cx="619" cy="720"/>
                            </a:xfrm>
                          </p:grpSpPr>
                          <p:sp>
                            <p:nvSpPr>
                              <p:cNvPr id="58703" name="Text Box 303"/>
                              <p:cNvSpPr txBox="1">
                                <a:spLocks noChangeArrowheads="1"/>
                              </p:cNvSpPr>
                              <p:nvPr/>
                            </p:nvSpPr>
                            <p:spPr bwMode="auto">
                              <a:xfrm rot="-1543496">
                                <a:off x="2486" y="1825"/>
                                <a:ext cx="222" cy="202"/>
                              </a:xfrm>
                              <a:prstGeom prst="rect">
                                <a:avLst/>
                              </a:prstGeom>
                              <a:solidFill>
                                <a:srgbClr val="FF65A3"/>
                              </a:solidFill>
                              <a:ln w="38100">
                                <a:solidFill>
                                  <a:srgbClr val="333399"/>
                                </a:solidFill>
                                <a:miter lim="800000"/>
                                <a:headEnd/>
                                <a:tailEnd/>
                              </a:ln>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1</a:t>
                                </a:r>
                              </a:p>
                            </p:txBody>
                          </p:sp>
                          <p:grpSp>
                            <p:nvGrpSpPr>
                              <p:cNvPr id="58704" name="Group 295"/>
                              <p:cNvGrpSpPr>
                                <a:grpSpLocks/>
                              </p:cNvGrpSpPr>
                              <p:nvPr/>
                            </p:nvGrpSpPr>
                            <p:grpSpPr bwMode="auto">
                              <a:xfrm>
                                <a:off x="2108" y="1307"/>
                                <a:ext cx="619" cy="577"/>
                                <a:chOff x="2108" y="1307"/>
                                <a:chExt cx="619" cy="577"/>
                              </a:xfrm>
                            </p:grpSpPr>
                            <p:sp>
                              <p:nvSpPr>
                                <p:cNvPr id="58705" name="Oval 231"/>
                                <p:cNvSpPr>
                                  <a:spLocks noChangeArrowheads="1"/>
                                </p:cNvSpPr>
                                <p:nvPr/>
                              </p:nvSpPr>
                              <p:spPr bwMode="auto">
                                <a:xfrm>
                                  <a:off x="2108" y="1307"/>
                                  <a:ext cx="619" cy="577"/>
                                </a:xfrm>
                                <a:prstGeom prst="ellipse">
                                  <a:avLst/>
                                </a:prstGeom>
                                <a:solidFill>
                                  <a:srgbClr val="FFFF99"/>
                                </a:solidFill>
                                <a:ln w="38100">
                                  <a:solidFill>
                                    <a:srgbClr val="3333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706" name="Group 247"/>
                                <p:cNvGrpSpPr>
                                  <a:grpSpLocks/>
                                </p:cNvGrpSpPr>
                                <p:nvPr/>
                              </p:nvGrpSpPr>
                              <p:grpSpPr bwMode="auto">
                                <a:xfrm>
                                  <a:off x="2380" y="1643"/>
                                  <a:ext cx="288" cy="204"/>
                                  <a:chOff x="2380" y="1631"/>
                                  <a:chExt cx="288" cy="216"/>
                                </a:xfrm>
                              </p:grpSpPr>
                              <p:sp>
                                <p:nvSpPr>
                                  <p:cNvPr id="58716" name="Arc 246"/>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17" name="Arc 233"/>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07" name="Group 274"/>
                                <p:cNvGrpSpPr>
                                  <a:grpSpLocks/>
                                </p:cNvGrpSpPr>
                                <p:nvPr/>
                              </p:nvGrpSpPr>
                              <p:grpSpPr bwMode="auto">
                                <a:xfrm rot="-5881956">
                                  <a:off x="2450" y="1390"/>
                                  <a:ext cx="264" cy="198"/>
                                  <a:chOff x="2380" y="1631"/>
                                  <a:chExt cx="288" cy="216"/>
                                </a:xfrm>
                              </p:grpSpPr>
                              <p:sp>
                                <p:nvSpPr>
                                  <p:cNvPr id="58714" name="Arc 275"/>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15" name="Arc 276"/>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08" name="Group 289"/>
                                <p:cNvGrpSpPr>
                                  <a:grpSpLocks/>
                                </p:cNvGrpSpPr>
                                <p:nvPr/>
                              </p:nvGrpSpPr>
                              <p:grpSpPr bwMode="auto">
                                <a:xfrm rot="-10561523">
                                  <a:off x="2194" y="1337"/>
                                  <a:ext cx="264" cy="198"/>
                                  <a:chOff x="2380" y="1631"/>
                                  <a:chExt cx="288" cy="216"/>
                                </a:xfrm>
                              </p:grpSpPr>
                              <p:sp>
                                <p:nvSpPr>
                                  <p:cNvPr id="58712" name="Arc 290"/>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13" name="Arc 291"/>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709" name="Group 292"/>
                                <p:cNvGrpSpPr>
                                  <a:grpSpLocks/>
                                </p:cNvGrpSpPr>
                                <p:nvPr/>
                              </p:nvGrpSpPr>
                              <p:grpSpPr bwMode="auto">
                                <a:xfrm rot="5400000">
                                  <a:off x="2106" y="1579"/>
                                  <a:ext cx="264" cy="198"/>
                                  <a:chOff x="2380" y="1631"/>
                                  <a:chExt cx="288" cy="216"/>
                                </a:xfrm>
                              </p:grpSpPr>
                              <p:sp>
                                <p:nvSpPr>
                                  <p:cNvPr id="58710" name="Arc 293"/>
                                  <p:cNvSpPr>
                                    <a:spLocks/>
                                  </p:cNvSpPr>
                                  <p:nvPr/>
                                </p:nvSpPr>
                                <p:spPr bwMode="auto">
                                  <a:xfrm rot="14590327" flipH="1">
                                    <a:off x="2527" y="1706"/>
                                    <a:ext cx="47" cy="235"/>
                                  </a:xfrm>
                                  <a:custGeom>
                                    <a:avLst/>
                                    <a:gdLst>
                                      <a:gd name="T0" fmla="*/ 5 w 24439"/>
                                      <a:gd name="T1" fmla="*/ 0 h 43200"/>
                                      <a:gd name="T2" fmla="*/ 0 w 24439"/>
                                      <a:gd name="T3" fmla="*/ 234 h 43200"/>
                                      <a:gd name="T4" fmla="*/ 5 w 24439"/>
                                      <a:gd name="T5" fmla="*/ 118 h 43200"/>
                                      <a:gd name="T6" fmla="*/ 0 60000 65536"/>
                                      <a:gd name="T7" fmla="*/ 0 60000 65536"/>
                                      <a:gd name="T8" fmla="*/ 0 60000 65536"/>
                                      <a:gd name="T9" fmla="*/ 0 w 24439"/>
                                      <a:gd name="T10" fmla="*/ 0 h 43200"/>
                                      <a:gd name="T11" fmla="*/ 24439 w 24439"/>
                                      <a:gd name="T12" fmla="*/ 43200 h 43200"/>
                                    </a:gdLst>
                                    <a:ahLst/>
                                    <a:cxnLst>
                                      <a:cxn ang="T6">
                                        <a:pos x="T0" y="T1"/>
                                      </a:cxn>
                                      <a:cxn ang="T7">
                                        <a:pos x="T2" y="T3"/>
                                      </a:cxn>
                                      <a:cxn ang="T8">
                                        <a:pos x="T4" y="T5"/>
                                      </a:cxn>
                                    </a:cxnLst>
                                    <a:rect l="T9" t="T10" r="T11" b="T12"/>
                                    <a:pathLst>
                                      <a:path w="24439" h="43200" fill="none" extrusionOk="0">
                                        <a:moveTo>
                                          <a:pt x="2838" y="0"/>
                                        </a:moveTo>
                                        <a:cubicBezTo>
                                          <a:pt x="14768" y="0"/>
                                          <a:pt x="24439" y="9670"/>
                                          <a:pt x="24439" y="21600"/>
                                        </a:cubicBezTo>
                                        <a:cubicBezTo>
                                          <a:pt x="24439" y="33529"/>
                                          <a:pt x="14768" y="43200"/>
                                          <a:pt x="2839" y="43200"/>
                                        </a:cubicBezTo>
                                        <a:cubicBezTo>
                                          <a:pt x="1889" y="43200"/>
                                          <a:pt x="941" y="43137"/>
                                          <a:pt x="0" y="43012"/>
                                        </a:cubicBezTo>
                                      </a:path>
                                      <a:path w="24439" h="43200" stroke="0" extrusionOk="0">
                                        <a:moveTo>
                                          <a:pt x="2838" y="0"/>
                                        </a:moveTo>
                                        <a:cubicBezTo>
                                          <a:pt x="14768" y="0"/>
                                          <a:pt x="24439" y="9670"/>
                                          <a:pt x="24439" y="21600"/>
                                        </a:cubicBezTo>
                                        <a:cubicBezTo>
                                          <a:pt x="24439" y="33529"/>
                                          <a:pt x="14768" y="43200"/>
                                          <a:pt x="2839" y="43200"/>
                                        </a:cubicBezTo>
                                        <a:cubicBezTo>
                                          <a:pt x="1889" y="43200"/>
                                          <a:pt x="941" y="43137"/>
                                          <a:pt x="0" y="43012"/>
                                        </a:cubicBezTo>
                                        <a:lnTo>
                                          <a:pt x="2839" y="21600"/>
                                        </a:lnTo>
                                        <a:close/>
                                      </a:path>
                                    </a:pathLst>
                                  </a:custGeom>
                                  <a:solidFill>
                                    <a:srgbClr val="A5FF89"/>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711" name="Arc 294"/>
                                  <p:cNvSpPr>
                                    <a:spLocks/>
                                  </p:cNvSpPr>
                                  <p:nvPr/>
                                </p:nvSpPr>
                                <p:spPr bwMode="auto">
                                  <a:xfrm rot="9002083" flipV="1">
                                    <a:off x="2380" y="1631"/>
                                    <a:ext cx="241" cy="213"/>
                                  </a:xfrm>
                                  <a:custGeom>
                                    <a:avLst/>
                                    <a:gdLst>
                                      <a:gd name="T0" fmla="*/ 1 w 43200"/>
                                      <a:gd name="T1" fmla="*/ 213 h 24393"/>
                                      <a:gd name="T2" fmla="*/ 241 w 43200"/>
                                      <a:gd name="T3" fmla="*/ 193 h 24393"/>
                                      <a:gd name="T4" fmla="*/ 120 w 43200"/>
                                      <a:gd name="T5" fmla="*/ 189 h 24393"/>
                                      <a:gd name="T6" fmla="*/ 0 60000 65536"/>
                                      <a:gd name="T7" fmla="*/ 0 60000 65536"/>
                                      <a:gd name="T8" fmla="*/ 0 60000 65536"/>
                                      <a:gd name="T9" fmla="*/ 0 w 43200"/>
                                      <a:gd name="T10" fmla="*/ 0 h 24393"/>
                                      <a:gd name="T11" fmla="*/ 43200 w 43200"/>
                                      <a:gd name="T12" fmla="*/ 24393 h 24393"/>
                                    </a:gdLst>
                                    <a:ahLst/>
                                    <a:cxnLst>
                                      <a:cxn ang="T6">
                                        <a:pos x="T0" y="T1"/>
                                      </a:cxn>
                                      <a:cxn ang="T7">
                                        <a:pos x="T2" y="T3"/>
                                      </a:cxn>
                                      <a:cxn ang="T8">
                                        <a:pos x="T4" y="T5"/>
                                      </a:cxn>
                                    </a:cxnLst>
                                    <a:rect l="T9" t="T10" r="T11" b="T12"/>
                                    <a:pathLst>
                                      <a:path w="43200" h="24393" fill="none"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path>
                                      <a:path w="43200" h="24393" stroke="0" extrusionOk="0">
                                        <a:moveTo>
                                          <a:pt x="181" y="24392"/>
                                        </a:moveTo>
                                        <a:cubicBezTo>
                                          <a:pt x="60" y="23466"/>
                                          <a:pt x="0" y="22533"/>
                                          <a:pt x="0" y="21600"/>
                                        </a:cubicBezTo>
                                        <a:cubicBezTo>
                                          <a:pt x="0" y="9670"/>
                                          <a:pt x="9670" y="0"/>
                                          <a:pt x="21600" y="0"/>
                                        </a:cubicBezTo>
                                        <a:cubicBezTo>
                                          <a:pt x="33529" y="0"/>
                                          <a:pt x="43200" y="9670"/>
                                          <a:pt x="43200" y="21600"/>
                                        </a:cubicBezTo>
                                        <a:cubicBezTo>
                                          <a:pt x="43200" y="21783"/>
                                          <a:pt x="43197" y="21967"/>
                                          <a:pt x="43192" y="22150"/>
                                        </a:cubicBezTo>
                                        <a:lnTo>
                                          <a:pt x="21600" y="21600"/>
                                        </a:lnTo>
                                        <a:close/>
                                      </a:path>
                                    </a:pathLst>
                                  </a:custGeom>
                                  <a:solidFill>
                                    <a:srgbClr val="A5FF89"/>
                                  </a:solidFill>
                                  <a:ln w="28575">
                                    <a:solidFill>
                                      <a:schemeClr val="accent2"/>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grpSp>
                  </p:grpSp>
                  <p:sp>
                    <p:nvSpPr>
                      <p:cNvPr id="58696" name="Text Box 335"/>
                      <p:cNvSpPr txBox="1">
                        <a:spLocks noChangeArrowheads="1"/>
                      </p:cNvSpPr>
                      <p:nvPr/>
                    </p:nvSpPr>
                    <p:spPr bwMode="auto">
                      <a:xfrm rot="-1414153">
                        <a:off x="2450" y="1531"/>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694" name="Text Box 342"/>
                    <p:cNvSpPr txBox="1">
                      <a:spLocks noChangeArrowheads="1"/>
                    </p:cNvSpPr>
                    <p:nvPr/>
                  </p:nvSpPr>
                  <p:spPr bwMode="auto">
                    <a:xfrm rot="-7399578">
                      <a:off x="2560" y="1260"/>
                      <a:ext cx="1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692" name="Text Box 336"/>
                  <p:cNvSpPr txBox="1">
                    <a:spLocks noChangeArrowheads="1"/>
                  </p:cNvSpPr>
                  <p:nvPr/>
                </p:nvSpPr>
                <p:spPr bwMode="auto">
                  <a:xfrm rot="3745288">
                    <a:off x="2182" y="1437"/>
                    <a:ext cx="9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690" name="Text Box 337"/>
                <p:cNvSpPr txBox="1">
                  <a:spLocks noChangeArrowheads="1"/>
                </p:cNvSpPr>
                <p:nvPr/>
              </p:nvSpPr>
              <p:spPr bwMode="auto">
                <a:xfrm rot="9577640">
                  <a:off x="2295" y="1189"/>
                  <a:ext cx="10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ru-RU" altLang="ru-RU" sz="1600" b="1">
                      <a:solidFill>
                        <a:srgbClr val="CC0000"/>
                      </a:solidFill>
                      <a:latin typeface="Tahoma" panose="020B0604030504040204" pitchFamily="34" charset="0"/>
                    </a:rPr>
                    <a:t>2</a:t>
                  </a:r>
                </a:p>
              </p:txBody>
            </p:sp>
          </p:grpSp>
          <p:sp>
            <p:nvSpPr>
              <p:cNvPr id="58688" name="Text Box 346"/>
              <p:cNvSpPr txBox="1">
                <a:spLocks noChangeArrowheads="1"/>
              </p:cNvSpPr>
              <p:nvPr/>
            </p:nvSpPr>
            <p:spPr bwMode="auto">
              <a:xfrm>
                <a:off x="2599" y="1589"/>
                <a:ext cx="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0000"/>
                    </a:solidFill>
                    <a:latin typeface="Tahoma" panose="020B0604030504040204" pitchFamily="34" charset="0"/>
                  </a:rPr>
                  <a:t>3</a:t>
                </a:r>
              </a:p>
            </p:txBody>
          </p:sp>
        </p:grpSp>
        <p:grpSp>
          <p:nvGrpSpPr>
            <p:cNvPr id="58398" name="Group 380"/>
            <p:cNvGrpSpPr>
              <a:grpSpLocks/>
            </p:cNvGrpSpPr>
            <p:nvPr/>
          </p:nvGrpSpPr>
          <p:grpSpPr bwMode="auto">
            <a:xfrm rot="-1941766">
              <a:off x="816" y="682"/>
              <a:ext cx="322" cy="1479"/>
              <a:chOff x="1519" y="799"/>
              <a:chExt cx="454" cy="2608"/>
            </a:xfrm>
          </p:grpSpPr>
          <p:grpSp>
            <p:nvGrpSpPr>
              <p:cNvPr id="58677" name="Group 381"/>
              <p:cNvGrpSpPr>
                <a:grpSpLocks/>
              </p:cNvGrpSpPr>
              <p:nvPr/>
            </p:nvGrpSpPr>
            <p:grpSpPr bwMode="auto">
              <a:xfrm>
                <a:off x="1519" y="799"/>
                <a:ext cx="454" cy="2608"/>
                <a:chOff x="1066" y="799"/>
                <a:chExt cx="454" cy="2183"/>
              </a:xfrm>
            </p:grpSpPr>
            <p:sp>
              <p:nvSpPr>
                <p:cNvPr id="58680" name="Text Box 382"/>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7</a:t>
                  </a:r>
                  <a:endParaRPr lang="ru-RU" altLang="ru-RU" sz="1600">
                    <a:solidFill>
                      <a:srgbClr val="CC3300"/>
                    </a:solidFill>
                    <a:latin typeface="Tahoma" panose="020B0604030504040204" pitchFamily="34" charset="0"/>
                  </a:endParaRPr>
                </a:p>
              </p:txBody>
            </p:sp>
            <p:sp>
              <p:nvSpPr>
                <p:cNvPr id="58681" name="Text Box 383"/>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6</a:t>
                  </a:r>
                  <a:endParaRPr lang="ru-RU" altLang="ru-RU" sz="1600">
                    <a:solidFill>
                      <a:srgbClr val="CC3300"/>
                    </a:solidFill>
                    <a:latin typeface="Tahoma" panose="020B0604030504040204" pitchFamily="34" charset="0"/>
                  </a:endParaRPr>
                </a:p>
              </p:txBody>
            </p:sp>
            <p:sp>
              <p:nvSpPr>
                <p:cNvPr id="58682" name="Text Box 384"/>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83" name="Text Box 385"/>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84" name="Text Box 386"/>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85" name="Text Box 387"/>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86" name="Text Box 388"/>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78" name="Oval 389"/>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79" name="Oval 390"/>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399" name="Group 391"/>
            <p:cNvGrpSpPr>
              <a:grpSpLocks/>
            </p:cNvGrpSpPr>
            <p:nvPr/>
          </p:nvGrpSpPr>
          <p:grpSpPr bwMode="auto">
            <a:xfrm rot="-6964394">
              <a:off x="708" y="2480"/>
              <a:ext cx="322" cy="1479"/>
              <a:chOff x="1519" y="799"/>
              <a:chExt cx="454" cy="2608"/>
            </a:xfrm>
          </p:grpSpPr>
          <p:grpSp>
            <p:nvGrpSpPr>
              <p:cNvPr id="58667" name="Group 392"/>
              <p:cNvGrpSpPr>
                <a:grpSpLocks/>
              </p:cNvGrpSpPr>
              <p:nvPr/>
            </p:nvGrpSpPr>
            <p:grpSpPr bwMode="auto">
              <a:xfrm>
                <a:off x="1519" y="799"/>
                <a:ext cx="454" cy="2608"/>
                <a:chOff x="1066" y="799"/>
                <a:chExt cx="454" cy="2183"/>
              </a:xfrm>
            </p:grpSpPr>
            <p:sp>
              <p:nvSpPr>
                <p:cNvPr id="58670" name="Text Box 393"/>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7</a:t>
                  </a:r>
                  <a:endParaRPr lang="ru-RU" altLang="ru-RU" sz="1600">
                    <a:solidFill>
                      <a:srgbClr val="CC3300"/>
                    </a:solidFill>
                    <a:latin typeface="Tahoma" panose="020B0604030504040204" pitchFamily="34" charset="0"/>
                  </a:endParaRPr>
                </a:p>
              </p:txBody>
            </p:sp>
            <p:sp>
              <p:nvSpPr>
                <p:cNvPr id="58671" name="Text Box 394"/>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6</a:t>
                  </a:r>
                  <a:endParaRPr lang="ru-RU" altLang="ru-RU" sz="1600">
                    <a:solidFill>
                      <a:srgbClr val="CC3300"/>
                    </a:solidFill>
                    <a:latin typeface="Tahoma" panose="020B0604030504040204" pitchFamily="34" charset="0"/>
                  </a:endParaRPr>
                </a:p>
              </p:txBody>
            </p:sp>
            <p:sp>
              <p:nvSpPr>
                <p:cNvPr id="58672" name="Text Box 395"/>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73" name="Text Box 396"/>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74" name="Text Box 397"/>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75" name="Text Box 398"/>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76" name="Text Box 399"/>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68" name="Oval 400"/>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69" name="Oval 401"/>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00" name="Group 402"/>
            <p:cNvGrpSpPr>
              <a:grpSpLocks/>
            </p:cNvGrpSpPr>
            <p:nvPr/>
          </p:nvGrpSpPr>
          <p:grpSpPr bwMode="auto">
            <a:xfrm rot="6200532" flipH="1">
              <a:off x="3686" y="2602"/>
              <a:ext cx="322" cy="1479"/>
              <a:chOff x="1519" y="799"/>
              <a:chExt cx="454" cy="2608"/>
            </a:xfrm>
          </p:grpSpPr>
          <p:grpSp>
            <p:nvGrpSpPr>
              <p:cNvPr id="58657" name="Group 403"/>
              <p:cNvGrpSpPr>
                <a:grpSpLocks/>
              </p:cNvGrpSpPr>
              <p:nvPr/>
            </p:nvGrpSpPr>
            <p:grpSpPr bwMode="auto">
              <a:xfrm>
                <a:off x="1519" y="799"/>
                <a:ext cx="454" cy="2608"/>
                <a:chOff x="1066" y="799"/>
                <a:chExt cx="454" cy="2183"/>
              </a:xfrm>
            </p:grpSpPr>
            <p:sp>
              <p:nvSpPr>
                <p:cNvPr id="58660" name="Text Box 404"/>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7</a:t>
                  </a:r>
                  <a:endParaRPr lang="ru-RU" altLang="ru-RU" sz="1600">
                    <a:solidFill>
                      <a:srgbClr val="CC3300"/>
                    </a:solidFill>
                    <a:latin typeface="Tahoma" panose="020B0604030504040204" pitchFamily="34" charset="0"/>
                  </a:endParaRPr>
                </a:p>
              </p:txBody>
            </p:sp>
            <p:sp>
              <p:nvSpPr>
                <p:cNvPr id="58661" name="Text Box 405"/>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6</a:t>
                  </a:r>
                  <a:endParaRPr lang="ru-RU" altLang="ru-RU" sz="1600">
                    <a:solidFill>
                      <a:srgbClr val="CC3300"/>
                    </a:solidFill>
                    <a:latin typeface="Tahoma" panose="020B0604030504040204" pitchFamily="34" charset="0"/>
                  </a:endParaRPr>
                </a:p>
              </p:txBody>
            </p:sp>
            <p:sp>
              <p:nvSpPr>
                <p:cNvPr id="58662" name="Text Box 406"/>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63" name="Text Box 407"/>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64" name="Text Box 408"/>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65" name="Text Box 409"/>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66" name="Text Box 410"/>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58" name="Oval 411"/>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59" name="Oval 412"/>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01" name="Group 413"/>
            <p:cNvGrpSpPr>
              <a:grpSpLocks/>
            </p:cNvGrpSpPr>
            <p:nvPr/>
          </p:nvGrpSpPr>
          <p:grpSpPr bwMode="auto">
            <a:xfrm rot="-4088708">
              <a:off x="1673" y="50"/>
              <a:ext cx="322" cy="1479"/>
              <a:chOff x="1519" y="799"/>
              <a:chExt cx="454" cy="2608"/>
            </a:xfrm>
          </p:grpSpPr>
          <p:grpSp>
            <p:nvGrpSpPr>
              <p:cNvPr id="58647" name="Group 414"/>
              <p:cNvGrpSpPr>
                <a:grpSpLocks/>
              </p:cNvGrpSpPr>
              <p:nvPr/>
            </p:nvGrpSpPr>
            <p:grpSpPr bwMode="auto">
              <a:xfrm>
                <a:off x="1519" y="799"/>
                <a:ext cx="454" cy="2608"/>
                <a:chOff x="1066" y="799"/>
                <a:chExt cx="454" cy="2183"/>
              </a:xfrm>
            </p:grpSpPr>
            <p:sp>
              <p:nvSpPr>
                <p:cNvPr id="58650" name="Text Box 415"/>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7</a:t>
                  </a:r>
                  <a:endParaRPr lang="ru-RU" altLang="ru-RU" sz="1600">
                    <a:solidFill>
                      <a:srgbClr val="CC3300"/>
                    </a:solidFill>
                    <a:latin typeface="Tahoma" panose="020B0604030504040204" pitchFamily="34" charset="0"/>
                  </a:endParaRPr>
                </a:p>
              </p:txBody>
            </p:sp>
            <p:sp>
              <p:nvSpPr>
                <p:cNvPr id="58651" name="Text Box 416"/>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6</a:t>
                  </a:r>
                  <a:endParaRPr lang="ru-RU" altLang="ru-RU" sz="1600">
                    <a:solidFill>
                      <a:srgbClr val="CC3300"/>
                    </a:solidFill>
                    <a:latin typeface="Tahoma" panose="020B0604030504040204" pitchFamily="34" charset="0"/>
                  </a:endParaRPr>
                </a:p>
              </p:txBody>
            </p:sp>
            <p:sp>
              <p:nvSpPr>
                <p:cNvPr id="58652" name="Text Box 417"/>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53" name="Text Box 418"/>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54" name="Text Box 419"/>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55" name="Text Box 420"/>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56" name="Text Box 421"/>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48" name="Oval 422"/>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49" name="Oval 423"/>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02" name="Group 424"/>
            <p:cNvGrpSpPr>
              <a:grpSpLocks/>
            </p:cNvGrpSpPr>
            <p:nvPr/>
          </p:nvGrpSpPr>
          <p:grpSpPr bwMode="auto">
            <a:xfrm rot="3292223">
              <a:off x="4450" y="223"/>
              <a:ext cx="322" cy="1479"/>
              <a:chOff x="1519" y="799"/>
              <a:chExt cx="454" cy="2608"/>
            </a:xfrm>
          </p:grpSpPr>
          <p:grpSp>
            <p:nvGrpSpPr>
              <p:cNvPr id="58637" name="Group 425"/>
              <p:cNvGrpSpPr>
                <a:grpSpLocks/>
              </p:cNvGrpSpPr>
              <p:nvPr/>
            </p:nvGrpSpPr>
            <p:grpSpPr bwMode="auto">
              <a:xfrm>
                <a:off x="1519" y="799"/>
                <a:ext cx="454" cy="2608"/>
                <a:chOff x="1066" y="799"/>
                <a:chExt cx="454" cy="2183"/>
              </a:xfrm>
            </p:grpSpPr>
            <p:sp>
              <p:nvSpPr>
                <p:cNvPr id="58640" name="Text Box 426"/>
                <p:cNvSpPr txBox="1">
                  <a:spLocks noChangeArrowheads="1"/>
                </p:cNvSpPr>
                <p:nvPr/>
              </p:nvSpPr>
              <p:spPr bwMode="auto">
                <a:xfrm>
                  <a:off x="1066" y="799"/>
                  <a:ext cx="454" cy="312"/>
                </a:xfrm>
                <a:prstGeom prst="rect">
                  <a:avLst/>
                </a:prstGeom>
                <a:solidFill>
                  <a:srgbClr val="D4FF5B"/>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7</a:t>
                  </a:r>
                  <a:endParaRPr lang="ru-RU" altLang="ru-RU" sz="1600">
                    <a:solidFill>
                      <a:srgbClr val="CC3300"/>
                    </a:solidFill>
                    <a:latin typeface="Tahoma" panose="020B0604030504040204" pitchFamily="34" charset="0"/>
                  </a:endParaRPr>
                </a:p>
              </p:txBody>
            </p:sp>
            <p:sp>
              <p:nvSpPr>
                <p:cNvPr id="58641" name="Text Box 427"/>
                <p:cNvSpPr txBox="1">
                  <a:spLocks noChangeArrowheads="1"/>
                </p:cNvSpPr>
                <p:nvPr/>
              </p:nvSpPr>
              <p:spPr bwMode="auto">
                <a:xfrm>
                  <a:off x="1066" y="1111"/>
                  <a:ext cx="454" cy="312"/>
                </a:xfrm>
                <a:prstGeom prst="rect">
                  <a:avLst/>
                </a:prstGeom>
                <a:solidFill>
                  <a:srgbClr val="FF9BFF"/>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6</a:t>
                  </a:r>
                  <a:endParaRPr lang="ru-RU" altLang="ru-RU" sz="1600">
                    <a:solidFill>
                      <a:srgbClr val="CC3300"/>
                    </a:solidFill>
                    <a:latin typeface="Tahoma" panose="020B0604030504040204" pitchFamily="34" charset="0"/>
                  </a:endParaRPr>
                </a:p>
              </p:txBody>
            </p:sp>
            <p:sp>
              <p:nvSpPr>
                <p:cNvPr id="58642" name="Text Box 428"/>
                <p:cNvSpPr txBox="1">
                  <a:spLocks noChangeArrowheads="1"/>
                </p:cNvSpPr>
                <p:nvPr/>
              </p:nvSpPr>
              <p:spPr bwMode="auto">
                <a:xfrm>
                  <a:off x="1066" y="1423"/>
                  <a:ext cx="454" cy="312"/>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43" name="Text Box 429"/>
                <p:cNvSpPr txBox="1">
                  <a:spLocks noChangeArrowheads="1"/>
                </p:cNvSpPr>
                <p:nvPr/>
              </p:nvSpPr>
              <p:spPr bwMode="auto">
                <a:xfrm>
                  <a:off x="1066" y="1735"/>
                  <a:ext cx="454" cy="3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44" name="Text Box 430"/>
                <p:cNvSpPr txBox="1">
                  <a:spLocks noChangeArrowheads="1"/>
                </p:cNvSpPr>
                <p:nvPr/>
              </p:nvSpPr>
              <p:spPr bwMode="auto">
                <a:xfrm>
                  <a:off x="1066" y="2047"/>
                  <a:ext cx="454" cy="312"/>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45" name="Text Box 431"/>
                <p:cNvSpPr txBox="1">
                  <a:spLocks noChangeArrowheads="1"/>
                </p:cNvSpPr>
                <p:nvPr/>
              </p:nvSpPr>
              <p:spPr bwMode="auto">
                <a:xfrm>
                  <a:off x="1066" y="2358"/>
                  <a:ext cx="454" cy="3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46" name="Text Box 432"/>
                <p:cNvSpPr txBox="1">
                  <a:spLocks noChangeArrowheads="1"/>
                </p:cNvSpPr>
                <p:nvPr/>
              </p:nvSpPr>
              <p:spPr bwMode="auto">
                <a:xfrm>
                  <a:off x="1066" y="2670"/>
                  <a:ext cx="454" cy="312"/>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38" name="Oval 433"/>
              <p:cNvSpPr>
                <a:spLocks noChangeArrowheads="1"/>
              </p:cNvSpPr>
              <p:nvPr/>
            </p:nvSpPr>
            <p:spPr bwMode="auto">
              <a:xfrm>
                <a:off x="160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39" name="Oval 434"/>
              <p:cNvSpPr>
                <a:spLocks noChangeArrowheads="1"/>
              </p:cNvSpPr>
              <p:nvPr/>
            </p:nvSpPr>
            <p:spPr bwMode="auto">
              <a:xfrm>
                <a:off x="1774" y="1480"/>
                <a:ext cx="113" cy="11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03" name="Group 471"/>
            <p:cNvGrpSpPr>
              <a:grpSpLocks/>
            </p:cNvGrpSpPr>
            <p:nvPr/>
          </p:nvGrpSpPr>
          <p:grpSpPr bwMode="auto">
            <a:xfrm rot="-2152261">
              <a:off x="4652" y="1884"/>
              <a:ext cx="322" cy="2109"/>
              <a:chOff x="4415" y="1356"/>
              <a:chExt cx="322" cy="2109"/>
            </a:xfrm>
          </p:grpSpPr>
          <p:grpSp>
            <p:nvGrpSpPr>
              <p:cNvPr id="58623" name="Group 465"/>
              <p:cNvGrpSpPr>
                <a:grpSpLocks/>
              </p:cNvGrpSpPr>
              <p:nvPr/>
            </p:nvGrpSpPr>
            <p:grpSpPr bwMode="auto">
              <a:xfrm flipV="1">
                <a:off x="4415" y="1356"/>
                <a:ext cx="322" cy="1056"/>
                <a:chOff x="4415" y="2409"/>
                <a:chExt cx="322" cy="1056"/>
              </a:xfrm>
            </p:grpSpPr>
            <p:sp>
              <p:nvSpPr>
                <p:cNvPr id="58632" name="Text Box 466"/>
                <p:cNvSpPr txBox="1">
                  <a:spLocks noChangeArrowheads="1"/>
                </p:cNvSpPr>
                <p:nvPr/>
              </p:nvSpPr>
              <p:spPr bwMode="auto">
                <a:xfrm>
                  <a:off x="4415" y="2409"/>
                  <a:ext cx="322" cy="211"/>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33" name="Text Box 467"/>
                <p:cNvSpPr txBox="1">
                  <a:spLocks noChangeArrowheads="1"/>
                </p:cNvSpPr>
                <p:nvPr/>
              </p:nvSpPr>
              <p:spPr bwMode="auto">
                <a:xfrm>
                  <a:off x="4415" y="2620"/>
                  <a:ext cx="322" cy="2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34" name="Text Box 468"/>
                <p:cNvSpPr txBox="1">
                  <a:spLocks noChangeArrowheads="1"/>
                </p:cNvSpPr>
                <p:nvPr/>
              </p:nvSpPr>
              <p:spPr bwMode="auto">
                <a:xfrm>
                  <a:off x="4415" y="2832"/>
                  <a:ext cx="322" cy="211"/>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35" name="Text Box 469"/>
                <p:cNvSpPr txBox="1">
                  <a:spLocks noChangeArrowheads="1"/>
                </p:cNvSpPr>
                <p:nvPr/>
              </p:nvSpPr>
              <p:spPr bwMode="auto">
                <a:xfrm>
                  <a:off x="4415" y="3042"/>
                  <a:ext cx="322" cy="2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36" name="Text Box 470"/>
                <p:cNvSpPr txBox="1">
                  <a:spLocks noChangeArrowheads="1"/>
                </p:cNvSpPr>
                <p:nvPr/>
              </p:nvSpPr>
              <p:spPr bwMode="auto">
                <a:xfrm>
                  <a:off x="4415" y="3254"/>
                  <a:ext cx="322" cy="211"/>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grpSp>
            <p:nvGrpSpPr>
              <p:cNvPr id="58624" name="Group 457"/>
              <p:cNvGrpSpPr>
                <a:grpSpLocks/>
              </p:cNvGrpSpPr>
              <p:nvPr/>
            </p:nvGrpSpPr>
            <p:grpSpPr bwMode="auto">
              <a:xfrm>
                <a:off x="4415" y="2409"/>
                <a:ext cx="322" cy="1056"/>
                <a:chOff x="4415" y="2409"/>
                <a:chExt cx="322" cy="1056"/>
              </a:xfrm>
            </p:grpSpPr>
            <p:sp>
              <p:nvSpPr>
                <p:cNvPr id="58627" name="Text Box 439"/>
                <p:cNvSpPr txBox="1">
                  <a:spLocks noChangeArrowheads="1"/>
                </p:cNvSpPr>
                <p:nvPr/>
              </p:nvSpPr>
              <p:spPr bwMode="auto">
                <a:xfrm>
                  <a:off x="4415" y="2409"/>
                  <a:ext cx="322" cy="211"/>
                </a:xfrm>
                <a:prstGeom prst="rect">
                  <a:avLst/>
                </a:prstGeom>
                <a:solidFill>
                  <a:srgbClr val="99FFCC"/>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5</a:t>
                  </a:r>
                  <a:endParaRPr lang="ru-RU" altLang="ru-RU" sz="1600">
                    <a:solidFill>
                      <a:srgbClr val="CC3300"/>
                    </a:solidFill>
                    <a:latin typeface="Tahoma" panose="020B0604030504040204" pitchFamily="34" charset="0"/>
                  </a:endParaRPr>
                </a:p>
              </p:txBody>
            </p:sp>
            <p:sp>
              <p:nvSpPr>
                <p:cNvPr id="58628" name="Text Box 440"/>
                <p:cNvSpPr txBox="1">
                  <a:spLocks noChangeArrowheads="1"/>
                </p:cNvSpPr>
                <p:nvPr/>
              </p:nvSpPr>
              <p:spPr bwMode="auto">
                <a:xfrm>
                  <a:off x="4415" y="2620"/>
                  <a:ext cx="322" cy="212"/>
                </a:xfrm>
                <a:prstGeom prst="rect">
                  <a:avLst/>
                </a:prstGeom>
                <a:solidFill>
                  <a:srgbClr val="FFCC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4</a:t>
                  </a:r>
                  <a:endParaRPr lang="ru-RU" altLang="ru-RU" sz="1600">
                    <a:solidFill>
                      <a:srgbClr val="CC3300"/>
                    </a:solidFill>
                    <a:latin typeface="Tahoma" panose="020B0604030504040204" pitchFamily="34" charset="0"/>
                  </a:endParaRPr>
                </a:p>
              </p:txBody>
            </p:sp>
            <p:sp>
              <p:nvSpPr>
                <p:cNvPr id="58629" name="Text Box 441"/>
                <p:cNvSpPr txBox="1">
                  <a:spLocks noChangeArrowheads="1"/>
                </p:cNvSpPr>
                <p:nvPr/>
              </p:nvSpPr>
              <p:spPr bwMode="auto">
                <a:xfrm>
                  <a:off x="4415" y="2832"/>
                  <a:ext cx="322" cy="211"/>
                </a:xfrm>
                <a:prstGeom prst="rect">
                  <a:avLst/>
                </a:prstGeom>
                <a:solidFill>
                  <a:srgbClr val="FFFF9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3</a:t>
                  </a:r>
                  <a:endParaRPr lang="ru-RU" altLang="ru-RU" sz="1600">
                    <a:solidFill>
                      <a:srgbClr val="CC3300"/>
                    </a:solidFill>
                    <a:latin typeface="Tahoma" panose="020B0604030504040204" pitchFamily="34" charset="0"/>
                  </a:endParaRPr>
                </a:p>
              </p:txBody>
            </p:sp>
            <p:sp>
              <p:nvSpPr>
                <p:cNvPr id="58630" name="Text Box 442"/>
                <p:cNvSpPr txBox="1">
                  <a:spLocks noChangeArrowheads="1"/>
                </p:cNvSpPr>
                <p:nvPr/>
              </p:nvSpPr>
              <p:spPr bwMode="auto">
                <a:xfrm>
                  <a:off x="4415" y="3042"/>
                  <a:ext cx="322" cy="211"/>
                </a:xfrm>
                <a:prstGeom prst="rect">
                  <a:avLst/>
                </a:prstGeom>
                <a:solidFill>
                  <a:srgbClr val="A5FF89"/>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2</a:t>
                  </a:r>
                  <a:endParaRPr lang="ru-RU" altLang="ru-RU" sz="1600">
                    <a:solidFill>
                      <a:srgbClr val="CC3300"/>
                    </a:solidFill>
                    <a:latin typeface="Tahoma" panose="020B0604030504040204" pitchFamily="34" charset="0"/>
                  </a:endParaRPr>
                </a:p>
              </p:txBody>
            </p:sp>
            <p:sp>
              <p:nvSpPr>
                <p:cNvPr id="58631" name="Text Box 443"/>
                <p:cNvSpPr txBox="1">
                  <a:spLocks noChangeArrowheads="1"/>
                </p:cNvSpPr>
                <p:nvPr/>
              </p:nvSpPr>
              <p:spPr bwMode="auto">
                <a:xfrm>
                  <a:off x="4415" y="3254"/>
                  <a:ext cx="322" cy="211"/>
                </a:xfrm>
                <a:prstGeom prst="rect">
                  <a:avLst/>
                </a:prstGeom>
                <a:solidFill>
                  <a:srgbClr val="FF65A3"/>
                </a:solidFill>
                <a:ln w="38100">
                  <a:solidFill>
                    <a:srgbClr val="660066"/>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sz="1600" b="1">
                      <a:solidFill>
                        <a:srgbClr val="CC3300"/>
                      </a:solidFill>
                      <a:latin typeface="Tahoma" panose="020B0604030504040204" pitchFamily="34" charset="0"/>
                    </a:rPr>
                    <a:t>1</a:t>
                  </a:r>
                  <a:endParaRPr lang="ru-RU" altLang="ru-RU" sz="1600">
                    <a:solidFill>
                      <a:srgbClr val="CC3300"/>
                    </a:solidFill>
                    <a:latin typeface="Tahoma" panose="020B0604030504040204" pitchFamily="34" charset="0"/>
                  </a:endParaRPr>
                </a:p>
              </p:txBody>
            </p:sp>
          </p:grpSp>
          <p:sp>
            <p:nvSpPr>
              <p:cNvPr id="58625" name="Oval 444"/>
              <p:cNvSpPr>
                <a:spLocks noChangeArrowheads="1"/>
              </p:cNvSpPr>
              <p:nvPr/>
            </p:nvSpPr>
            <p:spPr bwMode="auto">
              <a:xfrm>
                <a:off x="4475" y="2372"/>
                <a:ext cx="80" cy="6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26" name="Oval 445"/>
              <p:cNvSpPr>
                <a:spLocks noChangeArrowheads="1"/>
              </p:cNvSpPr>
              <p:nvPr/>
            </p:nvSpPr>
            <p:spPr bwMode="auto">
              <a:xfrm>
                <a:off x="4596" y="2372"/>
                <a:ext cx="80" cy="67"/>
              </a:xfrm>
              <a:prstGeom prst="ellipse">
                <a:avLst/>
              </a:prstGeom>
              <a:solidFill>
                <a:srgbClr val="993300"/>
              </a:solidFill>
              <a:ln w="9525">
                <a:solidFill>
                  <a:srgbClr val="9933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61919" name="Text Box 479"/>
            <p:cNvSpPr txBox="1">
              <a:spLocks noChangeArrowheads="1"/>
            </p:cNvSpPr>
            <p:nvPr/>
          </p:nvSpPr>
          <p:spPr bwMode="auto">
            <a:xfrm rot="3273669">
              <a:off x="4320" y="2658"/>
              <a:ext cx="1465" cy="231"/>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spcBef>
                  <a:spcPct val="50000"/>
                </a:spcBef>
                <a:defRPr/>
              </a:pPr>
              <a:r>
                <a:rPr lang="ru-RU" b="1" i="1">
                  <a:solidFill>
                    <a:srgbClr val="993366"/>
                  </a:solidFill>
                  <a:latin typeface="Arial" charset="0"/>
                  <a:cs typeface="Arial" charset="0"/>
                </a:rPr>
                <a:t>Переходной узел</a:t>
              </a:r>
            </a:p>
          </p:txBody>
        </p:sp>
        <p:sp>
          <p:nvSpPr>
            <p:cNvPr id="61920" name="Text Box 480"/>
            <p:cNvSpPr txBox="1">
              <a:spLocks noChangeArrowheads="1"/>
            </p:cNvSpPr>
            <p:nvPr/>
          </p:nvSpPr>
          <p:spPr bwMode="auto">
            <a:xfrm>
              <a:off x="3994" y="738"/>
              <a:ext cx="390"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ТВМ</a:t>
              </a:r>
            </a:p>
          </p:txBody>
        </p:sp>
        <p:sp>
          <p:nvSpPr>
            <p:cNvPr id="61921" name="Text Box 481"/>
            <p:cNvSpPr txBox="1">
              <a:spLocks noChangeArrowheads="1"/>
            </p:cNvSpPr>
            <p:nvPr/>
          </p:nvSpPr>
          <p:spPr bwMode="auto">
            <a:xfrm>
              <a:off x="1377" y="1480"/>
              <a:ext cx="390"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ТВМ</a:t>
              </a:r>
            </a:p>
          </p:txBody>
        </p:sp>
        <p:sp>
          <p:nvSpPr>
            <p:cNvPr id="61922" name="Text Box 482"/>
            <p:cNvSpPr txBox="1">
              <a:spLocks noChangeArrowheads="1"/>
            </p:cNvSpPr>
            <p:nvPr/>
          </p:nvSpPr>
          <p:spPr bwMode="auto">
            <a:xfrm>
              <a:off x="329" y="2869"/>
              <a:ext cx="390"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ТВМ</a:t>
              </a:r>
            </a:p>
          </p:txBody>
        </p:sp>
        <p:sp>
          <p:nvSpPr>
            <p:cNvPr id="61923" name="Text Box 483"/>
            <p:cNvSpPr txBox="1">
              <a:spLocks noChangeArrowheads="1"/>
            </p:cNvSpPr>
            <p:nvPr/>
          </p:nvSpPr>
          <p:spPr bwMode="auto">
            <a:xfrm>
              <a:off x="1037" y="828"/>
              <a:ext cx="390"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ГВМ</a:t>
              </a:r>
            </a:p>
          </p:txBody>
        </p:sp>
        <p:sp>
          <p:nvSpPr>
            <p:cNvPr id="61924" name="Text Box 484"/>
            <p:cNvSpPr txBox="1">
              <a:spLocks noChangeArrowheads="1"/>
            </p:cNvSpPr>
            <p:nvPr/>
          </p:nvSpPr>
          <p:spPr bwMode="auto">
            <a:xfrm>
              <a:off x="3645" y="2812"/>
              <a:ext cx="390"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ГВМ</a:t>
              </a:r>
            </a:p>
          </p:txBody>
        </p:sp>
        <p:sp>
          <p:nvSpPr>
            <p:cNvPr id="61925" name="Text Box 485"/>
            <p:cNvSpPr txBox="1">
              <a:spLocks noChangeArrowheads="1"/>
            </p:cNvSpPr>
            <p:nvPr/>
          </p:nvSpPr>
          <p:spPr bwMode="auto">
            <a:xfrm>
              <a:off x="3407" y="1338"/>
              <a:ext cx="263"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УС</a:t>
              </a:r>
            </a:p>
          </p:txBody>
        </p:sp>
        <p:sp>
          <p:nvSpPr>
            <p:cNvPr id="61926" name="Text Box 486"/>
            <p:cNvSpPr txBox="1">
              <a:spLocks noChangeArrowheads="1"/>
            </p:cNvSpPr>
            <p:nvPr/>
          </p:nvSpPr>
          <p:spPr bwMode="auto">
            <a:xfrm>
              <a:off x="2165" y="1357"/>
              <a:ext cx="263"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УС</a:t>
              </a:r>
            </a:p>
          </p:txBody>
        </p:sp>
        <p:sp>
          <p:nvSpPr>
            <p:cNvPr id="61927" name="Text Box 487"/>
            <p:cNvSpPr txBox="1">
              <a:spLocks noChangeArrowheads="1"/>
            </p:cNvSpPr>
            <p:nvPr/>
          </p:nvSpPr>
          <p:spPr bwMode="auto">
            <a:xfrm>
              <a:off x="2218" y="2207"/>
              <a:ext cx="263"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УС</a:t>
              </a:r>
            </a:p>
          </p:txBody>
        </p:sp>
        <p:sp>
          <p:nvSpPr>
            <p:cNvPr id="61928" name="Text Box 488"/>
            <p:cNvSpPr txBox="1">
              <a:spLocks noChangeArrowheads="1"/>
            </p:cNvSpPr>
            <p:nvPr/>
          </p:nvSpPr>
          <p:spPr bwMode="auto">
            <a:xfrm>
              <a:off x="2510" y="2854"/>
              <a:ext cx="263" cy="173"/>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spcBef>
                  <a:spcPct val="50000"/>
                </a:spcBef>
                <a:defRPr/>
              </a:pPr>
              <a:r>
                <a:rPr lang="ru-RU" b="1" i="1">
                  <a:solidFill>
                    <a:srgbClr val="993366"/>
                  </a:solidFill>
                  <a:latin typeface="Arial" charset="0"/>
                  <a:cs typeface="Arial" charset="0"/>
                </a:rPr>
                <a:t>УС</a:t>
              </a:r>
            </a:p>
          </p:txBody>
        </p:sp>
        <p:sp>
          <p:nvSpPr>
            <p:cNvPr id="58414" name="Freeform 495"/>
            <p:cNvSpPr>
              <a:spLocks/>
            </p:cNvSpPr>
            <p:nvPr/>
          </p:nvSpPr>
          <p:spPr bwMode="auto">
            <a:xfrm>
              <a:off x="5233" y="502"/>
              <a:ext cx="165" cy="467"/>
            </a:xfrm>
            <a:custGeom>
              <a:avLst/>
              <a:gdLst>
                <a:gd name="T0" fmla="*/ 0 w 165"/>
                <a:gd name="T1" fmla="*/ 42 h 467"/>
                <a:gd name="T2" fmla="*/ 59 w 165"/>
                <a:gd name="T3" fmla="*/ 0 h 467"/>
                <a:gd name="T4" fmla="*/ 165 w 165"/>
                <a:gd name="T5" fmla="*/ 154 h 467"/>
                <a:gd name="T6" fmla="*/ 1 w 165"/>
                <a:gd name="T7" fmla="*/ 467 h 467"/>
                <a:gd name="T8" fmla="*/ 0 60000 65536"/>
                <a:gd name="T9" fmla="*/ 0 60000 65536"/>
                <a:gd name="T10" fmla="*/ 0 60000 65536"/>
                <a:gd name="T11" fmla="*/ 0 60000 65536"/>
                <a:gd name="T12" fmla="*/ 0 w 165"/>
                <a:gd name="T13" fmla="*/ 0 h 467"/>
                <a:gd name="T14" fmla="*/ 165 w 165"/>
                <a:gd name="T15" fmla="*/ 467 h 467"/>
              </a:gdLst>
              <a:ahLst/>
              <a:cxnLst>
                <a:cxn ang="T8">
                  <a:pos x="T0" y="T1"/>
                </a:cxn>
                <a:cxn ang="T9">
                  <a:pos x="T2" y="T3"/>
                </a:cxn>
                <a:cxn ang="T10">
                  <a:pos x="T4" y="T5"/>
                </a:cxn>
                <a:cxn ang="T11">
                  <a:pos x="T6" y="T7"/>
                </a:cxn>
              </a:cxnLst>
              <a:rect l="T12" t="T13" r="T14" b="T15"/>
              <a:pathLst>
                <a:path w="165" h="467">
                  <a:moveTo>
                    <a:pt x="0" y="42"/>
                  </a:moveTo>
                  <a:lnTo>
                    <a:pt x="59" y="0"/>
                  </a:lnTo>
                  <a:lnTo>
                    <a:pt x="165" y="154"/>
                  </a:lnTo>
                  <a:lnTo>
                    <a:pt x="1" y="467"/>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952" name="Text Box 512"/>
            <p:cNvSpPr txBox="1">
              <a:spLocks noChangeArrowheads="1"/>
            </p:cNvSpPr>
            <p:nvPr/>
          </p:nvSpPr>
          <p:spPr bwMode="auto">
            <a:xfrm>
              <a:off x="4071" y="3776"/>
              <a:ext cx="1219" cy="138"/>
            </a:xfrm>
            <a:prstGeom prst="rect">
              <a:avLst/>
            </a:prstGeom>
            <a:noFill/>
            <a:ln w="9525">
              <a:noFill/>
              <a:miter lim="800000"/>
              <a:headEnd/>
              <a:tailEnd/>
            </a:ln>
            <a:effectLst>
              <a:outerShdw dist="17961" dir="2700000" algn="ctr" rotWithShape="0">
                <a:srgbClr val="FFCC66"/>
              </a:outerShdw>
            </a:effectLst>
          </p:spPr>
          <p:txBody>
            <a:bodyPr lIns="0" tIns="0" rIns="0" bIns="0">
              <a:spAutoFit/>
            </a:bodyPr>
            <a:lstStyle/>
            <a:p>
              <a:pPr algn="ctr">
                <a:lnSpc>
                  <a:spcPct val="80000"/>
                </a:lnSpc>
                <a:defRPr/>
              </a:pPr>
              <a:r>
                <a:rPr lang="ru-RU" b="1">
                  <a:solidFill>
                    <a:srgbClr val="669900"/>
                  </a:solidFill>
                  <a:latin typeface="Arial" charset="0"/>
                  <a:cs typeface="Arial" charset="0"/>
                </a:rPr>
                <a:t>К другой сети</a:t>
              </a:r>
            </a:p>
          </p:txBody>
        </p:sp>
        <p:grpSp>
          <p:nvGrpSpPr>
            <p:cNvPr id="58416" name="Group 514"/>
            <p:cNvGrpSpPr>
              <a:grpSpLocks/>
            </p:cNvGrpSpPr>
            <p:nvPr/>
          </p:nvGrpSpPr>
          <p:grpSpPr bwMode="auto">
            <a:xfrm flipH="1">
              <a:off x="527" y="1593"/>
              <a:ext cx="454" cy="482"/>
              <a:chOff x="980" y="279"/>
              <a:chExt cx="974" cy="1153"/>
            </a:xfrm>
          </p:grpSpPr>
          <p:grpSp>
            <p:nvGrpSpPr>
              <p:cNvPr id="58615" name="Group 515"/>
              <p:cNvGrpSpPr>
                <a:grpSpLocks/>
              </p:cNvGrpSpPr>
              <p:nvPr/>
            </p:nvGrpSpPr>
            <p:grpSpPr bwMode="auto">
              <a:xfrm>
                <a:off x="1269" y="279"/>
                <a:ext cx="685" cy="893"/>
                <a:chOff x="4497" y="5857"/>
                <a:chExt cx="555" cy="734"/>
              </a:xfrm>
            </p:grpSpPr>
            <p:sp>
              <p:nvSpPr>
                <p:cNvPr id="58620" name="Freeform 51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957" name="Freeform 517"/>
                <p:cNvSpPr>
                  <a:spLocks/>
                </p:cNvSpPr>
                <p:nvPr/>
              </p:nvSpPr>
              <p:spPr bwMode="auto">
                <a:xfrm>
                  <a:off x="4546" y="5938"/>
                  <a:ext cx="323"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58622" name="Freeform 51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616" name="Group 519"/>
              <p:cNvGrpSpPr>
                <a:grpSpLocks/>
              </p:cNvGrpSpPr>
              <p:nvPr/>
            </p:nvGrpSpPr>
            <p:grpSpPr bwMode="auto">
              <a:xfrm>
                <a:off x="980" y="1032"/>
                <a:ext cx="688" cy="400"/>
                <a:chOff x="980" y="1032"/>
                <a:chExt cx="688" cy="400"/>
              </a:xfrm>
            </p:grpSpPr>
            <p:sp>
              <p:nvSpPr>
                <p:cNvPr id="58617" name="Freeform 520"/>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18" name="Freeform 521"/>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19" name="Freeform 522"/>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58417" name="Group 550"/>
            <p:cNvGrpSpPr>
              <a:grpSpLocks/>
            </p:cNvGrpSpPr>
            <p:nvPr/>
          </p:nvGrpSpPr>
          <p:grpSpPr bwMode="auto">
            <a:xfrm flipH="1">
              <a:off x="414" y="1763"/>
              <a:ext cx="454" cy="482"/>
              <a:chOff x="980" y="279"/>
              <a:chExt cx="974" cy="1153"/>
            </a:xfrm>
          </p:grpSpPr>
          <p:grpSp>
            <p:nvGrpSpPr>
              <p:cNvPr id="58607" name="Group 551"/>
              <p:cNvGrpSpPr>
                <a:grpSpLocks/>
              </p:cNvGrpSpPr>
              <p:nvPr/>
            </p:nvGrpSpPr>
            <p:grpSpPr bwMode="auto">
              <a:xfrm>
                <a:off x="1269" y="279"/>
                <a:ext cx="685" cy="893"/>
                <a:chOff x="4497" y="5857"/>
                <a:chExt cx="555" cy="734"/>
              </a:xfrm>
            </p:grpSpPr>
            <p:sp>
              <p:nvSpPr>
                <p:cNvPr id="58612" name="Freeform 55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993" name="Freeform 553"/>
                <p:cNvSpPr>
                  <a:spLocks/>
                </p:cNvSpPr>
                <p:nvPr/>
              </p:nvSpPr>
              <p:spPr bwMode="auto">
                <a:xfrm>
                  <a:off x="4546" y="5938"/>
                  <a:ext cx="323"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58614" name="Freeform 55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608" name="Group 555"/>
              <p:cNvGrpSpPr>
                <a:grpSpLocks/>
              </p:cNvGrpSpPr>
              <p:nvPr/>
            </p:nvGrpSpPr>
            <p:grpSpPr bwMode="auto">
              <a:xfrm>
                <a:off x="980" y="1032"/>
                <a:ext cx="688" cy="400"/>
                <a:chOff x="980" y="1032"/>
                <a:chExt cx="688" cy="400"/>
              </a:xfrm>
            </p:grpSpPr>
            <p:sp>
              <p:nvSpPr>
                <p:cNvPr id="58609" name="Freeform 55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10" name="Freeform 55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11" name="Freeform 55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58418" name="Group 559"/>
            <p:cNvGrpSpPr>
              <a:grpSpLocks/>
            </p:cNvGrpSpPr>
            <p:nvPr/>
          </p:nvGrpSpPr>
          <p:grpSpPr bwMode="auto">
            <a:xfrm flipH="1">
              <a:off x="300" y="1933"/>
              <a:ext cx="454" cy="482"/>
              <a:chOff x="980" y="279"/>
              <a:chExt cx="974" cy="1153"/>
            </a:xfrm>
          </p:grpSpPr>
          <p:grpSp>
            <p:nvGrpSpPr>
              <p:cNvPr id="58599" name="Group 560"/>
              <p:cNvGrpSpPr>
                <a:grpSpLocks/>
              </p:cNvGrpSpPr>
              <p:nvPr/>
            </p:nvGrpSpPr>
            <p:grpSpPr bwMode="auto">
              <a:xfrm>
                <a:off x="1269" y="279"/>
                <a:ext cx="685" cy="893"/>
                <a:chOff x="4497" y="5857"/>
                <a:chExt cx="555" cy="734"/>
              </a:xfrm>
            </p:grpSpPr>
            <p:sp>
              <p:nvSpPr>
                <p:cNvPr id="58604" name="Freeform 561"/>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002" name="Freeform 562"/>
                <p:cNvSpPr>
                  <a:spLocks/>
                </p:cNvSpPr>
                <p:nvPr/>
              </p:nvSpPr>
              <p:spPr bwMode="auto">
                <a:xfrm>
                  <a:off x="4546" y="5938"/>
                  <a:ext cx="323"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58606" name="Freeform 563"/>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600" name="Group 564"/>
              <p:cNvGrpSpPr>
                <a:grpSpLocks/>
              </p:cNvGrpSpPr>
              <p:nvPr/>
            </p:nvGrpSpPr>
            <p:grpSpPr bwMode="auto">
              <a:xfrm>
                <a:off x="980" y="1032"/>
                <a:ext cx="688" cy="400"/>
                <a:chOff x="980" y="1032"/>
                <a:chExt cx="688" cy="400"/>
              </a:xfrm>
            </p:grpSpPr>
            <p:sp>
              <p:nvSpPr>
                <p:cNvPr id="58601" name="Freeform 565"/>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02" name="Freeform 566"/>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603" name="Freeform 567"/>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58419" name="Group 568"/>
            <p:cNvGrpSpPr>
              <a:grpSpLocks/>
            </p:cNvGrpSpPr>
            <p:nvPr/>
          </p:nvGrpSpPr>
          <p:grpSpPr bwMode="auto">
            <a:xfrm>
              <a:off x="2653" y="3266"/>
              <a:ext cx="454" cy="538"/>
              <a:chOff x="11428" y="1179"/>
              <a:chExt cx="3683" cy="5534"/>
            </a:xfrm>
          </p:grpSpPr>
          <p:sp>
            <p:nvSpPr>
              <p:cNvPr id="58588" name="Freeform 569"/>
              <p:cNvSpPr>
                <a:spLocks/>
              </p:cNvSpPr>
              <p:nvPr/>
            </p:nvSpPr>
            <p:spPr bwMode="auto">
              <a:xfrm>
                <a:off x="11428" y="1179"/>
                <a:ext cx="3683" cy="5534"/>
              </a:xfrm>
              <a:custGeom>
                <a:avLst/>
                <a:gdLst>
                  <a:gd name="T0" fmla="*/ 131 w 3683"/>
                  <a:gd name="T1" fmla="*/ 3110 h 5534"/>
                  <a:gd name="T2" fmla="*/ 68 w 3683"/>
                  <a:gd name="T3" fmla="*/ 3220 h 5534"/>
                  <a:gd name="T4" fmla="*/ 24 w 3683"/>
                  <a:gd name="T5" fmla="*/ 3332 h 5534"/>
                  <a:gd name="T6" fmla="*/ 3 w 3683"/>
                  <a:gd name="T7" fmla="*/ 3446 h 5534"/>
                  <a:gd name="T8" fmla="*/ 0 w 3683"/>
                  <a:gd name="T9" fmla="*/ 4465 h 5534"/>
                  <a:gd name="T10" fmla="*/ 9 w 3683"/>
                  <a:gd name="T11" fmla="*/ 4573 h 5534"/>
                  <a:gd name="T12" fmla="*/ 38 w 3683"/>
                  <a:gd name="T13" fmla="*/ 4679 h 5534"/>
                  <a:gd name="T14" fmla="*/ 83 w 3683"/>
                  <a:gd name="T15" fmla="*/ 4783 h 5534"/>
                  <a:gd name="T16" fmla="*/ 146 w 3683"/>
                  <a:gd name="T17" fmla="*/ 4881 h 5534"/>
                  <a:gd name="T18" fmla="*/ 315 w 3683"/>
                  <a:gd name="T19" fmla="*/ 5062 h 5534"/>
                  <a:gd name="T20" fmla="*/ 540 w 3683"/>
                  <a:gd name="T21" fmla="*/ 5220 h 5534"/>
                  <a:gd name="T22" fmla="*/ 813 w 3683"/>
                  <a:gd name="T23" fmla="*/ 5351 h 5534"/>
                  <a:gd name="T24" fmla="*/ 1125 w 3683"/>
                  <a:gd name="T25" fmla="*/ 5450 h 5534"/>
                  <a:gd name="T26" fmla="*/ 1471 w 3683"/>
                  <a:gd name="T27" fmla="*/ 5513 h 5534"/>
                  <a:gd name="T28" fmla="*/ 1841 w 3683"/>
                  <a:gd name="T29" fmla="*/ 5534 h 5534"/>
                  <a:gd name="T30" fmla="*/ 2213 w 3683"/>
                  <a:gd name="T31" fmla="*/ 5513 h 5534"/>
                  <a:gd name="T32" fmla="*/ 2559 w 3683"/>
                  <a:gd name="T33" fmla="*/ 5450 h 5534"/>
                  <a:gd name="T34" fmla="*/ 2871 w 3683"/>
                  <a:gd name="T35" fmla="*/ 5351 h 5534"/>
                  <a:gd name="T36" fmla="*/ 3144 w 3683"/>
                  <a:gd name="T37" fmla="*/ 5220 h 5534"/>
                  <a:gd name="T38" fmla="*/ 3368 w 3683"/>
                  <a:gd name="T39" fmla="*/ 5062 h 5534"/>
                  <a:gd name="T40" fmla="*/ 3538 w 3683"/>
                  <a:gd name="T41" fmla="*/ 4881 h 5534"/>
                  <a:gd name="T42" fmla="*/ 3601 w 3683"/>
                  <a:gd name="T43" fmla="*/ 4783 h 5534"/>
                  <a:gd name="T44" fmla="*/ 3646 w 3683"/>
                  <a:gd name="T45" fmla="*/ 4679 h 5534"/>
                  <a:gd name="T46" fmla="*/ 3673 w 3683"/>
                  <a:gd name="T47" fmla="*/ 4573 h 5534"/>
                  <a:gd name="T48" fmla="*/ 3683 w 3683"/>
                  <a:gd name="T49" fmla="*/ 4465 h 5534"/>
                  <a:gd name="T50" fmla="*/ 3680 w 3683"/>
                  <a:gd name="T51" fmla="*/ 3446 h 5534"/>
                  <a:gd name="T52" fmla="*/ 3659 w 3683"/>
                  <a:gd name="T53" fmla="*/ 3332 h 5534"/>
                  <a:gd name="T54" fmla="*/ 3616 w 3683"/>
                  <a:gd name="T55" fmla="*/ 3220 h 5534"/>
                  <a:gd name="T56" fmla="*/ 3553 w 3683"/>
                  <a:gd name="T57" fmla="*/ 3110 h 5534"/>
                  <a:gd name="T58" fmla="*/ 2763 w 3683"/>
                  <a:gd name="T59" fmla="*/ 3257 h 5534"/>
                  <a:gd name="T60" fmla="*/ 2760 w 3683"/>
                  <a:gd name="T61" fmla="*/ 181 h 5534"/>
                  <a:gd name="T62" fmla="*/ 2746 w 3683"/>
                  <a:gd name="T63" fmla="*/ 124 h 5534"/>
                  <a:gd name="T64" fmla="*/ 2722 w 3683"/>
                  <a:gd name="T65" fmla="*/ 69 h 5534"/>
                  <a:gd name="T66" fmla="*/ 2689 w 3683"/>
                  <a:gd name="T67" fmla="*/ 16 h 5534"/>
                  <a:gd name="T68" fmla="*/ 2235 w 3683"/>
                  <a:gd name="T69" fmla="*/ 331 h 5534"/>
                  <a:gd name="T70" fmla="*/ 2190 w 3683"/>
                  <a:gd name="T71" fmla="*/ 375 h 5534"/>
                  <a:gd name="T72" fmla="*/ 2132 w 3683"/>
                  <a:gd name="T73" fmla="*/ 411 h 5534"/>
                  <a:gd name="T74" fmla="*/ 2064 w 3683"/>
                  <a:gd name="T75" fmla="*/ 441 h 5534"/>
                  <a:gd name="T76" fmla="*/ 1989 w 3683"/>
                  <a:gd name="T77" fmla="*/ 461 h 5534"/>
                  <a:gd name="T78" fmla="*/ 1909 w 3683"/>
                  <a:gd name="T79" fmla="*/ 473 h 5534"/>
                  <a:gd name="T80" fmla="*/ 1826 w 3683"/>
                  <a:gd name="T81" fmla="*/ 476 h 5534"/>
                  <a:gd name="T82" fmla="*/ 1741 w 3683"/>
                  <a:gd name="T83" fmla="*/ 470 h 5534"/>
                  <a:gd name="T84" fmla="*/ 1658 w 3683"/>
                  <a:gd name="T85" fmla="*/ 453 h 5534"/>
                  <a:gd name="T86" fmla="*/ 1594 w 3683"/>
                  <a:gd name="T87" fmla="*/ 431 h 5534"/>
                  <a:gd name="T88" fmla="*/ 1535 w 3683"/>
                  <a:gd name="T89" fmla="*/ 402 h 5534"/>
                  <a:gd name="T90" fmla="*/ 1487 w 3683"/>
                  <a:gd name="T91" fmla="*/ 369 h 5534"/>
                  <a:gd name="T92" fmla="*/ 1450 w 3683"/>
                  <a:gd name="T93" fmla="*/ 331 h 5534"/>
                  <a:gd name="T94" fmla="*/ 996 w 3683"/>
                  <a:gd name="T95" fmla="*/ 13 h 5534"/>
                  <a:gd name="T96" fmla="*/ 961 w 3683"/>
                  <a:gd name="T97" fmla="*/ 67 h 5534"/>
                  <a:gd name="T98" fmla="*/ 937 w 3683"/>
                  <a:gd name="T99" fmla="*/ 124 h 5534"/>
                  <a:gd name="T100" fmla="*/ 924 w 3683"/>
                  <a:gd name="T101" fmla="*/ 181 h 5534"/>
                  <a:gd name="T102" fmla="*/ 921 w 3683"/>
                  <a:gd name="T103" fmla="*/ 225 h 55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683"/>
                  <a:gd name="T157" fmla="*/ 0 h 5534"/>
                  <a:gd name="T158" fmla="*/ 3683 w 3683"/>
                  <a:gd name="T159" fmla="*/ 5534 h 55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683" h="5534">
                    <a:moveTo>
                      <a:pt x="921" y="3257"/>
                    </a:moveTo>
                    <a:lnTo>
                      <a:pt x="170" y="3056"/>
                    </a:lnTo>
                    <a:lnTo>
                      <a:pt x="150" y="3083"/>
                    </a:lnTo>
                    <a:lnTo>
                      <a:pt x="131" y="3110"/>
                    </a:lnTo>
                    <a:lnTo>
                      <a:pt x="113" y="3137"/>
                    </a:lnTo>
                    <a:lnTo>
                      <a:pt x="96" y="3164"/>
                    </a:lnTo>
                    <a:lnTo>
                      <a:pt x="81" y="3191"/>
                    </a:lnTo>
                    <a:lnTo>
                      <a:pt x="68" y="3220"/>
                    </a:lnTo>
                    <a:lnTo>
                      <a:pt x="54" y="3247"/>
                    </a:lnTo>
                    <a:lnTo>
                      <a:pt x="44" y="3275"/>
                    </a:lnTo>
                    <a:lnTo>
                      <a:pt x="33" y="3304"/>
                    </a:lnTo>
                    <a:lnTo>
                      <a:pt x="24" y="3332"/>
                    </a:lnTo>
                    <a:lnTo>
                      <a:pt x="17" y="3361"/>
                    </a:lnTo>
                    <a:lnTo>
                      <a:pt x="11" y="3389"/>
                    </a:lnTo>
                    <a:lnTo>
                      <a:pt x="6" y="3418"/>
                    </a:lnTo>
                    <a:lnTo>
                      <a:pt x="3" y="3446"/>
                    </a:lnTo>
                    <a:lnTo>
                      <a:pt x="0" y="3476"/>
                    </a:lnTo>
                    <a:lnTo>
                      <a:pt x="0" y="3505"/>
                    </a:lnTo>
                    <a:lnTo>
                      <a:pt x="0" y="4465"/>
                    </a:lnTo>
                    <a:lnTo>
                      <a:pt x="0" y="4492"/>
                    </a:lnTo>
                    <a:lnTo>
                      <a:pt x="3" y="4519"/>
                    </a:lnTo>
                    <a:lnTo>
                      <a:pt x="6" y="4546"/>
                    </a:lnTo>
                    <a:lnTo>
                      <a:pt x="9" y="4573"/>
                    </a:lnTo>
                    <a:lnTo>
                      <a:pt x="15" y="4600"/>
                    </a:lnTo>
                    <a:lnTo>
                      <a:pt x="21" y="4627"/>
                    </a:lnTo>
                    <a:lnTo>
                      <a:pt x="29" y="4654"/>
                    </a:lnTo>
                    <a:lnTo>
                      <a:pt x="38" y="4679"/>
                    </a:lnTo>
                    <a:lnTo>
                      <a:pt x="47" y="4706"/>
                    </a:lnTo>
                    <a:lnTo>
                      <a:pt x="59" y="4732"/>
                    </a:lnTo>
                    <a:lnTo>
                      <a:pt x="71" y="4757"/>
                    </a:lnTo>
                    <a:lnTo>
                      <a:pt x="83" y="4783"/>
                    </a:lnTo>
                    <a:lnTo>
                      <a:pt x="98" y="4807"/>
                    </a:lnTo>
                    <a:lnTo>
                      <a:pt x="113" y="4833"/>
                    </a:lnTo>
                    <a:lnTo>
                      <a:pt x="128" y="4857"/>
                    </a:lnTo>
                    <a:lnTo>
                      <a:pt x="146" y="4881"/>
                    </a:lnTo>
                    <a:lnTo>
                      <a:pt x="182" y="4929"/>
                    </a:lnTo>
                    <a:lnTo>
                      <a:pt x="222" y="4974"/>
                    </a:lnTo>
                    <a:lnTo>
                      <a:pt x="267" y="5019"/>
                    </a:lnTo>
                    <a:lnTo>
                      <a:pt x="315" y="5062"/>
                    </a:lnTo>
                    <a:lnTo>
                      <a:pt x="366" y="5104"/>
                    </a:lnTo>
                    <a:lnTo>
                      <a:pt x="422" y="5145"/>
                    </a:lnTo>
                    <a:lnTo>
                      <a:pt x="479" y="5184"/>
                    </a:lnTo>
                    <a:lnTo>
                      <a:pt x="540" y="5220"/>
                    </a:lnTo>
                    <a:lnTo>
                      <a:pt x="603" y="5256"/>
                    </a:lnTo>
                    <a:lnTo>
                      <a:pt x="670" y="5289"/>
                    </a:lnTo>
                    <a:lnTo>
                      <a:pt x="739" y="5322"/>
                    </a:lnTo>
                    <a:lnTo>
                      <a:pt x="813" y="5351"/>
                    </a:lnTo>
                    <a:lnTo>
                      <a:pt x="886" y="5379"/>
                    </a:lnTo>
                    <a:lnTo>
                      <a:pt x="964" y="5405"/>
                    </a:lnTo>
                    <a:lnTo>
                      <a:pt x="1044" y="5429"/>
                    </a:lnTo>
                    <a:lnTo>
                      <a:pt x="1125" y="5450"/>
                    </a:lnTo>
                    <a:lnTo>
                      <a:pt x="1209" y="5469"/>
                    </a:lnTo>
                    <a:lnTo>
                      <a:pt x="1294" y="5486"/>
                    </a:lnTo>
                    <a:lnTo>
                      <a:pt x="1381" y="5501"/>
                    </a:lnTo>
                    <a:lnTo>
                      <a:pt x="1471" y="5513"/>
                    </a:lnTo>
                    <a:lnTo>
                      <a:pt x="1561" y="5522"/>
                    </a:lnTo>
                    <a:lnTo>
                      <a:pt x="1654" y="5528"/>
                    </a:lnTo>
                    <a:lnTo>
                      <a:pt x="1747" y="5532"/>
                    </a:lnTo>
                    <a:lnTo>
                      <a:pt x="1841" y="5534"/>
                    </a:lnTo>
                    <a:lnTo>
                      <a:pt x="1937" y="5532"/>
                    </a:lnTo>
                    <a:lnTo>
                      <a:pt x="2030" y="5528"/>
                    </a:lnTo>
                    <a:lnTo>
                      <a:pt x="2121" y="5522"/>
                    </a:lnTo>
                    <a:lnTo>
                      <a:pt x="2213" y="5513"/>
                    </a:lnTo>
                    <a:lnTo>
                      <a:pt x="2301" y="5501"/>
                    </a:lnTo>
                    <a:lnTo>
                      <a:pt x="2390" y="5486"/>
                    </a:lnTo>
                    <a:lnTo>
                      <a:pt x="2475" y="5469"/>
                    </a:lnTo>
                    <a:lnTo>
                      <a:pt x="2559" y="5450"/>
                    </a:lnTo>
                    <a:lnTo>
                      <a:pt x="2640" y="5429"/>
                    </a:lnTo>
                    <a:lnTo>
                      <a:pt x="2719" y="5405"/>
                    </a:lnTo>
                    <a:lnTo>
                      <a:pt x="2796" y="5379"/>
                    </a:lnTo>
                    <a:lnTo>
                      <a:pt x="2871" y="5351"/>
                    </a:lnTo>
                    <a:lnTo>
                      <a:pt x="2943" y="5322"/>
                    </a:lnTo>
                    <a:lnTo>
                      <a:pt x="3013" y="5289"/>
                    </a:lnTo>
                    <a:lnTo>
                      <a:pt x="3079" y="5256"/>
                    </a:lnTo>
                    <a:lnTo>
                      <a:pt x="3144" y="5220"/>
                    </a:lnTo>
                    <a:lnTo>
                      <a:pt x="3205" y="5184"/>
                    </a:lnTo>
                    <a:lnTo>
                      <a:pt x="3262" y="5145"/>
                    </a:lnTo>
                    <a:lnTo>
                      <a:pt x="3317" y="5104"/>
                    </a:lnTo>
                    <a:lnTo>
                      <a:pt x="3368" y="5062"/>
                    </a:lnTo>
                    <a:lnTo>
                      <a:pt x="3416" y="5019"/>
                    </a:lnTo>
                    <a:lnTo>
                      <a:pt x="3461" y="4974"/>
                    </a:lnTo>
                    <a:lnTo>
                      <a:pt x="3502" y="4929"/>
                    </a:lnTo>
                    <a:lnTo>
                      <a:pt x="3538" y="4881"/>
                    </a:lnTo>
                    <a:lnTo>
                      <a:pt x="3556" y="4857"/>
                    </a:lnTo>
                    <a:lnTo>
                      <a:pt x="3571" y="4833"/>
                    </a:lnTo>
                    <a:lnTo>
                      <a:pt x="3586" y="4807"/>
                    </a:lnTo>
                    <a:lnTo>
                      <a:pt x="3601" y="4783"/>
                    </a:lnTo>
                    <a:lnTo>
                      <a:pt x="3613" y="4757"/>
                    </a:lnTo>
                    <a:lnTo>
                      <a:pt x="3625" y="4732"/>
                    </a:lnTo>
                    <a:lnTo>
                      <a:pt x="3635" y="4706"/>
                    </a:lnTo>
                    <a:lnTo>
                      <a:pt x="3646" y="4679"/>
                    </a:lnTo>
                    <a:lnTo>
                      <a:pt x="3655" y="4654"/>
                    </a:lnTo>
                    <a:lnTo>
                      <a:pt x="3662" y="4627"/>
                    </a:lnTo>
                    <a:lnTo>
                      <a:pt x="3668" y="4600"/>
                    </a:lnTo>
                    <a:lnTo>
                      <a:pt x="3673" y="4573"/>
                    </a:lnTo>
                    <a:lnTo>
                      <a:pt x="3677" y="4546"/>
                    </a:lnTo>
                    <a:lnTo>
                      <a:pt x="3680" y="4519"/>
                    </a:lnTo>
                    <a:lnTo>
                      <a:pt x="3682" y="4492"/>
                    </a:lnTo>
                    <a:lnTo>
                      <a:pt x="3683" y="4465"/>
                    </a:lnTo>
                    <a:lnTo>
                      <a:pt x="3683" y="3505"/>
                    </a:lnTo>
                    <a:lnTo>
                      <a:pt x="3682" y="3476"/>
                    </a:lnTo>
                    <a:lnTo>
                      <a:pt x="3680" y="3446"/>
                    </a:lnTo>
                    <a:lnTo>
                      <a:pt x="3677" y="3418"/>
                    </a:lnTo>
                    <a:lnTo>
                      <a:pt x="3673" y="3389"/>
                    </a:lnTo>
                    <a:lnTo>
                      <a:pt x="3667" y="3361"/>
                    </a:lnTo>
                    <a:lnTo>
                      <a:pt x="3659" y="3332"/>
                    </a:lnTo>
                    <a:lnTo>
                      <a:pt x="3650" y="3304"/>
                    </a:lnTo>
                    <a:lnTo>
                      <a:pt x="3640" y="3275"/>
                    </a:lnTo>
                    <a:lnTo>
                      <a:pt x="3629" y="3247"/>
                    </a:lnTo>
                    <a:lnTo>
                      <a:pt x="3616" y="3220"/>
                    </a:lnTo>
                    <a:lnTo>
                      <a:pt x="3602" y="3191"/>
                    </a:lnTo>
                    <a:lnTo>
                      <a:pt x="3587" y="3164"/>
                    </a:lnTo>
                    <a:lnTo>
                      <a:pt x="3571" y="3137"/>
                    </a:lnTo>
                    <a:lnTo>
                      <a:pt x="3553" y="3110"/>
                    </a:lnTo>
                    <a:lnTo>
                      <a:pt x="3533" y="3083"/>
                    </a:lnTo>
                    <a:lnTo>
                      <a:pt x="3514" y="3056"/>
                    </a:lnTo>
                    <a:lnTo>
                      <a:pt x="2763" y="3257"/>
                    </a:lnTo>
                    <a:lnTo>
                      <a:pt x="2763" y="225"/>
                    </a:lnTo>
                    <a:lnTo>
                      <a:pt x="2761" y="210"/>
                    </a:lnTo>
                    <a:lnTo>
                      <a:pt x="2761" y="196"/>
                    </a:lnTo>
                    <a:lnTo>
                      <a:pt x="2760" y="181"/>
                    </a:lnTo>
                    <a:lnTo>
                      <a:pt x="2757" y="168"/>
                    </a:lnTo>
                    <a:lnTo>
                      <a:pt x="2754" y="153"/>
                    </a:lnTo>
                    <a:lnTo>
                      <a:pt x="2751" y="139"/>
                    </a:lnTo>
                    <a:lnTo>
                      <a:pt x="2746" y="124"/>
                    </a:lnTo>
                    <a:lnTo>
                      <a:pt x="2742" y="111"/>
                    </a:lnTo>
                    <a:lnTo>
                      <a:pt x="2736" y="97"/>
                    </a:lnTo>
                    <a:lnTo>
                      <a:pt x="2730" y="84"/>
                    </a:lnTo>
                    <a:lnTo>
                      <a:pt x="2722" y="69"/>
                    </a:lnTo>
                    <a:lnTo>
                      <a:pt x="2715" y="55"/>
                    </a:lnTo>
                    <a:lnTo>
                      <a:pt x="2707" y="42"/>
                    </a:lnTo>
                    <a:lnTo>
                      <a:pt x="2698" y="28"/>
                    </a:lnTo>
                    <a:lnTo>
                      <a:pt x="2689" y="16"/>
                    </a:lnTo>
                    <a:lnTo>
                      <a:pt x="2679" y="3"/>
                    </a:lnTo>
                    <a:lnTo>
                      <a:pt x="2235" y="120"/>
                    </a:lnTo>
                    <a:lnTo>
                      <a:pt x="2235" y="331"/>
                    </a:lnTo>
                    <a:lnTo>
                      <a:pt x="2225" y="343"/>
                    </a:lnTo>
                    <a:lnTo>
                      <a:pt x="2214" y="354"/>
                    </a:lnTo>
                    <a:lnTo>
                      <a:pt x="2202" y="365"/>
                    </a:lnTo>
                    <a:lnTo>
                      <a:pt x="2190" y="375"/>
                    </a:lnTo>
                    <a:lnTo>
                      <a:pt x="2177" y="386"/>
                    </a:lnTo>
                    <a:lnTo>
                      <a:pt x="2163" y="395"/>
                    </a:lnTo>
                    <a:lnTo>
                      <a:pt x="2148" y="404"/>
                    </a:lnTo>
                    <a:lnTo>
                      <a:pt x="2132" y="411"/>
                    </a:lnTo>
                    <a:lnTo>
                      <a:pt x="2117" y="420"/>
                    </a:lnTo>
                    <a:lnTo>
                      <a:pt x="2100" y="428"/>
                    </a:lnTo>
                    <a:lnTo>
                      <a:pt x="2082" y="434"/>
                    </a:lnTo>
                    <a:lnTo>
                      <a:pt x="2064" y="441"/>
                    </a:lnTo>
                    <a:lnTo>
                      <a:pt x="2046" y="447"/>
                    </a:lnTo>
                    <a:lnTo>
                      <a:pt x="2028" y="452"/>
                    </a:lnTo>
                    <a:lnTo>
                      <a:pt x="2009" y="456"/>
                    </a:lnTo>
                    <a:lnTo>
                      <a:pt x="1989" y="461"/>
                    </a:lnTo>
                    <a:lnTo>
                      <a:pt x="1970" y="465"/>
                    </a:lnTo>
                    <a:lnTo>
                      <a:pt x="1950" y="468"/>
                    </a:lnTo>
                    <a:lnTo>
                      <a:pt x="1929" y="471"/>
                    </a:lnTo>
                    <a:lnTo>
                      <a:pt x="1909" y="473"/>
                    </a:lnTo>
                    <a:lnTo>
                      <a:pt x="1889" y="474"/>
                    </a:lnTo>
                    <a:lnTo>
                      <a:pt x="1868" y="476"/>
                    </a:lnTo>
                    <a:lnTo>
                      <a:pt x="1847" y="476"/>
                    </a:lnTo>
                    <a:lnTo>
                      <a:pt x="1826" y="476"/>
                    </a:lnTo>
                    <a:lnTo>
                      <a:pt x="1805" y="476"/>
                    </a:lnTo>
                    <a:lnTo>
                      <a:pt x="1783" y="474"/>
                    </a:lnTo>
                    <a:lnTo>
                      <a:pt x="1762" y="473"/>
                    </a:lnTo>
                    <a:lnTo>
                      <a:pt x="1741" y="470"/>
                    </a:lnTo>
                    <a:lnTo>
                      <a:pt x="1720" y="467"/>
                    </a:lnTo>
                    <a:lnTo>
                      <a:pt x="1699" y="462"/>
                    </a:lnTo>
                    <a:lnTo>
                      <a:pt x="1679" y="458"/>
                    </a:lnTo>
                    <a:lnTo>
                      <a:pt x="1658" y="453"/>
                    </a:lnTo>
                    <a:lnTo>
                      <a:pt x="1642" y="447"/>
                    </a:lnTo>
                    <a:lnTo>
                      <a:pt x="1625" y="443"/>
                    </a:lnTo>
                    <a:lnTo>
                      <a:pt x="1609" y="437"/>
                    </a:lnTo>
                    <a:lnTo>
                      <a:pt x="1594" y="431"/>
                    </a:lnTo>
                    <a:lnTo>
                      <a:pt x="1579" y="425"/>
                    </a:lnTo>
                    <a:lnTo>
                      <a:pt x="1564" y="417"/>
                    </a:lnTo>
                    <a:lnTo>
                      <a:pt x="1549" y="410"/>
                    </a:lnTo>
                    <a:lnTo>
                      <a:pt x="1535" y="402"/>
                    </a:lnTo>
                    <a:lnTo>
                      <a:pt x="1523" y="395"/>
                    </a:lnTo>
                    <a:lnTo>
                      <a:pt x="1511" y="387"/>
                    </a:lnTo>
                    <a:lnTo>
                      <a:pt x="1499" y="378"/>
                    </a:lnTo>
                    <a:lnTo>
                      <a:pt x="1487" y="369"/>
                    </a:lnTo>
                    <a:lnTo>
                      <a:pt x="1477" y="360"/>
                    </a:lnTo>
                    <a:lnTo>
                      <a:pt x="1468" y="351"/>
                    </a:lnTo>
                    <a:lnTo>
                      <a:pt x="1459" y="342"/>
                    </a:lnTo>
                    <a:lnTo>
                      <a:pt x="1450" y="331"/>
                    </a:lnTo>
                    <a:lnTo>
                      <a:pt x="1450" y="120"/>
                    </a:lnTo>
                    <a:lnTo>
                      <a:pt x="1006" y="0"/>
                    </a:lnTo>
                    <a:lnTo>
                      <a:pt x="996" y="13"/>
                    </a:lnTo>
                    <a:lnTo>
                      <a:pt x="987" y="27"/>
                    </a:lnTo>
                    <a:lnTo>
                      <a:pt x="978" y="40"/>
                    </a:lnTo>
                    <a:lnTo>
                      <a:pt x="969" y="54"/>
                    </a:lnTo>
                    <a:lnTo>
                      <a:pt x="961" y="67"/>
                    </a:lnTo>
                    <a:lnTo>
                      <a:pt x="955" y="82"/>
                    </a:lnTo>
                    <a:lnTo>
                      <a:pt x="948" y="96"/>
                    </a:lnTo>
                    <a:lnTo>
                      <a:pt x="943" y="109"/>
                    </a:lnTo>
                    <a:lnTo>
                      <a:pt x="937" y="124"/>
                    </a:lnTo>
                    <a:lnTo>
                      <a:pt x="933" y="138"/>
                    </a:lnTo>
                    <a:lnTo>
                      <a:pt x="930" y="153"/>
                    </a:lnTo>
                    <a:lnTo>
                      <a:pt x="927" y="166"/>
                    </a:lnTo>
                    <a:lnTo>
                      <a:pt x="924" y="181"/>
                    </a:lnTo>
                    <a:lnTo>
                      <a:pt x="922" y="196"/>
                    </a:lnTo>
                    <a:lnTo>
                      <a:pt x="922" y="210"/>
                    </a:lnTo>
                    <a:lnTo>
                      <a:pt x="921" y="225"/>
                    </a:lnTo>
                    <a:lnTo>
                      <a:pt x="921" y="3257"/>
                    </a:lnTo>
                  </a:path>
                </a:pathLst>
              </a:custGeom>
              <a:solidFill>
                <a:srgbClr val="FFFFCC"/>
              </a:solidFill>
              <a:ln w="19050">
                <a:solidFill>
                  <a:srgbClr val="808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89" name="Freeform 570"/>
              <p:cNvSpPr>
                <a:spLocks/>
              </p:cNvSpPr>
              <p:nvPr/>
            </p:nvSpPr>
            <p:spPr bwMode="auto">
              <a:xfrm>
                <a:off x="12349" y="1404"/>
                <a:ext cx="1842" cy="3815"/>
              </a:xfrm>
              <a:custGeom>
                <a:avLst/>
                <a:gdLst>
                  <a:gd name="T0" fmla="*/ 1 w 1842"/>
                  <a:gd name="T1" fmla="*/ 3307 h 3815"/>
                  <a:gd name="T2" fmla="*/ 10 w 1842"/>
                  <a:gd name="T3" fmla="*/ 3361 h 3815"/>
                  <a:gd name="T4" fmla="*/ 30 w 1842"/>
                  <a:gd name="T5" fmla="*/ 3414 h 3815"/>
                  <a:gd name="T6" fmla="*/ 57 w 1842"/>
                  <a:gd name="T7" fmla="*/ 3463 h 3815"/>
                  <a:gd name="T8" fmla="*/ 91 w 1842"/>
                  <a:gd name="T9" fmla="*/ 3511 h 3815"/>
                  <a:gd name="T10" fmla="*/ 133 w 1842"/>
                  <a:gd name="T11" fmla="*/ 3558 h 3815"/>
                  <a:gd name="T12" fmla="*/ 183 w 1842"/>
                  <a:gd name="T13" fmla="*/ 3600 h 3815"/>
                  <a:gd name="T14" fmla="*/ 240 w 1842"/>
                  <a:gd name="T15" fmla="*/ 3639 h 3815"/>
                  <a:gd name="T16" fmla="*/ 336 w 1842"/>
                  <a:gd name="T17" fmla="*/ 3693 h 3815"/>
                  <a:gd name="T18" fmla="*/ 482 w 1842"/>
                  <a:gd name="T19" fmla="*/ 3750 h 3815"/>
                  <a:gd name="T20" fmla="*/ 647 w 1842"/>
                  <a:gd name="T21" fmla="*/ 3791 h 3815"/>
                  <a:gd name="T22" fmla="*/ 827 w 1842"/>
                  <a:gd name="T23" fmla="*/ 3812 h 3815"/>
                  <a:gd name="T24" fmla="*/ 1014 w 1842"/>
                  <a:gd name="T25" fmla="*/ 3812 h 3815"/>
                  <a:gd name="T26" fmla="*/ 1194 w 1842"/>
                  <a:gd name="T27" fmla="*/ 3791 h 3815"/>
                  <a:gd name="T28" fmla="*/ 1359 w 1842"/>
                  <a:gd name="T29" fmla="*/ 3750 h 3815"/>
                  <a:gd name="T30" fmla="*/ 1506 w 1842"/>
                  <a:gd name="T31" fmla="*/ 3693 h 3815"/>
                  <a:gd name="T32" fmla="*/ 1602 w 1842"/>
                  <a:gd name="T33" fmla="*/ 3639 h 3815"/>
                  <a:gd name="T34" fmla="*/ 1659 w 1842"/>
                  <a:gd name="T35" fmla="*/ 3600 h 3815"/>
                  <a:gd name="T36" fmla="*/ 1708 w 1842"/>
                  <a:gd name="T37" fmla="*/ 3558 h 3815"/>
                  <a:gd name="T38" fmla="*/ 1750 w 1842"/>
                  <a:gd name="T39" fmla="*/ 3511 h 3815"/>
                  <a:gd name="T40" fmla="*/ 1785 w 1842"/>
                  <a:gd name="T41" fmla="*/ 3463 h 3815"/>
                  <a:gd name="T42" fmla="*/ 1812 w 1842"/>
                  <a:gd name="T43" fmla="*/ 3414 h 3815"/>
                  <a:gd name="T44" fmla="*/ 1831 w 1842"/>
                  <a:gd name="T45" fmla="*/ 3361 h 3815"/>
                  <a:gd name="T46" fmla="*/ 1840 w 1842"/>
                  <a:gd name="T47" fmla="*/ 3307 h 3815"/>
                  <a:gd name="T48" fmla="*/ 1842 w 1842"/>
                  <a:gd name="T49" fmla="*/ 0 h 3815"/>
                  <a:gd name="T50" fmla="*/ 1836 w 1842"/>
                  <a:gd name="T51" fmla="*/ 54 h 3815"/>
                  <a:gd name="T52" fmla="*/ 1822 w 1842"/>
                  <a:gd name="T53" fmla="*/ 108 h 3815"/>
                  <a:gd name="T54" fmla="*/ 1800 w 1842"/>
                  <a:gd name="T55" fmla="*/ 159 h 3815"/>
                  <a:gd name="T56" fmla="*/ 1768 w 1842"/>
                  <a:gd name="T57" fmla="*/ 209 h 3815"/>
                  <a:gd name="T58" fmla="*/ 1731 w 1842"/>
                  <a:gd name="T59" fmla="*/ 255 h 3815"/>
                  <a:gd name="T60" fmla="*/ 1684 w 1842"/>
                  <a:gd name="T61" fmla="*/ 299 h 3815"/>
                  <a:gd name="T62" fmla="*/ 1631 w 1842"/>
                  <a:gd name="T63" fmla="*/ 339 h 3815"/>
                  <a:gd name="T64" fmla="*/ 1572 w 1842"/>
                  <a:gd name="T65" fmla="*/ 378 h 3815"/>
                  <a:gd name="T66" fmla="*/ 1436 w 1842"/>
                  <a:gd name="T67" fmla="*/ 443 h 3815"/>
                  <a:gd name="T68" fmla="*/ 1278 w 1842"/>
                  <a:gd name="T69" fmla="*/ 492 h 3815"/>
                  <a:gd name="T70" fmla="*/ 1106 w 1842"/>
                  <a:gd name="T71" fmla="*/ 524 h 3815"/>
                  <a:gd name="T72" fmla="*/ 920 w 1842"/>
                  <a:gd name="T73" fmla="*/ 535 h 3815"/>
                  <a:gd name="T74" fmla="*/ 736 w 1842"/>
                  <a:gd name="T75" fmla="*/ 524 h 3815"/>
                  <a:gd name="T76" fmla="*/ 562 w 1842"/>
                  <a:gd name="T77" fmla="*/ 492 h 3815"/>
                  <a:gd name="T78" fmla="*/ 406 w 1842"/>
                  <a:gd name="T79" fmla="*/ 443 h 3815"/>
                  <a:gd name="T80" fmla="*/ 270 w 1842"/>
                  <a:gd name="T81" fmla="*/ 378 h 3815"/>
                  <a:gd name="T82" fmla="*/ 211 w 1842"/>
                  <a:gd name="T83" fmla="*/ 341 h 3815"/>
                  <a:gd name="T84" fmla="*/ 157 w 1842"/>
                  <a:gd name="T85" fmla="*/ 299 h 3815"/>
                  <a:gd name="T86" fmla="*/ 111 w 1842"/>
                  <a:gd name="T87" fmla="*/ 255 h 3815"/>
                  <a:gd name="T88" fmla="*/ 73 w 1842"/>
                  <a:gd name="T89" fmla="*/ 209 h 3815"/>
                  <a:gd name="T90" fmla="*/ 42 w 1842"/>
                  <a:gd name="T91" fmla="*/ 159 h 3815"/>
                  <a:gd name="T92" fmla="*/ 19 w 1842"/>
                  <a:gd name="T93" fmla="*/ 108 h 3815"/>
                  <a:gd name="T94" fmla="*/ 4 w 1842"/>
                  <a:gd name="T95" fmla="*/ 54 h 3815"/>
                  <a:gd name="T96" fmla="*/ 0 w 1842"/>
                  <a:gd name="T97" fmla="*/ 0 h 38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42"/>
                  <a:gd name="T148" fmla="*/ 0 h 3815"/>
                  <a:gd name="T149" fmla="*/ 1842 w 1842"/>
                  <a:gd name="T150" fmla="*/ 3815 h 38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42" h="3815">
                    <a:moveTo>
                      <a:pt x="0" y="0"/>
                    </a:moveTo>
                    <a:lnTo>
                      <a:pt x="0" y="3280"/>
                    </a:lnTo>
                    <a:lnTo>
                      <a:pt x="0" y="3293"/>
                    </a:lnTo>
                    <a:lnTo>
                      <a:pt x="1" y="3307"/>
                    </a:lnTo>
                    <a:lnTo>
                      <a:pt x="3" y="3320"/>
                    </a:lnTo>
                    <a:lnTo>
                      <a:pt x="4" y="3334"/>
                    </a:lnTo>
                    <a:lnTo>
                      <a:pt x="7" y="3347"/>
                    </a:lnTo>
                    <a:lnTo>
                      <a:pt x="10" y="3361"/>
                    </a:lnTo>
                    <a:lnTo>
                      <a:pt x="15" y="3375"/>
                    </a:lnTo>
                    <a:lnTo>
                      <a:pt x="19" y="3388"/>
                    </a:lnTo>
                    <a:lnTo>
                      <a:pt x="24" y="3400"/>
                    </a:lnTo>
                    <a:lnTo>
                      <a:pt x="30" y="3414"/>
                    </a:lnTo>
                    <a:lnTo>
                      <a:pt x="36" y="3426"/>
                    </a:lnTo>
                    <a:lnTo>
                      <a:pt x="42" y="3439"/>
                    </a:lnTo>
                    <a:lnTo>
                      <a:pt x="49" y="3451"/>
                    </a:lnTo>
                    <a:lnTo>
                      <a:pt x="57" y="3463"/>
                    </a:lnTo>
                    <a:lnTo>
                      <a:pt x="64" y="3477"/>
                    </a:lnTo>
                    <a:lnTo>
                      <a:pt x="73" y="3489"/>
                    </a:lnTo>
                    <a:lnTo>
                      <a:pt x="82" y="3501"/>
                    </a:lnTo>
                    <a:lnTo>
                      <a:pt x="91" y="3511"/>
                    </a:lnTo>
                    <a:lnTo>
                      <a:pt x="100" y="3523"/>
                    </a:lnTo>
                    <a:lnTo>
                      <a:pt x="111" y="3535"/>
                    </a:lnTo>
                    <a:lnTo>
                      <a:pt x="123" y="3546"/>
                    </a:lnTo>
                    <a:lnTo>
                      <a:pt x="133" y="3558"/>
                    </a:lnTo>
                    <a:lnTo>
                      <a:pt x="145" y="3568"/>
                    </a:lnTo>
                    <a:lnTo>
                      <a:pt x="157" y="3579"/>
                    </a:lnTo>
                    <a:lnTo>
                      <a:pt x="171" y="3589"/>
                    </a:lnTo>
                    <a:lnTo>
                      <a:pt x="183" y="3600"/>
                    </a:lnTo>
                    <a:lnTo>
                      <a:pt x="196" y="3610"/>
                    </a:lnTo>
                    <a:lnTo>
                      <a:pt x="211" y="3619"/>
                    </a:lnTo>
                    <a:lnTo>
                      <a:pt x="225" y="3630"/>
                    </a:lnTo>
                    <a:lnTo>
                      <a:pt x="240" y="3639"/>
                    </a:lnTo>
                    <a:lnTo>
                      <a:pt x="255" y="3649"/>
                    </a:lnTo>
                    <a:lnTo>
                      <a:pt x="270" y="3658"/>
                    </a:lnTo>
                    <a:lnTo>
                      <a:pt x="301" y="3676"/>
                    </a:lnTo>
                    <a:lnTo>
                      <a:pt x="336" y="3693"/>
                    </a:lnTo>
                    <a:lnTo>
                      <a:pt x="370" y="3708"/>
                    </a:lnTo>
                    <a:lnTo>
                      <a:pt x="406" y="3723"/>
                    </a:lnTo>
                    <a:lnTo>
                      <a:pt x="443" y="3738"/>
                    </a:lnTo>
                    <a:lnTo>
                      <a:pt x="482" y="3750"/>
                    </a:lnTo>
                    <a:lnTo>
                      <a:pt x="521" y="3762"/>
                    </a:lnTo>
                    <a:lnTo>
                      <a:pt x="562" y="3773"/>
                    </a:lnTo>
                    <a:lnTo>
                      <a:pt x="604" y="3782"/>
                    </a:lnTo>
                    <a:lnTo>
                      <a:pt x="647" y="3791"/>
                    </a:lnTo>
                    <a:lnTo>
                      <a:pt x="691" y="3798"/>
                    </a:lnTo>
                    <a:lnTo>
                      <a:pt x="736" y="3804"/>
                    </a:lnTo>
                    <a:lnTo>
                      <a:pt x="781" y="3809"/>
                    </a:lnTo>
                    <a:lnTo>
                      <a:pt x="827" y="3812"/>
                    </a:lnTo>
                    <a:lnTo>
                      <a:pt x="874" y="3815"/>
                    </a:lnTo>
                    <a:lnTo>
                      <a:pt x="920" y="3815"/>
                    </a:lnTo>
                    <a:lnTo>
                      <a:pt x="968" y="3815"/>
                    </a:lnTo>
                    <a:lnTo>
                      <a:pt x="1014" y="3812"/>
                    </a:lnTo>
                    <a:lnTo>
                      <a:pt x="1061" y="3809"/>
                    </a:lnTo>
                    <a:lnTo>
                      <a:pt x="1106" y="3804"/>
                    </a:lnTo>
                    <a:lnTo>
                      <a:pt x="1151" y="3798"/>
                    </a:lnTo>
                    <a:lnTo>
                      <a:pt x="1194" y="3791"/>
                    </a:lnTo>
                    <a:lnTo>
                      <a:pt x="1238" y="3783"/>
                    </a:lnTo>
                    <a:lnTo>
                      <a:pt x="1278" y="3773"/>
                    </a:lnTo>
                    <a:lnTo>
                      <a:pt x="1320" y="3762"/>
                    </a:lnTo>
                    <a:lnTo>
                      <a:pt x="1359" y="3750"/>
                    </a:lnTo>
                    <a:lnTo>
                      <a:pt x="1398" y="3738"/>
                    </a:lnTo>
                    <a:lnTo>
                      <a:pt x="1436" y="3723"/>
                    </a:lnTo>
                    <a:lnTo>
                      <a:pt x="1472" y="3708"/>
                    </a:lnTo>
                    <a:lnTo>
                      <a:pt x="1506" y="3693"/>
                    </a:lnTo>
                    <a:lnTo>
                      <a:pt x="1539" y="3676"/>
                    </a:lnTo>
                    <a:lnTo>
                      <a:pt x="1572" y="3658"/>
                    </a:lnTo>
                    <a:lnTo>
                      <a:pt x="1587" y="3649"/>
                    </a:lnTo>
                    <a:lnTo>
                      <a:pt x="1602" y="3639"/>
                    </a:lnTo>
                    <a:lnTo>
                      <a:pt x="1617" y="3630"/>
                    </a:lnTo>
                    <a:lnTo>
                      <a:pt x="1631" y="3621"/>
                    </a:lnTo>
                    <a:lnTo>
                      <a:pt x="1646" y="3610"/>
                    </a:lnTo>
                    <a:lnTo>
                      <a:pt x="1659" y="3600"/>
                    </a:lnTo>
                    <a:lnTo>
                      <a:pt x="1671" y="3589"/>
                    </a:lnTo>
                    <a:lnTo>
                      <a:pt x="1684" y="3579"/>
                    </a:lnTo>
                    <a:lnTo>
                      <a:pt x="1696" y="3568"/>
                    </a:lnTo>
                    <a:lnTo>
                      <a:pt x="1708" y="3558"/>
                    </a:lnTo>
                    <a:lnTo>
                      <a:pt x="1719" y="3546"/>
                    </a:lnTo>
                    <a:lnTo>
                      <a:pt x="1731" y="3535"/>
                    </a:lnTo>
                    <a:lnTo>
                      <a:pt x="1740" y="3523"/>
                    </a:lnTo>
                    <a:lnTo>
                      <a:pt x="1750" y="3511"/>
                    </a:lnTo>
                    <a:lnTo>
                      <a:pt x="1759" y="3501"/>
                    </a:lnTo>
                    <a:lnTo>
                      <a:pt x="1768" y="3489"/>
                    </a:lnTo>
                    <a:lnTo>
                      <a:pt x="1777" y="3477"/>
                    </a:lnTo>
                    <a:lnTo>
                      <a:pt x="1785" y="3463"/>
                    </a:lnTo>
                    <a:lnTo>
                      <a:pt x="1792" y="3451"/>
                    </a:lnTo>
                    <a:lnTo>
                      <a:pt x="1800" y="3439"/>
                    </a:lnTo>
                    <a:lnTo>
                      <a:pt x="1806" y="3426"/>
                    </a:lnTo>
                    <a:lnTo>
                      <a:pt x="1812" y="3414"/>
                    </a:lnTo>
                    <a:lnTo>
                      <a:pt x="1818" y="3400"/>
                    </a:lnTo>
                    <a:lnTo>
                      <a:pt x="1822" y="3388"/>
                    </a:lnTo>
                    <a:lnTo>
                      <a:pt x="1827" y="3375"/>
                    </a:lnTo>
                    <a:lnTo>
                      <a:pt x="1831" y="3361"/>
                    </a:lnTo>
                    <a:lnTo>
                      <a:pt x="1834" y="3347"/>
                    </a:lnTo>
                    <a:lnTo>
                      <a:pt x="1836" y="3334"/>
                    </a:lnTo>
                    <a:lnTo>
                      <a:pt x="1839" y="3320"/>
                    </a:lnTo>
                    <a:lnTo>
                      <a:pt x="1840" y="3307"/>
                    </a:lnTo>
                    <a:lnTo>
                      <a:pt x="1840" y="3293"/>
                    </a:lnTo>
                    <a:lnTo>
                      <a:pt x="1842" y="3280"/>
                    </a:lnTo>
                    <a:lnTo>
                      <a:pt x="1842" y="0"/>
                    </a:lnTo>
                    <a:lnTo>
                      <a:pt x="1840" y="13"/>
                    </a:lnTo>
                    <a:lnTo>
                      <a:pt x="1840" y="27"/>
                    </a:lnTo>
                    <a:lnTo>
                      <a:pt x="1839" y="40"/>
                    </a:lnTo>
                    <a:lnTo>
                      <a:pt x="1836" y="54"/>
                    </a:lnTo>
                    <a:lnTo>
                      <a:pt x="1834" y="67"/>
                    </a:lnTo>
                    <a:lnTo>
                      <a:pt x="1831" y="81"/>
                    </a:lnTo>
                    <a:lnTo>
                      <a:pt x="1827" y="94"/>
                    </a:lnTo>
                    <a:lnTo>
                      <a:pt x="1822" y="108"/>
                    </a:lnTo>
                    <a:lnTo>
                      <a:pt x="1818" y="120"/>
                    </a:lnTo>
                    <a:lnTo>
                      <a:pt x="1812" y="134"/>
                    </a:lnTo>
                    <a:lnTo>
                      <a:pt x="1806" y="146"/>
                    </a:lnTo>
                    <a:lnTo>
                      <a:pt x="1800" y="159"/>
                    </a:lnTo>
                    <a:lnTo>
                      <a:pt x="1792" y="171"/>
                    </a:lnTo>
                    <a:lnTo>
                      <a:pt x="1785" y="183"/>
                    </a:lnTo>
                    <a:lnTo>
                      <a:pt x="1777" y="197"/>
                    </a:lnTo>
                    <a:lnTo>
                      <a:pt x="1768" y="209"/>
                    </a:lnTo>
                    <a:lnTo>
                      <a:pt x="1759" y="221"/>
                    </a:lnTo>
                    <a:lnTo>
                      <a:pt x="1750" y="231"/>
                    </a:lnTo>
                    <a:lnTo>
                      <a:pt x="1740" y="243"/>
                    </a:lnTo>
                    <a:lnTo>
                      <a:pt x="1731" y="255"/>
                    </a:lnTo>
                    <a:lnTo>
                      <a:pt x="1719" y="266"/>
                    </a:lnTo>
                    <a:lnTo>
                      <a:pt x="1708" y="278"/>
                    </a:lnTo>
                    <a:lnTo>
                      <a:pt x="1696" y="288"/>
                    </a:lnTo>
                    <a:lnTo>
                      <a:pt x="1684" y="299"/>
                    </a:lnTo>
                    <a:lnTo>
                      <a:pt x="1671" y="309"/>
                    </a:lnTo>
                    <a:lnTo>
                      <a:pt x="1659" y="320"/>
                    </a:lnTo>
                    <a:lnTo>
                      <a:pt x="1646" y="330"/>
                    </a:lnTo>
                    <a:lnTo>
                      <a:pt x="1631" y="339"/>
                    </a:lnTo>
                    <a:lnTo>
                      <a:pt x="1617" y="350"/>
                    </a:lnTo>
                    <a:lnTo>
                      <a:pt x="1602" y="359"/>
                    </a:lnTo>
                    <a:lnTo>
                      <a:pt x="1587" y="369"/>
                    </a:lnTo>
                    <a:lnTo>
                      <a:pt x="1572" y="378"/>
                    </a:lnTo>
                    <a:lnTo>
                      <a:pt x="1539" y="396"/>
                    </a:lnTo>
                    <a:lnTo>
                      <a:pt x="1506" y="413"/>
                    </a:lnTo>
                    <a:lnTo>
                      <a:pt x="1472" y="428"/>
                    </a:lnTo>
                    <a:lnTo>
                      <a:pt x="1436" y="443"/>
                    </a:lnTo>
                    <a:lnTo>
                      <a:pt x="1398" y="458"/>
                    </a:lnTo>
                    <a:lnTo>
                      <a:pt x="1359" y="470"/>
                    </a:lnTo>
                    <a:lnTo>
                      <a:pt x="1320" y="482"/>
                    </a:lnTo>
                    <a:lnTo>
                      <a:pt x="1278" y="492"/>
                    </a:lnTo>
                    <a:lnTo>
                      <a:pt x="1238" y="501"/>
                    </a:lnTo>
                    <a:lnTo>
                      <a:pt x="1194" y="510"/>
                    </a:lnTo>
                    <a:lnTo>
                      <a:pt x="1151" y="518"/>
                    </a:lnTo>
                    <a:lnTo>
                      <a:pt x="1106" y="524"/>
                    </a:lnTo>
                    <a:lnTo>
                      <a:pt x="1061" y="528"/>
                    </a:lnTo>
                    <a:lnTo>
                      <a:pt x="1014" y="532"/>
                    </a:lnTo>
                    <a:lnTo>
                      <a:pt x="968" y="535"/>
                    </a:lnTo>
                    <a:lnTo>
                      <a:pt x="920" y="535"/>
                    </a:lnTo>
                    <a:lnTo>
                      <a:pt x="874" y="535"/>
                    </a:lnTo>
                    <a:lnTo>
                      <a:pt x="827" y="532"/>
                    </a:lnTo>
                    <a:lnTo>
                      <a:pt x="781" y="528"/>
                    </a:lnTo>
                    <a:lnTo>
                      <a:pt x="736" y="524"/>
                    </a:lnTo>
                    <a:lnTo>
                      <a:pt x="691" y="518"/>
                    </a:lnTo>
                    <a:lnTo>
                      <a:pt x="647" y="510"/>
                    </a:lnTo>
                    <a:lnTo>
                      <a:pt x="604" y="503"/>
                    </a:lnTo>
                    <a:lnTo>
                      <a:pt x="562" y="492"/>
                    </a:lnTo>
                    <a:lnTo>
                      <a:pt x="521" y="482"/>
                    </a:lnTo>
                    <a:lnTo>
                      <a:pt x="482" y="470"/>
                    </a:lnTo>
                    <a:lnTo>
                      <a:pt x="443" y="458"/>
                    </a:lnTo>
                    <a:lnTo>
                      <a:pt x="406" y="443"/>
                    </a:lnTo>
                    <a:lnTo>
                      <a:pt x="370" y="428"/>
                    </a:lnTo>
                    <a:lnTo>
                      <a:pt x="336" y="413"/>
                    </a:lnTo>
                    <a:lnTo>
                      <a:pt x="301" y="396"/>
                    </a:lnTo>
                    <a:lnTo>
                      <a:pt x="270" y="378"/>
                    </a:lnTo>
                    <a:lnTo>
                      <a:pt x="255" y="369"/>
                    </a:lnTo>
                    <a:lnTo>
                      <a:pt x="240" y="359"/>
                    </a:lnTo>
                    <a:lnTo>
                      <a:pt x="225" y="350"/>
                    </a:lnTo>
                    <a:lnTo>
                      <a:pt x="211" y="341"/>
                    </a:lnTo>
                    <a:lnTo>
                      <a:pt x="196" y="330"/>
                    </a:lnTo>
                    <a:lnTo>
                      <a:pt x="183" y="320"/>
                    </a:lnTo>
                    <a:lnTo>
                      <a:pt x="171" y="309"/>
                    </a:lnTo>
                    <a:lnTo>
                      <a:pt x="157" y="299"/>
                    </a:lnTo>
                    <a:lnTo>
                      <a:pt x="145" y="288"/>
                    </a:lnTo>
                    <a:lnTo>
                      <a:pt x="133" y="278"/>
                    </a:lnTo>
                    <a:lnTo>
                      <a:pt x="123" y="266"/>
                    </a:lnTo>
                    <a:lnTo>
                      <a:pt x="111" y="255"/>
                    </a:lnTo>
                    <a:lnTo>
                      <a:pt x="100" y="243"/>
                    </a:lnTo>
                    <a:lnTo>
                      <a:pt x="91" y="231"/>
                    </a:lnTo>
                    <a:lnTo>
                      <a:pt x="82" y="221"/>
                    </a:lnTo>
                    <a:lnTo>
                      <a:pt x="73" y="209"/>
                    </a:lnTo>
                    <a:lnTo>
                      <a:pt x="64" y="197"/>
                    </a:lnTo>
                    <a:lnTo>
                      <a:pt x="57" y="183"/>
                    </a:lnTo>
                    <a:lnTo>
                      <a:pt x="49" y="171"/>
                    </a:lnTo>
                    <a:lnTo>
                      <a:pt x="42" y="159"/>
                    </a:lnTo>
                    <a:lnTo>
                      <a:pt x="36" y="146"/>
                    </a:lnTo>
                    <a:lnTo>
                      <a:pt x="30" y="134"/>
                    </a:lnTo>
                    <a:lnTo>
                      <a:pt x="24" y="120"/>
                    </a:lnTo>
                    <a:lnTo>
                      <a:pt x="19" y="108"/>
                    </a:lnTo>
                    <a:lnTo>
                      <a:pt x="15" y="94"/>
                    </a:lnTo>
                    <a:lnTo>
                      <a:pt x="10" y="81"/>
                    </a:lnTo>
                    <a:lnTo>
                      <a:pt x="7" y="67"/>
                    </a:lnTo>
                    <a:lnTo>
                      <a:pt x="4" y="54"/>
                    </a:lnTo>
                    <a:lnTo>
                      <a:pt x="3" y="40"/>
                    </a:lnTo>
                    <a:lnTo>
                      <a:pt x="1" y="27"/>
                    </a:lnTo>
                    <a:lnTo>
                      <a:pt x="0" y="13"/>
                    </a:lnTo>
                    <a:lnTo>
                      <a:pt x="0" y="0"/>
                    </a:lnTo>
                  </a:path>
                </a:pathLst>
              </a:custGeom>
              <a:solidFill>
                <a:srgbClr val="CCFF99"/>
              </a:solidFill>
              <a:ln w="19050">
                <a:solidFill>
                  <a:srgbClr val="808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90" name="Line 571"/>
              <p:cNvSpPr>
                <a:spLocks noChangeShapeType="1"/>
              </p:cNvSpPr>
              <p:nvPr/>
            </p:nvSpPr>
            <p:spPr bwMode="auto">
              <a:xfrm>
                <a:off x="12434" y="1628"/>
                <a:ext cx="8" cy="3277"/>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1" name="Line 572"/>
              <p:cNvSpPr>
                <a:spLocks noChangeShapeType="1"/>
              </p:cNvSpPr>
              <p:nvPr/>
            </p:nvSpPr>
            <p:spPr bwMode="auto">
              <a:xfrm flipH="1" flipV="1">
                <a:off x="12867" y="1884"/>
                <a:ext cx="2" cy="3279"/>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2" name="Line 573"/>
              <p:cNvSpPr>
                <a:spLocks noChangeShapeType="1"/>
              </p:cNvSpPr>
              <p:nvPr/>
            </p:nvSpPr>
            <p:spPr bwMode="auto">
              <a:xfrm flipH="1">
                <a:off x="13671" y="1884"/>
                <a:ext cx="1" cy="3279"/>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3" name="Line 574"/>
              <p:cNvSpPr>
                <a:spLocks noChangeShapeType="1"/>
              </p:cNvSpPr>
              <p:nvPr/>
            </p:nvSpPr>
            <p:spPr bwMode="auto">
              <a:xfrm flipV="1">
                <a:off x="14098" y="1628"/>
                <a:ext cx="7" cy="3277"/>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4" name="Freeform 575"/>
              <p:cNvSpPr>
                <a:spLocks/>
              </p:cNvSpPr>
              <p:nvPr/>
            </p:nvSpPr>
            <p:spPr bwMode="auto">
              <a:xfrm>
                <a:off x="11428" y="4684"/>
                <a:ext cx="3683" cy="2029"/>
              </a:xfrm>
              <a:custGeom>
                <a:avLst/>
                <a:gdLst>
                  <a:gd name="T0" fmla="*/ 0 w 3683"/>
                  <a:gd name="T1" fmla="*/ 987 h 2029"/>
                  <a:gd name="T2" fmla="*/ 9 w 3683"/>
                  <a:gd name="T3" fmla="*/ 1068 h 2029"/>
                  <a:gd name="T4" fmla="*/ 29 w 3683"/>
                  <a:gd name="T5" fmla="*/ 1149 h 2029"/>
                  <a:gd name="T6" fmla="*/ 59 w 3683"/>
                  <a:gd name="T7" fmla="*/ 1227 h 2029"/>
                  <a:gd name="T8" fmla="*/ 98 w 3683"/>
                  <a:gd name="T9" fmla="*/ 1302 h 2029"/>
                  <a:gd name="T10" fmla="*/ 146 w 3683"/>
                  <a:gd name="T11" fmla="*/ 1376 h 2029"/>
                  <a:gd name="T12" fmla="*/ 267 w 3683"/>
                  <a:gd name="T13" fmla="*/ 1514 h 2029"/>
                  <a:gd name="T14" fmla="*/ 422 w 3683"/>
                  <a:gd name="T15" fmla="*/ 1640 h 2029"/>
                  <a:gd name="T16" fmla="*/ 603 w 3683"/>
                  <a:gd name="T17" fmla="*/ 1751 h 2029"/>
                  <a:gd name="T18" fmla="*/ 813 w 3683"/>
                  <a:gd name="T19" fmla="*/ 1846 h 2029"/>
                  <a:gd name="T20" fmla="*/ 1044 w 3683"/>
                  <a:gd name="T21" fmla="*/ 1924 h 2029"/>
                  <a:gd name="T22" fmla="*/ 1294 w 3683"/>
                  <a:gd name="T23" fmla="*/ 1981 h 2029"/>
                  <a:gd name="T24" fmla="*/ 1561 w 3683"/>
                  <a:gd name="T25" fmla="*/ 2017 h 2029"/>
                  <a:gd name="T26" fmla="*/ 1841 w 3683"/>
                  <a:gd name="T27" fmla="*/ 2029 h 2029"/>
                  <a:gd name="T28" fmla="*/ 2121 w 3683"/>
                  <a:gd name="T29" fmla="*/ 2017 h 2029"/>
                  <a:gd name="T30" fmla="*/ 2390 w 3683"/>
                  <a:gd name="T31" fmla="*/ 1981 h 2029"/>
                  <a:gd name="T32" fmla="*/ 2640 w 3683"/>
                  <a:gd name="T33" fmla="*/ 1924 h 2029"/>
                  <a:gd name="T34" fmla="*/ 2871 w 3683"/>
                  <a:gd name="T35" fmla="*/ 1846 h 2029"/>
                  <a:gd name="T36" fmla="*/ 3079 w 3683"/>
                  <a:gd name="T37" fmla="*/ 1751 h 2029"/>
                  <a:gd name="T38" fmla="*/ 3262 w 3683"/>
                  <a:gd name="T39" fmla="*/ 1640 h 2029"/>
                  <a:gd name="T40" fmla="*/ 3416 w 3683"/>
                  <a:gd name="T41" fmla="*/ 1514 h 2029"/>
                  <a:gd name="T42" fmla="*/ 3538 w 3683"/>
                  <a:gd name="T43" fmla="*/ 1376 h 2029"/>
                  <a:gd name="T44" fmla="*/ 3586 w 3683"/>
                  <a:gd name="T45" fmla="*/ 1302 h 2029"/>
                  <a:gd name="T46" fmla="*/ 3625 w 3683"/>
                  <a:gd name="T47" fmla="*/ 1227 h 2029"/>
                  <a:gd name="T48" fmla="*/ 3655 w 3683"/>
                  <a:gd name="T49" fmla="*/ 1149 h 2029"/>
                  <a:gd name="T50" fmla="*/ 3673 w 3683"/>
                  <a:gd name="T51" fmla="*/ 1068 h 2029"/>
                  <a:gd name="T52" fmla="*/ 3682 w 3683"/>
                  <a:gd name="T53" fmla="*/ 987 h 2029"/>
                  <a:gd name="T54" fmla="*/ 3683 w 3683"/>
                  <a:gd name="T55" fmla="*/ 0 h 2029"/>
                  <a:gd name="T56" fmla="*/ 3677 w 3683"/>
                  <a:gd name="T57" fmla="*/ 83 h 2029"/>
                  <a:gd name="T58" fmla="*/ 3662 w 3683"/>
                  <a:gd name="T59" fmla="*/ 162 h 2029"/>
                  <a:gd name="T60" fmla="*/ 3635 w 3683"/>
                  <a:gd name="T61" fmla="*/ 242 h 2029"/>
                  <a:gd name="T62" fmla="*/ 3601 w 3683"/>
                  <a:gd name="T63" fmla="*/ 318 h 2029"/>
                  <a:gd name="T64" fmla="*/ 3556 w 3683"/>
                  <a:gd name="T65" fmla="*/ 392 h 2029"/>
                  <a:gd name="T66" fmla="*/ 3461 w 3683"/>
                  <a:gd name="T67" fmla="*/ 511 h 2029"/>
                  <a:gd name="T68" fmla="*/ 3317 w 3683"/>
                  <a:gd name="T69" fmla="*/ 640 h 2029"/>
                  <a:gd name="T70" fmla="*/ 3144 w 3683"/>
                  <a:gd name="T71" fmla="*/ 757 h 2029"/>
                  <a:gd name="T72" fmla="*/ 2943 w 3683"/>
                  <a:gd name="T73" fmla="*/ 857 h 2029"/>
                  <a:gd name="T74" fmla="*/ 2719 w 3683"/>
                  <a:gd name="T75" fmla="*/ 940 h 2029"/>
                  <a:gd name="T76" fmla="*/ 2475 w 3683"/>
                  <a:gd name="T77" fmla="*/ 1005 h 2029"/>
                  <a:gd name="T78" fmla="*/ 2213 w 3683"/>
                  <a:gd name="T79" fmla="*/ 1048 h 2029"/>
                  <a:gd name="T80" fmla="*/ 1937 w 3683"/>
                  <a:gd name="T81" fmla="*/ 1068 h 2029"/>
                  <a:gd name="T82" fmla="*/ 1654 w 3683"/>
                  <a:gd name="T83" fmla="*/ 1065 h 2029"/>
                  <a:gd name="T84" fmla="*/ 1381 w 3683"/>
                  <a:gd name="T85" fmla="*/ 1036 h 2029"/>
                  <a:gd name="T86" fmla="*/ 1125 w 3683"/>
                  <a:gd name="T87" fmla="*/ 985 h 2029"/>
                  <a:gd name="T88" fmla="*/ 886 w 3683"/>
                  <a:gd name="T89" fmla="*/ 915 h 2029"/>
                  <a:gd name="T90" fmla="*/ 670 w 3683"/>
                  <a:gd name="T91" fmla="*/ 826 h 2029"/>
                  <a:gd name="T92" fmla="*/ 479 w 3683"/>
                  <a:gd name="T93" fmla="*/ 719 h 2029"/>
                  <a:gd name="T94" fmla="*/ 315 w 3683"/>
                  <a:gd name="T95" fmla="*/ 598 h 2029"/>
                  <a:gd name="T96" fmla="*/ 182 w 3683"/>
                  <a:gd name="T97" fmla="*/ 464 h 2029"/>
                  <a:gd name="T98" fmla="*/ 113 w 3683"/>
                  <a:gd name="T99" fmla="*/ 368 h 2029"/>
                  <a:gd name="T100" fmla="*/ 71 w 3683"/>
                  <a:gd name="T101" fmla="*/ 293 h 2029"/>
                  <a:gd name="T102" fmla="*/ 38 w 3683"/>
                  <a:gd name="T103" fmla="*/ 215 h 2029"/>
                  <a:gd name="T104" fmla="*/ 15 w 3683"/>
                  <a:gd name="T105" fmla="*/ 137 h 2029"/>
                  <a:gd name="T106" fmla="*/ 3 w 3683"/>
                  <a:gd name="T107" fmla="*/ 55 h 2029"/>
                  <a:gd name="T108" fmla="*/ 0 w 3683"/>
                  <a:gd name="T109" fmla="*/ 0 h 20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83"/>
                  <a:gd name="T166" fmla="*/ 0 h 2029"/>
                  <a:gd name="T167" fmla="*/ 3683 w 3683"/>
                  <a:gd name="T168" fmla="*/ 2029 h 20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83" h="2029">
                    <a:moveTo>
                      <a:pt x="0" y="0"/>
                    </a:moveTo>
                    <a:lnTo>
                      <a:pt x="0" y="960"/>
                    </a:lnTo>
                    <a:lnTo>
                      <a:pt x="0" y="987"/>
                    </a:lnTo>
                    <a:lnTo>
                      <a:pt x="3" y="1014"/>
                    </a:lnTo>
                    <a:lnTo>
                      <a:pt x="6" y="1041"/>
                    </a:lnTo>
                    <a:lnTo>
                      <a:pt x="9" y="1068"/>
                    </a:lnTo>
                    <a:lnTo>
                      <a:pt x="15" y="1095"/>
                    </a:lnTo>
                    <a:lnTo>
                      <a:pt x="21" y="1122"/>
                    </a:lnTo>
                    <a:lnTo>
                      <a:pt x="29" y="1149"/>
                    </a:lnTo>
                    <a:lnTo>
                      <a:pt x="38" y="1174"/>
                    </a:lnTo>
                    <a:lnTo>
                      <a:pt x="47" y="1201"/>
                    </a:lnTo>
                    <a:lnTo>
                      <a:pt x="59" y="1227"/>
                    </a:lnTo>
                    <a:lnTo>
                      <a:pt x="71" y="1252"/>
                    </a:lnTo>
                    <a:lnTo>
                      <a:pt x="83" y="1278"/>
                    </a:lnTo>
                    <a:lnTo>
                      <a:pt x="98" y="1302"/>
                    </a:lnTo>
                    <a:lnTo>
                      <a:pt x="113" y="1328"/>
                    </a:lnTo>
                    <a:lnTo>
                      <a:pt x="128" y="1352"/>
                    </a:lnTo>
                    <a:lnTo>
                      <a:pt x="146" y="1376"/>
                    </a:lnTo>
                    <a:lnTo>
                      <a:pt x="182" y="1424"/>
                    </a:lnTo>
                    <a:lnTo>
                      <a:pt x="222" y="1469"/>
                    </a:lnTo>
                    <a:lnTo>
                      <a:pt x="267" y="1514"/>
                    </a:lnTo>
                    <a:lnTo>
                      <a:pt x="315" y="1557"/>
                    </a:lnTo>
                    <a:lnTo>
                      <a:pt x="366" y="1599"/>
                    </a:lnTo>
                    <a:lnTo>
                      <a:pt x="422" y="1640"/>
                    </a:lnTo>
                    <a:lnTo>
                      <a:pt x="479" y="1679"/>
                    </a:lnTo>
                    <a:lnTo>
                      <a:pt x="540" y="1715"/>
                    </a:lnTo>
                    <a:lnTo>
                      <a:pt x="603" y="1751"/>
                    </a:lnTo>
                    <a:lnTo>
                      <a:pt x="670" y="1784"/>
                    </a:lnTo>
                    <a:lnTo>
                      <a:pt x="739" y="1817"/>
                    </a:lnTo>
                    <a:lnTo>
                      <a:pt x="813" y="1846"/>
                    </a:lnTo>
                    <a:lnTo>
                      <a:pt x="886" y="1874"/>
                    </a:lnTo>
                    <a:lnTo>
                      <a:pt x="964" y="1900"/>
                    </a:lnTo>
                    <a:lnTo>
                      <a:pt x="1044" y="1924"/>
                    </a:lnTo>
                    <a:lnTo>
                      <a:pt x="1125" y="1945"/>
                    </a:lnTo>
                    <a:lnTo>
                      <a:pt x="1209" y="1964"/>
                    </a:lnTo>
                    <a:lnTo>
                      <a:pt x="1294" y="1981"/>
                    </a:lnTo>
                    <a:lnTo>
                      <a:pt x="1381" y="1996"/>
                    </a:lnTo>
                    <a:lnTo>
                      <a:pt x="1471" y="2008"/>
                    </a:lnTo>
                    <a:lnTo>
                      <a:pt x="1561" y="2017"/>
                    </a:lnTo>
                    <a:lnTo>
                      <a:pt x="1654" y="2023"/>
                    </a:lnTo>
                    <a:lnTo>
                      <a:pt x="1747" y="2027"/>
                    </a:lnTo>
                    <a:lnTo>
                      <a:pt x="1841" y="2029"/>
                    </a:lnTo>
                    <a:lnTo>
                      <a:pt x="1937" y="2027"/>
                    </a:lnTo>
                    <a:lnTo>
                      <a:pt x="2030" y="2023"/>
                    </a:lnTo>
                    <a:lnTo>
                      <a:pt x="2121" y="2017"/>
                    </a:lnTo>
                    <a:lnTo>
                      <a:pt x="2213" y="2008"/>
                    </a:lnTo>
                    <a:lnTo>
                      <a:pt x="2301" y="1996"/>
                    </a:lnTo>
                    <a:lnTo>
                      <a:pt x="2390" y="1981"/>
                    </a:lnTo>
                    <a:lnTo>
                      <a:pt x="2475" y="1964"/>
                    </a:lnTo>
                    <a:lnTo>
                      <a:pt x="2559" y="1945"/>
                    </a:lnTo>
                    <a:lnTo>
                      <a:pt x="2640" y="1924"/>
                    </a:lnTo>
                    <a:lnTo>
                      <a:pt x="2719" y="1900"/>
                    </a:lnTo>
                    <a:lnTo>
                      <a:pt x="2796" y="1874"/>
                    </a:lnTo>
                    <a:lnTo>
                      <a:pt x="2871" y="1846"/>
                    </a:lnTo>
                    <a:lnTo>
                      <a:pt x="2943" y="1817"/>
                    </a:lnTo>
                    <a:lnTo>
                      <a:pt x="3013" y="1784"/>
                    </a:lnTo>
                    <a:lnTo>
                      <a:pt x="3079" y="1751"/>
                    </a:lnTo>
                    <a:lnTo>
                      <a:pt x="3144" y="1715"/>
                    </a:lnTo>
                    <a:lnTo>
                      <a:pt x="3205" y="1679"/>
                    </a:lnTo>
                    <a:lnTo>
                      <a:pt x="3262" y="1640"/>
                    </a:lnTo>
                    <a:lnTo>
                      <a:pt x="3317" y="1599"/>
                    </a:lnTo>
                    <a:lnTo>
                      <a:pt x="3368" y="1557"/>
                    </a:lnTo>
                    <a:lnTo>
                      <a:pt x="3416" y="1514"/>
                    </a:lnTo>
                    <a:lnTo>
                      <a:pt x="3461" y="1469"/>
                    </a:lnTo>
                    <a:lnTo>
                      <a:pt x="3502" y="1424"/>
                    </a:lnTo>
                    <a:lnTo>
                      <a:pt x="3538" y="1376"/>
                    </a:lnTo>
                    <a:lnTo>
                      <a:pt x="3556" y="1352"/>
                    </a:lnTo>
                    <a:lnTo>
                      <a:pt x="3571" y="1328"/>
                    </a:lnTo>
                    <a:lnTo>
                      <a:pt x="3586" y="1302"/>
                    </a:lnTo>
                    <a:lnTo>
                      <a:pt x="3601" y="1278"/>
                    </a:lnTo>
                    <a:lnTo>
                      <a:pt x="3613" y="1252"/>
                    </a:lnTo>
                    <a:lnTo>
                      <a:pt x="3625" y="1227"/>
                    </a:lnTo>
                    <a:lnTo>
                      <a:pt x="3635" y="1201"/>
                    </a:lnTo>
                    <a:lnTo>
                      <a:pt x="3646" y="1174"/>
                    </a:lnTo>
                    <a:lnTo>
                      <a:pt x="3655" y="1149"/>
                    </a:lnTo>
                    <a:lnTo>
                      <a:pt x="3662" y="1122"/>
                    </a:lnTo>
                    <a:lnTo>
                      <a:pt x="3668" y="1095"/>
                    </a:lnTo>
                    <a:lnTo>
                      <a:pt x="3673" y="1068"/>
                    </a:lnTo>
                    <a:lnTo>
                      <a:pt x="3677" y="1041"/>
                    </a:lnTo>
                    <a:lnTo>
                      <a:pt x="3680" y="1014"/>
                    </a:lnTo>
                    <a:lnTo>
                      <a:pt x="3682" y="987"/>
                    </a:lnTo>
                    <a:lnTo>
                      <a:pt x="3683" y="960"/>
                    </a:lnTo>
                    <a:lnTo>
                      <a:pt x="3683" y="0"/>
                    </a:lnTo>
                    <a:lnTo>
                      <a:pt x="3682" y="27"/>
                    </a:lnTo>
                    <a:lnTo>
                      <a:pt x="3680" y="55"/>
                    </a:lnTo>
                    <a:lnTo>
                      <a:pt x="3677" y="83"/>
                    </a:lnTo>
                    <a:lnTo>
                      <a:pt x="3673" y="110"/>
                    </a:lnTo>
                    <a:lnTo>
                      <a:pt x="3668" y="137"/>
                    </a:lnTo>
                    <a:lnTo>
                      <a:pt x="3662" y="162"/>
                    </a:lnTo>
                    <a:lnTo>
                      <a:pt x="3655" y="189"/>
                    </a:lnTo>
                    <a:lnTo>
                      <a:pt x="3646" y="215"/>
                    </a:lnTo>
                    <a:lnTo>
                      <a:pt x="3635" y="242"/>
                    </a:lnTo>
                    <a:lnTo>
                      <a:pt x="3625" y="267"/>
                    </a:lnTo>
                    <a:lnTo>
                      <a:pt x="3613" y="293"/>
                    </a:lnTo>
                    <a:lnTo>
                      <a:pt x="3601" y="318"/>
                    </a:lnTo>
                    <a:lnTo>
                      <a:pt x="3586" y="342"/>
                    </a:lnTo>
                    <a:lnTo>
                      <a:pt x="3571" y="368"/>
                    </a:lnTo>
                    <a:lnTo>
                      <a:pt x="3556" y="392"/>
                    </a:lnTo>
                    <a:lnTo>
                      <a:pt x="3538" y="416"/>
                    </a:lnTo>
                    <a:lnTo>
                      <a:pt x="3502" y="464"/>
                    </a:lnTo>
                    <a:lnTo>
                      <a:pt x="3461" y="511"/>
                    </a:lnTo>
                    <a:lnTo>
                      <a:pt x="3416" y="554"/>
                    </a:lnTo>
                    <a:lnTo>
                      <a:pt x="3368" y="598"/>
                    </a:lnTo>
                    <a:lnTo>
                      <a:pt x="3317" y="640"/>
                    </a:lnTo>
                    <a:lnTo>
                      <a:pt x="3262" y="680"/>
                    </a:lnTo>
                    <a:lnTo>
                      <a:pt x="3205" y="719"/>
                    </a:lnTo>
                    <a:lnTo>
                      <a:pt x="3144" y="757"/>
                    </a:lnTo>
                    <a:lnTo>
                      <a:pt x="3079" y="791"/>
                    </a:lnTo>
                    <a:lnTo>
                      <a:pt x="3013" y="826"/>
                    </a:lnTo>
                    <a:lnTo>
                      <a:pt x="2943" y="857"/>
                    </a:lnTo>
                    <a:lnTo>
                      <a:pt x="2871" y="888"/>
                    </a:lnTo>
                    <a:lnTo>
                      <a:pt x="2796" y="915"/>
                    </a:lnTo>
                    <a:lnTo>
                      <a:pt x="2719" y="940"/>
                    </a:lnTo>
                    <a:lnTo>
                      <a:pt x="2640" y="964"/>
                    </a:lnTo>
                    <a:lnTo>
                      <a:pt x="2559" y="985"/>
                    </a:lnTo>
                    <a:lnTo>
                      <a:pt x="2475" y="1005"/>
                    </a:lnTo>
                    <a:lnTo>
                      <a:pt x="2390" y="1021"/>
                    </a:lnTo>
                    <a:lnTo>
                      <a:pt x="2301" y="1036"/>
                    </a:lnTo>
                    <a:lnTo>
                      <a:pt x="2213" y="1048"/>
                    </a:lnTo>
                    <a:lnTo>
                      <a:pt x="2121" y="1057"/>
                    </a:lnTo>
                    <a:lnTo>
                      <a:pt x="2030" y="1065"/>
                    </a:lnTo>
                    <a:lnTo>
                      <a:pt x="1937" y="1068"/>
                    </a:lnTo>
                    <a:lnTo>
                      <a:pt x="1841" y="1069"/>
                    </a:lnTo>
                    <a:lnTo>
                      <a:pt x="1747" y="1068"/>
                    </a:lnTo>
                    <a:lnTo>
                      <a:pt x="1654" y="1065"/>
                    </a:lnTo>
                    <a:lnTo>
                      <a:pt x="1561" y="1057"/>
                    </a:lnTo>
                    <a:lnTo>
                      <a:pt x="1471" y="1048"/>
                    </a:lnTo>
                    <a:lnTo>
                      <a:pt x="1381" y="1036"/>
                    </a:lnTo>
                    <a:lnTo>
                      <a:pt x="1294" y="1021"/>
                    </a:lnTo>
                    <a:lnTo>
                      <a:pt x="1209" y="1005"/>
                    </a:lnTo>
                    <a:lnTo>
                      <a:pt x="1125" y="985"/>
                    </a:lnTo>
                    <a:lnTo>
                      <a:pt x="1044" y="964"/>
                    </a:lnTo>
                    <a:lnTo>
                      <a:pt x="964" y="940"/>
                    </a:lnTo>
                    <a:lnTo>
                      <a:pt x="886" y="915"/>
                    </a:lnTo>
                    <a:lnTo>
                      <a:pt x="813" y="888"/>
                    </a:lnTo>
                    <a:lnTo>
                      <a:pt x="739" y="857"/>
                    </a:lnTo>
                    <a:lnTo>
                      <a:pt x="670" y="826"/>
                    </a:lnTo>
                    <a:lnTo>
                      <a:pt x="603" y="791"/>
                    </a:lnTo>
                    <a:lnTo>
                      <a:pt x="540" y="757"/>
                    </a:lnTo>
                    <a:lnTo>
                      <a:pt x="479" y="719"/>
                    </a:lnTo>
                    <a:lnTo>
                      <a:pt x="422" y="680"/>
                    </a:lnTo>
                    <a:lnTo>
                      <a:pt x="366" y="640"/>
                    </a:lnTo>
                    <a:lnTo>
                      <a:pt x="315" y="598"/>
                    </a:lnTo>
                    <a:lnTo>
                      <a:pt x="267" y="554"/>
                    </a:lnTo>
                    <a:lnTo>
                      <a:pt x="222" y="511"/>
                    </a:lnTo>
                    <a:lnTo>
                      <a:pt x="182" y="464"/>
                    </a:lnTo>
                    <a:lnTo>
                      <a:pt x="146" y="416"/>
                    </a:lnTo>
                    <a:lnTo>
                      <a:pt x="128" y="392"/>
                    </a:lnTo>
                    <a:lnTo>
                      <a:pt x="113" y="368"/>
                    </a:lnTo>
                    <a:lnTo>
                      <a:pt x="98" y="342"/>
                    </a:lnTo>
                    <a:lnTo>
                      <a:pt x="83" y="318"/>
                    </a:lnTo>
                    <a:lnTo>
                      <a:pt x="71" y="293"/>
                    </a:lnTo>
                    <a:lnTo>
                      <a:pt x="59" y="267"/>
                    </a:lnTo>
                    <a:lnTo>
                      <a:pt x="47" y="242"/>
                    </a:lnTo>
                    <a:lnTo>
                      <a:pt x="38" y="215"/>
                    </a:lnTo>
                    <a:lnTo>
                      <a:pt x="29" y="189"/>
                    </a:lnTo>
                    <a:lnTo>
                      <a:pt x="21" y="162"/>
                    </a:lnTo>
                    <a:lnTo>
                      <a:pt x="15" y="137"/>
                    </a:lnTo>
                    <a:lnTo>
                      <a:pt x="9" y="110"/>
                    </a:lnTo>
                    <a:lnTo>
                      <a:pt x="6" y="83"/>
                    </a:lnTo>
                    <a:lnTo>
                      <a:pt x="3" y="55"/>
                    </a:lnTo>
                    <a:lnTo>
                      <a:pt x="0" y="27"/>
                    </a:lnTo>
                    <a:lnTo>
                      <a:pt x="0" y="0"/>
                    </a:lnTo>
                  </a:path>
                </a:pathLst>
              </a:custGeom>
              <a:solidFill>
                <a:srgbClr val="CCFF99"/>
              </a:solidFill>
              <a:ln w="19050">
                <a:solidFill>
                  <a:srgbClr val="808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95" name="Line 576"/>
              <p:cNvSpPr>
                <a:spLocks noChangeShapeType="1"/>
              </p:cNvSpPr>
              <p:nvPr/>
            </p:nvSpPr>
            <p:spPr bwMode="auto">
              <a:xfrm>
                <a:off x="11598" y="5133"/>
                <a:ext cx="1" cy="960"/>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6" name="Line 577"/>
              <p:cNvSpPr>
                <a:spLocks noChangeShapeType="1"/>
              </p:cNvSpPr>
              <p:nvPr/>
            </p:nvSpPr>
            <p:spPr bwMode="auto">
              <a:xfrm flipV="1">
                <a:off x="12464" y="5647"/>
                <a:ext cx="1" cy="958"/>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7" name="Line 578"/>
              <p:cNvSpPr>
                <a:spLocks noChangeShapeType="1"/>
              </p:cNvSpPr>
              <p:nvPr/>
            </p:nvSpPr>
            <p:spPr bwMode="auto">
              <a:xfrm>
                <a:off x="14075" y="5647"/>
                <a:ext cx="1" cy="958"/>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98" name="Line 579"/>
              <p:cNvSpPr>
                <a:spLocks noChangeShapeType="1"/>
              </p:cNvSpPr>
              <p:nvPr/>
            </p:nvSpPr>
            <p:spPr bwMode="auto">
              <a:xfrm flipV="1">
                <a:off x="14942" y="5133"/>
                <a:ext cx="1" cy="960"/>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2020" name="Text Box 580"/>
            <p:cNvSpPr txBox="1">
              <a:spLocks noChangeArrowheads="1"/>
            </p:cNvSpPr>
            <p:nvPr/>
          </p:nvSpPr>
          <p:spPr bwMode="auto">
            <a:xfrm>
              <a:off x="2058" y="3067"/>
              <a:ext cx="794" cy="173"/>
            </a:xfrm>
            <a:prstGeom prst="rect">
              <a:avLst/>
            </a:prstGeom>
            <a:noFill/>
            <a:ln w="9525">
              <a:noFill/>
              <a:miter lim="800000"/>
              <a:headEnd/>
              <a:tailEnd/>
            </a:ln>
            <a:effectLst>
              <a:outerShdw dist="17961" dir="2700000" algn="ctr" rotWithShape="0">
                <a:schemeClr val="accent2"/>
              </a:outerShdw>
            </a:effectLst>
          </p:spPr>
          <p:txBody>
            <a:bodyPr lIns="0" tIns="0" rIns="0" bIns="0" anchor="ctr" anchorCtr="1">
              <a:spAutoFit/>
            </a:bodyPr>
            <a:lstStyle/>
            <a:p>
              <a:pPr algn="ctr">
                <a:defRPr/>
              </a:pPr>
              <a:r>
                <a:rPr lang="ru-RU" b="1">
                  <a:solidFill>
                    <a:srgbClr val="CC3300"/>
                  </a:solidFill>
                  <a:latin typeface="Arial" charset="0"/>
                  <a:cs typeface="Arial" charset="0"/>
                </a:rPr>
                <a:t>СуперЭВМ</a:t>
              </a:r>
            </a:p>
          </p:txBody>
        </p:sp>
        <p:grpSp>
          <p:nvGrpSpPr>
            <p:cNvPr id="58421" name="Group 581"/>
            <p:cNvGrpSpPr>
              <a:grpSpLocks/>
            </p:cNvGrpSpPr>
            <p:nvPr/>
          </p:nvGrpSpPr>
          <p:grpSpPr bwMode="auto">
            <a:xfrm flipH="1">
              <a:off x="3277" y="459"/>
              <a:ext cx="397" cy="482"/>
              <a:chOff x="5286" y="1959"/>
              <a:chExt cx="898" cy="1088"/>
            </a:xfrm>
          </p:grpSpPr>
          <p:grpSp>
            <p:nvGrpSpPr>
              <p:cNvPr id="58567" name="Group 582"/>
              <p:cNvGrpSpPr>
                <a:grpSpLocks/>
              </p:cNvGrpSpPr>
              <p:nvPr/>
            </p:nvGrpSpPr>
            <p:grpSpPr bwMode="auto">
              <a:xfrm>
                <a:off x="5715" y="1959"/>
                <a:ext cx="469" cy="733"/>
                <a:chOff x="7503" y="1826"/>
                <a:chExt cx="469" cy="705"/>
              </a:xfrm>
            </p:grpSpPr>
            <p:sp>
              <p:nvSpPr>
                <p:cNvPr id="58582" name="Oval 583"/>
                <p:cNvSpPr>
                  <a:spLocks noChangeArrowheads="1"/>
                </p:cNvSpPr>
                <p:nvPr/>
              </p:nvSpPr>
              <p:spPr bwMode="auto">
                <a:xfrm>
                  <a:off x="7503" y="2337"/>
                  <a:ext cx="469" cy="194"/>
                </a:xfrm>
                <a:prstGeom prst="ellipse">
                  <a:avLst/>
                </a:prstGeom>
                <a:solidFill>
                  <a:srgbClr val="993366"/>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83" name="Oval 584"/>
                <p:cNvSpPr>
                  <a:spLocks noChangeArrowheads="1"/>
                </p:cNvSpPr>
                <p:nvPr/>
              </p:nvSpPr>
              <p:spPr bwMode="auto">
                <a:xfrm>
                  <a:off x="7503" y="2252"/>
                  <a:ext cx="469" cy="230"/>
                </a:xfrm>
                <a:prstGeom prst="ellipse">
                  <a:avLst/>
                </a:prstGeom>
                <a:solidFill>
                  <a:srgbClr val="99CCFF"/>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84" name="Line 585"/>
                <p:cNvSpPr>
                  <a:spLocks noChangeShapeType="1"/>
                </p:cNvSpPr>
                <p:nvPr/>
              </p:nvSpPr>
              <p:spPr bwMode="auto">
                <a:xfrm>
                  <a:off x="7972"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5" name="Line 586"/>
                <p:cNvSpPr>
                  <a:spLocks noChangeShapeType="1"/>
                </p:cNvSpPr>
                <p:nvPr/>
              </p:nvSpPr>
              <p:spPr bwMode="auto">
                <a:xfrm>
                  <a:off x="7503"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6" name="AutoShape 587"/>
                <p:cNvSpPr>
                  <a:spLocks noChangeArrowheads="1"/>
                </p:cNvSpPr>
                <p:nvPr/>
              </p:nvSpPr>
              <p:spPr bwMode="auto">
                <a:xfrm>
                  <a:off x="7518" y="1839"/>
                  <a:ext cx="438" cy="594"/>
                </a:xfrm>
                <a:prstGeom prst="roundRect">
                  <a:avLst>
                    <a:gd name="adj" fmla="val 23514"/>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87" name="Oval 588"/>
                <p:cNvSpPr>
                  <a:spLocks noChangeArrowheads="1"/>
                </p:cNvSpPr>
                <p:nvPr/>
              </p:nvSpPr>
              <p:spPr bwMode="auto">
                <a:xfrm>
                  <a:off x="7503" y="1826"/>
                  <a:ext cx="469" cy="194"/>
                </a:xfrm>
                <a:prstGeom prst="ellipse">
                  <a:avLst/>
                </a:prstGeom>
                <a:solidFill>
                  <a:srgbClr val="99CCFF"/>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568" name="Group 589"/>
              <p:cNvGrpSpPr>
                <a:grpSpLocks/>
              </p:cNvGrpSpPr>
              <p:nvPr/>
            </p:nvGrpSpPr>
            <p:grpSpPr bwMode="auto">
              <a:xfrm>
                <a:off x="5506" y="2134"/>
                <a:ext cx="469" cy="733"/>
                <a:chOff x="7503" y="1826"/>
                <a:chExt cx="469" cy="705"/>
              </a:xfrm>
            </p:grpSpPr>
            <p:sp>
              <p:nvSpPr>
                <p:cNvPr id="58576" name="Oval 590"/>
                <p:cNvSpPr>
                  <a:spLocks noChangeArrowheads="1"/>
                </p:cNvSpPr>
                <p:nvPr/>
              </p:nvSpPr>
              <p:spPr bwMode="auto">
                <a:xfrm>
                  <a:off x="7503" y="2337"/>
                  <a:ext cx="469" cy="194"/>
                </a:xfrm>
                <a:prstGeom prst="ellipse">
                  <a:avLst/>
                </a:prstGeom>
                <a:solidFill>
                  <a:srgbClr val="993366"/>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77" name="Oval 591"/>
                <p:cNvSpPr>
                  <a:spLocks noChangeArrowheads="1"/>
                </p:cNvSpPr>
                <p:nvPr/>
              </p:nvSpPr>
              <p:spPr bwMode="auto">
                <a:xfrm>
                  <a:off x="7503" y="2252"/>
                  <a:ext cx="469" cy="230"/>
                </a:xfrm>
                <a:prstGeom prst="ellipse">
                  <a:avLst/>
                </a:prstGeom>
                <a:solidFill>
                  <a:srgbClr val="99CCFF"/>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78" name="Line 592"/>
                <p:cNvSpPr>
                  <a:spLocks noChangeShapeType="1"/>
                </p:cNvSpPr>
                <p:nvPr/>
              </p:nvSpPr>
              <p:spPr bwMode="auto">
                <a:xfrm>
                  <a:off x="7972"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 name="Line 593"/>
                <p:cNvSpPr>
                  <a:spLocks noChangeShapeType="1"/>
                </p:cNvSpPr>
                <p:nvPr/>
              </p:nvSpPr>
              <p:spPr bwMode="auto">
                <a:xfrm>
                  <a:off x="7503"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0" name="AutoShape 594"/>
                <p:cNvSpPr>
                  <a:spLocks noChangeArrowheads="1"/>
                </p:cNvSpPr>
                <p:nvPr/>
              </p:nvSpPr>
              <p:spPr bwMode="auto">
                <a:xfrm>
                  <a:off x="7518" y="1839"/>
                  <a:ext cx="438" cy="594"/>
                </a:xfrm>
                <a:prstGeom prst="roundRect">
                  <a:avLst>
                    <a:gd name="adj" fmla="val 23514"/>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81" name="Oval 595"/>
                <p:cNvSpPr>
                  <a:spLocks noChangeArrowheads="1"/>
                </p:cNvSpPr>
                <p:nvPr/>
              </p:nvSpPr>
              <p:spPr bwMode="auto">
                <a:xfrm>
                  <a:off x="7503" y="1826"/>
                  <a:ext cx="469" cy="194"/>
                </a:xfrm>
                <a:prstGeom prst="ellipse">
                  <a:avLst/>
                </a:prstGeom>
                <a:solidFill>
                  <a:srgbClr val="99CCFF"/>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569" name="Group 596"/>
              <p:cNvGrpSpPr>
                <a:grpSpLocks/>
              </p:cNvGrpSpPr>
              <p:nvPr/>
            </p:nvGrpSpPr>
            <p:grpSpPr bwMode="auto">
              <a:xfrm>
                <a:off x="5286" y="2314"/>
                <a:ext cx="469" cy="733"/>
                <a:chOff x="7503" y="1826"/>
                <a:chExt cx="469" cy="705"/>
              </a:xfrm>
            </p:grpSpPr>
            <p:sp>
              <p:nvSpPr>
                <p:cNvPr id="58570" name="Oval 597"/>
                <p:cNvSpPr>
                  <a:spLocks noChangeArrowheads="1"/>
                </p:cNvSpPr>
                <p:nvPr/>
              </p:nvSpPr>
              <p:spPr bwMode="auto">
                <a:xfrm>
                  <a:off x="7503" y="2337"/>
                  <a:ext cx="469" cy="194"/>
                </a:xfrm>
                <a:prstGeom prst="ellipse">
                  <a:avLst/>
                </a:prstGeom>
                <a:solidFill>
                  <a:srgbClr val="993366"/>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71" name="Oval 598"/>
                <p:cNvSpPr>
                  <a:spLocks noChangeArrowheads="1"/>
                </p:cNvSpPr>
                <p:nvPr/>
              </p:nvSpPr>
              <p:spPr bwMode="auto">
                <a:xfrm>
                  <a:off x="7503" y="2252"/>
                  <a:ext cx="469" cy="230"/>
                </a:xfrm>
                <a:prstGeom prst="ellipse">
                  <a:avLst/>
                </a:prstGeom>
                <a:solidFill>
                  <a:srgbClr val="99CCFF"/>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72" name="Line 599"/>
                <p:cNvSpPr>
                  <a:spLocks noChangeShapeType="1"/>
                </p:cNvSpPr>
                <p:nvPr/>
              </p:nvSpPr>
              <p:spPr bwMode="auto">
                <a:xfrm>
                  <a:off x="7972"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3" name="Line 600"/>
                <p:cNvSpPr>
                  <a:spLocks noChangeShapeType="1"/>
                </p:cNvSpPr>
                <p:nvPr/>
              </p:nvSpPr>
              <p:spPr bwMode="auto">
                <a:xfrm>
                  <a:off x="7503" y="1923"/>
                  <a:ext cx="0" cy="511"/>
                </a:xfrm>
                <a:prstGeom prst="line">
                  <a:avLst/>
                </a:prstGeom>
                <a:noFill/>
                <a:ln w="19050">
                  <a:solidFill>
                    <a:srgbClr val="9933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4" name="AutoShape 601"/>
                <p:cNvSpPr>
                  <a:spLocks noChangeArrowheads="1"/>
                </p:cNvSpPr>
                <p:nvPr/>
              </p:nvSpPr>
              <p:spPr bwMode="auto">
                <a:xfrm>
                  <a:off x="7518" y="1839"/>
                  <a:ext cx="438" cy="594"/>
                </a:xfrm>
                <a:prstGeom prst="roundRect">
                  <a:avLst>
                    <a:gd name="adj" fmla="val 23514"/>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75" name="Oval 602"/>
                <p:cNvSpPr>
                  <a:spLocks noChangeArrowheads="1"/>
                </p:cNvSpPr>
                <p:nvPr/>
              </p:nvSpPr>
              <p:spPr bwMode="auto">
                <a:xfrm>
                  <a:off x="7503" y="1826"/>
                  <a:ext cx="469" cy="194"/>
                </a:xfrm>
                <a:prstGeom prst="ellipse">
                  <a:avLst/>
                </a:prstGeom>
                <a:solidFill>
                  <a:srgbClr val="99CCFF"/>
                </a:solidFill>
                <a:ln w="19050">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58422" name="Group 603"/>
            <p:cNvGrpSpPr>
              <a:grpSpLocks/>
            </p:cNvGrpSpPr>
            <p:nvPr/>
          </p:nvGrpSpPr>
          <p:grpSpPr bwMode="auto">
            <a:xfrm>
              <a:off x="2682" y="346"/>
              <a:ext cx="539" cy="596"/>
              <a:chOff x="3780" y="1364"/>
              <a:chExt cx="3687" cy="5530"/>
            </a:xfrm>
          </p:grpSpPr>
          <p:sp>
            <p:nvSpPr>
              <p:cNvPr id="58539" name="Freeform 604"/>
              <p:cNvSpPr>
                <a:spLocks/>
              </p:cNvSpPr>
              <p:nvPr/>
            </p:nvSpPr>
            <p:spPr bwMode="auto">
              <a:xfrm>
                <a:off x="4683" y="2581"/>
                <a:ext cx="287" cy="3503"/>
              </a:xfrm>
              <a:custGeom>
                <a:avLst/>
                <a:gdLst>
                  <a:gd name="T0" fmla="*/ 0 w 287"/>
                  <a:gd name="T1" fmla="*/ 3447 h 3503"/>
                  <a:gd name="T2" fmla="*/ 93 w 287"/>
                  <a:gd name="T3" fmla="*/ 3503 h 3503"/>
                  <a:gd name="T4" fmla="*/ 93 w 287"/>
                  <a:gd name="T5" fmla="*/ 276 h 3503"/>
                  <a:gd name="T6" fmla="*/ 287 w 287"/>
                  <a:gd name="T7" fmla="*/ 166 h 3503"/>
                  <a:gd name="T8" fmla="*/ 0 w 287"/>
                  <a:gd name="T9" fmla="*/ 0 h 3503"/>
                  <a:gd name="T10" fmla="*/ 0 w 287"/>
                  <a:gd name="T11" fmla="*/ 3447 h 3503"/>
                  <a:gd name="T12" fmla="*/ 0 w 287"/>
                  <a:gd name="T13" fmla="*/ 3447 h 3503"/>
                  <a:gd name="T14" fmla="*/ 0 60000 65536"/>
                  <a:gd name="T15" fmla="*/ 0 60000 65536"/>
                  <a:gd name="T16" fmla="*/ 0 60000 65536"/>
                  <a:gd name="T17" fmla="*/ 0 60000 65536"/>
                  <a:gd name="T18" fmla="*/ 0 60000 65536"/>
                  <a:gd name="T19" fmla="*/ 0 60000 65536"/>
                  <a:gd name="T20" fmla="*/ 0 60000 65536"/>
                  <a:gd name="T21" fmla="*/ 0 w 287"/>
                  <a:gd name="T22" fmla="*/ 0 h 3503"/>
                  <a:gd name="T23" fmla="*/ 287 w 287"/>
                  <a:gd name="T24" fmla="*/ 3503 h 35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3503">
                    <a:moveTo>
                      <a:pt x="0" y="3447"/>
                    </a:moveTo>
                    <a:lnTo>
                      <a:pt x="93" y="3503"/>
                    </a:lnTo>
                    <a:lnTo>
                      <a:pt x="93" y="276"/>
                    </a:lnTo>
                    <a:lnTo>
                      <a:pt x="287" y="166"/>
                    </a:lnTo>
                    <a:lnTo>
                      <a:pt x="0" y="0"/>
                    </a:lnTo>
                    <a:lnTo>
                      <a:pt x="0" y="3447"/>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40" name="Freeform 605"/>
              <p:cNvSpPr>
                <a:spLocks/>
              </p:cNvSpPr>
              <p:nvPr/>
            </p:nvSpPr>
            <p:spPr bwMode="auto">
              <a:xfrm>
                <a:off x="5900" y="2581"/>
                <a:ext cx="1567" cy="4313"/>
              </a:xfrm>
              <a:custGeom>
                <a:avLst/>
                <a:gdLst>
                  <a:gd name="T0" fmla="*/ 0 w 1567"/>
                  <a:gd name="T1" fmla="*/ 4313 h 4313"/>
                  <a:gd name="T2" fmla="*/ 1567 w 1567"/>
                  <a:gd name="T3" fmla="*/ 3392 h 4313"/>
                  <a:gd name="T4" fmla="*/ 1567 w 1567"/>
                  <a:gd name="T5" fmla="*/ 0 h 4313"/>
                  <a:gd name="T6" fmla="*/ 0 w 1567"/>
                  <a:gd name="T7" fmla="*/ 921 h 4313"/>
                  <a:gd name="T8" fmla="*/ 0 w 1567"/>
                  <a:gd name="T9" fmla="*/ 4313 h 4313"/>
                  <a:gd name="T10" fmla="*/ 0 60000 65536"/>
                  <a:gd name="T11" fmla="*/ 0 60000 65536"/>
                  <a:gd name="T12" fmla="*/ 0 60000 65536"/>
                  <a:gd name="T13" fmla="*/ 0 60000 65536"/>
                  <a:gd name="T14" fmla="*/ 0 60000 65536"/>
                  <a:gd name="T15" fmla="*/ 0 w 1567"/>
                  <a:gd name="T16" fmla="*/ 0 h 4313"/>
                  <a:gd name="T17" fmla="*/ 1567 w 1567"/>
                  <a:gd name="T18" fmla="*/ 4313 h 4313"/>
                </a:gdLst>
                <a:ahLst/>
                <a:cxnLst>
                  <a:cxn ang="T10">
                    <a:pos x="T0" y="T1"/>
                  </a:cxn>
                  <a:cxn ang="T11">
                    <a:pos x="T2" y="T3"/>
                  </a:cxn>
                  <a:cxn ang="T12">
                    <a:pos x="T4" y="T5"/>
                  </a:cxn>
                  <a:cxn ang="T13">
                    <a:pos x="T6" y="T7"/>
                  </a:cxn>
                  <a:cxn ang="T14">
                    <a:pos x="T8" y="T9"/>
                  </a:cxn>
                </a:cxnLst>
                <a:rect l="T15" t="T16" r="T17" b="T18"/>
                <a:pathLst>
                  <a:path w="1567" h="4313">
                    <a:moveTo>
                      <a:pt x="0" y="4313"/>
                    </a:moveTo>
                    <a:lnTo>
                      <a:pt x="1567" y="3392"/>
                    </a:lnTo>
                    <a:lnTo>
                      <a:pt x="1567" y="0"/>
                    </a:lnTo>
                    <a:lnTo>
                      <a:pt x="0" y="921"/>
                    </a:lnTo>
                    <a:lnTo>
                      <a:pt x="0" y="4313"/>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41" name="Freeform 606"/>
              <p:cNvSpPr>
                <a:spLocks/>
              </p:cNvSpPr>
              <p:nvPr/>
            </p:nvSpPr>
            <p:spPr bwMode="auto">
              <a:xfrm>
                <a:off x="3780" y="1364"/>
                <a:ext cx="3687" cy="2138"/>
              </a:xfrm>
              <a:custGeom>
                <a:avLst/>
                <a:gdLst>
                  <a:gd name="T0" fmla="*/ 0 w 3687"/>
                  <a:gd name="T1" fmla="*/ 921 h 2138"/>
                  <a:gd name="T2" fmla="*/ 700 w 3687"/>
                  <a:gd name="T3" fmla="*/ 1328 h 2138"/>
                  <a:gd name="T4" fmla="*/ 903 w 3687"/>
                  <a:gd name="T5" fmla="*/ 1217 h 2138"/>
                  <a:gd name="T6" fmla="*/ 1188 w 3687"/>
                  <a:gd name="T7" fmla="*/ 1382 h 2138"/>
                  <a:gd name="T8" fmla="*/ 995 w 3687"/>
                  <a:gd name="T9" fmla="*/ 1493 h 2138"/>
                  <a:gd name="T10" fmla="*/ 2120 w 3687"/>
                  <a:gd name="T11" fmla="*/ 2138 h 2138"/>
                  <a:gd name="T12" fmla="*/ 3687 w 3687"/>
                  <a:gd name="T13" fmla="*/ 1217 h 2138"/>
                  <a:gd name="T14" fmla="*/ 1566 w 3687"/>
                  <a:gd name="T15" fmla="*/ 0 h 2138"/>
                  <a:gd name="T16" fmla="*/ 0 w 3687"/>
                  <a:gd name="T17" fmla="*/ 921 h 2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7"/>
                  <a:gd name="T28" fmla="*/ 0 h 2138"/>
                  <a:gd name="T29" fmla="*/ 3687 w 3687"/>
                  <a:gd name="T30" fmla="*/ 2138 h 2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7" h="2138">
                    <a:moveTo>
                      <a:pt x="0" y="921"/>
                    </a:moveTo>
                    <a:lnTo>
                      <a:pt x="700" y="1328"/>
                    </a:lnTo>
                    <a:lnTo>
                      <a:pt x="903" y="1217"/>
                    </a:lnTo>
                    <a:lnTo>
                      <a:pt x="1188" y="1382"/>
                    </a:lnTo>
                    <a:lnTo>
                      <a:pt x="995" y="1493"/>
                    </a:lnTo>
                    <a:lnTo>
                      <a:pt x="2120" y="2138"/>
                    </a:lnTo>
                    <a:lnTo>
                      <a:pt x="3687" y="1217"/>
                    </a:lnTo>
                    <a:lnTo>
                      <a:pt x="1566" y="0"/>
                    </a:lnTo>
                    <a:lnTo>
                      <a:pt x="0" y="921"/>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42" name="Freeform 607"/>
              <p:cNvSpPr>
                <a:spLocks/>
              </p:cNvSpPr>
              <p:nvPr/>
            </p:nvSpPr>
            <p:spPr bwMode="auto">
              <a:xfrm>
                <a:off x="3780" y="2285"/>
                <a:ext cx="700" cy="3799"/>
              </a:xfrm>
              <a:custGeom>
                <a:avLst/>
                <a:gdLst>
                  <a:gd name="T0" fmla="*/ 0 w 700"/>
                  <a:gd name="T1" fmla="*/ 3392 h 3799"/>
                  <a:gd name="T2" fmla="*/ 700 w 700"/>
                  <a:gd name="T3" fmla="*/ 3799 h 3799"/>
                  <a:gd name="T4" fmla="*/ 700 w 700"/>
                  <a:gd name="T5" fmla="*/ 407 h 3799"/>
                  <a:gd name="T6" fmla="*/ 0 w 700"/>
                  <a:gd name="T7" fmla="*/ 0 h 3799"/>
                  <a:gd name="T8" fmla="*/ 0 w 700"/>
                  <a:gd name="T9" fmla="*/ 3392 h 3799"/>
                  <a:gd name="T10" fmla="*/ 0 60000 65536"/>
                  <a:gd name="T11" fmla="*/ 0 60000 65536"/>
                  <a:gd name="T12" fmla="*/ 0 60000 65536"/>
                  <a:gd name="T13" fmla="*/ 0 60000 65536"/>
                  <a:gd name="T14" fmla="*/ 0 60000 65536"/>
                  <a:gd name="T15" fmla="*/ 0 w 700"/>
                  <a:gd name="T16" fmla="*/ 0 h 3799"/>
                  <a:gd name="T17" fmla="*/ 700 w 700"/>
                  <a:gd name="T18" fmla="*/ 3799 h 3799"/>
                </a:gdLst>
                <a:ahLst/>
                <a:cxnLst>
                  <a:cxn ang="T10">
                    <a:pos x="T0" y="T1"/>
                  </a:cxn>
                  <a:cxn ang="T11">
                    <a:pos x="T2" y="T3"/>
                  </a:cxn>
                  <a:cxn ang="T12">
                    <a:pos x="T4" y="T5"/>
                  </a:cxn>
                  <a:cxn ang="T13">
                    <a:pos x="T6" y="T7"/>
                  </a:cxn>
                  <a:cxn ang="T14">
                    <a:pos x="T8" y="T9"/>
                  </a:cxn>
                </a:cxnLst>
                <a:rect l="T15" t="T16" r="T17" b="T18"/>
                <a:pathLst>
                  <a:path w="700" h="3799">
                    <a:moveTo>
                      <a:pt x="0" y="3392"/>
                    </a:moveTo>
                    <a:lnTo>
                      <a:pt x="700" y="3799"/>
                    </a:lnTo>
                    <a:lnTo>
                      <a:pt x="700" y="407"/>
                    </a:lnTo>
                    <a:lnTo>
                      <a:pt x="0" y="0"/>
                    </a:lnTo>
                    <a:lnTo>
                      <a:pt x="0" y="3392"/>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43" name="Freeform 608"/>
              <p:cNvSpPr>
                <a:spLocks/>
              </p:cNvSpPr>
              <p:nvPr/>
            </p:nvSpPr>
            <p:spPr bwMode="auto">
              <a:xfrm>
                <a:off x="4775" y="2857"/>
                <a:ext cx="1125" cy="4037"/>
              </a:xfrm>
              <a:custGeom>
                <a:avLst/>
                <a:gdLst>
                  <a:gd name="T0" fmla="*/ 0 w 1125"/>
                  <a:gd name="T1" fmla="*/ 3392 h 4037"/>
                  <a:gd name="T2" fmla="*/ 1125 w 1125"/>
                  <a:gd name="T3" fmla="*/ 4037 h 4037"/>
                  <a:gd name="T4" fmla="*/ 1125 w 1125"/>
                  <a:gd name="T5" fmla="*/ 645 h 4037"/>
                  <a:gd name="T6" fmla="*/ 0 w 1125"/>
                  <a:gd name="T7" fmla="*/ 0 h 4037"/>
                  <a:gd name="T8" fmla="*/ 0 w 1125"/>
                  <a:gd name="T9" fmla="*/ 3392 h 4037"/>
                  <a:gd name="T10" fmla="*/ 0 60000 65536"/>
                  <a:gd name="T11" fmla="*/ 0 60000 65536"/>
                  <a:gd name="T12" fmla="*/ 0 60000 65536"/>
                  <a:gd name="T13" fmla="*/ 0 60000 65536"/>
                  <a:gd name="T14" fmla="*/ 0 60000 65536"/>
                  <a:gd name="T15" fmla="*/ 0 w 1125"/>
                  <a:gd name="T16" fmla="*/ 0 h 4037"/>
                  <a:gd name="T17" fmla="*/ 1125 w 1125"/>
                  <a:gd name="T18" fmla="*/ 4037 h 4037"/>
                </a:gdLst>
                <a:ahLst/>
                <a:cxnLst>
                  <a:cxn ang="T10">
                    <a:pos x="T0" y="T1"/>
                  </a:cxn>
                  <a:cxn ang="T11">
                    <a:pos x="T2" y="T3"/>
                  </a:cxn>
                  <a:cxn ang="T12">
                    <a:pos x="T4" y="T5"/>
                  </a:cxn>
                  <a:cxn ang="T13">
                    <a:pos x="T6" y="T7"/>
                  </a:cxn>
                  <a:cxn ang="T14">
                    <a:pos x="T8" y="T9"/>
                  </a:cxn>
                </a:cxnLst>
                <a:rect l="T15" t="T16" r="T17" b="T18"/>
                <a:pathLst>
                  <a:path w="1125" h="4037">
                    <a:moveTo>
                      <a:pt x="0" y="3392"/>
                    </a:moveTo>
                    <a:lnTo>
                      <a:pt x="1125" y="4037"/>
                    </a:lnTo>
                    <a:lnTo>
                      <a:pt x="1125" y="645"/>
                    </a:lnTo>
                    <a:lnTo>
                      <a:pt x="0" y="0"/>
                    </a:lnTo>
                    <a:lnTo>
                      <a:pt x="0" y="3392"/>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544" name="Group 609"/>
              <p:cNvGrpSpPr>
                <a:grpSpLocks/>
              </p:cNvGrpSpPr>
              <p:nvPr/>
            </p:nvGrpSpPr>
            <p:grpSpPr bwMode="auto">
              <a:xfrm>
                <a:off x="3946" y="2599"/>
                <a:ext cx="405" cy="1014"/>
                <a:chOff x="4186" y="1883"/>
                <a:chExt cx="405" cy="1014"/>
              </a:xfrm>
            </p:grpSpPr>
            <p:sp>
              <p:nvSpPr>
                <p:cNvPr id="58560" name="Line 610"/>
                <p:cNvSpPr>
                  <a:spLocks noChangeShapeType="1"/>
                </p:cNvSpPr>
                <p:nvPr/>
              </p:nvSpPr>
              <p:spPr bwMode="auto">
                <a:xfrm>
                  <a:off x="4186" y="2657"/>
                  <a:ext cx="405" cy="24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1" name="Line 611"/>
                <p:cNvSpPr>
                  <a:spLocks noChangeShapeType="1"/>
                </p:cNvSpPr>
                <p:nvPr/>
              </p:nvSpPr>
              <p:spPr bwMode="auto">
                <a:xfrm>
                  <a:off x="4186" y="2528"/>
                  <a:ext cx="405" cy="24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2" name="Line 612"/>
                <p:cNvSpPr>
                  <a:spLocks noChangeShapeType="1"/>
                </p:cNvSpPr>
                <p:nvPr/>
              </p:nvSpPr>
              <p:spPr bwMode="auto">
                <a:xfrm>
                  <a:off x="4186" y="2399"/>
                  <a:ext cx="405" cy="23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3" name="Line 613"/>
                <p:cNvSpPr>
                  <a:spLocks noChangeShapeType="1"/>
                </p:cNvSpPr>
                <p:nvPr/>
              </p:nvSpPr>
              <p:spPr bwMode="auto">
                <a:xfrm>
                  <a:off x="4186" y="2270"/>
                  <a:ext cx="405" cy="23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4" name="Line 614"/>
                <p:cNvSpPr>
                  <a:spLocks noChangeShapeType="1"/>
                </p:cNvSpPr>
                <p:nvPr/>
              </p:nvSpPr>
              <p:spPr bwMode="auto">
                <a:xfrm>
                  <a:off x="4186" y="2141"/>
                  <a:ext cx="405" cy="23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5" name="Line 615"/>
                <p:cNvSpPr>
                  <a:spLocks noChangeShapeType="1"/>
                </p:cNvSpPr>
                <p:nvPr/>
              </p:nvSpPr>
              <p:spPr bwMode="auto">
                <a:xfrm>
                  <a:off x="4186" y="2012"/>
                  <a:ext cx="405" cy="232"/>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66" name="Line 616"/>
                <p:cNvSpPr>
                  <a:spLocks noChangeShapeType="1"/>
                </p:cNvSpPr>
                <p:nvPr/>
              </p:nvSpPr>
              <p:spPr bwMode="auto">
                <a:xfrm>
                  <a:off x="4186" y="1883"/>
                  <a:ext cx="405" cy="24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58545" name="Group 617"/>
              <p:cNvGrpSpPr>
                <a:grpSpLocks/>
              </p:cNvGrpSpPr>
              <p:nvPr/>
            </p:nvGrpSpPr>
            <p:grpSpPr bwMode="auto">
              <a:xfrm>
                <a:off x="4886" y="3133"/>
                <a:ext cx="885" cy="3264"/>
                <a:chOff x="5126" y="2417"/>
                <a:chExt cx="885" cy="3264"/>
              </a:xfrm>
            </p:grpSpPr>
            <p:grpSp>
              <p:nvGrpSpPr>
                <p:cNvPr id="58547" name="Group 618"/>
                <p:cNvGrpSpPr>
                  <a:grpSpLocks/>
                </p:cNvGrpSpPr>
                <p:nvPr/>
              </p:nvGrpSpPr>
              <p:grpSpPr bwMode="auto">
                <a:xfrm>
                  <a:off x="5126" y="2417"/>
                  <a:ext cx="885" cy="1291"/>
                  <a:chOff x="5126" y="2417"/>
                  <a:chExt cx="885" cy="1291"/>
                </a:xfrm>
              </p:grpSpPr>
              <p:sp>
                <p:nvSpPr>
                  <p:cNvPr id="58553" name="Line 619"/>
                  <p:cNvSpPr>
                    <a:spLocks noChangeShapeType="1"/>
                  </p:cNvSpPr>
                  <p:nvPr/>
                </p:nvSpPr>
                <p:spPr bwMode="auto">
                  <a:xfrm>
                    <a:off x="5126" y="3192"/>
                    <a:ext cx="885" cy="51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4" name="Line 620"/>
                  <p:cNvSpPr>
                    <a:spLocks noChangeShapeType="1"/>
                  </p:cNvSpPr>
                  <p:nvPr/>
                </p:nvSpPr>
                <p:spPr bwMode="auto">
                  <a:xfrm>
                    <a:off x="5126" y="3062"/>
                    <a:ext cx="885" cy="51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5" name="Line 621"/>
                  <p:cNvSpPr>
                    <a:spLocks noChangeShapeType="1"/>
                  </p:cNvSpPr>
                  <p:nvPr/>
                </p:nvSpPr>
                <p:spPr bwMode="auto">
                  <a:xfrm>
                    <a:off x="5126" y="2933"/>
                    <a:ext cx="885" cy="51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6" name="Line 622"/>
                  <p:cNvSpPr>
                    <a:spLocks noChangeShapeType="1"/>
                  </p:cNvSpPr>
                  <p:nvPr/>
                </p:nvSpPr>
                <p:spPr bwMode="auto">
                  <a:xfrm>
                    <a:off x="5126" y="2804"/>
                    <a:ext cx="885" cy="51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7" name="Line 623"/>
                  <p:cNvSpPr>
                    <a:spLocks noChangeShapeType="1"/>
                  </p:cNvSpPr>
                  <p:nvPr/>
                </p:nvSpPr>
                <p:spPr bwMode="auto">
                  <a:xfrm>
                    <a:off x="5126" y="2675"/>
                    <a:ext cx="885" cy="51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8" name="Line 624"/>
                  <p:cNvSpPr>
                    <a:spLocks noChangeShapeType="1"/>
                  </p:cNvSpPr>
                  <p:nvPr/>
                </p:nvSpPr>
                <p:spPr bwMode="auto">
                  <a:xfrm>
                    <a:off x="5126" y="2546"/>
                    <a:ext cx="885" cy="51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9" name="Line 625"/>
                  <p:cNvSpPr>
                    <a:spLocks noChangeShapeType="1"/>
                  </p:cNvSpPr>
                  <p:nvPr/>
                </p:nvSpPr>
                <p:spPr bwMode="auto">
                  <a:xfrm>
                    <a:off x="5126" y="2417"/>
                    <a:ext cx="885" cy="516"/>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58548" name="Line 626"/>
                <p:cNvSpPr>
                  <a:spLocks noChangeShapeType="1"/>
                </p:cNvSpPr>
                <p:nvPr/>
              </p:nvSpPr>
              <p:spPr bwMode="auto">
                <a:xfrm>
                  <a:off x="5126" y="5165"/>
                  <a:ext cx="885" cy="51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49" name="Line 627"/>
                <p:cNvSpPr>
                  <a:spLocks noChangeShapeType="1"/>
                </p:cNvSpPr>
                <p:nvPr/>
              </p:nvSpPr>
              <p:spPr bwMode="auto">
                <a:xfrm>
                  <a:off x="5126" y="5036"/>
                  <a:ext cx="885" cy="51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50" name="Freeform 628"/>
                <p:cNvSpPr>
                  <a:spLocks/>
                </p:cNvSpPr>
                <p:nvPr/>
              </p:nvSpPr>
              <p:spPr bwMode="auto">
                <a:xfrm>
                  <a:off x="5126" y="3376"/>
                  <a:ext cx="885" cy="886"/>
                </a:xfrm>
                <a:custGeom>
                  <a:avLst/>
                  <a:gdLst>
                    <a:gd name="T0" fmla="*/ 0 w 885"/>
                    <a:gd name="T1" fmla="*/ 369 h 886"/>
                    <a:gd name="T2" fmla="*/ 885 w 885"/>
                    <a:gd name="T3" fmla="*/ 886 h 886"/>
                    <a:gd name="T4" fmla="*/ 885 w 885"/>
                    <a:gd name="T5" fmla="*/ 516 h 886"/>
                    <a:gd name="T6" fmla="*/ 0 w 885"/>
                    <a:gd name="T7" fmla="*/ 0 h 886"/>
                    <a:gd name="T8" fmla="*/ 0 w 885"/>
                    <a:gd name="T9" fmla="*/ 369 h 886"/>
                    <a:gd name="T10" fmla="*/ 0 60000 65536"/>
                    <a:gd name="T11" fmla="*/ 0 60000 65536"/>
                    <a:gd name="T12" fmla="*/ 0 60000 65536"/>
                    <a:gd name="T13" fmla="*/ 0 60000 65536"/>
                    <a:gd name="T14" fmla="*/ 0 60000 65536"/>
                    <a:gd name="T15" fmla="*/ 0 w 885"/>
                    <a:gd name="T16" fmla="*/ 0 h 886"/>
                    <a:gd name="T17" fmla="*/ 885 w 885"/>
                    <a:gd name="T18" fmla="*/ 886 h 886"/>
                  </a:gdLst>
                  <a:ahLst/>
                  <a:cxnLst>
                    <a:cxn ang="T10">
                      <a:pos x="T0" y="T1"/>
                    </a:cxn>
                    <a:cxn ang="T11">
                      <a:pos x="T2" y="T3"/>
                    </a:cxn>
                    <a:cxn ang="T12">
                      <a:pos x="T4" y="T5"/>
                    </a:cxn>
                    <a:cxn ang="T13">
                      <a:pos x="T6" y="T7"/>
                    </a:cxn>
                    <a:cxn ang="T14">
                      <a:pos x="T8" y="T9"/>
                    </a:cxn>
                  </a:cxnLst>
                  <a:rect l="T15" t="T16" r="T17" b="T18"/>
                  <a:pathLst>
                    <a:path w="885" h="886">
                      <a:moveTo>
                        <a:pt x="0" y="369"/>
                      </a:moveTo>
                      <a:lnTo>
                        <a:pt x="885" y="886"/>
                      </a:lnTo>
                      <a:lnTo>
                        <a:pt x="885" y="516"/>
                      </a:lnTo>
                      <a:lnTo>
                        <a:pt x="0" y="0"/>
                      </a:lnTo>
                      <a:lnTo>
                        <a:pt x="0" y="369"/>
                      </a:lnTo>
                      <a:close/>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51" name="Freeform 629"/>
                <p:cNvSpPr>
                  <a:spLocks/>
                </p:cNvSpPr>
                <p:nvPr/>
              </p:nvSpPr>
              <p:spPr bwMode="auto">
                <a:xfrm>
                  <a:off x="5237" y="3597"/>
                  <a:ext cx="109" cy="136"/>
                </a:xfrm>
                <a:custGeom>
                  <a:avLst/>
                  <a:gdLst>
                    <a:gd name="T0" fmla="*/ 91 w 109"/>
                    <a:gd name="T1" fmla="*/ 39 h 136"/>
                    <a:gd name="T2" fmla="*/ 84 w 109"/>
                    <a:gd name="T3" fmla="*/ 27 h 136"/>
                    <a:gd name="T4" fmla="*/ 73 w 109"/>
                    <a:gd name="T5" fmla="*/ 18 h 136"/>
                    <a:gd name="T6" fmla="*/ 63 w 109"/>
                    <a:gd name="T7" fmla="*/ 10 h 136"/>
                    <a:gd name="T8" fmla="*/ 52 w 109"/>
                    <a:gd name="T9" fmla="*/ 4 h 136"/>
                    <a:gd name="T10" fmla="*/ 42 w 109"/>
                    <a:gd name="T11" fmla="*/ 1 h 136"/>
                    <a:gd name="T12" fmla="*/ 31 w 109"/>
                    <a:gd name="T13" fmla="*/ 0 h 136"/>
                    <a:gd name="T14" fmla="*/ 22 w 109"/>
                    <a:gd name="T15" fmla="*/ 3 h 136"/>
                    <a:gd name="T16" fmla="*/ 13 w 109"/>
                    <a:gd name="T17" fmla="*/ 7 h 136"/>
                    <a:gd name="T18" fmla="*/ 7 w 109"/>
                    <a:gd name="T19" fmla="*/ 15 h 136"/>
                    <a:gd name="T20" fmla="*/ 3 w 109"/>
                    <a:gd name="T21" fmla="*/ 24 h 136"/>
                    <a:gd name="T22" fmla="*/ 0 w 109"/>
                    <a:gd name="T23" fmla="*/ 34 h 136"/>
                    <a:gd name="T24" fmla="*/ 0 w 109"/>
                    <a:gd name="T25" fmla="*/ 46 h 136"/>
                    <a:gd name="T26" fmla="*/ 1 w 109"/>
                    <a:gd name="T27" fmla="*/ 60 h 136"/>
                    <a:gd name="T28" fmla="*/ 4 w 109"/>
                    <a:gd name="T29" fmla="*/ 72 h 136"/>
                    <a:gd name="T30" fmla="*/ 10 w 109"/>
                    <a:gd name="T31" fmla="*/ 85 h 136"/>
                    <a:gd name="T32" fmla="*/ 18 w 109"/>
                    <a:gd name="T33" fmla="*/ 99 h 136"/>
                    <a:gd name="T34" fmla="*/ 27 w 109"/>
                    <a:gd name="T35" fmla="*/ 111 h 136"/>
                    <a:gd name="T36" fmla="*/ 36 w 109"/>
                    <a:gd name="T37" fmla="*/ 120 h 136"/>
                    <a:gd name="T38" fmla="*/ 46 w 109"/>
                    <a:gd name="T39" fmla="*/ 127 h 136"/>
                    <a:gd name="T40" fmla="*/ 57 w 109"/>
                    <a:gd name="T41" fmla="*/ 133 h 136"/>
                    <a:gd name="T42" fmla="*/ 67 w 109"/>
                    <a:gd name="T43" fmla="*/ 136 h 136"/>
                    <a:gd name="T44" fmla="*/ 78 w 109"/>
                    <a:gd name="T45" fmla="*/ 136 h 136"/>
                    <a:gd name="T46" fmla="*/ 87 w 109"/>
                    <a:gd name="T47" fmla="*/ 135 h 136"/>
                    <a:gd name="T48" fmla="*/ 96 w 109"/>
                    <a:gd name="T49" fmla="*/ 130 h 136"/>
                    <a:gd name="T50" fmla="*/ 102 w 109"/>
                    <a:gd name="T51" fmla="*/ 123 h 136"/>
                    <a:gd name="T52" fmla="*/ 106 w 109"/>
                    <a:gd name="T53" fmla="*/ 114 h 136"/>
                    <a:gd name="T54" fmla="*/ 109 w 109"/>
                    <a:gd name="T55" fmla="*/ 103 h 136"/>
                    <a:gd name="T56" fmla="*/ 109 w 109"/>
                    <a:gd name="T57" fmla="*/ 91 h 136"/>
                    <a:gd name="T58" fmla="*/ 109 w 109"/>
                    <a:gd name="T59" fmla="*/ 78 h 136"/>
                    <a:gd name="T60" fmla="*/ 105 w 109"/>
                    <a:gd name="T61" fmla="*/ 64 h 136"/>
                    <a:gd name="T62" fmla="*/ 100 w 109"/>
                    <a:gd name="T63" fmla="*/ 51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9"/>
                    <a:gd name="T97" fmla="*/ 0 h 136"/>
                    <a:gd name="T98" fmla="*/ 109 w 109"/>
                    <a:gd name="T99" fmla="*/ 136 h 1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9" h="136">
                      <a:moveTo>
                        <a:pt x="96" y="45"/>
                      </a:moveTo>
                      <a:lnTo>
                        <a:pt x="91" y="39"/>
                      </a:lnTo>
                      <a:lnTo>
                        <a:pt x="88" y="33"/>
                      </a:lnTo>
                      <a:lnTo>
                        <a:pt x="84" y="27"/>
                      </a:lnTo>
                      <a:lnTo>
                        <a:pt x="78" y="22"/>
                      </a:lnTo>
                      <a:lnTo>
                        <a:pt x="73" y="18"/>
                      </a:lnTo>
                      <a:lnTo>
                        <a:pt x="69" y="13"/>
                      </a:lnTo>
                      <a:lnTo>
                        <a:pt x="63" y="10"/>
                      </a:lnTo>
                      <a:lnTo>
                        <a:pt x="58" y="7"/>
                      </a:lnTo>
                      <a:lnTo>
                        <a:pt x="52" y="4"/>
                      </a:lnTo>
                      <a:lnTo>
                        <a:pt x="48" y="3"/>
                      </a:lnTo>
                      <a:lnTo>
                        <a:pt x="42" y="1"/>
                      </a:lnTo>
                      <a:lnTo>
                        <a:pt x="37" y="0"/>
                      </a:lnTo>
                      <a:lnTo>
                        <a:pt x="31" y="0"/>
                      </a:lnTo>
                      <a:lnTo>
                        <a:pt x="27" y="1"/>
                      </a:lnTo>
                      <a:lnTo>
                        <a:pt x="22" y="3"/>
                      </a:lnTo>
                      <a:lnTo>
                        <a:pt x="18" y="4"/>
                      </a:lnTo>
                      <a:lnTo>
                        <a:pt x="13" y="7"/>
                      </a:lnTo>
                      <a:lnTo>
                        <a:pt x="10" y="10"/>
                      </a:lnTo>
                      <a:lnTo>
                        <a:pt x="7" y="15"/>
                      </a:lnTo>
                      <a:lnTo>
                        <a:pt x="4" y="19"/>
                      </a:lnTo>
                      <a:lnTo>
                        <a:pt x="3" y="24"/>
                      </a:lnTo>
                      <a:lnTo>
                        <a:pt x="1" y="28"/>
                      </a:lnTo>
                      <a:lnTo>
                        <a:pt x="0" y="34"/>
                      </a:lnTo>
                      <a:lnTo>
                        <a:pt x="0" y="40"/>
                      </a:lnTo>
                      <a:lnTo>
                        <a:pt x="0" y="46"/>
                      </a:lnTo>
                      <a:lnTo>
                        <a:pt x="0" y="52"/>
                      </a:lnTo>
                      <a:lnTo>
                        <a:pt x="1" y="60"/>
                      </a:lnTo>
                      <a:lnTo>
                        <a:pt x="3" y="66"/>
                      </a:lnTo>
                      <a:lnTo>
                        <a:pt x="4" y="72"/>
                      </a:lnTo>
                      <a:lnTo>
                        <a:pt x="7" y="79"/>
                      </a:lnTo>
                      <a:lnTo>
                        <a:pt x="10" y="85"/>
                      </a:lnTo>
                      <a:lnTo>
                        <a:pt x="13" y="93"/>
                      </a:lnTo>
                      <a:lnTo>
                        <a:pt x="18" y="99"/>
                      </a:lnTo>
                      <a:lnTo>
                        <a:pt x="22" y="105"/>
                      </a:lnTo>
                      <a:lnTo>
                        <a:pt x="27" y="111"/>
                      </a:lnTo>
                      <a:lnTo>
                        <a:pt x="31" y="115"/>
                      </a:lnTo>
                      <a:lnTo>
                        <a:pt x="36" y="120"/>
                      </a:lnTo>
                      <a:lnTo>
                        <a:pt x="42" y="124"/>
                      </a:lnTo>
                      <a:lnTo>
                        <a:pt x="46" y="127"/>
                      </a:lnTo>
                      <a:lnTo>
                        <a:pt x="52" y="130"/>
                      </a:lnTo>
                      <a:lnTo>
                        <a:pt x="57" y="133"/>
                      </a:lnTo>
                      <a:lnTo>
                        <a:pt x="63" y="135"/>
                      </a:lnTo>
                      <a:lnTo>
                        <a:pt x="67" y="136"/>
                      </a:lnTo>
                      <a:lnTo>
                        <a:pt x="73" y="136"/>
                      </a:lnTo>
                      <a:lnTo>
                        <a:pt x="78" y="136"/>
                      </a:lnTo>
                      <a:lnTo>
                        <a:pt x="82" y="136"/>
                      </a:lnTo>
                      <a:lnTo>
                        <a:pt x="87" y="135"/>
                      </a:lnTo>
                      <a:lnTo>
                        <a:pt x="91" y="133"/>
                      </a:lnTo>
                      <a:lnTo>
                        <a:pt x="96" y="130"/>
                      </a:lnTo>
                      <a:lnTo>
                        <a:pt x="99" y="126"/>
                      </a:lnTo>
                      <a:lnTo>
                        <a:pt x="102" y="123"/>
                      </a:lnTo>
                      <a:lnTo>
                        <a:pt x="105" y="118"/>
                      </a:lnTo>
                      <a:lnTo>
                        <a:pt x="106" y="114"/>
                      </a:lnTo>
                      <a:lnTo>
                        <a:pt x="108" y="108"/>
                      </a:lnTo>
                      <a:lnTo>
                        <a:pt x="109" y="103"/>
                      </a:lnTo>
                      <a:lnTo>
                        <a:pt x="109" y="97"/>
                      </a:lnTo>
                      <a:lnTo>
                        <a:pt x="109" y="91"/>
                      </a:lnTo>
                      <a:lnTo>
                        <a:pt x="109" y="85"/>
                      </a:lnTo>
                      <a:lnTo>
                        <a:pt x="109" y="78"/>
                      </a:lnTo>
                      <a:lnTo>
                        <a:pt x="108" y="72"/>
                      </a:lnTo>
                      <a:lnTo>
                        <a:pt x="105" y="64"/>
                      </a:lnTo>
                      <a:lnTo>
                        <a:pt x="103" y="58"/>
                      </a:lnTo>
                      <a:lnTo>
                        <a:pt x="100" y="51"/>
                      </a:lnTo>
                      <a:lnTo>
                        <a:pt x="96" y="45"/>
                      </a:lnTo>
                    </a:path>
                  </a:pathLst>
                </a:custGeom>
                <a:solidFill>
                  <a:srgbClr val="FF0000"/>
                </a:solidFill>
                <a:ln w="952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52" name="Freeform 630"/>
                <p:cNvSpPr>
                  <a:spLocks/>
                </p:cNvSpPr>
                <p:nvPr/>
              </p:nvSpPr>
              <p:spPr bwMode="auto">
                <a:xfrm>
                  <a:off x="5495" y="3747"/>
                  <a:ext cx="111" cy="136"/>
                </a:xfrm>
                <a:custGeom>
                  <a:avLst/>
                  <a:gdLst>
                    <a:gd name="T0" fmla="*/ 93 w 111"/>
                    <a:gd name="T1" fmla="*/ 37 h 136"/>
                    <a:gd name="T2" fmla="*/ 84 w 111"/>
                    <a:gd name="T3" fmla="*/ 27 h 136"/>
                    <a:gd name="T4" fmla="*/ 73 w 111"/>
                    <a:gd name="T5" fmla="*/ 16 h 136"/>
                    <a:gd name="T6" fmla="*/ 63 w 111"/>
                    <a:gd name="T7" fmla="*/ 9 h 136"/>
                    <a:gd name="T8" fmla="*/ 52 w 111"/>
                    <a:gd name="T9" fmla="*/ 3 h 136"/>
                    <a:gd name="T10" fmla="*/ 42 w 111"/>
                    <a:gd name="T11" fmla="*/ 0 h 136"/>
                    <a:gd name="T12" fmla="*/ 31 w 111"/>
                    <a:gd name="T13" fmla="*/ 0 h 136"/>
                    <a:gd name="T14" fmla="*/ 22 w 111"/>
                    <a:gd name="T15" fmla="*/ 1 h 136"/>
                    <a:gd name="T16" fmla="*/ 13 w 111"/>
                    <a:gd name="T17" fmla="*/ 7 h 136"/>
                    <a:gd name="T18" fmla="*/ 7 w 111"/>
                    <a:gd name="T19" fmla="*/ 13 h 136"/>
                    <a:gd name="T20" fmla="*/ 3 w 111"/>
                    <a:gd name="T21" fmla="*/ 22 h 136"/>
                    <a:gd name="T22" fmla="*/ 0 w 111"/>
                    <a:gd name="T23" fmla="*/ 34 h 136"/>
                    <a:gd name="T24" fmla="*/ 0 w 111"/>
                    <a:gd name="T25" fmla="*/ 45 h 136"/>
                    <a:gd name="T26" fmla="*/ 1 w 111"/>
                    <a:gd name="T27" fmla="*/ 58 h 136"/>
                    <a:gd name="T28" fmla="*/ 4 w 111"/>
                    <a:gd name="T29" fmla="*/ 72 h 136"/>
                    <a:gd name="T30" fmla="*/ 10 w 111"/>
                    <a:gd name="T31" fmla="*/ 85 h 136"/>
                    <a:gd name="T32" fmla="*/ 18 w 111"/>
                    <a:gd name="T33" fmla="*/ 99 h 136"/>
                    <a:gd name="T34" fmla="*/ 27 w 111"/>
                    <a:gd name="T35" fmla="*/ 109 h 136"/>
                    <a:gd name="T36" fmla="*/ 36 w 111"/>
                    <a:gd name="T37" fmla="*/ 120 h 136"/>
                    <a:gd name="T38" fmla="*/ 46 w 111"/>
                    <a:gd name="T39" fmla="*/ 127 h 136"/>
                    <a:gd name="T40" fmla="*/ 57 w 111"/>
                    <a:gd name="T41" fmla="*/ 132 h 136"/>
                    <a:gd name="T42" fmla="*/ 67 w 111"/>
                    <a:gd name="T43" fmla="*/ 135 h 136"/>
                    <a:gd name="T44" fmla="*/ 78 w 111"/>
                    <a:gd name="T45" fmla="*/ 136 h 136"/>
                    <a:gd name="T46" fmla="*/ 87 w 111"/>
                    <a:gd name="T47" fmla="*/ 133 h 136"/>
                    <a:gd name="T48" fmla="*/ 96 w 111"/>
                    <a:gd name="T49" fmla="*/ 129 h 136"/>
                    <a:gd name="T50" fmla="*/ 102 w 111"/>
                    <a:gd name="T51" fmla="*/ 121 h 136"/>
                    <a:gd name="T52" fmla="*/ 106 w 111"/>
                    <a:gd name="T53" fmla="*/ 112 h 136"/>
                    <a:gd name="T54" fmla="*/ 109 w 111"/>
                    <a:gd name="T55" fmla="*/ 102 h 136"/>
                    <a:gd name="T56" fmla="*/ 111 w 111"/>
                    <a:gd name="T57" fmla="*/ 90 h 136"/>
                    <a:gd name="T58" fmla="*/ 109 w 111"/>
                    <a:gd name="T59" fmla="*/ 78 h 136"/>
                    <a:gd name="T60" fmla="*/ 105 w 111"/>
                    <a:gd name="T61" fmla="*/ 64 h 136"/>
                    <a:gd name="T62" fmla="*/ 100 w 111"/>
                    <a:gd name="T63" fmla="*/ 51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
                    <a:gd name="T97" fmla="*/ 0 h 136"/>
                    <a:gd name="T98" fmla="*/ 111 w 111"/>
                    <a:gd name="T99" fmla="*/ 136 h 1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 h="136">
                      <a:moveTo>
                        <a:pt x="96" y="45"/>
                      </a:moveTo>
                      <a:lnTo>
                        <a:pt x="93" y="37"/>
                      </a:lnTo>
                      <a:lnTo>
                        <a:pt x="88" y="31"/>
                      </a:lnTo>
                      <a:lnTo>
                        <a:pt x="84" y="27"/>
                      </a:lnTo>
                      <a:lnTo>
                        <a:pt x="78" y="21"/>
                      </a:lnTo>
                      <a:lnTo>
                        <a:pt x="73" y="16"/>
                      </a:lnTo>
                      <a:lnTo>
                        <a:pt x="69" y="12"/>
                      </a:lnTo>
                      <a:lnTo>
                        <a:pt x="63" y="9"/>
                      </a:lnTo>
                      <a:lnTo>
                        <a:pt x="58" y="6"/>
                      </a:lnTo>
                      <a:lnTo>
                        <a:pt x="52" y="3"/>
                      </a:lnTo>
                      <a:lnTo>
                        <a:pt x="48" y="1"/>
                      </a:lnTo>
                      <a:lnTo>
                        <a:pt x="42" y="0"/>
                      </a:lnTo>
                      <a:lnTo>
                        <a:pt x="37" y="0"/>
                      </a:lnTo>
                      <a:lnTo>
                        <a:pt x="31" y="0"/>
                      </a:lnTo>
                      <a:lnTo>
                        <a:pt x="27" y="0"/>
                      </a:lnTo>
                      <a:lnTo>
                        <a:pt x="22" y="1"/>
                      </a:lnTo>
                      <a:lnTo>
                        <a:pt x="18" y="4"/>
                      </a:lnTo>
                      <a:lnTo>
                        <a:pt x="13" y="7"/>
                      </a:lnTo>
                      <a:lnTo>
                        <a:pt x="10" y="10"/>
                      </a:lnTo>
                      <a:lnTo>
                        <a:pt x="7" y="13"/>
                      </a:lnTo>
                      <a:lnTo>
                        <a:pt x="4" y="18"/>
                      </a:lnTo>
                      <a:lnTo>
                        <a:pt x="3" y="22"/>
                      </a:lnTo>
                      <a:lnTo>
                        <a:pt x="1" y="28"/>
                      </a:lnTo>
                      <a:lnTo>
                        <a:pt x="0" y="34"/>
                      </a:lnTo>
                      <a:lnTo>
                        <a:pt x="0" y="39"/>
                      </a:lnTo>
                      <a:lnTo>
                        <a:pt x="0" y="45"/>
                      </a:lnTo>
                      <a:lnTo>
                        <a:pt x="0" y="52"/>
                      </a:lnTo>
                      <a:lnTo>
                        <a:pt x="1" y="58"/>
                      </a:lnTo>
                      <a:lnTo>
                        <a:pt x="3" y="64"/>
                      </a:lnTo>
                      <a:lnTo>
                        <a:pt x="4" y="72"/>
                      </a:lnTo>
                      <a:lnTo>
                        <a:pt x="7" y="78"/>
                      </a:lnTo>
                      <a:lnTo>
                        <a:pt x="10" y="85"/>
                      </a:lnTo>
                      <a:lnTo>
                        <a:pt x="13" y="91"/>
                      </a:lnTo>
                      <a:lnTo>
                        <a:pt x="18" y="99"/>
                      </a:lnTo>
                      <a:lnTo>
                        <a:pt x="22" y="105"/>
                      </a:lnTo>
                      <a:lnTo>
                        <a:pt x="27" y="109"/>
                      </a:lnTo>
                      <a:lnTo>
                        <a:pt x="31" y="115"/>
                      </a:lnTo>
                      <a:lnTo>
                        <a:pt x="36" y="120"/>
                      </a:lnTo>
                      <a:lnTo>
                        <a:pt x="42" y="123"/>
                      </a:lnTo>
                      <a:lnTo>
                        <a:pt x="46" y="127"/>
                      </a:lnTo>
                      <a:lnTo>
                        <a:pt x="52" y="130"/>
                      </a:lnTo>
                      <a:lnTo>
                        <a:pt x="57" y="132"/>
                      </a:lnTo>
                      <a:lnTo>
                        <a:pt x="63" y="135"/>
                      </a:lnTo>
                      <a:lnTo>
                        <a:pt x="67" y="135"/>
                      </a:lnTo>
                      <a:lnTo>
                        <a:pt x="73" y="136"/>
                      </a:lnTo>
                      <a:lnTo>
                        <a:pt x="78" y="136"/>
                      </a:lnTo>
                      <a:lnTo>
                        <a:pt x="82" y="135"/>
                      </a:lnTo>
                      <a:lnTo>
                        <a:pt x="87" y="133"/>
                      </a:lnTo>
                      <a:lnTo>
                        <a:pt x="91" y="132"/>
                      </a:lnTo>
                      <a:lnTo>
                        <a:pt x="96" y="129"/>
                      </a:lnTo>
                      <a:lnTo>
                        <a:pt x="99" y="126"/>
                      </a:lnTo>
                      <a:lnTo>
                        <a:pt x="102" y="121"/>
                      </a:lnTo>
                      <a:lnTo>
                        <a:pt x="105" y="117"/>
                      </a:lnTo>
                      <a:lnTo>
                        <a:pt x="106" y="112"/>
                      </a:lnTo>
                      <a:lnTo>
                        <a:pt x="108" y="108"/>
                      </a:lnTo>
                      <a:lnTo>
                        <a:pt x="109" y="102"/>
                      </a:lnTo>
                      <a:lnTo>
                        <a:pt x="111" y="96"/>
                      </a:lnTo>
                      <a:lnTo>
                        <a:pt x="111" y="90"/>
                      </a:lnTo>
                      <a:lnTo>
                        <a:pt x="109" y="84"/>
                      </a:lnTo>
                      <a:lnTo>
                        <a:pt x="109" y="78"/>
                      </a:lnTo>
                      <a:lnTo>
                        <a:pt x="108" y="70"/>
                      </a:lnTo>
                      <a:lnTo>
                        <a:pt x="105" y="64"/>
                      </a:lnTo>
                      <a:lnTo>
                        <a:pt x="103" y="57"/>
                      </a:lnTo>
                      <a:lnTo>
                        <a:pt x="100" y="51"/>
                      </a:lnTo>
                      <a:lnTo>
                        <a:pt x="96" y="45"/>
                      </a:lnTo>
                    </a:path>
                  </a:pathLst>
                </a:custGeom>
                <a:solidFill>
                  <a:srgbClr val="FF0000"/>
                </a:solidFill>
                <a:ln w="952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58546" name="Freeform 631"/>
              <p:cNvSpPr>
                <a:spLocks/>
              </p:cNvSpPr>
              <p:nvPr/>
            </p:nvSpPr>
            <p:spPr bwMode="auto">
              <a:xfrm>
                <a:off x="4466" y="2585"/>
                <a:ext cx="203" cy="3503"/>
              </a:xfrm>
              <a:custGeom>
                <a:avLst/>
                <a:gdLst>
                  <a:gd name="T0" fmla="*/ 0 w 203"/>
                  <a:gd name="T1" fmla="*/ 3503 h 3503"/>
                  <a:gd name="T2" fmla="*/ 203 w 203"/>
                  <a:gd name="T3" fmla="*/ 3447 h 3503"/>
                  <a:gd name="T4" fmla="*/ 203 w 203"/>
                  <a:gd name="T5" fmla="*/ 0 h 3503"/>
                  <a:gd name="T6" fmla="*/ 0 w 203"/>
                  <a:gd name="T7" fmla="*/ 111 h 3503"/>
                  <a:gd name="T8" fmla="*/ 0 w 203"/>
                  <a:gd name="T9" fmla="*/ 3503 h 3503"/>
                  <a:gd name="T10" fmla="*/ 0 w 203"/>
                  <a:gd name="T11" fmla="*/ 3503 h 3503"/>
                  <a:gd name="T12" fmla="*/ 0 60000 65536"/>
                  <a:gd name="T13" fmla="*/ 0 60000 65536"/>
                  <a:gd name="T14" fmla="*/ 0 60000 65536"/>
                  <a:gd name="T15" fmla="*/ 0 60000 65536"/>
                  <a:gd name="T16" fmla="*/ 0 60000 65536"/>
                  <a:gd name="T17" fmla="*/ 0 60000 65536"/>
                  <a:gd name="T18" fmla="*/ 0 w 203"/>
                  <a:gd name="T19" fmla="*/ 0 h 3503"/>
                  <a:gd name="T20" fmla="*/ 203 w 203"/>
                  <a:gd name="T21" fmla="*/ 3503 h 3503"/>
                </a:gdLst>
                <a:ahLst/>
                <a:cxnLst>
                  <a:cxn ang="T12">
                    <a:pos x="T0" y="T1"/>
                  </a:cxn>
                  <a:cxn ang="T13">
                    <a:pos x="T2" y="T3"/>
                  </a:cxn>
                  <a:cxn ang="T14">
                    <a:pos x="T4" y="T5"/>
                  </a:cxn>
                  <a:cxn ang="T15">
                    <a:pos x="T6" y="T7"/>
                  </a:cxn>
                  <a:cxn ang="T16">
                    <a:pos x="T8" y="T9"/>
                  </a:cxn>
                  <a:cxn ang="T17">
                    <a:pos x="T10" y="T11"/>
                  </a:cxn>
                </a:cxnLst>
                <a:rect l="T18" t="T19" r="T20" b="T21"/>
                <a:pathLst>
                  <a:path w="203" h="3503">
                    <a:moveTo>
                      <a:pt x="0" y="3503"/>
                    </a:moveTo>
                    <a:lnTo>
                      <a:pt x="203" y="3447"/>
                    </a:lnTo>
                    <a:lnTo>
                      <a:pt x="203" y="0"/>
                    </a:lnTo>
                    <a:lnTo>
                      <a:pt x="0" y="111"/>
                    </a:lnTo>
                    <a:lnTo>
                      <a:pt x="0" y="3503"/>
                    </a:lnTo>
                    <a:close/>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62072" name="Text Box 632"/>
            <p:cNvSpPr txBox="1">
              <a:spLocks noChangeArrowheads="1"/>
            </p:cNvSpPr>
            <p:nvPr/>
          </p:nvSpPr>
          <p:spPr bwMode="auto">
            <a:xfrm>
              <a:off x="2682" y="972"/>
              <a:ext cx="1162" cy="192"/>
            </a:xfrm>
            <a:prstGeom prst="rect">
              <a:avLst/>
            </a:prstGeom>
            <a:noFill/>
            <a:ln w="9525">
              <a:noFill/>
              <a:miter lim="800000"/>
              <a:headEnd/>
              <a:tailEnd/>
            </a:ln>
            <a:effectLst>
              <a:outerShdw dist="17961" dir="2700000" algn="ctr" rotWithShape="0">
                <a:schemeClr val="accent2"/>
              </a:outerShdw>
            </a:effectLst>
          </p:spPr>
          <p:txBody>
            <a:bodyPr lIns="0" tIns="0" rIns="0" bIns="0" anchor="ctr" anchorCtr="1">
              <a:spAutoFit/>
            </a:bodyPr>
            <a:lstStyle/>
            <a:p>
              <a:pPr algn="ctr">
                <a:defRPr/>
              </a:pPr>
              <a:r>
                <a:rPr lang="en-US" altLang="zh-CN" sz="2000" b="1">
                  <a:solidFill>
                    <a:srgbClr val="CC3300"/>
                  </a:solidFill>
                  <a:latin typeface="Arial" charset="0"/>
                  <a:ea typeface="SimSun" pitchFamily="2" charset="-122"/>
                  <a:cs typeface="Arial" charset="0"/>
                </a:rPr>
                <a:t>Mainframe-DB</a:t>
              </a:r>
              <a:endParaRPr lang="ru-RU" sz="2000" b="1">
                <a:solidFill>
                  <a:srgbClr val="CC3300"/>
                </a:solidFill>
                <a:latin typeface="Arial" charset="0"/>
                <a:cs typeface="Arial" charset="0"/>
              </a:endParaRPr>
            </a:p>
          </p:txBody>
        </p:sp>
        <p:grpSp>
          <p:nvGrpSpPr>
            <p:cNvPr id="58424" name="Group 745"/>
            <p:cNvGrpSpPr>
              <a:grpSpLocks/>
            </p:cNvGrpSpPr>
            <p:nvPr/>
          </p:nvGrpSpPr>
          <p:grpSpPr bwMode="auto">
            <a:xfrm>
              <a:off x="4893" y="913"/>
              <a:ext cx="425" cy="425"/>
              <a:chOff x="4425" y="1431"/>
              <a:chExt cx="516" cy="518"/>
            </a:xfrm>
          </p:grpSpPr>
          <p:sp>
            <p:nvSpPr>
              <p:cNvPr id="58525" name="Freeform 742"/>
              <p:cNvSpPr>
                <a:spLocks/>
              </p:cNvSpPr>
              <p:nvPr/>
            </p:nvSpPr>
            <p:spPr bwMode="auto">
              <a:xfrm>
                <a:off x="4425" y="1753"/>
                <a:ext cx="294" cy="196"/>
              </a:xfrm>
              <a:custGeom>
                <a:avLst/>
                <a:gdLst>
                  <a:gd name="T0" fmla="*/ 0 w 294"/>
                  <a:gd name="T1" fmla="*/ 63 h 196"/>
                  <a:gd name="T2" fmla="*/ 87 w 294"/>
                  <a:gd name="T3" fmla="*/ 0 h 196"/>
                  <a:gd name="T4" fmla="*/ 294 w 294"/>
                  <a:gd name="T5" fmla="*/ 119 h 196"/>
                  <a:gd name="T6" fmla="*/ 294 w 294"/>
                  <a:gd name="T7" fmla="*/ 144 h 196"/>
                  <a:gd name="T8" fmla="*/ 204 w 294"/>
                  <a:gd name="T9" fmla="*/ 196 h 196"/>
                  <a:gd name="T10" fmla="*/ 0 w 294"/>
                  <a:gd name="T11" fmla="*/ 78 h 196"/>
                  <a:gd name="T12" fmla="*/ 0 w 294"/>
                  <a:gd name="T13" fmla="*/ 63 h 196"/>
                  <a:gd name="T14" fmla="*/ 0 60000 65536"/>
                  <a:gd name="T15" fmla="*/ 0 60000 65536"/>
                  <a:gd name="T16" fmla="*/ 0 60000 65536"/>
                  <a:gd name="T17" fmla="*/ 0 60000 65536"/>
                  <a:gd name="T18" fmla="*/ 0 60000 65536"/>
                  <a:gd name="T19" fmla="*/ 0 60000 65536"/>
                  <a:gd name="T20" fmla="*/ 0 60000 65536"/>
                  <a:gd name="T21" fmla="*/ 0 w 294"/>
                  <a:gd name="T22" fmla="*/ 0 h 196"/>
                  <a:gd name="T23" fmla="*/ 294 w 294"/>
                  <a:gd name="T24" fmla="*/ 196 h 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196">
                    <a:moveTo>
                      <a:pt x="0" y="63"/>
                    </a:moveTo>
                    <a:lnTo>
                      <a:pt x="87" y="0"/>
                    </a:lnTo>
                    <a:lnTo>
                      <a:pt x="294" y="119"/>
                    </a:lnTo>
                    <a:lnTo>
                      <a:pt x="294" y="144"/>
                    </a:lnTo>
                    <a:lnTo>
                      <a:pt x="204" y="196"/>
                    </a:lnTo>
                    <a:lnTo>
                      <a:pt x="0" y="78"/>
                    </a:lnTo>
                    <a:lnTo>
                      <a:pt x="0" y="63"/>
                    </a:ln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6" name="Freeform 733"/>
              <p:cNvSpPr>
                <a:spLocks/>
              </p:cNvSpPr>
              <p:nvPr/>
            </p:nvSpPr>
            <p:spPr bwMode="auto">
              <a:xfrm>
                <a:off x="4563" y="1431"/>
                <a:ext cx="378" cy="392"/>
              </a:xfrm>
              <a:custGeom>
                <a:avLst/>
                <a:gdLst>
                  <a:gd name="T0" fmla="*/ 635 w 1116"/>
                  <a:gd name="T1" fmla="*/ 1159 h 1159"/>
                  <a:gd name="T2" fmla="*/ 735 w 1116"/>
                  <a:gd name="T3" fmla="*/ 1095 h 1159"/>
                  <a:gd name="T4" fmla="*/ 1058 w 1116"/>
                  <a:gd name="T5" fmla="*/ 789 h 1159"/>
                  <a:gd name="T6" fmla="*/ 1088 w 1116"/>
                  <a:gd name="T7" fmla="*/ 523 h 1159"/>
                  <a:gd name="T8" fmla="*/ 60 w 1116"/>
                  <a:gd name="T9" fmla="*/ 18 h 1159"/>
                  <a:gd name="T10" fmla="*/ 0 w 1116"/>
                  <a:gd name="T11" fmla="*/ 63 h 1159"/>
                  <a:gd name="T12" fmla="*/ 0 w 1116"/>
                  <a:gd name="T13" fmla="*/ 63 h 1159"/>
                  <a:gd name="T14" fmla="*/ 0 w 1116"/>
                  <a:gd name="T15" fmla="*/ 792 h 1159"/>
                  <a:gd name="T16" fmla="*/ 155 w 1116"/>
                  <a:gd name="T17" fmla="*/ 911 h 1159"/>
                  <a:gd name="T18" fmla="*/ 98 w 1116"/>
                  <a:gd name="T19" fmla="*/ 951 h 1159"/>
                  <a:gd name="T20" fmla="*/ 407 w 1116"/>
                  <a:gd name="T21" fmla="*/ 1138 h 1159"/>
                  <a:gd name="T22" fmla="*/ 472 w 1116"/>
                  <a:gd name="T23" fmla="*/ 1099 h 1159"/>
                  <a:gd name="T24" fmla="*/ 635 w 1116"/>
                  <a:gd name="T25" fmla="*/ 1159 h 11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6"/>
                  <a:gd name="T40" fmla="*/ 0 h 1159"/>
                  <a:gd name="T41" fmla="*/ 1116 w 1116"/>
                  <a:gd name="T42" fmla="*/ 1159 h 11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6" h="1159">
                    <a:moveTo>
                      <a:pt x="635" y="1159"/>
                    </a:moveTo>
                    <a:lnTo>
                      <a:pt x="735" y="1095"/>
                    </a:lnTo>
                    <a:cubicBezTo>
                      <a:pt x="864" y="1021"/>
                      <a:pt x="974" y="916"/>
                      <a:pt x="1058" y="789"/>
                    </a:cubicBezTo>
                    <a:cubicBezTo>
                      <a:pt x="1105" y="709"/>
                      <a:pt x="1116" y="611"/>
                      <a:pt x="1088" y="523"/>
                    </a:cubicBezTo>
                    <a:cubicBezTo>
                      <a:pt x="917" y="194"/>
                      <a:pt x="521" y="0"/>
                      <a:pt x="60" y="18"/>
                    </a:cubicBezTo>
                    <a:cubicBezTo>
                      <a:pt x="23" y="20"/>
                      <a:pt x="3" y="36"/>
                      <a:pt x="0" y="63"/>
                    </a:cubicBezTo>
                    <a:lnTo>
                      <a:pt x="0" y="792"/>
                    </a:lnTo>
                    <a:cubicBezTo>
                      <a:pt x="49" y="835"/>
                      <a:pt x="101" y="875"/>
                      <a:pt x="155" y="911"/>
                    </a:cubicBezTo>
                    <a:cubicBezTo>
                      <a:pt x="136" y="924"/>
                      <a:pt x="117" y="937"/>
                      <a:pt x="98" y="951"/>
                    </a:cubicBezTo>
                    <a:cubicBezTo>
                      <a:pt x="195" y="1023"/>
                      <a:pt x="298" y="1086"/>
                      <a:pt x="407" y="1138"/>
                    </a:cubicBezTo>
                    <a:cubicBezTo>
                      <a:pt x="429" y="1125"/>
                      <a:pt x="451" y="1112"/>
                      <a:pt x="472" y="1099"/>
                    </a:cubicBezTo>
                    <a:cubicBezTo>
                      <a:pt x="525" y="1122"/>
                      <a:pt x="579" y="1143"/>
                      <a:pt x="635" y="1159"/>
                    </a:cubicBez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7" name="Freeform 635"/>
              <p:cNvSpPr>
                <a:spLocks noEditPoints="1"/>
              </p:cNvSpPr>
              <p:nvPr/>
            </p:nvSpPr>
            <p:spPr bwMode="auto">
              <a:xfrm>
                <a:off x="4425" y="1561"/>
                <a:ext cx="440" cy="388"/>
              </a:xfrm>
              <a:custGeom>
                <a:avLst/>
                <a:gdLst>
                  <a:gd name="T0" fmla="*/ 605 w 1301"/>
                  <a:gd name="T1" fmla="*/ 1146 h 1146"/>
                  <a:gd name="T2" fmla="*/ 870 w 1301"/>
                  <a:gd name="T3" fmla="*/ 994 h 1146"/>
                  <a:gd name="T4" fmla="*/ 870 w 1301"/>
                  <a:gd name="T5" fmla="*/ 919 h 1146"/>
                  <a:gd name="T6" fmla="*/ 257 w 1301"/>
                  <a:gd name="T7" fmla="*/ 568 h 1146"/>
                  <a:gd name="T8" fmla="*/ 0 w 1301"/>
                  <a:gd name="T9" fmla="*/ 753 h 1146"/>
                  <a:gd name="T10" fmla="*/ 0 w 1301"/>
                  <a:gd name="T11" fmla="*/ 798 h 1146"/>
                  <a:gd name="T12" fmla="*/ 605 w 1301"/>
                  <a:gd name="T13" fmla="*/ 1146 h 1146"/>
                  <a:gd name="T14" fmla="*/ 1301 w 1301"/>
                  <a:gd name="T15" fmla="*/ 38 h 1146"/>
                  <a:gd name="T16" fmla="*/ 1044 w 1301"/>
                  <a:gd name="T17" fmla="*/ 6 h 1146"/>
                  <a:gd name="T18" fmla="*/ 1301 w 1301"/>
                  <a:gd name="T19" fmla="*/ 38 h 1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1"/>
                  <a:gd name="T31" fmla="*/ 0 h 1146"/>
                  <a:gd name="T32" fmla="*/ 1301 w 1301"/>
                  <a:gd name="T33" fmla="*/ 1146 h 11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1" h="1146">
                    <a:moveTo>
                      <a:pt x="605" y="1146"/>
                    </a:moveTo>
                    <a:lnTo>
                      <a:pt x="870" y="994"/>
                    </a:lnTo>
                    <a:lnTo>
                      <a:pt x="870" y="919"/>
                    </a:lnTo>
                    <a:lnTo>
                      <a:pt x="257" y="568"/>
                    </a:lnTo>
                    <a:lnTo>
                      <a:pt x="0" y="753"/>
                    </a:lnTo>
                    <a:lnTo>
                      <a:pt x="0" y="798"/>
                    </a:lnTo>
                    <a:lnTo>
                      <a:pt x="605" y="1146"/>
                    </a:lnTo>
                    <a:close/>
                    <a:moveTo>
                      <a:pt x="1301" y="38"/>
                    </a:moveTo>
                    <a:cubicBezTo>
                      <a:pt x="1218" y="11"/>
                      <a:pt x="1131" y="0"/>
                      <a:pt x="1044" y="6"/>
                    </a:cubicBezTo>
                    <a:cubicBezTo>
                      <a:pt x="1131" y="0"/>
                      <a:pt x="1218" y="11"/>
                      <a:pt x="1301" y="38"/>
                    </a:cubicBezTo>
                    <a:close/>
                  </a:path>
                </a:pathLst>
              </a:cu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8" name="Freeform 669"/>
              <p:cNvSpPr>
                <a:spLocks/>
              </p:cNvSpPr>
              <p:nvPr/>
            </p:nvSpPr>
            <p:spPr bwMode="auto">
              <a:xfrm>
                <a:off x="4425" y="1753"/>
                <a:ext cx="294" cy="180"/>
              </a:xfrm>
              <a:custGeom>
                <a:avLst/>
                <a:gdLst>
                  <a:gd name="T0" fmla="*/ 0 w 294"/>
                  <a:gd name="T1" fmla="*/ 63 h 180"/>
                  <a:gd name="T2" fmla="*/ 87 w 294"/>
                  <a:gd name="T3" fmla="*/ 0 h 180"/>
                  <a:gd name="T4" fmla="*/ 294 w 294"/>
                  <a:gd name="T5" fmla="*/ 119 h 180"/>
                  <a:gd name="T6" fmla="*/ 204 w 294"/>
                  <a:gd name="T7" fmla="*/ 180 h 180"/>
                  <a:gd name="T8" fmla="*/ 0 w 294"/>
                  <a:gd name="T9" fmla="*/ 63 h 180"/>
                  <a:gd name="T10" fmla="*/ 0 60000 65536"/>
                  <a:gd name="T11" fmla="*/ 0 60000 65536"/>
                  <a:gd name="T12" fmla="*/ 0 60000 65536"/>
                  <a:gd name="T13" fmla="*/ 0 60000 65536"/>
                  <a:gd name="T14" fmla="*/ 0 60000 65536"/>
                  <a:gd name="T15" fmla="*/ 0 w 294"/>
                  <a:gd name="T16" fmla="*/ 0 h 180"/>
                  <a:gd name="T17" fmla="*/ 294 w 294"/>
                  <a:gd name="T18" fmla="*/ 180 h 180"/>
                </a:gdLst>
                <a:ahLst/>
                <a:cxnLst>
                  <a:cxn ang="T10">
                    <a:pos x="T0" y="T1"/>
                  </a:cxn>
                  <a:cxn ang="T11">
                    <a:pos x="T2" y="T3"/>
                  </a:cxn>
                  <a:cxn ang="T12">
                    <a:pos x="T4" y="T5"/>
                  </a:cxn>
                  <a:cxn ang="T13">
                    <a:pos x="T6" y="T7"/>
                  </a:cxn>
                  <a:cxn ang="T14">
                    <a:pos x="T8" y="T9"/>
                  </a:cxn>
                </a:cxnLst>
                <a:rect l="T15" t="T16" r="T17" b="T18"/>
                <a:pathLst>
                  <a:path w="294" h="180">
                    <a:moveTo>
                      <a:pt x="0" y="63"/>
                    </a:moveTo>
                    <a:lnTo>
                      <a:pt x="87" y="0"/>
                    </a:lnTo>
                    <a:lnTo>
                      <a:pt x="294" y="119"/>
                    </a:lnTo>
                    <a:lnTo>
                      <a:pt x="204" y="180"/>
                    </a:lnTo>
                    <a:lnTo>
                      <a:pt x="0" y="63"/>
                    </a:lnTo>
                    <a:close/>
                  </a:path>
                </a:pathLst>
              </a:custGeom>
              <a:noFill/>
              <a:ln w="7938"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9" name="Freeform 672"/>
              <p:cNvSpPr>
                <a:spLocks/>
              </p:cNvSpPr>
              <p:nvPr/>
            </p:nvSpPr>
            <p:spPr bwMode="auto">
              <a:xfrm>
                <a:off x="4629" y="1872"/>
                <a:ext cx="90" cy="77"/>
              </a:xfrm>
              <a:custGeom>
                <a:avLst/>
                <a:gdLst>
                  <a:gd name="T0" fmla="*/ 0 w 90"/>
                  <a:gd name="T1" fmla="*/ 77 h 77"/>
                  <a:gd name="T2" fmla="*/ 0 w 90"/>
                  <a:gd name="T3" fmla="*/ 61 h 77"/>
                  <a:gd name="T4" fmla="*/ 90 w 90"/>
                  <a:gd name="T5" fmla="*/ 0 h 77"/>
                  <a:gd name="T6" fmla="*/ 90 w 90"/>
                  <a:gd name="T7" fmla="*/ 25 h 77"/>
                  <a:gd name="T8" fmla="*/ 0 w 90"/>
                  <a:gd name="T9" fmla="*/ 77 h 77"/>
                  <a:gd name="T10" fmla="*/ 0 60000 65536"/>
                  <a:gd name="T11" fmla="*/ 0 60000 65536"/>
                  <a:gd name="T12" fmla="*/ 0 60000 65536"/>
                  <a:gd name="T13" fmla="*/ 0 60000 65536"/>
                  <a:gd name="T14" fmla="*/ 0 60000 65536"/>
                  <a:gd name="T15" fmla="*/ 0 w 90"/>
                  <a:gd name="T16" fmla="*/ 0 h 77"/>
                  <a:gd name="T17" fmla="*/ 90 w 90"/>
                  <a:gd name="T18" fmla="*/ 77 h 77"/>
                </a:gdLst>
                <a:ahLst/>
                <a:cxnLst>
                  <a:cxn ang="T10">
                    <a:pos x="T0" y="T1"/>
                  </a:cxn>
                  <a:cxn ang="T11">
                    <a:pos x="T2" y="T3"/>
                  </a:cxn>
                  <a:cxn ang="T12">
                    <a:pos x="T4" y="T5"/>
                  </a:cxn>
                  <a:cxn ang="T13">
                    <a:pos x="T6" y="T7"/>
                  </a:cxn>
                  <a:cxn ang="T14">
                    <a:pos x="T8" y="T9"/>
                  </a:cxn>
                </a:cxnLst>
                <a:rect l="T15" t="T16" r="T17" b="T18"/>
                <a:pathLst>
                  <a:path w="90" h="77">
                    <a:moveTo>
                      <a:pt x="0" y="77"/>
                    </a:moveTo>
                    <a:lnTo>
                      <a:pt x="0" y="61"/>
                    </a:lnTo>
                    <a:lnTo>
                      <a:pt x="90" y="0"/>
                    </a:lnTo>
                    <a:lnTo>
                      <a:pt x="90" y="25"/>
                    </a:lnTo>
                    <a:lnTo>
                      <a:pt x="0" y="77"/>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0" name="Freeform 675"/>
              <p:cNvSpPr>
                <a:spLocks/>
              </p:cNvSpPr>
              <p:nvPr/>
            </p:nvSpPr>
            <p:spPr bwMode="auto">
              <a:xfrm>
                <a:off x="4778" y="1559"/>
                <a:ext cx="163" cy="264"/>
              </a:xfrm>
              <a:custGeom>
                <a:avLst/>
                <a:gdLst>
                  <a:gd name="T0" fmla="*/ 0 w 481"/>
                  <a:gd name="T1" fmla="*/ 780 h 780"/>
                  <a:gd name="T2" fmla="*/ 0 w 481"/>
                  <a:gd name="T3" fmla="*/ 11 h 780"/>
                  <a:gd name="T4" fmla="*/ 453 w 481"/>
                  <a:gd name="T5" fmla="*/ 144 h 780"/>
                  <a:gd name="T6" fmla="*/ 423 w 481"/>
                  <a:gd name="T7" fmla="*/ 410 h 780"/>
                  <a:gd name="T8" fmla="*/ 117 w 481"/>
                  <a:gd name="T9" fmla="*/ 704 h 780"/>
                  <a:gd name="T10" fmla="*/ 117 w 481"/>
                  <a:gd name="T11" fmla="*/ 704 h 780"/>
                  <a:gd name="T12" fmla="*/ 0 w 481"/>
                  <a:gd name="T13" fmla="*/ 780 h 780"/>
                  <a:gd name="T14" fmla="*/ 0 60000 65536"/>
                  <a:gd name="T15" fmla="*/ 0 60000 65536"/>
                  <a:gd name="T16" fmla="*/ 0 60000 65536"/>
                  <a:gd name="T17" fmla="*/ 0 60000 65536"/>
                  <a:gd name="T18" fmla="*/ 0 60000 65536"/>
                  <a:gd name="T19" fmla="*/ 0 60000 65536"/>
                  <a:gd name="T20" fmla="*/ 0 60000 65536"/>
                  <a:gd name="T21" fmla="*/ 0 w 481"/>
                  <a:gd name="T22" fmla="*/ 0 h 780"/>
                  <a:gd name="T23" fmla="*/ 481 w 481"/>
                  <a:gd name="T24" fmla="*/ 780 h 7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780">
                    <a:moveTo>
                      <a:pt x="0" y="780"/>
                    </a:moveTo>
                    <a:lnTo>
                      <a:pt x="0" y="11"/>
                    </a:lnTo>
                    <a:cubicBezTo>
                      <a:pt x="161" y="0"/>
                      <a:pt x="321" y="47"/>
                      <a:pt x="453" y="144"/>
                    </a:cubicBezTo>
                    <a:cubicBezTo>
                      <a:pt x="481" y="233"/>
                      <a:pt x="470" y="330"/>
                      <a:pt x="423" y="410"/>
                    </a:cubicBezTo>
                    <a:cubicBezTo>
                      <a:pt x="344" y="531"/>
                      <a:pt x="239" y="632"/>
                      <a:pt x="117" y="704"/>
                    </a:cubicBezTo>
                    <a:lnTo>
                      <a:pt x="0" y="780"/>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1" name="Freeform 729"/>
              <p:cNvSpPr>
                <a:spLocks/>
              </p:cNvSpPr>
              <p:nvPr/>
            </p:nvSpPr>
            <p:spPr bwMode="auto">
              <a:xfrm>
                <a:off x="4563" y="1442"/>
                <a:ext cx="215" cy="381"/>
              </a:xfrm>
              <a:custGeom>
                <a:avLst/>
                <a:gdLst>
                  <a:gd name="T0" fmla="*/ 635 w 635"/>
                  <a:gd name="T1" fmla="*/ 1126 h 1126"/>
                  <a:gd name="T2" fmla="*/ 0 w 635"/>
                  <a:gd name="T3" fmla="*/ 759 h 1126"/>
                  <a:gd name="T4" fmla="*/ 0 w 635"/>
                  <a:gd name="T5" fmla="*/ 759 h 1126"/>
                  <a:gd name="T6" fmla="*/ 0 w 635"/>
                  <a:gd name="T7" fmla="*/ 30 h 1126"/>
                  <a:gd name="T8" fmla="*/ 15 w 635"/>
                  <a:gd name="T9" fmla="*/ 0 h 1126"/>
                  <a:gd name="T10" fmla="*/ 15 w 635"/>
                  <a:gd name="T11" fmla="*/ 0 h 1126"/>
                  <a:gd name="T12" fmla="*/ 635 w 635"/>
                  <a:gd name="T13" fmla="*/ 357 h 1126"/>
                  <a:gd name="T14" fmla="*/ 635 w 635"/>
                  <a:gd name="T15" fmla="*/ 1126 h 1126"/>
                  <a:gd name="T16" fmla="*/ 0 60000 65536"/>
                  <a:gd name="T17" fmla="*/ 0 60000 65536"/>
                  <a:gd name="T18" fmla="*/ 0 60000 65536"/>
                  <a:gd name="T19" fmla="*/ 0 60000 65536"/>
                  <a:gd name="T20" fmla="*/ 0 60000 65536"/>
                  <a:gd name="T21" fmla="*/ 0 60000 65536"/>
                  <a:gd name="T22" fmla="*/ 0 60000 65536"/>
                  <a:gd name="T23" fmla="*/ 0 60000 65536"/>
                  <a:gd name="T24" fmla="*/ 0 w 635"/>
                  <a:gd name="T25" fmla="*/ 0 h 1126"/>
                  <a:gd name="T26" fmla="*/ 635 w 635"/>
                  <a:gd name="T27" fmla="*/ 1126 h 1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5" h="1126">
                    <a:moveTo>
                      <a:pt x="635" y="1126"/>
                    </a:moveTo>
                    <a:cubicBezTo>
                      <a:pt x="404" y="1045"/>
                      <a:pt x="189" y="920"/>
                      <a:pt x="0" y="759"/>
                    </a:cubicBezTo>
                    <a:lnTo>
                      <a:pt x="0" y="30"/>
                    </a:lnTo>
                    <a:cubicBezTo>
                      <a:pt x="0" y="18"/>
                      <a:pt x="6" y="8"/>
                      <a:pt x="15" y="0"/>
                    </a:cubicBezTo>
                    <a:lnTo>
                      <a:pt x="635" y="357"/>
                    </a:lnTo>
                    <a:lnTo>
                      <a:pt x="635" y="1126"/>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172" name="Freeform 732"/>
              <p:cNvSpPr>
                <a:spLocks/>
              </p:cNvSpPr>
              <p:nvPr/>
            </p:nvSpPr>
            <p:spPr bwMode="auto">
              <a:xfrm>
                <a:off x="4718" y="1760"/>
                <a:ext cx="28" cy="33"/>
              </a:xfrm>
              <a:custGeom>
                <a:avLst/>
                <a:gdLst/>
                <a:ahLst/>
                <a:cxnLst>
                  <a:cxn ang="0">
                    <a:pos x="24" y="11"/>
                  </a:cxn>
                  <a:cxn ang="0">
                    <a:pos x="7" y="3"/>
                  </a:cxn>
                  <a:cxn ang="0">
                    <a:pos x="5" y="22"/>
                  </a:cxn>
                  <a:cxn ang="0">
                    <a:pos x="22" y="30"/>
                  </a:cxn>
                  <a:cxn ang="0">
                    <a:pos x="24" y="11"/>
                  </a:cxn>
                </a:cxnLst>
                <a:rect l="0" t="0" r="r" b="b"/>
                <a:pathLst>
                  <a:path w="28" h="33">
                    <a:moveTo>
                      <a:pt x="24" y="11"/>
                    </a:moveTo>
                    <a:cubicBezTo>
                      <a:pt x="20" y="3"/>
                      <a:pt x="12" y="0"/>
                      <a:pt x="7" y="3"/>
                    </a:cubicBezTo>
                    <a:cubicBezTo>
                      <a:pt x="1" y="6"/>
                      <a:pt x="0" y="15"/>
                      <a:pt x="5" y="22"/>
                    </a:cubicBezTo>
                    <a:cubicBezTo>
                      <a:pt x="9" y="29"/>
                      <a:pt x="16" y="33"/>
                      <a:pt x="22" y="30"/>
                    </a:cubicBezTo>
                    <a:cubicBezTo>
                      <a:pt x="27" y="27"/>
                      <a:pt x="28" y="18"/>
                      <a:pt x="24" y="11"/>
                    </a:cubicBezTo>
                  </a:path>
                </a:pathLst>
              </a:custGeom>
              <a:gradFill rotWithShape="1">
                <a:gsLst>
                  <a:gs pos="0">
                    <a:schemeClr val="hlink">
                      <a:gamma/>
                      <a:tint val="0"/>
                      <a:invGamma/>
                    </a:schemeClr>
                  </a:gs>
                  <a:gs pos="100000">
                    <a:schemeClr val="hlink"/>
                  </a:gs>
                </a:gsLst>
                <a:path path="rect">
                  <a:fillToRect l="50000" t="50000" r="50000" b="50000"/>
                </a:path>
              </a:gradFill>
              <a:ln w="9525" cap="rnd" cmpd="sng">
                <a:solidFill>
                  <a:srgbClr val="993366"/>
                </a:solidFill>
                <a:prstDash val="solid"/>
                <a:round/>
                <a:headEnd/>
                <a:tailEnd/>
              </a:ln>
            </p:spPr>
            <p:txBody>
              <a:bodyPr/>
              <a:lstStyle/>
              <a:p>
                <a:pPr>
                  <a:defRPr/>
                </a:pPr>
                <a:endParaRPr lang="ru-RU">
                  <a:latin typeface="Arial" charset="0"/>
                  <a:cs typeface="Arial" charset="0"/>
                </a:endParaRPr>
              </a:p>
            </p:txBody>
          </p:sp>
          <p:sp>
            <p:nvSpPr>
              <p:cNvPr id="58533" name="Freeform 734"/>
              <p:cNvSpPr>
                <a:spLocks/>
              </p:cNvSpPr>
              <p:nvPr/>
            </p:nvSpPr>
            <p:spPr bwMode="auto">
              <a:xfrm>
                <a:off x="4580" y="1479"/>
                <a:ext cx="183" cy="283"/>
              </a:xfrm>
              <a:custGeom>
                <a:avLst/>
                <a:gdLst>
                  <a:gd name="T0" fmla="*/ 0 w 183"/>
                  <a:gd name="T1" fmla="*/ 0 h 283"/>
                  <a:gd name="T2" fmla="*/ 0 w 183"/>
                  <a:gd name="T3" fmla="*/ 175 h 283"/>
                  <a:gd name="T4" fmla="*/ 183 w 183"/>
                  <a:gd name="T5" fmla="*/ 283 h 283"/>
                  <a:gd name="T6" fmla="*/ 0 60000 65536"/>
                  <a:gd name="T7" fmla="*/ 0 60000 65536"/>
                  <a:gd name="T8" fmla="*/ 0 60000 65536"/>
                  <a:gd name="T9" fmla="*/ 0 w 183"/>
                  <a:gd name="T10" fmla="*/ 0 h 283"/>
                  <a:gd name="T11" fmla="*/ 183 w 183"/>
                  <a:gd name="T12" fmla="*/ 283 h 283"/>
                </a:gdLst>
                <a:ahLst/>
                <a:cxnLst>
                  <a:cxn ang="T6">
                    <a:pos x="T0" y="T1"/>
                  </a:cxn>
                  <a:cxn ang="T7">
                    <a:pos x="T2" y="T3"/>
                  </a:cxn>
                  <a:cxn ang="T8">
                    <a:pos x="T4" y="T5"/>
                  </a:cxn>
                </a:cxnLst>
                <a:rect l="T9" t="T10" r="T11" b="T12"/>
                <a:pathLst>
                  <a:path w="183" h="283">
                    <a:moveTo>
                      <a:pt x="0" y="0"/>
                    </a:moveTo>
                    <a:lnTo>
                      <a:pt x="0" y="175"/>
                    </a:lnTo>
                    <a:lnTo>
                      <a:pt x="183" y="283"/>
                    </a:lnTo>
                  </a:path>
                </a:pathLst>
              </a:custGeom>
              <a:noFill/>
              <a:ln w="127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4" name="Freeform 737"/>
              <p:cNvSpPr>
                <a:spLocks/>
              </p:cNvSpPr>
              <p:nvPr/>
            </p:nvSpPr>
            <p:spPr bwMode="auto">
              <a:xfrm>
                <a:off x="4585" y="1683"/>
                <a:ext cx="28" cy="32"/>
              </a:xfrm>
              <a:custGeom>
                <a:avLst/>
                <a:gdLst>
                  <a:gd name="T0" fmla="*/ 23 w 28"/>
                  <a:gd name="T1" fmla="*/ 10 h 32"/>
                  <a:gd name="T2" fmla="*/ 6 w 28"/>
                  <a:gd name="T3" fmla="*/ 3 h 32"/>
                  <a:gd name="T4" fmla="*/ 4 w 28"/>
                  <a:gd name="T5" fmla="*/ 21 h 32"/>
                  <a:gd name="T6" fmla="*/ 21 w 28"/>
                  <a:gd name="T7" fmla="*/ 29 h 32"/>
                  <a:gd name="T8" fmla="*/ 23 w 28"/>
                  <a:gd name="T9" fmla="*/ 10 h 32"/>
                  <a:gd name="T10" fmla="*/ 0 60000 65536"/>
                  <a:gd name="T11" fmla="*/ 0 60000 65536"/>
                  <a:gd name="T12" fmla="*/ 0 60000 65536"/>
                  <a:gd name="T13" fmla="*/ 0 60000 65536"/>
                  <a:gd name="T14" fmla="*/ 0 60000 65536"/>
                  <a:gd name="T15" fmla="*/ 0 w 28"/>
                  <a:gd name="T16" fmla="*/ 0 h 32"/>
                  <a:gd name="T17" fmla="*/ 28 w 28"/>
                  <a:gd name="T18" fmla="*/ 32 h 32"/>
                </a:gdLst>
                <a:ahLst/>
                <a:cxnLst>
                  <a:cxn ang="T10">
                    <a:pos x="T0" y="T1"/>
                  </a:cxn>
                  <a:cxn ang="T11">
                    <a:pos x="T2" y="T3"/>
                  </a:cxn>
                  <a:cxn ang="T12">
                    <a:pos x="T4" y="T5"/>
                  </a:cxn>
                  <a:cxn ang="T13">
                    <a:pos x="T6" y="T7"/>
                  </a:cxn>
                  <a:cxn ang="T14">
                    <a:pos x="T8" y="T9"/>
                  </a:cxn>
                </a:cxnLst>
                <a:rect l="T15" t="T16" r="T17" b="T18"/>
                <a:pathLst>
                  <a:path w="28" h="32">
                    <a:moveTo>
                      <a:pt x="23" y="10"/>
                    </a:moveTo>
                    <a:cubicBezTo>
                      <a:pt x="19" y="3"/>
                      <a:pt x="12" y="0"/>
                      <a:pt x="6" y="3"/>
                    </a:cubicBezTo>
                    <a:cubicBezTo>
                      <a:pt x="1" y="6"/>
                      <a:pt x="0" y="14"/>
                      <a:pt x="4" y="21"/>
                    </a:cubicBezTo>
                    <a:cubicBezTo>
                      <a:pt x="8" y="29"/>
                      <a:pt x="16" y="32"/>
                      <a:pt x="21" y="29"/>
                    </a:cubicBezTo>
                    <a:cubicBezTo>
                      <a:pt x="27" y="26"/>
                      <a:pt x="28" y="17"/>
                      <a:pt x="23" y="10"/>
                    </a:cubicBezTo>
                  </a:path>
                </a:pathLst>
              </a:custGeom>
              <a:gradFill rotWithShape="1">
                <a:gsLst>
                  <a:gs pos="0">
                    <a:srgbClr val="FFFFFF"/>
                  </a:gs>
                  <a:gs pos="100000">
                    <a:srgbClr val="FF0000"/>
                  </a:gs>
                </a:gsLst>
                <a:path path="rect">
                  <a:fillToRect l="50000" t="50000" r="50000" b="50000"/>
                </a:path>
              </a:gradFill>
              <a:ln w="9525"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5" name="Freeform 738"/>
              <p:cNvSpPr>
                <a:spLocks noEditPoints="1"/>
              </p:cNvSpPr>
              <p:nvPr/>
            </p:nvSpPr>
            <p:spPr bwMode="auto">
              <a:xfrm>
                <a:off x="4450" y="1769"/>
                <a:ext cx="241" cy="145"/>
              </a:xfrm>
              <a:custGeom>
                <a:avLst/>
                <a:gdLst>
                  <a:gd name="T0" fmla="*/ 27 w 241"/>
                  <a:gd name="T1" fmla="*/ 44 h 145"/>
                  <a:gd name="T2" fmla="*/ 18 w 241"/>
                  <a:gd name="T3" fmla="*/ 32 h 145"/>
                  <a:gd name="T4" fmla="*/ 30 w 241"/>
                  <a:gd name="T5" fmla="*/ 24 h 145"/>
                  <a:gd name="T6" fmla="*/ 50 w 241"/>
                  <a:gd name="T7" fmla="*/ 28 h 145"/>
                  <a:gd name="T8" fmla="*/ 36 w 241"/>
                  <a:gd name="T9" fmla="*/ 20 h 145"/>
                  <a:gd name="T10" fmla="*/ 80 w 241"/>
                  <a:gd name="T11" fmla="*/ 9 h 145"/>
                  <a:gd name="T12" fmla="*/ 81 w 241"/>
                  <a:gd name="T13" fmla="*/ 24 h 145"/>
                  <a:gd name="T14" fmla="*/ 93 w 241"/>
                  <a:gd name="T15" fmla="*/ 16 h 145"/>
                  <a:gd name="T16" fmla="*/ 122 w 241"/>
                  <a:gd name="T17" fmla="*/ 48 h 145"/>
                  <a:gd name="T18" fmla="*/ 107 w 241"/>
                  <a:gd name="T19" fmla="*/ 40 h 145"/>
                  <a:gd name="T20" fmla="*/ 160 w 241"/>
                  <a:gd name="T21" fmla="*/ 56 h 145"/>
                  <a:gd name="T22" fmla="*/ 188 w 241"/>
                  <a:gd name="T23" fmla="*/ 86 h 145"/>
                  <a:gd name="T24" fmla="*/ 200 w 241"/>
                  <a:gd name="T25" fmla="*/ 79 h 145"/>
                  <a:gd name="T26" fmla="*/ 229 w 241"/>
                  <a:gd name="T27" fmla="*/ 110 h 145"/>
                  <a:gd name="T28" fmla="*/ 215 w 241"/>
                  <a:gd name="T29" fmla="*/ 102 h 145"/>
                  <a:gd name="T30" fmla="*/ 223 w 241"/>
                  <a:gd name="T31" fmla="*/ 114 h 145"/>
                  <a:gd name="T32" fmla="*/ 170 w 241"/>
                  <a:gd name="T33" fmla="*/ 98 h 145"/>
                  <a:gd name="T34" fmla="*/ 182 w 241"/>
                  <a:gd name="T35" fmla="*/ 90 h 145"/>
                  <a:gd name="T36" fmla="*/ 175 w 241"/>
                  <a:gd name="T37" fmla="*/ 79 h 145"/>
                  <a:gd name="T38" fmla="*/ 161 w 241"/>
                  <a:gd name="T39" fmla="*/ 71 h 145"/>
                  <a:gd name="T40" fmla="*/ 170 w 241"/>
                  <a:gd name="T41" fmla="*/ 83 h 145"/>
                  <a:gd name="T42" fmla="*/ 116 w 241"/>
                  <a:gd name="T43" fmla="*/ 67 h 145"/>
                  <a:gd name="T44" fmla="*/ 128 w 241"/>
                  <a:gd name="T45" fmla="*/ 59 h 145"/>
                  <a:gd name="T46" fmla="*/ 104 w 241"/>
                  <a:gd name="T47" fmla="*/ 60 h 145"/>
                  <a:gd name="T48" fmla="*/ 90 w 241"/>
                  <a:gd name="T49" fmla="*/ 51 h 145"/>
                  <a:gd name="T50" fmla="*/ 89 w 241"/>
                  <a:gd name="T51" fmla="*/ 36 h 145"/>
                  <a:gd name="T52" fmla="*/ 45 w 241"/>
                  <a:gd name="T53" fmla="*/ 47 h 145"/>
                  <a:gd name="T54" fmla="*/ 57 w 241"/>
                  <a:gd name="T55" fmla="*/ 40 h 145"/>
                  <a:gd name="T56" fmla="*/ 86 w 241"/>
                  <a:gd name="T57" fmla="*/ 71 h 145"/>
                  <a:gd name="T58" fmla="*/ 72 w 241"/>
                  <a:gd name="T59" fmla="*/ 63 h 145"/>
                  <a:gd name="T60" fmla="*/ 125 w 241"/>
                  <a:gd name="T61" fmla="*/ 79 h 145"/>
                  <a:gd name="T62" fmla="*/ 125 w 241"/>
                  <a:gd name="T63" fmla="*/ 94 h 145"/>
                  <a:gd name="T64" fmla="*/ 137 w 241"/>
                  <a:gd name="T65" fmla="*/ 86 h 145"/>
                  <a:gd name="T66" fmla="*/ 167 w 241"/>
                  <a:gd name="T67" fmla="*/ 118 h 145"/>
                  <a:gd name="T68" fmla="*/ 152 w 241"/>
                  <a:gd name="T69" fmla="*/ 110 h 145"/>
                  <a:gd name="T70" fmla="*/ 205 w 241"/>
                  <a:gd name="T71" fmla="*/ 126 h 145"/>
                  <a:gd name="T72" fmla="*/ 161 w 241"/>
                  <a:gd name="T73" fmla="*/ 137 h 145"/>
                  <a:gd name="T74" fmla="*/ 173 w 241"/>
                  <a:gd name="T75" fmla="*/ 129 h 145"/>
                  <a:gd name="T76" fmla="*/ 149 w 241"/>
                  <a:gd name="T77" fmla="*/ 130 h 145"/>
                  <a:gd name="T78" fmla="*/ 134 w 241"/>
                  <a:gd name="T79" fmla="*/ 122 h 145"/>
                  <a:gd name="T80" fmla="*/ 134 w 241"/>
                  <a:gd name="T81" fmla="*/ 106 h 145"/>
                  <a:gd name="T82" fmla="*/ 27 w 241"/>
                  <a:gd name="T83" fmla="*/ 59 h 145"/>
                  <a:gd name="T84" fmla="*/ 39 w 241"/>
                  <a:gd name="T85" fmla="*/ 51 h 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1"/>
                  <a:gd name="T130" fmla="*/ 0 h 145"/>
                  <a:gd name="T131" fmla="*/ 241 w 241"/>
                  <a:gd name="T132" fmla="*/ 145 h 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1" h="145">
                    <a:moveTo>
                      <a:pt x="0" y="43"/>
                    </a:moveTo>
                    <a:lnTo>
                      <a:pt x="15" y="52"/>
                    </a:lnTo>
                    <a:lnTo>
                      <a:pt x="27" y="44"/>
                    </a:lnTo>
                    <a:lnTo>
                      <a:pt x="12" y="36"/>
                    </a:lnTo>
                    <a:lnTo>
                      <a:pt x="0" y="43"/>
                    </a:lnTo>
                    <a:close/>
                    <a:moveTo>
                      <a:pt x="18" y="32"/>
                    </a:moveTo>
                    <a:lnTo>
                      <a:pt x="32" y="40"/>
                    </a:lnTo>
                    <a:lnTo>
                      <a:pt x="45" y="32"/>
                    </a:lnTo>
                    <a:lnTo>
                      <a:pt x="30" y="24"/>
                    </a:lnTo>
                    <a:lnTo>
                      <a:pt x="18" y="32"/>
                    </a:lnTo>
                    <a:close/>
                    <a:moveTo>
                      <a:pt x="36" y="20"/>
                    </a:moveTo>
                    <a:lnTo>
                      <a:pt x="50" y="28"/>
                    </a:lnTo>
                    <a:lnTo>
                      <a:pt x="63" y="20"/>
                    </a:lnTo>
                    <a:lnTo>
                      <a:pt x="48" y="12"/>
                    </a:lnTo>
                    <a:lnTo>
                      <a:pt x="36" y="20"/>
                    </a:lnTo>
                    <a:close/>
                    <a:moveTo>
                      <a:pt x="54" y="8"/>
                    </a:moveTo>
                    <a:lnTo>
                      <a:pt x="68" y="17"/>
                    </a:lnTo>
                    <a:lnTo>
                      <a:pt x="80" y="9"/>
                    </a:lnTo>
                    <a:lnTo>
                      <a:pt x="66" y="0"/>
                    </a:lnTo>
                    <a:lnTo>
                      <a:pt x="54" y="8"/>
                    </a:lnTo>
                    <a:close/>
                    <a:moveTo>
                      <a:pt x="81" y="24"/>
                    </a:moveTo>
                    <a:lnTo>
                      <a:pt x="95" y="32"/>
                    </a:lnTo>
                    <a:lnTo>
                      <a:pt x="107" y="24"/>
                    </a:lnTo>
                    <a:lnTo>
                      <a:pt x="93" y="16"/>
                    </a:lnTo>
                    <a:lnTo>
                      <a:pt x="81" y="24"/>
                    </a:lnTo>
                    <a:close/>
                    <a:moveTo>
                      <a:pt x="107" y="40"/>
                    </a:moveTo>
                    <a:lnTo>
                      <a:pt x="122" y="48"/>
                    </a:lnTo>
                    <a:lnTo>
                      <a:pt x="134" y="40"/>
                    </a:lnTo>
                    <a:lnTo>
                      <a:pt x="119" y="32"/>
                    </a:lnTo>
                    <a:lnTo>
                      <a:pt x="107" y="40"/>
                    </a:lnTo>
                    <a:close/>
                    <a:moveTo>
                      <a:pt x="134" y="55"/>
                    </a:moveTo>
                    <a:lnTo>
                      <a:pt x="149" y="63"/>
                    </a:lnTo>
                    <a:lnTo>
                      <a:pt x="160" y="56"/>
                    </a:lnTo>
                    <a:lnTo>
                      <a:pt x="146" y="47"/>
                    </a:lnTo>
                    <a:lnTo>
                      <a:pt x="134" y="55"/>
                    </a:lnTo>
                    <a:close/>
                    <a:moveTo>
                      <a:pt x="188" y="86"/>
                    </a:moveTo>
                    <a:lnTo>
                      <a:pt x="202" y="95"/>
                    </a:lnTo>
                    <a:lnTo>
                      <a:pt x="214" y="87"/>
                    </a:lnTo>
                    <a:lnTo>
                      <a:pt x="200" y="79"/>
                    </a:lnTo>
                    <a:lnTo>
                      <a:pt x="188" y="86"/>
                    </a:lnTo>
                    <a:close/>
                    <a:moveTo>
                      <a:pt x="215" y="102"/>
                    </a:moveTo>
                    <a:lnTo>
                      <a:pt x="229" y="110"/>
                    </a:lnTo>
                    <a:lnTo>
                      <a:pt x="241" y="103"/>
                    </a:lnTo>
                    <a:lnTo>
                      <a:pt x="226" y="95"/>
                    </a:lnTo>
                    <a:lnTo>
                      <a:pt x="215" y="102"/>
                    </a:lnTo>
                    <a:close/>
                    <a:moveTo>
                      <a:pt x="197" y="114"/>
                    </a:moveTo>
                    <a:lnTo>
                      <a:pt x="211" y="122"/>
                    </a:lnTo>
                    <a:lnTo>
                      <a:pt x="223" y="114"/>
                    </a:lnTo>
                    <a:lnTo>
                      <a:pt x="209" y="106"/>
                    </a:lnTo>
                    <a:lnTo>
                      <a:pt x="197" y="114"/>
                    </a:lnTo>
                    <a:close/>
                    <a:moveTo>
                      <a:pt x="170" y="98"/>
                    </a:moveTo>
                    <a:lnTo>
                      <a:pt x="184" y="106"/>
                    </a:lnTo>
                    <a:lnTo>
                      <a:pt x="196" y="99"/>
                    </a:lnTo>
                    <a:lnTo>
                      <a:pt x="182" y="90"/>
                    </a:lnTo>
                    <a:lnTo>
                      <a:pt x="170" y="98"/>
                    </a:lnTo>
                    <a:close/>
                    <a:moveTo>
                      <a:pt x="161" y="71"/>
                    </a:moveTo>
                    <a:lnTo>
                      <a:pt x="175" y="79"/>
                    </a:lnTo>
                    <a:lnTo>
                      <a:pt x="187" y="72"/>
                    </a:lnTo>
                    <a:lnTo>
                      <a:pt x="173" y="63"/>
                    </a:lnTo>
                    <a:lnTo>
                      <a:pt x="161" y="71"/>
                    </a:lnTo>
                    <a:close/>
                    <a:moveTo>
                      <a:pt x="143" y="82"/>
                    </a:moveTo>
                    <a:lnTo>
                      <a:pt x="157" y="91"/>
                    </a:lnTo>
                    <a:lnTo>
                      <a:pt x="170" y="83"/>
                    </a:lnTo>
                    <a:lnTo>
                      <a:pt x="155" y="75"/>
                    </a:lnTo>
                    <a:lnTo>
                      <a:pt x="143" y="82"/>
                    </a:lnTo>
                    <a:close/>
                    <a:moveTo>
                      <a:pt x="116" y="67"/>
                    </a:moveTo>
                    <a:lnTo>
                      <a:pt x="131" y="75"/>
                    </a:lnTo>
                    <a:lnTo>
                      <a:pt x="143" y="67"/>
                    </a:lnTo>
                    <a:lnTo>
                      <a:pt x="128" y="59"/>
                    </a:lnTo>
                    <a:lnTo>
                      <a:pt x="116" y="67"/>
                    </a:lnTo>
                    <a:close/>
                    <a:moveTo>
                      <a:pt x="90" y="51"/>
                    </a:moveTo>
                    <a:lnTo>
                      <a:pt x="104" y="60"/>
                    </a:lnTo>
                    <a:lnTo>
                      <a:pt x="116" y="52"/>
                    </a:lnTo>
                    <a:lnTo>
                      <a:pt x="102" y="43"/>
                    </a:lnTo>
                    <a:lnTo>
                      <a:pt x="90" y="51"/>
                    </a:lnTo>
                    <a:close/>
                    <a:moveTo>
                      <a:pt x="63" y="36"/>
                    </a:moveTo>
                    <a:lnTo>
                      <a:pt x="77" y="44"/>
                    </a:lnTo>
                    <a:lnTo>
                      <a:pt x="89" y="36"/>
                    </a:lnTo>
                    <a:lnTo>
                      <a:pt x="75" y="28"/>
                    </a:lnTo>
                    <a:lnTo>
                      <a:pt x="63" y="36"/>
                    </a:lnTo>
                    <a:close/>
                    <a:moveTo>
                      <a:pt x="45" y="47"/>
                    </a:moveTo>
                    <a:lnTo>
                      <a:pt x="59" y="56"/>
                    </a:lnTo>
                    <a:lnTo>
                      <a:pt x="71" y="48"/>
                    </a:lnTo>
                    <a:lnTo>
                      <a:pt x="57" y="40"/>
                    </a:lnTo>
                    <a:lnTo>
                      <a:pt x="45" y="47"/>
                    </a:lnTo>
                    <a:close/>
                    <a:moveTo>
                      <a:pt x="72" y="63"/>
                    </a:moveTo>
                    <a:lnTo>
                      <a:pt x="86" y="71"/>
                    </a:lnTo>
                    <a:lnTo>
                      <a:pt x="98" y="63"/>
                    </a:lnTo>
                    <a:lnTo>
                      <a:pt x="84" y="55"/>
                    </a:lnTo>
                    <a:lnTo>
                      <a:pt x="72" y="63"/>
                    </a:lnTo>
                    <a:close/>
                    <a:moveTo>
                      <a:pt x="98" y="79"/>
                    </a:moveTo>
                    <a:lnTo>
                      <a:pt x="113" y="87"/>
                    </a:lnTo>
                    <a:lnTo>
                      <a:pt x="125" y="79"/>
                    </a:lnTo>
                    <a:lnTo>
                      <a:pt x="110" y="71"/>
                    </a:lnTo>
                    <a:lnTo>
                      <a:pt x="98" y="79"/>
                    </a:lnTo>
                    <a:close/>
                    <a:moveTo>
                      <a:pt x="125" y="94"/>
                    </a:moveTo>
                    <a:lnTo>
                      <a:pt x="140" y="102"/>
                    </a:lnTo>
                    <a:lnTo>
                      <a:pt x="152" y="95"/>
                    </a:lnTo>
                    <a:lnTo>
                      <a:pt x="137" y="86"/>
                    </a:lnTo>
                    <a:lnTo>
                      <a:pt x="125" y="94"/>
                    </a:lnTo>
                    <a:close/>
                    <a:moveTo>
                      <a:pt x="152" y="110"/>
                    </a:moveTo>
                    <a:lnTo>
                      <a:pt x="167" y="118"/>
                    </a:lnTo>
                    <a:lnTo>
                      <a:pt x="178" y="110"/>
                    </a:lnTo>
                    <a:lnTo>
                      <a:pt x="164" y="102"/>
                    </a:lnTo>
                    <a:lnTo>
                      <a:pt x="152" y="110"/>
                    </a:lnTo>
                    <a:close/>
                    <a:moveTo>
                      <a:pt x="179" y="125"/>
                    </a:moveTo>
                    <a:lnTo>
                      <a:pt x="193" y="134"/>
                    </a:lnTo>
                    <a:lnTo>
                      <a:pt x="205" y="126"/>
                    </a:lnTo>
                    <a:lnTo>
                      <a:pt x="191" y="118"/>
                    </a:lnTo>
                    <a:lnTo>
                      <a:pt x="179" y="125"/>
                    </a:lnTo>
                    <a:close/>
                    <a:moveTo>
                      <a:pt x="161" y="137"/>
                    </a:moveTo>
                    <a:lnTo>
                      <a:pt x="175" y="145"/>
                    </a:lnTo>
                    <a:lnTo>
                      <a:pt x="187" y="138"/>
                    </a:lnTo>
                    <a:lnTo>
                      <a:pt x="173" y="129"/>
                    </a:lnTo>
                    <a:lnTo>
                      <a:pt x="161" y="137"/>
                    </a:lnTo>
                    <a:close/>
                    <a:moveTo>
                      <a:pt x="134" y="122"/>
                    </a:moveTo>
                    <a:lnTo>
                      <a:pt x="149" y="130"/>
                    </a:lnTo>
                    <a:lnTo>
                      <a:pt x="160" y="122"/>
                    </a:lnTo>
                    <a:lnTo>
                      <a:pt x="146" y="114"/>
                    </a:lnTo>
                    <a:lnTo>
                      <a:pt x="134" y="122"/>
                    </a:lnTo>
                    <a:close/>
                    <a:moveTo>
                      <a:pt x="54" y="75"/>
                    </a:moveTo>
                    <a:lnTo>
                      <a:pt x="122" y="114"/>
                    </a:lnTo>
                    <a:lnTo>
                      <a:pt x="134" y="106"/>
                    </a:lnTo>
                    <a:lnTo>
                      <a:pt x="66" y="67"/>
                    </a:lnTo>
                    <a:lnTo>
                      <a:pt x="54" y="75"/>
                    </a:lnTo>
                    <a:close/>
                    <a:moveTo>
                      <a:pt x="27" y="59"/>
                    </a:moveTo>
                    <a:lnTo>
                      <a:pt x="42" y="67"/>
                    </a:lnTo>
                    <a:lnTo>
                      <a:pt x="53" y="60"/>
                    </a:lnTo>
                    <a:lnTo>
                      <a:pt x="39" y="51"/>
                    </a:lnTo>
                    <a:lnTo>
                      <a:pt x="27" y="5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6" name="Freeform 739"/>
              <p:cNvSpPr>
                <a:spLocks noEditPoints="1"/>
              </p:cNvSpPr>
              <p:nvPr/>
            </p:nvSpPr>
            <p:spPr bwMode="auto">
              <a:xfrm>
                <a:off x="4450" y="1777"/>
                <a:ext cx="241" cy="141"/>
              </a:xfrm>
              <a:custGeom>
                <a:avLst/>
                <a:gdLst>
                  <a:gd name="T0" fmla="*/ 54 w 241"/>
                  <a:gd name="T1" fmla="*/ 4 h 141"/>
                  <a:gd name="T2" fmla="*/ 81 w 241"/>
                  <a:gd name="T3" fmla="*/ 19 h 141"/>
                  <a:gd name="T4" fmla="*/ 107 w 241"/>
                  <a:gd name="T5" fmla="*/ 35 h 141"/>
                  <a:gd name="T6" fmla="*/ 134 w 241"/>
                  <a:gd name="T7" fmla="*/ 51 h 141"/>
                  <a:gd name="T8" fmla="*/ 161 w 241"/>
                  <a:gd name="T9" fmla="*/ 66 h 141"/>
                  <a:gd name="T10" fmla="*/ 188 w 241"/>
                  <a:gd name="T11" fmla="*/ 82 h 141"/>
                  <a:gd name="T12" fmla="*/ 68 w 241"/>
                  <a:gd name="T13" fmla="*/ 9 h 141"/>
                  <a:gd name="T14" fmla="*/ 95 w 241"/>
                  <a:gd name="T15" fmla="*/ 24 h 141"/>
                  <a:gd name="T16" fmla="*/ 122 w 241"/>
                  <a:gd name="T17" fmla="*/ 40 h 141"/>
                  <a:gd name="T18" fmla="*/ 149 w 241"/>
                  <a:gd name="T19" fmla="*/ 55 h 141"/>
                  <a:gd name="T20" fmla="*/ 175 w 241"/>
                  <a:gd name="T21" fmla="*/ 71 h 141"/>
                  <a:gd name="T22" fmla="*/ 202 w 241"/>
                  <a:gd name="T23" fmla="*/ 87 h 141"/>
                  <a:gd name="T24" fmla="*/ 215 w 241"/>
                  <a:gd name="T25" fmla="*/ 97 h 141"/>
                  <a:gd name="T26" fmla="*/ 229 w 241"/>
                  <a:gd name="T27" fmla="*/ 102 h 141"/>
                  <a:gd name="T28" fmla="*/ 36 w 241"/>
                  <a:gd name="T29" fmla="*/ 15 h 141"/>
                  <a:gd name="T30" fmla="*/ 63 w 241"/>
                  <a:gd name="T31" fmla="*/ 31 h 141"/>
                  <a:gd name="T32" fmla="*/ 90 w 241"/>
                  <a:gd name="T33" fmla="*/ 47 h 141"/>
                  <a:gd name="T34" fmla="*/ 116 w 241"/>
                  <a:gd name="T35" fmla="*/ 62 h 141"/>
                  <a:gd name="T36" fmla="*/ 143 w 241"/>
                  <a:gd name="T37" fmla="*/ 78 h 141"/>
                  <a:gd name="T38" fmla="*/ 170 w 241"/>
                  <a:gd name="T39" fmla="*/ 94 h 141"/>
                  <a:gd name="T40" fmla="*/ 50 w 241"/>
                  <a:gd name="T41" fmla="*/ 20 h 141"/>
                  <a:gd name="T42" fmla="*/ 77 w 241"/>
                  <a:gd name="T43" fmla="*/ 36 h 141"/>
                  <a:gd name="T44" fmla="*/ 104 w 241"/>
                  <a:gd name="T45" fmla="*/ 52 h 141"/>
                  <a:gd name="T46" fmla="*/ 131 w 241"/>
                  <a:gd name="T47" fmla="*/ 67 h 141"/>
                  <a:gd name="T48" fmla="*/ 157 w 241"/>
                  <a:gd name="T49" fmla="*/ 83 h 141"/>
                  <a:gd name="T50" fmla="*/ 184 w 241"/>
                  <a:gd name="T51" fmla="*/ 98 h 141"/>
                  <a:gd name="T52" fmla="*/ 197 w 241"/>
                  <a:gd name="T53" fmla="*/ 109 h 141"/>
                  <a:gd name="T54" fmla="*/ 211 w 241"/>
                  <a:gd name="T55" fmla="*/ 114 h 141"/>
                  <a:gd name="T56" fmla="*/ 18 w 241"/>
                  <a:gd name="T57" fmla="*/ 27 h 141"/>
                  <a:gd name="T58" fmla="*/ 45 w 241"/>
                  <a:gd name="T59" fmla="*/ 43 h 141"/>
                  <a:gd name="T60" fmla="*/ 72 w 241"/>
                  <a:gd name="T61" fmla="*/ 58 h 141"/>
                  <a:gd name="T62" fmla="*/ 98 w 241"/>
                  <a:gd name="T63" fmla="*/ 74 h 141"/>
                  <a:gd name="T64" fmla="*/ 125 w 241"/>
                  <a:gd name="T65" fmla="*/ 90 h 141"/>
                  <a:gd name="T66" fmla="*/ 152 w 241"/>
                  <a:gd name="T67" fmla="*/ 105 h 141"/>
                  <a:gd name="T68" fmla="*/ 32 w 241"/>
                  <a:gd name="T69" fmla="*/ 32 h 141"/>
                  <a:gd name="T70" fmla="*/ 59 w 241"/>
                  <a:gd name="T71" fmla="*/ 48 h 141"/>
                  <a:gd name="T72" fmla="*/ 86 w 241"/>
                  <a:gd name="T73" fmla="*/ 63 h 141"/>
                  <a:gd name="T74" fmla="*/ 113 w 241"/>
                  <a:gd name="T75" fmla="*/ 79 h 141"/>
                  <a:gd name="T76" fmla="*/ 140 w 241"/>
                  <a:gd name="T77" fmla="*/ 94 h 141"/>
                  <a:gd name="T78" fmla="*/ 167 w 241"/>
                  <a:gd name="T79" fmla="*/ 110 h 141"/>
                  <a:gd name="T80" fmla="*/ 179 w 241"/>
                  <a:gd name="T81" fmla="*/ 121 h 141"/>
                  <a:gd name="T82" fmla="*/ 193 w 241"/>
                  <a:gd name="T83" fmla="*/ 126 h 141"/>
                  <a:gd name="T84" fmla="*/ 0 w 241"/>
                  <a:gd name="T85" fmla="*/ 38 h 141"/>
                  <a:gd name="T86" fmla="*/ 27 w 241"/>
                  <a:gd name="T87" fmla="*/ 54 h 141"/>
                  <a:gd name="T88" fmla="*/ 54 w 241"/>
                  <a:gd name="T89" fmla="*/ 70 h 141"/>
                  <a:gd name="T90" fmla="*/ 134 w 241"/>
                  <a:gd name="T91" fmla="*/ 117 h 141"/>
                  <a:gd name="T92" fmla="*/ 15 w 241"/>
                  <a:gd name="T93" fmla="*/ 44 h 141"/>
                  <a:gd name="T94" fmla="*/ 42 w 241"/>
                  <a:gd name="T95" fmla="*/ 59 h 141"/>
                  <a:gd name="T96" fmla="*/ 122 w 241"/>
                  <a:gd name="T97" fmla="*/ 106 h 141"/>
                  <a:gd name="T98" fmla="*/ 149 w 241"/>
                  <a:gd name="T99" fmla="*/ 122 h 141"/>
                  <a:gd name="T100" fmla="*/ 161 w 241"/>
                  <a:gd name="T101" fmla="*/ 133 h 141"/>
                  <a:gd name="T102" fmla="*/ 175 w 241"/>
                  <a:gd name="T103" fmla="*/ 137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1"/>
                  <a:gd name="T157" fmla="*/ 0 h 141"/>
                  <a:gd name="T158" fmla="*/ 241 w 241"/>
                  <a:gd name="T159" fmla="*/ 141 h 1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1" h="141">
                    <a:moveTo>
                      <a:pt x="54" y="4"/>
                    </a:moveTo>
                    <a:lnTo>
                      <a:pt x="68" y="12"/>
                    </a:lnTo>
                    <a:lnTo>
                      <a:pt x="68" y="9"/>
                    </a:lnTo>
                    <a:lnTo>
                      <a:pt x="54" y="0"/>
                    </a:lnTo>
                    <a:lnTo>
                      <a:pt x="54" y="4"/>
                    </a:lnTo>
                    <a:close/>
                    <a:moveTo>
                      <a:pt x="81" y="19"/>
                    </a:moveTo>
                    <a:lnTo>
                      <a:pt x="95" y="28"/>
                    </a:lnTo>
                    <a:lnTo>
                      <a:pt x="95" y="24"/>
                    </a:lnTo>
                    <a:lnTo>
                      <a:pt x="81" y="16"/>
                    </a:lnTo>
                    <a:lnTo>
                      <a:pt x="81" y="19"/>
                    </a:lnTo>
                    <a:close/>
                    <a:moveTo>
                      <a:pt x="107" y="35"/>
                    </a:moveTo>
                    <a:lnTo>
                      <a:pt x="122" y="43"/>
                    </a:lnTo>
                    <a:lnTo>
                      <a:pt x="122" y="40"/>
                    </a:lnTo>
                    <a:lnTo>
                      <a:pt x="107" y="32"/>
                    </a:lnTo>
                    <a:lnTo>
                      <a:pt x="107" y="35"/>
                    </a:lnTo>
                    <a:close/>
                    <a:moveTo>
                      <a:pt x="134" y="51"/>
                    </a:moveTo>
                    <a:lnTo>
                      <a:pt x="149" y="59"/>
                    </a:lnTo>
                    <a:lnTo>
                      <a:pt x="149" y="55"/>
                    </a:lnTo>
                    <a:lnTo>
                      <a:pt x="134" y="47"/>
                    </a:lnTo>
                    <a:lnTo>
                      <a:pt x="134" y="51"/>
                    </a:lnTo>
                    <a:close/>
                    <a:moveTo>
                      <a:pt x="161" y="66"/>
                    </a:moveTo>
                    <a:lnTo>
                      <a:pt x="175" y="74"/>
                    </a:lnTo>
                    <a:lnTo>
                      <a:pt x="175" y="71"/>
                    </a:lnTo>
                    <a:lnTo>
                      <a:pt x="161" y="63"/>
                    </a:lnTo>
                    <a:lnTo>
                      <a:pt x="161" y="66"/>
                    </a:lnTo>
                    <a:close/>
                    <a:moveTo>
                      <a:pt x="188" y="82"/>
                    </a:moveTo>
                    <a:lnTo>
                      <a:pt x="202" y="90"/>
                    </a:lnTo>
                    <a:lnTo>
                      <a:pt x="202" y="87"/>
                    </a:lnTo>
                    <a:lnTo>
                      <a:pt x="188" y="78"/>
                    </a:lnTo>
                    <a:lnTo>
                      <a:pt x="188" y="82"/>
                    </a:lnTo>
                    <a:close/>
                    <a:moveTo>
                      <a:pt x="68" y="9"/>
                    </a:moveTo>
                    <a:lnTo>
                      <a:pt x="68" y="12"/>
                    </a:lnTo>
                    <a:lnTo>
                      <a:pt x="80" y="4"/>
                    </a:lnTo>
                    <a:lnTo>
                      <a:pt x="80" y="1"/>
                    </a:lnTo>
                    <a:lnTo>
                      <a:pt x="68" y="9"/>
                    </a:lnTo>
                    <a:close/>
                    <a:moveTo>
                      <a:pt x="95" y="24"/>
                    </a:moveTo>
                    <a:lnTo>
                      <a:pt x="95" y="28"/>
                    </a:lnTo>
                    <a:lnTo>
                      <a:pt x="107" y="20"/>
                    </a:lnTo>
                    <a:lnTo>
                      <a:pt x="107" y="16"/>
                    </a:lnTo>
                    <a:lnTo>
                      <a:pt x="95" y="24"/>
                    </a:lnTo>
                    <a:close/>
                    <a:moveTo>
                      <a:pt x="122" y="40"/>
                    </a:moveTo>
                    <a:lnTo>
                      <a:pt x="122" y="43"/>
                    </a:lnTo>
                    <a:lnTo>
                      <a:pt x="134" y="35"/>
                    </a:lnTo>
                    <a:lnTo>
                      <a:pt x="134" y="32"/>
                    </a:lnTo>
                    <a:lnTo>
                      <a:pt x="122" y="40"/>
                    </a:lnTo>
                    <a:close/>
                    <a:moveTo>
                      <a:pt x="149" y="55"/>
                    </a:moveTo>
                    <a:lnTo>
                      <a:pt x="149" y="59"/>
                    </a:lnTo>
                    <a:lnTo>
                      <a:pt x="160" y="51"/>
                    </a:lnTo>
                    <a:lnTo>
                      <a:pt x="160" y="48"/>
                    </a:lnTo>
                    <a:lnTo>
                      <a:pt x="149" y="55"/>
                    </a:lnTo>
                    <a:close/>
                    <a:moveTo>
                      <a:pt x="175" y="71"/>
                    </a:moveTo>
                    <a:lnTo>
                      <a:pt x="175" y="74"/>
                    </a:lnTo>
                    <a:lnTo>
                      <a:pt x="187" y="67"/>
                    </a:lnTo>
                    <a:lnTo>
                      <a:pt x="187" y="64"/>
                    </a:lnTo>
                    <a:lnTo>
                      <a:pt x="175" y="71"/>
                    </a:lnTo>
                    <a:close/>
                    <a:moveTo>
                      <a:pt x="202" y="87"/>
                    </a:moveTo>
                    <a:lnTo>
                      <a:pt x="202" y="90"/>
                    </a:lnTo>
                    <a:lnTo>
                      <a:pt x="214" y="82"/>
                    </a:lnTo>
                    <a:lnTo>
                      <a:pt x="214" y="79"/>
                    </a:lnTo>
                    <a:lnTo>
                      <a:pt x="202" y="87"/>
                    </a:lnTo>
                    <a:close/>
                    <a:moveTo>
                      <a:pt x="215" y="97"/>
                    </a:moveTo>
                    <a:lnTo>
                      <a:pt x="229" y="106"/>
                    </a:lnTo>
                    <a:lnTo>
                      <a:pt x="229" y="102"/>
                    </a:lnTo>
                    <a:lnTo>
                      <a:pt x="215" y="94"/>
                    </a:lnTo>
                    <a:lnTo>
                      <a:pt x="215" y="97"/>
                    </a:lnTo>
                    <a:close/>
                    <a:moveTo>
                      <a:pt x="229" y="102"/>
                    </a:moveTo>
                    <a:lnTo>
                      <a:pt x="229" y="106"/>
                    </a:lnTo>
                    <a:lnTo>
                      <a:pt x="241" y="98"/>
                    </a:lnTo>
                    <a:lnTo>
                      <a:pt x="241" y="95"/>
                    </a:lnTo>
                    <a:lnTo>
                      <a:pt x="229" y="102"/>
                    </a:lnTo>
                    <a:close/>
                    <a:moveTo>
                      <a:pt x="36" y="15"/>
                    </a:moveTo>
                    <a:lnTo>
                      <a:pt x="50" y="24"/>
                    </a:lnTo>
                    <a:lnTo>
                      <a:pt x="50" y="20"/>
                    </a:lnTo>
                    <a:lnTo>
                      <a:pt x="36" y="12"/>
                    </a:lnTo>
                    <a:lnTo>
                      <a:pt x="36" y="15"/>
                    </a:lnTo>
                    <a:close/>
                    <a:moveTo>
                      <a:pt x="63" y="31"/>
                    </a:moveTo>
                    <a:lnTo>
                      <a:pt x="77" y="39"/>
                    </a:lnTo>
                    <a:lnTo>
                      <a:pt x="77" y="36"/>
                    </a:lnTo>
                    <a:lnTo>
                      <a:pt x="63" y="28"/>
                    </a:lnTo>
                    <a:lnTo>
                      <a:pt x="63" y="31"/>
                    </a:lnTo>
                    <a:close/>
                    <a:moveTo>
                      <a:pt x="90" y="47"/>
                    </a:moveTo>
                    <a:lnTo>
                      <a:pt x="104" y="55"/>
                    </a:lnTo>
                    <a:lnTo>
                      <a:pt x="104" y="52"/>
                    </a:lnTo>
                    <a:lnTo>
                      <a:pt x="90" y="43"/>
                    </a:lnTo>
                    <a:lnTo>
                      <a:pt x="90" y="47"/>
                    </a:lnTo>
                    <a:close/>
                    <a:moveTo>
                      <a:pt x="116" y="62"/>
                    </a:moveTo>
                    <a:lnTo>
                      <a:pt x="131" y="71"/>
                    </a:lnTo>
                    <a:lnTo>
                      <a:pt x="131" y="67"/>
                    </a:lnTo>
                    <a:lnTo>
                      <a:pt x="116" y="59"/>
                    </a:lnTo>
                    <a:lnTo>
                      <a:pt x="116" y="62"/>
                    </a:lnTo>
                    <a:close/>
                    <a:moveTo>
                      <a:pt x="143" y="78"/>
                    </a:moveTo>
                    <a:lnTo>
                      <a:pt x="157" y="86"/>
                    </a:lnTo>
                    <a:lnTo>
                      <a:pt x="157" y="83"/>
                    </a:lnTo>
                    <a:lnTo>
                      <a:pt x="143" y="74"/>
                    </a:lnTo>
                    <a:lnTo>
                      <a:pt x="143" y="78"/>
                    </a:lnTo>
                    <a:close/>
                    <a:moveTo>
                      <a:pt x="170" y="94"/>
                    </a:moveTo>
                    <a:lnTo>
                      <a:pt x="184" y="102"/>
                    </a:lnTo>
                    <a:lnTo>
                      <a:pt x="184" y="98"/>
                    </a:lnTo>
                    <a:lnTo>
                      <a:pt x="170" y="90"/>
                    </a:lnTo>
                    <a:lnTo>
                      <a:pt x="170" y="94"/>
                    </a:lnTo>
                    <a:close/>
                    <a:moveTo>
                      <a:pt x="50" y="20"/>
                    </a:moveTo>
                    <a:lnTo>
                      <a:pt x="50" y="24"/>
                    </a:lnTo>
                    <a:lnTo>
                      <a:pt x="63" y="16"/>
                    </a:lnTo>
                    <a:lnTo>
                      <a:pt x="63" y="12"/>
                    </a:lnTo>
                    <a:lnTo>
                      <a:pt x="50" y="20"/>
                    </a:lnTo>
                    <a:close/>
                    <a:moveTo>
                      <a:pt x="77" y="36"/>
                    </a:moveTo>
                    <a:lnTo>
                      <a:pt x="77" y="39"/>
                    </a:lnTo>
                    <a:lnTo>
                      <a:pt x="89" y="32"/>
                    </a:lnTo>
                    <a:lnTo>
                      <a:pt x="89" y="28"/>
                    </a:lnTo>
                    <a:lnTo>
                      <a:pt x="77" y="36"/>
                    </a:lnTo>
                    <a:close/>
                    <a:moveTo>
                      <a:pt x="104" y="52"/>
                    </a:moveTo>
                    <a:lnTo>
                      <a:pt x="104" y="55"/>
                    </a:lnTo>
                    <a:lnTo>
                      <a:pt x="116" y="47"/>
                    </a:lnTo>
                    <a:lnTo>
                      <a:pt x="116" y="44"/>
                    </a:lnTo>
                    <a:lnTo>
                      <a:pt x="104" y="52"/>
                    </a:lnTo>
                    <a:close/>
                    <a:moveTo>
                      <a:pt x="131" y="67"/>
                    </a:moveTo>
                    <a:lnTo>
                      <a:pt x="131" y="71"/>
                    </a:lnTo>
                    <a:lnTo>
                      <a:pt x="143" y="63"/>
                    </a:lnTo>
                    <a:lnTo>
                      <a:pt x="143" y="59"/>
                    </a:lnTo>
                    <a:lnTo>
                      <a:pt x="131" y="67"/>
                    </a:lnTo>
                    <a:close/>
                    <a:moveTo>
                      <a:pt x="157" y="83"/>
                    </a:moveTo>
                    <a:lnTo>
                      <a:pt x="157" y="86"/>
                    </a:lnTo>
                    <a:lnTo>
                      <a:pt x="170" y="78"/>
                    </a:lnTo>
                    <a:lnTo>
                      <a:pt x="170" y="75"/>
                    </a:lnTo>
                    <a:lnTo>
                      <a:pt x="157" y="83"/>
                    </a:lnTo>
                    <a:close/>
                    <a:moveTo>
                      <a:pt x="184" y="98"/>
                    </a:moveTo>
                    <a:lnTo>
                      <a:pt x="184" y="102"/>
                    </a:lnTo>
                    <a:lnTo>
                      <a:pt x="196" y="94"/>
                    </a:lnTo>
                    <a:lnTo>
                      <a:pt x="196" y="91"/>
                    </a:lnTo>
                    <a:lnTo>
                      <a:pt x="184" y="98"/>
                    </a:lnTo>
                    <a:close/>
                    <a:moveTo>
                      <a:pt x="197" y="109"/>
                    </a:moveTo>
                    <a:lnTo>
                      <a:pt x="211" y="117"/>
                    </a:lnTo>
                    <a:lnTo>
                      <a:pt x="211" y="114"/>
                    </a:lnTo>
                    <a:lnTo>
                      <a:pt x="197" y="106"/>
                    </a:lnTo>
                    <a:lnTo>
                      <a:pt x="197" y="109"/>
                    </a:lnTo>
                    <a:close/>
                    <a:moveTo>
                      <a:pt x="211" y="114"/>
                    </a:moveTo>
                    <a:lnTo>
                      <a:pt x="211" y="117"/>
                    </a:lnTo>
                    <a:lnTo>
                      <a:pt x="223" y="110"/>
                    </a:lnTo>
                    <a:lnTo>
                      <a:pt x="223" y="106"/>
                    </a:lnTo>
                    <a:lnTo>
                      <a:pt x="211" y="114"/>
                    </a:lnTo>
                    <a:close/>
                    <a:moveTo>
                      <a:pt x="18" y="27"/>
                    </a:moveTo>
                    <a:lnTo>
                      <a:pt x="32" y="35"/>
                    </a:lnTo>
                    <a:lnTo>
                      <a:pt x="32" y="32"/>
                    </a:lnTo>
                    <a:lnTo>
                      <a:pt x="18" y="24"/>
                    </a:lnTo>
                    <a:lnTo>
                      <a:pt x="18" y="27"/>
                    </a:lnTo>
                    <a:close/>
                    <a:moveTo>
                      <a:pt x="45" y="43"/>
                    </a:moveTo>
                    <a:lnTo>
                      <a:pt x="59" y="51"/>
                    </a:lnTo>
                    <a:lnTo>
                      <a:pt x="59" y="48"/>
                    </a:lnTo>
                    <a:lnTo>
                      <a:pt x="45" y="39"/>
                    </a:lnTo>
                    <a:lnTo>
                      <a:pt x="45" y="43"/>
                    </a:lnTo>
                    <a:close/>
                    <a:moveTo>
                      <a:pt x="72" y="58"/>
                    </a:moveTo>
                    <a:lnTo>
                      <a:pt x="86" y="67"/>
                    </a:lnTo>
                    <a:lnTo>
                      <a:pt x="86" y="63"/>
                    </a:lnTo>
                    <a:lnTo>
                      <a:pt x="72" y="55"/>
                    </a:lnTo>
                    <a:lnTo>
                      <a:pt x="72" y="58"/>
                    </a:lnTo>
                    <a:close/>
                    <a:moveTo>
                      <a:pt x="98" y="74"/>
                    </a:moveTo>
                    <a:lnTo>
                      <a:pt x="113" y="82"/>
                    </a:lnTo>
                    <a:lnTo>
                      <a:pt x="113" y="79"/>
                    </a:lnTo>
                    <a:lnTo>
                      <a:pt x="98" y="71"/>
                    </a:lnTo>
                    <a:lnTo>
                      <a:pt x="98" y="74"/>
                    </a:lnTo>
                    <a:close/>
                    <a:moveTo>
                      <a:pt x="125" y="90"/>
                    </a:moveTo>
                    <a:lnTo>
                      <a:pt x="140" y="98"/>
                    </a:lnTo>
                    <a:lnTo>
                      <a:pt x="140" y="94"/>
                    </a:lnTo>
                    <a:lnTo>
                      <a:pt x="125" y="86"/>
                    </a:lnTo>
                    <a:lnTo>
                      <a:pt x="125" y="90"/>
                    </a:lnTo>
                    <a:close/>
                    <a:moveTo>
                      <a:pt x="152" y="105"/>
                    </a:moveTo>
                    <a:lnTo>
                      <a:pt x="167" y="114"/>
                    </a:lnTo>
                    <a:lnTo>
                      <a:pt x="167" y="110"/>
                    </a:lnTo>
                    <a:lnTo>
                      <a:pt x="152" y="102"/>
                    </a:lnTo>
                    <a:lnTo>
                      <a:pt x="152" y="105"/>
                    </a:lnTo>
                    <a:close/>
                    <a:moveTo>
                      <a:pt x="32" y="32"/>
                    </a:moveTo>
                    <a:lnTo>
                      <a:pt x="32" y="35"/>
                    </a:lnTo>
                    <a:lnTo>
                      <a:pt x="45" y="28"/>
                    </a:lnTo>
                    <a:lnTo>
                      <a:pt x="45" y="24"/>
                    </a:lnTo>
                    <a:lnTo>
                      <a:pt x="32" y="32"/>
                    </a:lnTo>
                    <a:close/>
                    <a:moveTo>
                      <a:pt x="59" y="48"/>
                    </a:moveTo>
                    <a:lnTo>
                      <a:pt x="59" y="51"/>
                    </a:lnTo>
                    <a:lnTo>
                      <a:pt x="71" y="43"/>
                    </a:lnTo>
                    <a:lnTo>
                      <a:pt x="71" y="40"/>
                    </a:lnTo>
                    <a:lnTo>
                      <a:pt x="59" y="48"/>
                    </a:lnTo>
                    <a:close/>
                    <a:moveTo>
                      <a:pt x="86" y="63"/>
                    </a:moveTo>
                    <a:lnTo>
                      <a:pt x="86" y="67"/>
                    </a:lnTo>
                    <a:lnTo>
                      <a:pt x="98" y="59"/>
                    </a:lnTo>
                    <a:lnTo>
                      <a:pt x="98" y="55"/>
                    </a:lnTo>
                    <a:lnTo>
                      <a:pt x="86" y="63"/>
                    </a:lnTo>
                    <a:close/>
                    <a:moveTo>
                      <a:pt x="113" y="79"/>
                    </a:moveTo>
                    <a:lnTo>
                      <a:pt x="113" y="82"/>
                    </a:lnTo>
                    <a:lnTo>
                      <a:pt x="125" y="74"/>
                    </a:lnTo>
                    <a:lnTo>
                      <a:pt x="125" y="71"/>
                    </a:lnTo>
                    <a:lnTo>
                      <a:pt x="113" y="79"/>
                    </a:lnTo>
                    <a:close/>
                    <a:moveTo>
                      <a:pt x="140" y="94"/>
                    </a:moveTo>
                    <a:lnTo>
                      <a:pt x="140" y="98"/>
                    </a:lnTo>
                    <a:lnTo>
                      <a:pt x="152" y="90"/>
                    </a:lnTo>
                    <a:lnTo>
                      <a:pt x="152" y="87"/>
                    </a:lnTo>
                    <a:lnTo>
                      <a:pt x="140" y="94"/>
                    </a:lnTo>
                    <a:close/>
                    <a:moveTo>
                      <a:pt x="167" y="110"/>
                    </a:moveTo>
                    <a:lnTo>
                      <a:pt x="167" y="114"/>
                    </a:lnTo>
                    <a:lnTo>
                      <a:pt x="178" y="106"/>
                    </a:lnTo>
                    <a:lnTo>
                      <a:pt x="178" y="102"/>
                    </a:lnTo>
                    <a:lnTo>
                      <a:pt x="167" y="110"/>
                    </a:lnTo>
                    <a:close/>
                    <a:moveTo>
                      <a:pt x="179" y="121"/>
                    </a:moveTo>
                    <a:lnTo>
                      <a:pt x="193" y="129"/>
                    </a:lnTo>
                    <a:lnTo>
                      <a:pt x="193" y="126"/>
                    </a:lnTo>
                    <a:lnTo>
                      <a:pt x="179" y="117"/>
                    </a:lnTo>
                    <a:lnTo>
                      <a:pt x="179" y="121"/>
                    </a:lnTo>
                    <a:close/>
                    <a:moveTo>
                      <a:pt x="193" y="126"/>
                    </a:moveTo>
                    <a:lnTo>
                      <a:pt x="193" y="129"/>
                    </a:lnTo>
                    <a:lnTo>
                      <a:pt x="205" y="121"/>
                    </a:lnTo>
                    <a:lnTo>
                      <a:pt x="205" y="118"/>
                    </a:lnTo>
                    <a:lnTo>
                      <a:pt x="193" y="126"/>
                    </a:lnTo>
                    <a:close/>
                    <a:moveTo>
                      <a:pt x="0" y="38"/>
                    </a:moveTo>
                    <a:lnTo>
                      <a:pt x="15" y="47"/>
                    </a:lnTo>
                    <a:lnTo>
                      <a:pt x="15" y="44"/>
                    </a:lnTo>
                    <a:lnTo>
                      <a:pt x="0" y="35"/>
                    </a:lnTo>
                    <a:lnTo>
                      <a:pt x="0" y="38"/>
                    </a:lnTo>
                    <a:close/>
                    <a:moveTo>
                      <a:pt x="27" y="54"/>
                    </a:moveTo>
                    <a:lnTo>
                      <a:pt x="42" y="62"/>
                    </a:lnTo>
                    <a:lnTo>
                      <a:pt x="42" y="59"/>
                    </a:lnTo>
                    <a:lnTo>
                      <a:pt x="27" y="51"/>
                    </a:lnTo>
                    <a:lnTo>
                      <a:pt x="27" y="54"/>
                    </a:lnTo>
                    <a:close/>
                    <a:moveTo>
                      <a:pt x="54" y="70"/>
                    </a:moveTo>
                    <a:lnTo>
                      <a:pt x="122" y="110"/>
                    </a:lnTo>
                    <a:lnTo>
                      <a:pt x="122" y="106"/>
                    </a:lnTo>
                    <a:lnTo>
                      <a:pt x="54" y="67"/>
                    </a:lnTo>
                    <a:lnTo>
                      <a:pt x="54" y="70"/>
                    </a:lnTo>
                    <a:close/>
                    <a:moveTo>
                      <a:pt x="134" y="117"/>
                    </a:moveTo>
                    <a:lnTo>
                      <a:pt x="149" y="125"/>
                    </a:lnTo>
                    <a:lnTo>
                      <a:pt x="149" y="122"/>
                    </a:lnTo>
                    <a:lnTo>
                      <a:pt x="134" y="114"/>
                    </a:lnTo>
                    <a:lnTo>
                      <a:pt x="134" y="117"/>
                    </a:lnTo>
                    <a:close/>
                    <a:moveTo>
                      <a:pt x="15" y="44"/>
                    </a:moveTo>
                    <a:lnTo>
                      <a:pt x="15" y="47"/>
                    </a:lnTo>
                    <a:lnTo>
                      <a:pt x="27" y="39"/>
                    </a:lnTo>
                    <a:lnTo>
                      <a:pt x="27" y="36"/>
                    </a:lnTo>
                    <a:lnTo>
                      <a:pt x="15" y="44"/>
                    </a:lnTo>
                    <a:close/>
                    <a:moveTo>
                      <a:pt x="42" y="59"/>
                    </a:moveTo>
                    <a:lnTo>
                      <a:pt x="42" y="62"/>
                    </a:lnTo>
                    <a:lnTo>
                      <a:pt x="53" y="55"/>
                    </a:lnTo>
                    <a:lnTo>
                      <a:pt x="53" y="52"/>
                    </a:lnTo>
                    <a:lnTo>
                      <a:pt x="42" y="59"/>
                    </a:lnTo>
                    <a:close/>
                    <a:moveTo>
                      <a:pt x="122" y="106"/>
                    </a:moveTo>
                    <a:lnTo>
                      <a:pt x="122" y="110"/>
                    </a:lnTo>
                    <a:lnTo>
                      <a:pt x="134" y="102"/>
                    </a:lnTo>
                    <a:lnTo>
                      <a:pt x="134" y="98"/>
                    </a:lnTo>
                    <a:lnTo>
                      <a:pt x="122" y="106"/>
                    </a:lnTo>
                    <a:close/>
                    <a:moveTo>
                      <a:pt x="149" y="122"/>
                    </a:moveTo>
                    <a:lnTo>
                      <a:pt x="149" y="125"/>
                    </a:lnTo>
                    <a:lnTo>
                      <a:pt x="160" y="117"/>
                    </a:lnTo>
                    <a:lnTo>
                      <a:pt x="160" y="114"/>
                    </a:lnTo>
                    <a:lnTo>
                      <a:pt x="149" y="122"/>
                    </a:lnTo>
                    <a:close/>
                    <a:moveTo>
                      <a:pt x="161" y="133"/>
                    </a:moveTo>
                    <a:lnTo>
                      <a:pt x="175" y="141"/>
                    </a:lnTo>
                    <a:lnTo>
                      <a:pt x="175" y="137"/>
                    </a:lnTo>
                    <a:lnTo>
                      <a:pt x="161" y="129"/>
                    </a:lnTo>
                    <a:lnTo>
                      <a:pt x="161" y="133"/>
                    </a:lnTo>
                    <a:close/>
                    <a:moveTo>
                      <a:pt x="175" y="137"/>
                    </a:moveTo>
                    <a:lnTo>
                      <a:pt x="175" y="141"/>
                    </a:lnTo>
                    <a:lnTo>
                      <a:pt x="187" y="133"/>
                    </a:lnTo>
                    <a:lnTo>
                      <a:pt x="187" y="130"/>
                    </a:lnTo>
                    <a:lnTo>
                      <a:pt x="175" y="137"/>
                    </a:ln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37" name="Freeform 741"/>
              <p:cNvSpPr>
                <a:spLocks/>
              </p:cNvSpPr>
              <p:nvPr/>
            </p:nvSpPr>
            <p:spPr bwMode="auto">
              <a:xfrm>
                <a:off x="4425" y="1816"/>
                <a:ext cx="204" cy="133"/>
              </a:xfrm>
              <a:custGeom>
                <a:avLst/>
                <a:gdLst>
                  <a:gd name="T0" fmla="*/ 0 w 204"/>
                  <a:gd name="T1" fmla="*/ 15 h 133"/>
                  <a:gd name="T2" fmla="*/ 204 w 204"/>
                  <a:gd name="T3" fmla="*/ 133 h 133"/>
                  <a:gd name="T4" fmla="*/ 204 w 204"/>
                  <a:gd name="T5" fmla="*/ 117 h 133"/>
                  <a:gd name="T6" fmla="*/ 0 w 204"/>
                  <a:gd name="T7" fmla="*/ 0 h 133"/>
                  <a:gd name="T8" fmla="*/ 0 w 204"/>
                  <a:gd name="T9" fmla="*/ 15 h 133"/>
                  <a:gd name="T10" fmla="*/ 0 60000 65536"/>
                  <a:gd name="T11" fmla="*/ 0 60000 65536"/>
                  <a:gd name="T12" fmla="*/ 0 60000 65536"/>
                  <a:gd name="T13" fmla="*/ 0 60000 65536"/>
                  <a:gd name="T14" fmla="*/ 0 60000 65536"/>
                  <a:gd name="T15" fmla="*/ 0 w 204"/>
                  <a:gd name="T16" fmla="*/ 0 h 133"/>
                  <a:gd name="T17" fmla="*/ 204 w 204"/>
                  <a:gd name="T18" fmla="*/ 133 h 133"/>
                </a:gdLst>
                <a:ahLst/>
                <a:cxnLst>
                  <a:cxn ang="T10">
                    <a:pos x="T0" y="T1"/>
                  </a:cxn>
                  <a:cxn ang="T11">
                    <a:pos x="T2" y="T3"/>
                  </a:cxn>
                  <a:cxn ang="T12">
                    <a:pos x="T4" y="T5"/>
                  </a:cxn>
                  <a:cxn ang="T13">
                    <a:pos x="T6" y="T7"/>
                  </a:cxn>
                  <a:cxn ang="T14">
                    <a:pos x="T8" y="T9"/>
                  </a:cxn>
                </a:cxnLst>
                <a:rect l="T15" t="T16" r="T17" b="T18"/>
                <a:pathLst>
                  <a:path w="204" h="133">
                    <a:moveTo>
                      <a:pt x="0" y="15"/>
                    </a:moveTo>
                    <a:lnTo>
                      <a:pt x="204" y="133"/>
                    </a:lnTo>
                    <a:lnTo>
                      <a:pt x="204" y="117"/>
                    </a:lnTo>
                    <a:lnTo>
                      <a:pt x="0" y="0"/>
                    </a:lnTo>
                    <a:lnTo>
                      <a:pt x="0" y="15"/>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184" name="Freeform 744"/>
              <p:cNvSpPr>
                <a:spLocks/>
              </p:cNvSpPr>
              <p:nvPr/>
            </p:nvSpPr>
            <p:spPr bwMode="auto">
              <a:xfrm>
                <a:off x="4580" y="1480"/>
                <a:ext cx="183" cy="283"/>
              </a:xfrm>
              <a:custGeom>
                <a:avLst/>
                <a:gdLst/>
                <a:ahLst/>
                <a:cxnLst>
                  <a:cxn ang="0">
                    <a:pos x="5" y="173"/>
                  </a:cxn>
                  <a:cxn ang="0">
                    <a:pos x="5" y="4"/>
                  </a:cxn>
                  <a:cxn ang="0">
                    <a:pos x="0" y="0"/>
                  </a:cxn>
                  <a:cxn ang="0">
                    <a:pos x="183" y="106"/>
                  </a:cxn>
                  <a:cxn ang="0">
                    <a:pos x="183" y="283"/>
                  </a:cxn>
                  <a:cxn ang="0">
                    <a:pos x="183" y="278"/>
                  </a:cxn>
                  <a:cxn ang="0">
                    <a:pos x="5" y="173"/>
                  </a:cxn>
                </a:cxnLst>
                <a:rect l="0" t="0" r="r" b="b"/>
                <a:pathLst>
                  <a:path w="183" h="283">
                    <a:moveTo>
                      <a:pt x="5" y="173"/>
                    </a:moveTo>
                    <a:lnTo>
                      <a:pt x="5" y="4"/>
                    </a:lnTo>
                    <a:lnTo>
                      <a:pt x="0" y="0"/>
                    </a:lnTo>
                    <a:lnTo>
                      <a:pt x="183" y="106"/>
                    </a:lnTo>
                    <a:lnTo>
                      <a:pt x="183" y="283"/>
                    </a:lnTo>
                    <a:lnTo>
                      <a:pt x="183" y="278"/>
                    </a:lnTo>
                    <a:lnTo>
                      <a:pt x="5" y="173"/>
                    </a:lnTo>
                    <a:close/>
                  </a:path>
                </a:pathLst>
              </a:custGeom>
              <a:gradFill rotWithShape="1">
                <a:gsLst>
                  <a:gs pos="0">
                    <a:schemeClr val="accent1">
                      <a:gamma/>
                      <a:tint val="0"/>
                      <a:invGamma/>
                    </a:schemeClr>
                  </a:gs>
                  <a:gs pos="100000">
                    <a:schemeClr val="accent1"/>
                  </a:gs>
                </a:gsLst>
                <a:path path="rect">
                  <a:fillToRect l="50000" t="50000" r="50000" b="50000"/>
                </a:path>
              </a:gradFill>
              <a:ln w="12700" cap="rnd" cmpd="sng">
                <a:solidFill>
                  <a:srgbClr val="993366"/>
                </a:solidFill>
                <a:prstDash val="solid"/>
                <a:round/>
                <a:headEnd/>
                <a:tailEnd/>
              </a:ln>
            </p:spPr>
            <p:txBody>
              <a:bodyPr/>
              <a:lstStyle/>
              <a:p>
                <a:pPr>
                  <a:defRPr/>
                </a:pPr>
                <a:endParaRPr lang="ru-RU">
                  <a:latin typeface="Arial" charset="0"/>
                  <a:cs typeface="Arial" charset="0"/>
                </a:endParaRPr>
              </a:p>
            </p:txBody>
          </p:sp>
        </p:grpSp>
        <p:grpSp>
          <p:nvGrpSpPr>
            <p:cNvPr id="58425" name="Group 746"/>
            <p:cNvGrpSpPr>
              <a:grpSpLocks/>
            </p:cNvGrpSpPr>
            <p:nvPr/>
          </p:nvGrpSpPr>
          <p:grpSpPr bwMode="auto">
            <a:xfrm>
              <a:off x="5063" y="1111"/>
              <a:ext cx="425" cy="425"/>
              <a:chOff x="4425" y="1431"/>
              <a:chExt cx="516" cy="518"/>
            </a:xfrm>
          </p:grpSpPr>
          <p:sp>
            <p:nvSpPr>
              <p:cNvPr id="58511" name="Freeform 747"/>
              <p:cNvSpPr>
                <a:spLocks/>
              </p:cNvSpPr>
              <p:nvPr/>
            </p:nvSpPr>
            <p:spPr bwMode="auto">
              <a:xfrm>
                <a:off x="4425" y="1753"/>
                <a:ext cx="294" cy="196"/>
              </a:xfrm>
              <a:custGeom>
                <a:avLst/>
                <a:gdLst>
                  <a:gd name="T0" fmla="*/ 0 w 294"/>
                  <a:gd name="T1" fmla="*/ 63 h 196"/>
                  <a:gd name="T2" fmla="*/ 87 w 294"/>
                  <a:gd name="T3" fmla="*/ 0 h 196"/>
                  <a:gd name="T4" fmla="*/ 294 w 294"/>
                  <a:gd name="T5" fmla="*/ 119 h 196"/>
                  <a:gd name="T6" fmla="*/ 294 w 294"/>
                  <a:gd name="T7" fmla="*/ 144 h 196"/>
                  <a:gd name="T8" fmla="*/ 204 w 294"/>
                  <a:gd name="T9" fmla="*/ 196 h 196"/>
                  <a:gd name="T10" fmla="*/ 0 w 294"/>
                  <a:gd name="T11" fmla="*/ 78 h 196"/>
                  <a:gd name="T12" fmla="*/ 0 w 294"/>
                  <a:gd name="T13" fmla="*/ 63 h 196"/>
                  <a:gd name="T14" fmla="*/ 0 60000 65536"/>
                  <a:gd name="T15" fmla="*/ 0 60000 65536"/>
                  <a:gd name="T16" fmla="*/ 0 60000 65536"/>
                  <a:gd name="T17" fmla="*/ 0 60000 65536"/>
                  <a:gd name="T18" fmla="*/ 0 60000 65536"/>
                  <a:gd name="T19" fmla="*/ 0 60000 65536"/>
                  <a:gd name="T20" fmla="*/ 0 60000 65536"/>
                  <a:gd name="T21" fmla="*/ 0 w 294"/>
                  <a:gd name="T22" fmla="*/ 0 h 196"/>
                  <a:gd name="T23" fmla="*/ 294 w 294"/>
                  <a:gd name="T24" fmla="*/ 196 h 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196">
                    <a:moveTo>
                      <a:pt x="0" y="63"/>
                    </a:moveTo>
                    <a:lnTo>
                      <a:pt x="87" y="0"/>
                    </a:lnTo>
                    <a:lnTo>
                      <a:pt x="294" y="119"/>
                    </a:lnTo>
                    <a:lnTo>
                      <a:pt x="294" y="144"/>
                    </a:lnTo>
                    <a:lnTo>
                      <a:pt x="204" y="196"/>
                    </a:lnTo>
                    <a:lnTo>
                      <a:pt x="0" y="78"/>
                    </a:lnTo>
                    <a:lnTo>
                      <a:pt x="0" y="63"/>
                    </a:ln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2" name="Freeform 748"/>
              <p:cNvSpPr>
                <a:spLocks/>
              </p:cNvSpPr>
              <p:nvPr/>
            </p:nvSpPr>
            <p:spPr bwMode="auto">
              <a:xfrm>
                <a:off x="4563" y="1431"/>
                <a:ext cx="378" cy="392"/>
              </a:xfrm>
              <a:custGeom>
                <a:avLst/>
                <a:gdLst>
                  <a:gd name="T0" fmla="*/ 635 w 1116"/>
                  <a:gd name="T1" fmla="*/ 1159 h 1159"/>
                  <a:gd name="T2" fmla="*/ 735 w 1116"/>
                  <a:gd name="T3" fmla="*/ 1095 h 1159"/>
                  <a:gd name="T4" fmla="*/ 1058 w 1116"/>
                  <a:gd name="T5" fmla="*/ 789 h 1159"/>
                  <a:gd name="T6" fmla="*/ 1088 w 1116"/>
                  <a:gd name="T7" fmla="*/ 523 h 1159"/>
                  <a:gd name="T8" fmla="*/ 60 w 1116"/>
                  <a:gd name="T9" fmla="*/ 18 h 1159"/>
                  <a:gd name="T10" fmla="*/ 0 w 1116"/>
                  <a:gd name="T11" fmla="*/ 63 h 1159"/>
                  <a:gd name="T12" fmla="*/ 0 w 1116"/>
                  <a:gd name="T13" fmla="*/ 63 h 1159"/>
                  <a:gd name="T14" fmla="*/ 0 w 1116"/>
                  <a:gd name="T15" fmla="*/ 792 h 1159"/>
                  <a:gd name="T16" fmla="*/ 155 w 1116"/>
                  <a:gd name="T17" fmla="*/ 911 h 1159"/>
                  <a:gd name="T18" fmla="*/ 98 w 1116"/>
                  <a:gd name="T19" fmla="*/ 951 h 1159"/>
                  <a:gd name="T20" fmla="*/ 407 w 1116"/>
                  <a:gd name="T21" fmla="*/ 1138 h 1159"/>
                  <a:gd name="T22" fmla="*/ 472 w 1116"/>
                  <a:gd name="T23" fmla="*/ 1099 h 1159"/>
                  <a:gd name="T24" fmla="*/ 635 w 1116"/>
                  <a:gd name="T25" fmla="*/ 1159 h 11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6"/>
                  <a:gd name="T40" fmla="*/ 0 h 1159"/>
                  <a:gd name="T41" fmla="*/ 1116 w 1116"/>
                  <a:gd name="T42" fmla="*/ 1159 h 11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6" h="1159">
                    <a:moveTo>
                      <a:pt x="635" y="1159"/>
                    </a:moveTo>
                    <a:lnTo>
                      <a:pt x="735" y="1095"/>
                    </a:lnTo>
                    <a:cubicBezTo>
                      <a:pt x="864" y="1021"/>
                      <a:pt x="974" y="916"/>
                      <a:pt x="1058" y="789"/>
                    </a:cubicBezTo>
                    <a:cubicBezTo>
                      <a:pt x="1105" y="709"/>
                      <a:pt x="1116" y="611"/>
                      <a:pt x="1088" y="523"/>
                    </a:cubicBezTo>
                    <a:cubicBezTo>
                      <a:pt x="917" y="194"/>
                      <a:pt x="521" y="0"/>
                      <a:pt x="60" y="18"/>
                    </a:cubicBezTo>
                    <a:cubicBezTo>
                      <a:pt x="23" y="20"/>
                      <a:pt x="3" y="36"/>
                      <a:pt x="0" y="63"/>
                    </a:cubicBezTo>
                    <a:lnTo>
                      <a:pt x="0" y="792"/>
                    </a:lnTo>
                    <a:cubicBezTo>
                      <a:pt x="49" y="835"/>
                      <a:pt x="101" y="875"/>
                      <a:pt x="155" y="911"/>
                    </a:cubicBezTo>
                    <a:cubicBezTo>
                      <a:pt x="136" y="924"/>
                      <a:pt x="117" y="937"/>
                      <a:pt x="98" y="951"/>
                    </a:cubicBezTo>
                    <a:cubicBezTo>
                      <a:pt x="195" y="1023"/>
                      <a:pt x="298" y="1086"/>
                      <a:pt x="407" y="1138"/>
                    </a:cubicBezTo>
                    <a:cubicBezTo>
                      <a:pt x="429" y="1125"/>
                      <a:pt x="451" y="1112"/>
                      <a:pt x="472" y="1099"/>
                    </a:cubicBezTo>
                    <a:cubicBezTo>
                      <a:pt x="525" y="1122"/>
                      <a:pt x="579" y="1143"/>
                      <a:pt x="635" y="1159"/>
                    </a:cubicBez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3" name="Freeform 749"/>
              <p:cNvSpPr>
                <a:spLocks noEditPoints="1"/>
              </p:cNvSpPr>
              <p:nvPr/>
            </p:nvSpPr>
            <p:spPr bwMode="auto">
              <a:xfrm>
                <a:off x="4425" y="1561"/>
                <a:ext cx="440" cy="388"/>
              </a:xfrm>
              <a:custGeom>
                <a:avLst/>
                <a:gdLst>
                  <a:gd name="T0" fmla="*/ 605 w 1301"/>
                  <a:gd name="T1" fmla="*/ 1146 h 1146"/>
                  <a:gd name="T2" fmla="*/ 870 w 1301"/>
                  <a:gd name="T3" fmla="*/ 994 h 1146"/>
                  <a:gd name="T4" fmla="*/ 870 w 1301"/>
                  <a:gd name="T5" fmla="*/ 919 h 1146"/>
                  <a:gd name="T6" fmla="*/ 257 w 1301"/>
                  <a:gd name="T7" fmla="*/ 568 h 1146"/>
                  <a:gd name="T8" fmla="*/ 0 w 1301"/>
                  <a:gd name="T9" fmla="*/ 753 h 1146"/>
                  <a:gd name="T10" fmla="*/ 0 w 1301"/>
                  <a:gd name="T11" fmla="*/ 798 h 1146"/>
                  <a:gd name="T12" fmla="*/ 605 w 1301"/>
                  <a:gd name="T13" fmla="*/ 1146 h 1146"/>
                  <a:gd name="T14" fmla="*/ 1301 w 1301"/>
                  <a:gd name="T15" fmla="*/ 38 h 1146"/>
                  <a:gd name="T16" fmla="*/ 1044 w 1301"/>
                  <a:gd name="T17" fmla="*/ 6 h 1146"/>
                  <a:gd name="T18" fmla="*/ 1301 w 1301"/>
                  <a:gd name="T19" fmla="*/ 38 h 1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1"/>
                  <a:gd name="T31" fmla="*/ 0 h 1146"/>
                  <a:gd name="T32" fmla="*/ 1301 w 1301"/>
                  <a:gd name="T33" fmla="*/ 1146 h 11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1" h="1146">
                    <a:moveTo>
                      <a:pt x="605" y="1146"/>
                    </a:moveTo>
                    <a:lnTo>
                      <a:pt x="870" y="994"/>
                    </a:lnTo>
                    <a:lnTo>
                      <a:pt x="870" y="919"/>
                    </a:lnTo>
                    <a:lnTo>
                      <a:pt x="257" y="568"/>
                    </a:lnTo>
                    <a:lnTo>
                      <a:pt x="0" y="753"/>
                    </a:lnTo>
                    <a:lnTo>
                      <a:pt x="0" y="798"/>
                    </a:lnTo>
                    <a:lnTo>
                      <a:pt x="605" y="1146"/>
                    </a:lnTo>
                    <a:close/>
                    <a:moveTo>
                      <a:pt x="1301" y="38"/>
                    </a:moveTo>
                    <a:cubicBezTo>
                      <a:pt x="1218" y="11"/>
                      <a:pt x="1131" y="0"/>
                      <a:pt x="1044" y="6"/>
                    </a:cubicBezTo>
                    <a:cubicBezTo>
                      <a:pt x="1131" y="0"/>
                      <a:pt x="1218" y="11"/>
                      <a:pt x="1301" y="38"/>
                    </a:cubicBezTo>
                    <a:close/>
                  </a:path>
                </a:pathLst>
              </a:cu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4" name="Freeform 750"/>
              <p:cNvSpPr>
                <a:spLocks/>
              </p:cNvSpPr>
              <p:nvPr/>
            </p:nvSpPr>
            <p:spPr bwMode="auto">
              <a:xfrm>
                <a:off x="4425" y="1753"/>
                <a:ext cx="294" cy="180"/>
              </a:xfrm>
              <a:custGeom>
                <a:avLst/>
                <a:gdLst>
                  <a:gd name="T0" fmla="*/ 0 w 294"/>
                  <a:gd name="T1" fmla="*/ 63 h 180"/>
                  <a:gd name="T2" fmla="*/ 87 w 294"/>
                  <a:gd name="T3" fmla="*/ 0 h 180"/>
                  <a:gd name="T4" fmla="*/ 294 w 294"/>
                  <a:gd name="T5" fmla="*/ 119 h 180"/>
                  <a:gd name="T6" fmla="*/ 204 w 294"/>
                  <a:gd name="T7" fmla="*/ 180 h 180"/>
                  <a:gd name="T8" fmla="*/ 0 w 294"/>
                  <a:gd name="T9" fmla="*/ 63 h 180"/>
                  <a:gd name="T10" fmla="*/ 0 60000 65536"/>
                  <a:gd name="T11" fmla="*/ 0 60000 65536"/>
                  <a:gd name="T12" fmla="*/ 0 60000 65536"/>
                  <a:gd name="T13" fmla="*/ 0 60000 65536"/>
                  <a:gd name="T14" fmla="*/ 0 60000 65536"/>
                  <a:gd name="T15" fmla="*/ 0 w 294"/>
                  <a:gd name="T16" fmla="*/ 0 h 180"/>
                  <a:gd name="T17" fmla="*/ 294 w 294"/>
                  <a:gd name="T18" fmla="*/ 180 h 180"/>
                </a:gdLst>
                <a:ahLst/>
                <a:cxnLst>
                  <a:cxn ang="T10">
                    <a:pos x="T0" y="T1"/>
                  </a:cxn>
                  <a:cxn ang="T11">
                    <a:pos x="T2" y="T3"/>
                  </a:cxn>
                  <a:cxn ang="T12">
                    <a:pos x="T4" y="T5"/>
                  </a:cxn>
                  <a:cxn ang="T13">
                    <a:pos x="T6" y="T7"/>
                  </a:cxn>
                  <a:cxn ang="T14">
                    <a:pos x="T8" y="T9"/>
                  </a:cxn>
                </a:cxnLst>
                <a:rect l="T15" t="T16" r="T17" b="T18"/>
                <a:pathLst>
                  <a:path w="294" h="180">
                    <a:moveTo>
                      <a:pt x="0" y="63"/>
                    </a:moveTo>
                    <a:lnTo>
                      <a:pt x="87" y="0"/>
                    </a:lnTo>
                    <a:lnTo>
                      <a:pt x="294" y="119"/>
                    </a:lnTo>
                    <a:lnTo>
                      <a:pt x="204" y="180"/>
                    </a:lnTo>
                    <a:lnTo>
                      <a:pt x="0" y="63"/>
                    </a:lnTo>
                    <a:close/>
                  </a:path>
                </a:pathLst>
              </a:custGeom>
              <a:noFill/>
              <a:ln w="7938"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5" name="Freeform 751"/>
              <p:cNvSpPr>
                <a:spLocks/>
              </p:cNvSpPr>
              <p:nvPr/>
            </p:nvSpPr>
            <p:spPr bwMode="auto">
              <a:xfrm>
                <a:off x="4629" y="1872"/>
                <a:ext cx="90" cy="77"/>
              </a:xfrm>
              <a:custGeom>
                <a:avLst/>
                <a:gdLst>
                  <a:gd name="T0" fmla="*/ 0 w 90"/>
                  <a:gd name="T1" fmla="*/ 77 h 77"/>
                  <a:gd name="T2" fmla="*/ 0 w 90"/>
                  <a:gd name="T3" fmla="*/ 61 h 77"/>
                  <a:gd name="T4" fmla="*/ 90 w 90"/>
                  <a:gd name="T5" fmla="*/ 0 h 77"/>
                  <a:gd name="T6" fmla="*/ 90 w 90"/>
                  <a:gd name="T7" fmla="*/ 25 h 77"/>
                  <a:gd name="T8" fmla="*/ 0 w 90"/>
                  <a:gd name="T9" fmla="*/ 77 h 77"/>
                  <a:gd name="T10" fmla="*/ 0 60000 65536"/>
                  <a:gd name="T11" fmla="*/ 0 60000 65536"/>
                  <a:gd name="T12" fmla="*/ 0 60000 65536"/>
                  <a:gd name="T13" fmla="*/ 0 60000 65536"/>
                  <a:gd name="T14" fmla="*/ 0 60000 65536"/>
                  <a:gd name="T15" fmla="*/ 0 w 90"/>
                  <a:gd name="T16" fmla="*/ 0 h 77"/>
                  <a:gd name="T17" fmla="*/ 90 w 90"/>
                  <a:gd name="T18" fmla="*/ 77 h 77"/>
                </a:gdLst>
                <a:ahLst/>
                <a:cxnLst>
                  <a:cxn ang="T10">
                    <a:pos x="T0" y="T1"/>
                  </a:cxn>
                  <a:cxn ang="T11">
                    <a:pos x="T2" y="T3"/>
                  </a:cxn>
                  <a:cxn ang="T12">
                    <a:pos x="T4" y="T5"/>
                  </a:cxn>
                  <a:cxn ang="T13">
                    <a:pos x="T6" y="T7"/>
                  </a:cxn>
                  <a:cxn ang="T14">
                    <a:pos x="T8" y="T9"/>
                  </a:cxn>
                </a:cxnLst>
                <a:rect l="T15" t="T16" r="T17" b="T18"/>
                <a:pathLst>
                  <a:path w="90" h="77">
                    <a:moveTo>
                      <a:pt x="0" y="77"/>
                    </a:moveTo>
                    <a:lnTo>
                      <a:pt x="0" y="61"/>
                    </a:lnTo>
                    <a:lnTo>
                      <a:pt x="90" y="0"/>
                    </a:lnTo>
                    <a:lnTo>
                      <a:pt x="90" y="25"/>
                    </a:lnTo>
                    <a:lnTo>
                      <a:pt x="0" y="77"/>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6" name="Freeform 752"/>
              <p:cNvSpPr>
                <a:spLocks/>
              </p:cNvSpPr>
              <p:nvPr/>
            </p:nvSpPr>
            <p:spPr bwMode="auto">
              <a:xfrm>
                <a:off x="4778" y="1559"/>
                <a:ext cx="163" cy="264"/>
              </a:xfrm>
              <a:custGeom>
                <a:avLst/>
                <a:gdLst>
                  <a:gd name="T0" fmla="*/ 0 w 481"/>
                  <a:gd name="T1" fmla="*/ 780 h 780"/>
                  <a:gd name="T2" fmla="*/ 0 w 481"/>
                  <a:gd name="T3" fmla="*/ 11 h 780"/>
                  <a:gd name="T4" fmla="*/ 453 w 481"/>
                  <a:gd name="T5" fmla="*/ 144 h 780"/>
                  <a:gd name="T6" fmla="*/ 423 w 481"/>
                  <a:gd name="T7" fmla="*/ 410 h 780"/>
                  <a:gd name="T8" fmla="*/ 117 w 481"/>
                  <a:gd name="T9" fmla="*/ 704 h 780"/>
                  <a:gd name="T10" fmla="*/ 117 w 481"/>
                  <a:gd name="T11" fmla="*/ 704 h 780"/>
                  <a:gd name="T12" fmla="*/ 0 w 481"/>
                  <a:gd name="T13" fmla="*/ 780 h 780"/>
                  <a:gd name="T14" fmla="*/ 0 60000 65536"/>
                  <a:gd name="T15" fmla="*/ 0 60000 65536"/>
                  <a:gd name="T16" fmla="*/ 0 60000 65536"/>
                  <a:gd name="T17" fmla="*/ 0 60000 65536"/>
                  <a:gd name="T18" fmla="*/ 0 60000 65536"/>
                  <a:gd name="T19" fmla="*/ 0 60000 65536"/>
                  <a:gd name="T20" fmla="*/ 0 60000 65536"/>
                  <a:gd name="T21" fmla="*/ 0 w 481"/>
                  <a:gd name="T22" fmla="*/ 0 h 780"/>
                  <a:gd name="T23" fmla="*/ 481 w 481"/>
                  <a:gd name="T24" fmla="*/ 780 h 7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780">
                    <a:moveTo>
                      <a:pt x="0" y="780"/>
                    </a:moveTo>
                    <a:lnTo>
                      <a:pt x="0" y="11"/>
                    </a:lnTo>
                    <a:cubicBezTo>
                      <a:pt x="161" y="0"/>
                      <a:pt x="321" y="47"/>
                      <a:pt x="453" y="144"/>
                    </a:cubicBezTo>
                    <a:cubicBezTo>
                      <a:pt x="481" y="233"/>
                      <a:pt x="470" y="330"/>
                      <a:pt x="423" y="410"/>
                    </a:cubicBezTo>
                    <a:cubicBezTo>
                      <a:pt x="344" y="531"/>
                      <a:pt x="239" y="632"/>
                      <a:pt x="117" y="704"/>
                    </a:cubicBezTo>
                    <a:lnTo>
                      <a:pt x="0" y="780"/>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17" name="Freeform 753"/>
              <p:cNvSpPr>
                <a:spLocks/>
              </p:cNvSpPr>
              <p:nvPr/>
            </p:nvSpPr>
            <p:spPr bwMode="auto">
              <a:xfrm>
                <a:off x="4563" y="1442"/>
                <a:ext cx="215" cy="381"/>
              </a:xfrm>
              <a:custGeom>
                <a:avLst/>
                <a:gdLst>
                  <a:gd name="T0" fmla="*/ 635 w 635"/>
                  <a:gd name="T1" fmla="*/ 1126 h 1126"/>
                  <a:gd name="T2" fmla="*/ 0 w 635"/>
                  <a:gd name="T3" fmla="*/ 759 h 1126"/>
                  <a:gd name="T4" fmla="*/ 0 w 635"/>
                  <a:gd name="T5" fmla="*/ 759 h 1126"/>
                  <a:gd name="T6" fmla="*/ 0 w 635"/>
                  <a:gd name="T7" fmla="*/ 30 h 1126"/>
                  <a:gd name="T8" fmla="*/ 15 w 635"/>
                  <a:gd name="T9" fmla="*/ 0 h 1126"/>
                  <a:gd name="T10" fmla="*/ 15 w 635"/>
                  <a:gd name="T11" fmla="*/ 0 h 1126"/>
                  <a:gd name="T12" fmla="*/ 635 w 635"/>
                  <a:gd name="T13" fmla="*/ 357 h 1126"/>
                  <a:gd name="T14" fmla="*/ 635 w 635"/>
                  <a:gd name="T15" fmla="*/ 1126 h 1126"/>
                  <a:gd name="T16" fmla="*/ 0 60000 65536"/>
                  <a:gd name="T17" fmla="*/ 0 60000 65536"/>
                  <a:gd name="T18" fmla="*/ 0 60000 65536"/>
                  <a:gd name="T19" fmla="*/ 0 60000 65536"/>
                  <a:gd name="T20" fmla="*/ 0 60000 65536"/>
                  <a:gd name="T21" fmla="*/ 0 60000 65536"/>
                  <a:gd name="T22" fmla="*/ 0 60000 65536"/>
                  <a:gd name="T23" fmla="*/ 0 60000 65536"/>
                  <a:gd name="T24" fmla="*/ 0 w 635"/>
                  <a:gd name="T25" fmla="*/ 0 h 1126"/>
                  <a:gd name="T26" fmla="*/ 635 w 635"/>
                  <a:gd name="T27" fmla="*/ 1126 h 1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5" h="1126">
                    <a:moveTo>
                      <a:pt x="635" y="1126"/>
                    </a:moveTo>
                    <a:cubicBezTo>
                      <a:pt x="404" y="1045"/>
                      <a:pt x="189" y="920"/>
                      <a:pt x="0" y="759"/>
                    </a:cubicBezTo>
                    <a:lnTo>
                      <a:pt x="0" y="30"/>
                    </a:lnTo>
                    <a:cubicBezTo>
                      <a:pt x="0" y="18"/>
                      <a:pt x="6" y="8"/>
                      <a:pt x="15" y="0"/>
                    </a:cubicBezTo>
                    <a:lnTo>
                      <a:pt x="635" y="357"/>
                    </a:lnTo>
                    <a:lnTo>
                      <a:pt x="635" y="1126"/>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194" name="Freeform 754"/>
              <p:cNvSpPr>
                <a:spLocks/>
              </p:cNvSpPr>
              <p:nvPr/>
            </p:nvSpPr>
            <p:spPr bwMode="auto">
              <a:xfrm>
                <a:off x="4718" y="1760"/>
                <a:ext cx="28" cy="33"/>
              </a:xfrm>
              <a:custGeom>
                <a:avLst/>
                <a:gdLst/>
                <a:ahLst/>
                <a:cxnLst>
                  <a:cxn ang="0">
                    <a:pos x="24" y="11"/>
                  </a:cxn>
                  <a:cxn ang="0">
                    <a:pos x="7" y="3"/>
                  </a:cxn>
                  <a:cxn ang="0">
                    <a:pos x="5" y="22"/>
                  </a:cxn>
                  <a:cxn ang="0">
                    <a:pos x="22" y="30"/>
                  </a:cxn>
                  <a:cxn ang="0">
                    <a:pos x="24" y="11"/>
                  </a:cxn>
                </a:cxnLst>
                <a:rect l="0" t="0" r="r" b="b"/>
                <a:pathLst>
                  <a:path w="28" h="33">
                    <a:moveTo>
                      <a:pt x="24" y="11"/>
                    </a:moveTo>
                    <a:cubicBezTo>
                      <a:pt x="20" y="3"/>
                      <a:pt x="12" y="0"/>
                      <a:pt x="7" y="3"/>
                    </a:cubicBezTo>
                    <a:cubicBezTo>
                      <a:pt x="1" y="6"/>
                      <a:pt x="0" y="15"/>
                      <a:pt x="5" y="22"/>
                    </a:cubicBezTo>
                    <a:cubicBezTo>
                      <a:pt x="9" y="29"/>
                      <a:pt x="16" y="33"/>
                      <a:pt x="22" y="30"/>
                    </a:cubicBezTo>
                    <a:cubicBezTo>
                      <a:pt x="27" y="27"/>
                      <a:pt x="28" y="18"/>
                      <a:pt x="24" y="11"/>
                    </a:cubicBezTo>
                  </a:path>
                </a:pathLst>
              </a:custGeom>
              <a:gradFill rotWithShape="1">
                <a:gsLst>
                  <a:gs pos="0">
                    <a:schemeClr val="hlink">
                      <a:gamma/>
                      <a:tint val="0"/>
                      <a:invGamma/>
                    </a:schemeClr>
                  </a:gs>
                  <a:gs pos="100000">
                    <a:schemeClr val="hlink"/>
                  </a:gs>
                </a:gsLst>
                <a:path path="rect">
                  <a:fillToRect l="50000" t="50000" r="50000" b="50000"/>
                </a:path>
              </a:gradFill>
              <a:ln w="9525" cap="rnd" cmpd="sng">
                <a:solidFill>
                  <a:srgbClr val="993366"/>
                </a:solidFill>
                <a:prstDash val="solid"/>
                <a:round/>
                <a:headEnd/>
                <a:tailEnd/>
              </a:ln>
            </p:spPr>
            <p:txBody>
              <a:bodyPr/>
              <a:lstStyle/>
              <a:p>
                <a:pPr>
                  <a:defRPr/>
                </a:pPr>
                <a:endParaRPr lang="ru-RU">
                  <a:latin typeface="Arial" charset="0"/>
                  <a:cs typeface="Arial" charset="0"/>
                </a:endParaRPr>
              </a:p>
            </p:txBody>
          </p:sp>
          <p:sp>
            <p:nvSpPr>
              <p:cNvPr id="58519" name="Freeform 755"/>
              <p:cNvSpPr>
                <a:spLocks/>
              </p:cNvSpPr>
              <p:nvPr/>
            </p:nvSpPr>
            <p:spPr bwMode="auto">
              <a:xfrm>
                <a:off x="4580" y="1479"/>
                <a:ext cx="183" cy="283"/>
              </a:xfrm>
              <a:custGeom>
                <a:avLst/>
                <a:gdLst>
                  <a:gd name="T0" fmla="*/ 0 w 183"/>
                  <a:gd name="T1" fmla="*/ 0 h 283"/>
                  <a:gd name="T2" fmla="*/ 0 w 183"/>
                  <a:gd name="T3" fmla="*/ 175 h 283"/>
                  <a:gd name="T4" fmla="*/ 183 w 183"/>
                  <a:gd name="T5" fmla="*/ 283 h 283"/>
                  <a:gd name="T6" fmla="*/ 0 60000 65536"/>
                  <a:gd name="T7" fmla="*/ 0 60000 65536"/>
                  <a:gd name="T8" fmla="*/ 0 60000 65536"/>
                  <a:gd name="T9" fmla="*/ 0 w 183"/>
                  <a:gd name="T10" fmla="*/ 0 h 283"/>
                  <a:gd name="T11" fmla="*/ 183 w 183"/>
                  <a:gd name="T12" fmla="*/ 283 h 283"/>
                </a:gdLst>
                <a:ahLst/>
                <a:cxnLst>
                  <a:cxn ang="T6">
                    <a:pos x="T0" y="T1"/>
                  </a:cxn>
                  <a:cxn ang="T7">
                    <a:pos x="T2" y="T3"/>
                  </a:cxn>
                  <a:cxn ang="T8">
                    <a:pos x="T4" y="T5"/>
                  </a:cxn>
                </a:cxnLst>
                <a:rect l="T9" t="T10" r="T11" b="T12"/>
                <a:pathLst>
                  <a:path w="183" h="283">
                    <a:moveTo>
                      <a:pt x="0" y="0"/>
                    </a:moveTo>
                    <a:lnTo>
                      <a:pt x="0" y="175"/>
                    </a:lnTo>
                    <a:lnTo>
                      <a:pt x="183" y="283"/>
                    </a:lnTo>
                  </a:path>
                </a:pathLst>
              </a:custGeom>
              <a:noFill/>
              <a:ln w="127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0" name="Freeform 756"/>
              <p:cNvSpPr>
                <a:spLocks/>
              </p:cNvSpPr>
              <p:nvPr/>
            </p:nvSpPr>
            <p:spPr bwMode="auto">
              <a:xfrm>
                <a:off x="4585" y="1683"/>
                <a:ext cx="28" cy="32"/>
              </a:xfrm>
              <a:custGeom>
                <a:avLst/>
                <a:gdLst>
                  <a:gd name="T0" fmla="*/ 23 w 28"/>
                  <a:gd name="T1" fmla="*/ 10 h 32"/>
                  <a:gd name="T2" fmla="*/ 6 w 28"/>
                  <a:gd name="T3" fmla="*/ 3 h 32"/>
                  <a:gd name="T4" fmla="*/ 4 w 28"/>
                  <a:gd name="T5" fmla="*/ 21 h 32"/>
                  <a:gd name="T6" fmla="*/ 21 w 28"/>
                  <a:gd name="T7" fmla="*/ 29 h 32"/>
                  <a:gd name="T8" fmla="*/ 23 w 28"/>
                  <a:gd name="T9" fmla="*/ 10 h 32"/>
                  <a:gd name="T10" fmla="*/ 0 60000 65536"/>
                  <a:gd name="T11" fmla="*/ 0 60000 65536"/>
                  <a:gd name="T12" fmla="*/ 0 60000 65536"/>
                  <a:gd name="T13" fmla="*/ 0 60000 65536"/>
                  <a:gd name="T14" fmla="*/ 0 60000 65536"/>
                  <a:gd name="T15" fmla="*/ 0 w 28"/>
                  <a:gd name="T16" fmla="*/ 0 h 32"/>
                  <a:gd name="T17" fmla="*/ 28 w 28"/>
                  <a:gd name="T18" fmla="*/ 32 h 32"/>
                </a:gdLst>
                <a:ahLst/>
                <a:cxnLst>
                  <a:cxn ang="T10">
                    <a:pos x="T0" y="T1"/>
                  </a:cxn>
                  <a:cxn ang="T11">
                    <a:pos x="T2" y="T3"/>
                  </a:cxn>
                  <a:cxn ang="T12">
                    <a:pos x="T4" y="T5"/>
                  </a:cxn>
                  <a:cxn ang="T13">
                    <a:pos x="T6" y="T7"/>
                  </a:cxn>
                  <a:cxn ang="T14">
                    <a:pos x="T8" y="T9"/>
                  </a:cxn>
                </a:cxnLst>
                <a:rect l="T15" t="T16" r="T17" b="T18"/>
                <a:pathLst>
                  <a:path w="28" h="32">
                    <a:moveTo>
                      <a:pt x="23" y="10"/>
                    </a:moveTo>
                    <a:cubicBezTo>
                      <a:pt x="19" y="3"/>
                      <a:pt x="12" y="0"/>
                      <a:pt x="6" y="3"/>
                    </a:cubicBezTo>
                    <a:cubicBezTo>
                      <a:pt x="1" y="6"/>
                      <a:pt x="0" y="14"/>
                      <a:pt x="4" y="21"/>
                    </a:cubicBezTo>
                    <a:cubicBezTo>
                      <a:pt x="8" y="29"/>
                      <a:pt x="16" y="32"/>
                      <a:pt x="21" y="29"/>
                    </a:cubicBezTo>
                    <a:cubicBezTo>
                      <a:pt x="27" y="26"/>
                      <a:pt x="28" y="17"/>
                      <a:pt x="23" y="10"/>
                    </a:cubicBezTo>
                  </a:path>
                </a:pathLst>
              </a:custGeom>
              <a:gradFill rotWithShape="1">
                <a:gsLst>
                  <a:gs pos="0">
                    <a:srgbClr val="FFFFFF"/>
                  </a:gs>
                  <a:gs pos="100000">
                    <a:srgbClr val="FF0000"/>
                  </a:gs>
                </a:gsLst>
                <a:path path="rect">
                  <a:fillToRect l="50000" t="50000" r="50000" b="50000"/>
                </a:path>
              </a:gradFill>
              <a:ln w="9525"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1" name="Freeform 757"/>
              <p:cNvSpPr>
                <a:spLocks noEditPoints="1"/>
              </p:cNvSpPr>
              <p:nvPr/>
            </p:nvSpPr>
            <p:spPr bwMode="auto">
              <a:xfrm>
                <a:off x="4450" y="1769"/>
                <a:ext cx="241" cy="145"/>
              </a:xfrm>
              <a:custGeom>
                <a:avLst/>
                <a:gdLst>
                  <a:gd name="T0" fmla="*/ 27 w 241"/>
                  <a:gd name="T1" fmla="*/ 44 h 145"/>
                  <a:gd name="T2" fmla="*/ 18 w 241"/>
                  <a:gd name="T3" fmla="*/ 32 h 145"/>
                  <a:gd name="T4" fmla="*/ 30 w 241"/>
                  <a:gd name="T5" fmla="*/ 24 h 145"/>
                  <a:gd name="T6" fmla="*/ 50 w 241"/>
                  <a:gd name="T7" fmla="*/ 28 h 145"/>
                  <a:gd name="T8" fmla="*/ 36 w 241"/>
                  <a:gd name="T9" fmla="*/ 20 h 145"/>
                  <a:gd name="T10" fmla="*/ 80 w 241"/>
                  <a:gd name="T11" fmla="*/ 9 h 145"/>
                  <a:gd name="T12" fmla="*/ 81 w 241"/>
                  <a:gd name="T13" fmla="*/ 24 h 145"/>
                  <a:gd name="T14" fmla="*/ 93 w 241"/>
                  <a:gd name="T15" fmla="*/ 16 h 145"/>
                  <a:gd name="T16" fmla="*/ 122 w 241"/>
                  <a:gd name="T17" fmla="*/ 48 h 145"/>
                  <a:gd name="T18" fmla="*/ 107 w 241"/>
                  <a:gd name="T19" fmla="*/ 40 h 145"/>
                  <a:gd name="T20" fmla="*/ 160 w 241"/>
                  <a:gd name="T21" fmla="*/ 56 h 145"/>
                  <a:gd name="T22" fmla="*/ 188 w 241"/>
                  <a:gd name="T23" fmla="*/ 86 h 145"/>
                  <a:gd name="T24" fmla="*/ 200 w 241"/>
                  <a:gd name="T25" fmla="*/ 79 h 145"/>
                  <a:gd name="T26" fmla="*/ 229 w 241"/>
                  <a:gd name="T27" fmla="*/ 110 h 145"/>
                  <a:gd name="T28" fmla="*/ 215 w 241"/>
                  <a:gd name="T29" fmla="*/ 102 h 145"/>
                  <a:gd name="T30" fmla="*/ 223 w 241"/>
                  <a:gd name="T31" fmla="*/ 114 h 145"/>
                  <a:gd name="T32" fmla="*/ 170 w 241"/>
                  <a:gd name="T33" fmla="*/ 98 h 145"/>
                  <a:gd name="T34" fmla="*/ 182 w 241"/>
                  <a:gd name="T35" fmla="*/ 90 h 145"/>
                  <a:gd name="T36" fmla="*/ 175 w 241"/>
                  <a:gd name="T37" fmla="*/ 79 h 145"/>
                  <a:gd name="T38" fmla="*/ 161 w 241"/>
                  <a:gd name="T39" fmla="*/ 71 h 145"/>
                  <a:gd name="T40" fmla="*/ 170 w 241"/>
                  <a:gd name="T41" fmla="*/ 83 h 145"/>
                  <a:gd name="T42" fmla="*/ 116 w 241"/>
                  <a:gd name="T43" fmla="*/ 67 h 145"/>
                  <a:gd name="T44" fmla="*/ 128 w 241"/>
                  <a:gd name="T45" fmla="*/ 59 h 145"/>
                  <a:gd name="T46" fmla="*/ 104 w 241"/>
                  <a:gd name="T47" fmla="*/ 60 h 145"/>
                  <a:gd name="T48" fmla="*/ 90 w 241"/>
                  <a:gd name="T49" fmla="*/ 51 h 145"/>
                  <a:gd name="T50" fmla="*/ 89 w 241"/>
                  <a:gd name="T51" fmla="*/ 36 h 145"/>
                  <a:gd name="T52" fmla="*/ 45 w 241"/>
                  <a:gd name="T53" fmla="*/ 47 h 145"/>
                  <a:gd name="T54" fmla="*/ 57 w 241"/>
                  <a:gd name="T55" fmla="*/ 40 h 145"/>
                  <a:gd name="T56" fmla="*/ 86 w 241"/>
                  <a:gd name="T57" fmla="*/ 71 h 145"/>
                  <a:gd name="T58" fmla="*/ 72 w 241"/>
                  <a:gd name="T59" fmla="*/ 63 h 145"/>
                  <a:gd name="T60" fmla="*/ 125 w 241"/>
                  <a:gd name="T61" fmla="*/ 79 h 145"/>
                  <a:gd name="T62" fmla="*/ 125 w 241"/>
                  <a:gd name="T63" fmla="*/ 94 h 145"/>
                  <a:gd name="T64" fmla="*/ 137 w 241"/>
                  <a:gd name="T65" fmla="*/ 86 h 145"/>
                  <a:gd name="T66" fmla="*/ 167 w 241"/>
                  <a:gd name="T67" fmla="*/ 118 h 145"/>
                  <a:gd name="T68" fmla="*/ 152 w 241"/>
                  <a:gd name="T69" fmla="*/ 110 h 145"/>
                  <a:gd name="T70" fmla="*/ 205 w 241"/>
                  <a:gd name="T71" fmla="*/ 126 h 145"/>
                  <a:gd name="T72" fmla="*/ 161 w 241"/>
                  <a:gd name="T73" fmla="*/ 137 h 145"/>
                  <a:gd name="T74" fmla="*/ 173 w 241"/>
                  <a:gd name="T75" fmla="*/ 129 h 145"/>
                  <a:gd name="T76" fmla="*/ 149 w 241"/>
                  <a:gd name="T77" fmla="*/ 130 h 145"/>
                  <a:gd name="T78" fmla="*/ 134 w 241"/>
                  <a:gd name="T79" fmla="*/ 122 h 145"/>
                  <a:gd name="T80" fmla="*/ 134 w 241"/>
                  <a:gd name="T81" fmla="*/ 106 h 145"/>
                  <a:gd name="T82" fmla="*/ 27 w 241"/>
                  <a:gd name="T83" fmla="*/ 59 h 145"/>
                  <a:gd name="T84" fmla="*/ 39 w 241"/>
                  <a:gd name="T85" fmla="*/ 51 h 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1"/>
                  <a:gd name="T130" fmla="*/ 0 h 145"/>
                  <a:gd name="T131" fmla="*/ 241 w 241"/>
                  <a:gd name="T132" fmla="*/ 145 h 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1" h="145">
                    <a:moveTo>
                      <a:pt x="0" y="43"/>
                    </a:moveTo>
                    <a:lnTo>
                      <a:pt x="15" y="52"/>
                    </a:lnTo>
                    <a:lnTo>
                      <a:pt x="27" y="44"/>
                    </a:lnTo>
                    <a:lnTo>
                      <a:pt x="12" y="36"/>
                    </a:lnTo>
                    <a:lnTo>
                      <a:pt x="0" y="43"/>
                    </a:lnTo>
                    <a:close/>
                    <a:moveTo>
                      <a:pt x="18" y="32"/>
                    </a:moveTo>
                    <a:lnTo>
                      <a:pt x="32" y="40"/>
                    </a:lnTo>
                    <a:lnTo>
                      <a:pt x="45" y="32"/>
                    </a:lnTo>
                    <a:lnTo>
                      <a:pt x="30" y="24"/>
                    </a:lnTo>
                    <a:lnTo>
                      <a:pt x="18" y="32"/>
                    </a:lnTo>
                    <a:close/>
                    <a:moveTo>
                      <a:pt x="36" y="20"/>
                    </a:moveTo>
                    <a:lnTo>
                      <a:pt x="50" y="28"/>
                    </a:lnTo>
                    <a:lnTo>
                      <a:pt x="63" y="20"/>
                    </a:lnTo>
                    <a:lnTo>
                      <a:pt x="48" y="12"/>
                    </a:lnTo>
                    <a:lnTo>
                      <a:pt x="36" y="20"/>
                    </a:lnTo>
                    <a:close/>
                    <a:moveTo>
                      <a:pt x="54" y="8"/>
                    </a:moveTo>
                    <a:lnTo>
                      <a:pt x="68" y="17"/>
                    </a:lnTo>
                    <a:lnTo>
                      <a:pt x="80" y="9"/>
                    </a:lnTo>
                    <a:lnTo>
                      <a:pt x="66" y="0"/>
                    </a:lnTo>
                    <a:lnTo>
                      <a:pt x="54" y="8"/>
                    </a:lnTo>
                    <a:close/>
                    <a:moveTo>
                      <a:pt x="81" y="24"/>
                    </a:moveTo>
                    <a:lnTo>
                      <a:pt x="95" y="32"/>
                    </a:lnTo>
                    <a:lnTo>
                      <a:pt x="107" y="24"/>
                    </a:lnTo>
                    <a:lnTo>
                      <a:pt x="93" y="16"/>
                    </a:lnTo>
                    <a:lnTo>
                      <a:pt x="81" y="24"/>
                    </a:lnTo>
                    <a:close/>
                    <a:moveTo>
                      <a:pt x="107" y="40"/>
                    </a:moveTo>
                    <a:lnTo>
                      <a:pt x="122" y="48"/>
                    </a:lnTo>
                    <a:lnTo>
                      <a:pt x="134" y="40"/>
                    </a:lnTo>
                    <a:lnTo>
                      <a:pt x="119" y="32"/>
                    </a:lnTo>
                    <a:lnTo>
                      <a:pt x="107" y="40"/>
                    </a:lnTo>
                    <a:close/>
                    <a:moveTo>
                      <a:pt x="134" y="55"/>
                    </a:moveTo>
                    <a:lnTo>
                      <a:pt x="149" y="63"/>
                    </a:lnTo>
                    <a:lnTo>
                      <a:pt x="160" y="56"/>
                    </a:lnTo>
                    <a:lnTo>
                      <a:pt x="146" y="47"/>
                    </a:lnTo>
                    <a:lnTo>
                      <a:pt x="134" y="55"/>
                    </a:lnTo>
                    <a:close/>
                    <a:moveTo>
                      <a:pt x="188" y="86"/>
                    </a:moveTo>
                    <a:lnTo>
                      <a:pt x="202" y="95"/>
                    </a:lnTo>
                    <a:lnTo>
                      <a:pt x="214" y="87"/>
                    </a:lnTo>
                    <a:lnTo>
                      <a:pt x="200" y="79"/>
                    </a:lnTo>
                    <a:lnTo>
                      <a:pt x="188" y="86"/>
                    </a:lnTo>
                    <a:close/>
                    <a:moveTo>
                      <a:pt x="215" y="102"/>
                    </a:moveTo>
                    <a:lnTo>
                      <a:pt x="229" y="110"/>
                    </a:lnTo>
                    <a:lnTo>
                      <a:pt x="241" y="103"/>
                    </a:lnTo>
                    <a:lnTo>
                      <a:pt x="226" y="95"/>
                    </a:lnTo>
                    <a:lnTo>
                      <a:pt x="215" y="102"/>
                    </a:lnTo>
                    <a:close/>
                    <a:moveTo>
                      <a:pt x="197" y="114"/>
                    </a:moveTo>
                    <a:lnTo>
                      <a:pt x="211" y="122"/>
                    </a:lnTo>
                    <a:lnTo>
                      <a:pt x="223" y="114"/>
                    </a:lnTo>
                    <a:lnTo>
                      <a:pt x="209" y="106"/>
                    </a:lnTo>
                    <a:lnTo>
                      <a:pt x="197" y="114"/>
                    </a:lnTo>
                    <a:close/>
                    <a:moveTo>
                      <a:pt x="170" y="98"/>
                    </a:moveTo>
                    <a:lnTo>
                      <a:pt x="184" y="106"/>
                    </a:lnTo>
                    <a:lnTo>
                      <a:pt x="196" y="99"/>
                    </a:lnTo>
                    <a:lnTo>
                      <a:pt x="182" y="90"/>
                    </a:lnTo>
                    <a:lnTo>
                      <a:pt x="170" y="98"/>
                    </a:lnTo>
                    <a:close/>
                    <a:moveTo>
                      <a:pt x="161" y="71"/>
                    </a:moveTo>
                    <a:lnTo>
                      <a:pt x="175" y="79"/>
                    </a:lnTo>
                    <a:lnTo>
                      <a:pt x="187" y="72"/>
                    </a:lnTo>
                    <a:lnTo>
                      <a:pt x="173" y="63"/>
                    </a:lnTo>
                    <a:lnTo>
                      <a:pt x="161" y="71"/>
                    </a:lnTo>
                    <a:close/>
                    <a:moveTo>
                      <a:pt x="143" y="82"/>
                    </a:moveTo>
                    <a:lnTo>
                      <a:pt x="157" y="91"/>
                    </a:lnTo>
                    <a:lnTo>
                      <a:pt x="170" y="83"/>
                    </a:lnTo>
                    <a:lnTo>
                      <a:pt x="155" y="75"/>
                    </a:lnTo>
                    <a:lnTo>
                      <a:pt x="143" y="82"/>
                    </a:lnTo>
                    <a:close/>
                    <a:moveTo>
                      <a:pt x="116" y="67"/>
                    </a:moveTo>
                    <a:lnTo>
                      <a:pt x="131" y="75"/>
                    </a:lnTo>
                    <a:lnTo>
                      <a:pt x="143" y="67"/>
                    </a:lnTo>
                    <a:lnTo>
                      <a:pt x="128" y="59"/>
                    </a:lnTo>
                    <a:lnTo>
                      <a:pt x="116" y="67"/>
                    </a:lnTo>
                    <a:close/>
                    <a:moveTo>
                      <a:pt x="90" y="51"/>
                    </a:moveTo>
                    <a:lnTo>
                      <a:pt x="104" y="60"/>
                    </a:lnTo>
                    <a:lnTo>
                      <a:pt x="116" y="52"/>
                    </a:lnTo>
                    <a:lnTo>
                      <a:pt x="102" y="43"/>
                    </a:lnTo>
                    <a:lnTo>
                      <a:pt x="90" y="51"/>
                    </a:lnTo>
                    <a:close/>
                    <a:moveTo>
                      <a:pt x="63" y="36"/>
                    </a:moveTo>
                    <a:lnTo>
                      <a:pt x="77" y="44"/>
                    </a:lnTo>
                    <a:lnTo>
                      <a:pt x="89" y="36"/>
                    </a:lnTo>
                    <a:lnTo>
                      <a:pt x="75" y="28"/>
                    </a:lnTo>
                    <a:lnTo>
                      <a:pt x="63" y="36"/>
                    </a:lnTo>
                    <a:close/>
                    <a:moveTo>
                      <a:pt x="45" y="47"/>
                    </a:moveTo>
                    <a:lnTo>
                      <a:pt x="59" y="56"/>
                    </a:lnTo>
                    <a:lnTo>
                      <a:pt x="71" y="48"/>
                    </a:lnTo>
                    <a:lnTo>
                      <a:pt x="57" y="40"/>
                    </a:lnTo>
                    <a:lnTo>
                      <a:pt x="45" y="47"/>
                    </a:lnTo>
                    <a:close/>
                    <a:moveTo>
                      <a:pt x="72" y="63"/>
                    </a:moveTo>
                    <a:lnTo>
                      <a:pt x="86" y="71"/>
                    </a:lnTo>
                    <a:lnTo>
                      <a:pt x="98" y="63"/>
                    </a:lnTo>
                    <a:lnTo>
                      <a:pt x="84" y="55"/>
                    </a:lnTo>
                    <a:lnTo>
                      <a:pt x="72" y="63"/>
                    </a:lnTo>
                    <a:close/>
                    <a:moveTo>
                      <a:pt x="98" y="79"/>
                    </a:moveTo>
                    <a:lnTo>
                      <a:pt x="113" y="87"/>
                    </a:lnTo>
                    <a:lnTo>
                      <a:pt x="125" y="79"/>
                    </a:lnTo>
                    <a:lnTo>
                      <a:pt x="110" y="71"/>
                    </a:lnTo>
                    <a:lnTo>
                      <a:pt x="98" y="79"/>
                    </a:lnTo>
                    <a:close/>
                    <a:moveTo>
                      <a:pt x="125" y="94"/>
                    </a:moveTo>
                    <a:lnTo>
                      <a:pt x="140" y="102"/>
                    </a:lnTo>
                    <a:lnTo>
                      <a:pt x="152" y="95"/>
                    </a:lnTo>
                    <a:lnTo>
                      <a:pt x="137" y="86"/>
                    </a:lnTo>
                    <a:lnTo>
                      <a:pt x="125" y="94"/>
                    </a:lnTo>
                    <a:close/>
                    <a:moveTo>
                      <a:pt x="152" y="110"/>
                    </a:moveTo>
                    <a:lnTo>
                      <a:pt x="167" y="118"/>
                    </a:lnTo>
                    <a:lnTo>
                      <a:pt x="178" y="110"/>
                    </a:lnTo>
                    <a:lnTo>
                      <a:pt x="164" y="102"/>
                    </a:lnTo>
                    <a:lnTo>
                      <a:pt x="152" y="110"/>
                    </a:lnTo>
                    <a:close/>
                    <a:moveTo>
                      <a:pt x="179" y="125"/>
                    </a:moveTo>
                    <a:lnTo>
                      <a:pt x="193" y="134"/>
                    </a:lnTo>
                    <a:lnTo>
                      <a:pt x="205" y="126"/>
                    </a:lnTo>
                    <a:lnTo>
                      <a:pt x="191" y="118"/>
                    </a:lnTo>
                    <a:lnTo>
                      <a:pt x="179" y="125"/>
                    </a:lnTo>
                    <a:close/>
                    <a:moveTo>
                      <a:pt x="161" y="137"/>
                    </a:moveTo>
                    <a:lnTo>
                      <a:pt x="175" y="145"/>
                    </a:lnTo>
                    <a:lnTo>
                      <a:pt x="187" y="138"/>
                    </a:lnTo>
                    <a:lnTo>
                      <a:pt x="173" y="129"/>
                    </a:lnTo>
                    <a:lnTo>
                      <a:pt x="161" y="137"/>
                    </a:lnTo>
                    <a:close/>
                    <a:moveTo>
                      <a:pt x="134" y="122"/>
                    </a:moveTo>
                    <a:lnTo>
                      <a:pt x="149" y="130"/>
                    </a:lnTo>
                    <a:lnTo>
                      <a:pt x="160" y="122"/>
                    </a:lnTo>
                    <a:lnTo>
                      <a:pt x="146" y="114"/>
                    </a:lnTo>
                    <a:lnTo>
                      <a:pt x="134" y="122"/>
                    </a:lnTo>
                    <a:close/>
                    <a:moveTo>
                      <a:pt x="54" y="75"/>
                    </a:moveTo>
                    <a:lnTo>
                      <a:pt x="122" y="114"/>
                    </a:lnTo>
                    <a:lnTo>
                      <a:pt x="134" y="106"/>
                    </a:lnTo>
                    <a:lnTo>
                      <a:pt x="66" y="67"/>
                    </a:lnTo>
                    <a:lnTo>
                      <a:pt x="54" y="75"/>
                    </a:lnTo>
                    <a:close/>
                    <a:moveTo>
                      <a:pt x="27" y="59"/>
                    </a:moveTo>
                    <a:lnTo>
                      <a:pt x="42" y="67"/>
                    </a:lnTo>
                    <a:lnTo>
                      <a:pt x="53" y="60"/>
                    </a:lnTo>
                    <a:lnTo>
                      <a:pt x="39" y="51"/>
                    </a:lnTo>
                    <a:lnTo>
                      <a:pt x="27" y="5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2" name="Freeform 758"/>
              <p:cNvSpPr>
                <a:spLocks noEditPoints="1"/>
              </p:cNvSpPr>
              <p:nvPr/>
            </p:nvSpPr>
            <p:spPr bwMode="auto">
              <a:xfrm>
                <a:off x="4450" y="1777"/>
                <a:ext cx="241" cy="141"/>
              </a:xfrm>
              <a:custGeom>
                <a:avLst/>
                <a:gdLst>
                  <a:gd name="T0" fmla="*/ 54 w 241"/>
                  <a:gd name="T1" fmla="*/ 4 h 141"/>
                  <a:gd name="T2" fmla="*/ 81 w 241"/>
                  <a:gd name="T3" fmla="*/ 19 h 141"/>
                  <a:gd name="T4" fmla="*/ 107 w 241"/>
                  <a:gd name="T5" fmla="*/ 35 h 141"/>
                  <a:gd name="T6" fmla="*/ 134 w 241"/>
                  <a:gd name="T7" fmla="*/ 51 h 141"/>
                  <a:gd name="T8" fmla="*/ 161 w 241"/>
                  <a:gd name="T9" fmla="*/ 66 h 141"/>
                  <a:gd name="T10" fmla="*/ 188 w 241"/>
                  <a:gd name="T11" fmla="*/ 82 h 141"/>
                  <a:gd name="T12" fmla="*/ 68 w 241"/>
                  <a:gd name="T13" fmla="*/ 9 h 141"/>
                  <a:gd name="T14" fmla="*/ 95 w 241"/>
                  <a:gd name="T15" fmla="*/ 24 h 141"/>
                  <a:gd name="T16" fmla="*/ 122 w 241"/>
                  <a:gd name="T17" fmla="*/ 40 h 141"/>
                  <a:gd name="T18" fmla="*/ 149 w 241"/>
                  <a:gd name="T19" fmla="*/ 55 h 141"/>
                  <a:gd name="T20" fmla="*/ 175 w 241"/>
                  <a:gd name="T21" fmla="*/ 71 h 141"/>
                  <a:gd name="T22" fmla="*/ 202 w 241"/>
                  <a:gd name="T23" fmla="*/ 87 h 141"/>
                  <a:gd name="T24" fmla="*/ 215 w 241"/>
                  <a:gd name="T25" fmla="*/ 97 h 141"/>
                  <a:gd name="T26" fmla="*/ 229 w 241"/>
                  <a:gd name="T27" fmla="*/ 102 h 141"/>
                  <a:gd name="T28" fmla="*/ 36 w 241"/>
                  <a:gd name="T29" fmla="*/ 15 h 141"/>
                  <a:gd name="T30" fmla="*/ 63 w 241"/>
                  <a:gd name="T31" fmla="*/ 31 h 141"/>
                  <a:gd name="T32" fmla="*/ 90 w 241"/>
                  <a:gd name="T33" fmla="*/ 47 h 141"/>
                  <a:gd name="T34" fmla="*/ 116 w 241"/>
                  <a:gd name="T35" fmla="*/ 62 h 141"/>
                  <a:gd name="T36" fmla="*/ 143 w 241"/>
                  <a:gd name="T37" fmla="*/ 78 h 141"/>
                  <a:gd name="T38" fmla="*/ 170 w 241"/>
                  <a:gd name="T39" fmla="*/ 94 h 141"/>
                  <a:gd name="T40" fmla="*/ 50 w 241"/>
                  <a:gd name="T41" fmla="*/ 20 h 141"/>
                  <a:gd name="T42" fmla="*/ 77 w 241"/>
                  <a:gd name="T43" fmla="*/ 36 h 141"/>
                  <a:gd name="T44" fmla="*/ 104 w 241"/>
                  <a:gd name="T45" fmla="*/ 52 h 141"/>
                  <a:gd name="T46" fmla="*/ 131 w 241"/>
                  <a:gd name="T47" fmla="*/ 67 h 141"/>
                  <a:gd name="T48" fmla="*/ 157 w 241"/>
                  <a:gd name="T49" fmla="*/ 83 h 141"/>
                  <a:gd name="T50" fmla="*/ 184 w 241"/>
                  <a:gd name="T51" fmla="*/ 98 h 141"/>
                  <a:gd name="T52" fmla="*/ 197 w 241"/>
                  <a:gd name="T53" fmla="*/ 109 h 141"/>
                  <a:gd name="T54" fmla="*/ 211 w 241"/>
                  <a:gd name="T55" fmla="*/ 114 h 141"/>
                  <a:gd name="T56" fmla="*/ 18 w 241"/>
                  <a:gd name="T57" fmla="*/ 27 h 141"/>
                  <a:gd name="T58" fmla="*/ 45 w 241"/>
                  <a:gd name="T59" fmla="*/ 43 h 141"/>
                  <a:gd name="T60" fmla="*/ 72 w 241"/>
                  <a:gd name="T61" fmla="*/ 58 h 141"/>
                  <a:gd name="T62" fmla="*/ 98 w 241"/>
                  <a:gd name="T63" fmla="*/ 74 h 141"/>
                  <a:gd name="T64" fmla="*/ 125 w 241"/>
                  <a:gd name="T65" fmla="*/ 90 h 141"/>
                  <a:gd name="T66" fmla="*/ 152 w 241"/>
                  <a:gd name="T67" fmla="*/ 105 h 141"/>
                  <a:gd name="T68" fmla="*/ 32 w 241"/>
                  <a:gd name="T69" fmla="*/ 32 h 141"/>
                  <a:gd name="T70" fmla="*/ 59 w 241"/>
                  <a:gd name="T71" fmla="*/ 48 h 141"/>
                  <a:gd name="T72" fmla="*/ 86 w 241"/>
                  <a:gd name="T73" fmla="*/ 63 h 141"/>
                  <a:gd name="T74" fmla="*/ 113 w 241"/>
                  <a:gd name="T75" fmla="*/ 79 h 141"/>
                  <a:gd name="T76" fmla="*/ 140 w 241"/>
                  <a:gd name="T77" fmla="*/ 94 h 141"/>
                  <a:gd name="T78" fmla="*/ 167 w 241"/>
                  <a:gd name="T79" fmla="*/ 110 h 141"/>
                  <a:gd name="T80" fmla="*/ 179 w 241"/>
                  <a:gd name="T81" fmla="*/ 121 h 141"/>
                  <a:gd name="T82" fmla="*/ 193 w 241"/>
                  <a:gd name="T83" fmla="*/ 126 h 141"/>
                  <a:gd name="T84" fmla="*/ 0 w 241"/>
                  <a:gd name="T85" fmla="*/ 38 h 141"/>
                  <a:gd name="T86" fmla="*/ 27 w 241"/>
                  <a:gd name="T87" fmla="*/ 54 h 141"/>
                  <a:gd name="T88" fmla="*/ 54 w 241"/>
                  <a:gd name="T89" fmla="*/ 70 h 141"/>
                  <a:gd name="T90" fmla="*/ 134 w 241"/>
                  <a:gd name="T91" fmla="*/ 117 h 141"/>
                  <a:gd name="T92" fmla="*/ 15 w 241"/>
                  <a:gd name="T93" fmla="*/ 44 h 141"/>
                  <a:gd name="T94" fmla="*/ 42 w 241"/>
                  <a:gd name="T95" fmla="*/ 59 h 141"/>
                  <a:gd name="T96" fmla="*/ 122 w 241"/>
                  <a:gd name="T97" fmla="*/ 106 h 141"/>
                  <a:gd name="T98" fmla="*/ 149 w 241"/>
                  <a:gd name="T99" fmla="*/ 122 h 141"/>
                  <a:gd name="T100" fmla="*/ 161 w 241"/>
                  <a:gd name="T101" fmla="*/ 133 h 141"/>
                  <a:gd name="T102" fmla="*/ 175 w 241"/>
                  <a:gd name="T103" fmla="*/ 137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1"/>
                  <a:gd name="T157" fmla="*/ 0 h 141"/>
                  <a:gd name="T158" fmla="*/ 241 w 241"/>
                  <a:gd name="T159" fmla="*/ 141 h 1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1" h="141">
                    <a:moveTo>
                      <a:pt x="54" y="4"/>
                    </a:moveTo>
                    <a:lnTo>
                      <a:pt x="68" y="12"/>
                    </a:lnTo>
                    <a:lnTo>
                      <a:pt x="68" y="9"/>
                    </a:lnTo>
                    <a:lnTo>
                      <a:pt x="54" y="0"/>
                    </a:lnTo>
                    <a:lnTo>
                      <a:pt x="54" y="4"/>
                    </a:lnTo>
                    <a:close/>
                    <a:moveTo>
                      <a:pt x="81" y="19"/>
                    </a:moveTo>
                    <a:lnTo>
                      <a:pt x="95" y="28"/>
                    </a:lnTo>
                    <a:lnTo>
                      <a:pt x="95" y="24"/>
                    </a:lnTo>
                    <a:lnTo>
                      <a:pt x="81" y="16"/>
                    </a:lnTo>
                    <a:lnTo>
                      <a:pt x="81" y="19"/>
                    </a:lnTo>
                    <a:close/>
                    <a:moveTo>
                      <a:pt x="107" y="35"/>
                    </a:moveTo>
                    <a:lnTo>
                      <a:pt x="122" y="43"/>
                    </a:lnTo>
                    <a:lnTo>
                      <a:pt x="122" y="40"/>
                    </a:lnTo>
                    <a:lnTo>
                      <a:pt x="107" y="32"/>
                    </a:lnTo>
                    <a:lnTo>
                      <a:pt x="107" y="35"/>
                    </a:lnTo>
                    <a:close/>
                    <a:moveTo>
                      <a:pt x="134" y="51"/>
                    </a:moveTo>
                    <a:lnTo>
                      <a:pt x="149" y="59"/>
                    </a:lnTo>
                    <a:lnTo>
                      <a:pt x="149" y="55"/>
                    </a:lnTo>
                    <a:lnTo>
                      <a:pt x="134" y="47"/>
                    </a:lnTo>
                    <a:lnTo>
                      <a:pt x="134" y="51"/>
                    </a:lnTo>
                    <a:close/>
                    <a:moveTo>
                      <a:pt x="161" y="66"/>
                    </a:moveTo>
                    <a:lnTo>
                      <a:pt x="175" y="74"/>
                    </a:lnTo>
                    <a:lnTo>
                      <a:pt x="175" y="71"/>
                    </a:lnTo>
                    <a:lnTo>
                      <a:pt x="161" y="63"/>
                    </a:lnTo>
                    <a:lnTo>
                      <a:pt x="161" y="66"/>
                    </a:lnTo>
                    <a:close/>
                    <a:moveTo>
                      <a:pt x="188" y="82"/>
                    </a:moveTo>
                    <a:lnTo>
                      <a:pt x="202" y="90"/>
                    </a:lnTo>
                    <a:lnTo>
                      <a:pt x="202" y="87"/>
                    </a:lnTo>
                    <a:lnTo>
                      <a:pt x="188" y="78"/>
                    </a:lnTo>
                    <a:lnTo>
                      <a:pt x="188" y="82"/>
                    </a:lnTo>
                    <a:close/>
                    <a:moveTo>
                      <a:pt x="68" y="9"/>
                    </a:moveTo>
                    <a:lnTo>
                      <a:pt x="68" y="12"/>
                    </a:lnTo>
                    <a:lnTo>
                      <a:pt x="80" y="4"/>
                    </a:lnTo>
                    <a:lnTo>
                      <a:pt x="80" y="1"/>
                    </a:lnTo>
                    <a:lnTo>
                      <a:pt x="68" y="9"/>
                    </a:lnTo>
                    <a:close/>
                    <a:moveTo>
                      <a:pt x="95" y="24"/>
                    </a:moveTo>
                    <a:lnTo>
                      <a:pt x="95" y="28"/>
                    </a:lnTo>
                    <a:lnTo>
                      <a:pt x="107" y="20"/>
                    </a:lnTo>
                    <a:lnTo>
                      <a:pt x="107" y="16"/>
                    </a:lnTo>
                    <a:lnTo>
                      <a:pt x="95" y="24"/>
                    </a:lnTo>
                    <a:close/>
                    <a:moveTo>
                      <a:pt x="122" y="40"/>
                    </a:moveTo>
                    <a:lnTo>
                      <a:pt x="122" y="43"/>
                    </a:lnTo>
                    <a:lnTo>
                      <a:pt x="134" y="35"/>
                    </a:lnTo>
                    <a:lnTo>
                      <a:pt x="134" y="32"/>
                    </a:lnTo>
                    <a:lnTo>
                      <a:pt x="122" y="40"/>
                    </a:lnTo>
                    <a:close/>
                    <a:moveTo>
                      <a:pt x="149" y="55"/>
                    </a:moveTo>
                    <a:lnTo>
                      <a:pt x="149" y="59"/>
                    </a:lnTo>
                    <a:lnTo>
                      <a:pt x="160" y="51"/>
                    </a:lnTo>
                    <a:lnTo>
                      <a:pt x="160" y="48"/>
                    </a:lnTo>
                    <a:lnTo>
                      <a:pt x="149" y="55"/>
                    </a:lnTo>
                    <a:close/>
                    <a:moveTo>
                      <a:pt x="175" y="71"/>
                    </a:moveTo>
                    <a:lnTo>
                      <a:pt x="175" y="74"/>
                    </a:lnTo>
                    <a:lnTo>
                      <a:pt x="187" y="67"/>
                    </a:lnTo>
                    <a:lnTo>
                      <a:pt x="187" y="64"/>
                    </a:lnTo>
                    <a:lnTo>
                      <a:pt x="175" y="71"/>
                    </a:lnTo>
                    <a:close/>
                    <a:moveTo>
                      <a:pt x="202" y="87"/>
                    </a:moveTo>
                    <a:lnTo>
                      <a:pt x="202" y="90"/>
                    </a:lnTo>
                    <a:lnTo>
                      <a:pt x="214" y="82"/>
                    </a:lnTo>
                    <a:lnTo>
                      <a:pt x="214" y="79"/>
                    </a:lnTo>
                    <a:lnTo>
                      <a:pt x="202" y="87"/>
                    </a:lnTo>
                    <a:close/>
                    <a:moveTo>
                      <a:pt x="215" y="97"/>
                    </a:moveTo>
                    <a:lnTo>
                      <a:pt x="229" y="106"/>
                    </a:lnTo>
                    <a:lnTo>
                      <a:pt x="229" y="102"/>
                    </a:lnTo>
                    <a:lnTo>
                      <a:pt x="215" y="94"/>
                    </a:lnTo>
                    <a:lnTo>
                      <a:pt x="215" y="97"/>
                    </a:lnTo>
                    <a:close/>
                    <a:moveTo>
                      <a:pt x="229" y="102"/>
                    </a:moveTo>
                    <a:lnTo>
                      <a:pt x="229" y="106"/>
                    </a:lnTo>
                    <a:lnTo>
                      <a:pt x="241" y="98"/>
                    </a:lnTo>
                    <a:lnTo>
                      <a:pt x="241" y="95"/>
                    </a:lnTo>
                    <a:lnTo>
                      <a:pt x="229" y="102"/>
                    </a:lnTo>
                    <a:close/>
                    <a:moveTo>
                      <a:pt x="36" y="15"/>
                    </a:moveTo>
                    <a:lnTo>
                      <a:pt x="50" y="24"/>
                    </a:lnTo>
                    <a:lnTo>
                      <a:pt x="50" y="20"/>
                    </a:lnTo>
                    <a:lnTo>
                      <a:pt x="36" y="12"/>
                    </a:lnTo>
                    <a:lnTo>
                      <a:pt x="36" y="15"/>
                    </a:lnTo>
                    <a:close/>
                    <a:moveTo>
                      <a:pt x="63" y="31"/>
                    </a:moveTo>
                    <a:lnTo>
                      <a:pt x="77" y="39"/>
                    </a:lnTo>
                    <a:lnTo>
                      <a:pt x="77" y="36"/>
                    </a:lnTo>
                    <a:lnTo>
                      <a:pt x="63" y="28"/>
                    </a:lnTo>
                    <a:lnTo>
                      <a:pt x="63" y="31"/>
                    </a:lnTo>
                    <a:close/>
                    <a:moveTo>
                      <a:pt x="90" y="47"/>
                    </a:moveTo>
                    <a:lnTo>
                      <a:pt x="104" y="55"/>
                    </a:lnTo>
                    <a:lnTo>
                      <a:pt x="104" y="52"/>
                    </a:lnTo>
                    <a:lnTo>
                      <a:pt x="90" y="43"/>
                    </a:lnTo>
                    <a:lnTo>
                      <a:pt x="90" y="47"/>
                    </a:lnTo>
                    <a:close/>
                    <a:moveTo>
                      <a:pt x="116" y="62"/>
                    </a:moveTo>
                    <a:lnTo>
                      <a:pt x="131" y="71"/>
                    </a:lnTo>
                    <a:lnTo>
                      <a:pt x="131" y="67"/>
                    </a:lnTo>
                    <a:lnTo>
                      <a:pt x="116" y="59"/>
                    </a:lnTo>
                    <a:lnTo>
                      <a:pt x="116" y="62"/>
                    </a:lnTo>
                    <a:close/>
                    <a:moveTo>
                      <a:pt x="143" y="78"/>
                    </a:moveTo>
                    <a:lnTo>
                      <a:pt x="157" y="86"/>
                    </a:lnTo>
                    <a:lnTo>
                      <a:pt x="157" y="83"/>
                    </a:lnTo>
                    <a:lnTo>
                      <a:pt x="143" y="74"/>
                    </a:lnTo>
                    <a:lnTo>
                      <a:pt x="143" y="78"/>
                    </a:lnTo>
                    <a:close/>
                    <a:moveTo>
                      <a:pt x="170" y="94"/>
                    </a:moveTo>
                    <a:lnTo>
                      <a:pt x="184" y="102"/>
                    </a:lnTo>
                    <a:lnTo>
                      <a:pt x="184" y="98"/>
                    </a:lnTo>
                    <a:lnTo>
                      <a:pt x="170" y="90"/>
                    </a:lnTo>
                    <a:lnTo>
                      <a:pt x="170" y="94"/>
                    </a:lnTo>
                    <a:close/>
                    <a:moveTo>
                      <a:pt x="50" y="20"/>
                    </a:moveTo>
                    <a:lnTo>
                      <a:pt x="50" y="24"/>
                    </a:lnTo>
                    <a:lnTo>
                      <a:pt x="63" y="16"/>
                    </a:lnTo>
                    <a:lnTo>
                      <a:pt x="63" y="12"/>
                    </a:lnTo>
                    <a:lnTo>
                      <a:pt x="50" y="20"/>
                    </a:lnTo>
                    <a:close/>
                    <a:moveTo>
                      <a:pt x="77" y="36"/>
                    </a:moveTo>
                    <a:lnTo>
                      <a:pt x="77" y="39"/>
                    </a:lnTo>
                    <a:lnTo>
                      <a:pt x="89" y="32"/>
                    </a:lnTo>
                    <a:lnTo>
                      <a:pt x="89" y="28"/>
                    </a:lnTo>
                    <a:lnTo>
                      <a:pt x="77" y="36"/>
                    </a:lnTo>
                    <a:close/>
                    <a:moveTo>
                      <a:pt x="104" y="52"/>
                    </a:moveTo>
                    <a:lnTo>
                      <a:pt x="104" y="55"/>
                    </a:lnTo>
                    <a:lnTo>
                      <a:pt x="116" y="47"/>
                    </a:lnTo>
                    <a:lnTo>
                      <a:pt x="116" y="44"/>
                    </a:lnTo>
                    <a:lnTo>
                      <a:pt x="104" y="52"/>
                    </a:lnTo>
                    <a:close/>
                    <a:moveTo>
                      <a:pt x="131" y="67"/>
                    </a:moveTo>
                    <a:lnTo>
                      <a:pt x="131" y="71"/>
                    </a:lnTo>
                    <a:lnTo>
                      <a:pt x="143" y="63"/>
                    </a:lnTo>
                    <a:lnTo>
                      <a:pt x="143" y="59"/>
                    </a:lnTo>
                    <a:lnTo>
                      <a:pt x="131" y="67"/>
                    </a:lnTo>
                    <a:close/>
                    <a:moveTo>
                      <a:pt x="157" y="83"/>
                    </a:moveTo>
                    <a:lnTo>
                      <a:pt x="157" y="86"/>
                    </a:lnTo>
                    <a:lnTo>
                      <a:pt x="170" y="78"/>
                    </a:lnTo>
                    <a:lnTo>
                      <a:pt x="170" y="75"/>
                    </a:lnTo>
                    <a:lnTo>
                      <a:pt x="157" y="83"/>
                    </a:lnTo>
                    <a:close/>
                    <a:moveTo>
                      <a:pt x="184" y="98"/>
                    </a:moveTo>
                    <a:lnTo>
                      <a:pt x="184" y="102"/>
                    </a:lnTo>
                    <a:lnTo>
                      <a:pt x="196" y="94"/>
                    </a:lnTo>
                    <a:lnTo>
                      <a:pt x="196" y="91"/>
                    </a:lnTo>
                    <a:lnTo>
                      <a:pt x="184" y="98"/>
                    </a:lnTo>
                    <a:close/>
                    <a:moveTo>
                      <a:pt x="197" y="109"/>
                    </a:moveTo>
                    <a:lnTo>
                      <a:pt x="211" y="117"/>
                    </a:lnTo>
                    <a:lnTo>
                      <a:pt x="211" y="114"/>
                    </a:lnTo>
                    <a:lnTo>
                      <a:pt x="197" y="106"/>
                    </a:lnTo>
                    <a:lnTo>
                      <a:pt x="197" y="109"/>
                    </a:lnTo>
                    <a:close/>
                    <a:moveTo>
                      <a:pt x="211" y="114"/>
                    </a:moveTo>
                    <a:lnTo>
                      <a:pt x="211" y="117"/>
                    </a:lnTo>
                    <a:lnTo>
                      <a:pt x="223" y="110"/>
                    </a:lnTo>
                    <a:lnTo>
                      <a:pt x="223" y="106"/>
                    </a:lnTo>
                    <a:lnTo>
                      <a:pt x="211" y="114"/>
                    </a:lnTo>
                    <a:close/>
                    <a:moveTo>
                      <a:pt x="18" y="27"/>
                    </a:moveTo>
                    <a:lnTo>
                      <a:pt x="32" y="35"/>
                    </a:lnTo>
                    <a:lnTo>
                      <a:pt x="32" y="32"/>
                    </a:lnTo>
                    <a:lnTo>
                      <a:pt x="18" y="24"/>
                    </a:lnTo>
                    <a:lnTo>
                      <a:pt x="18" y="27"/>
                    </a:lnTo>
                    <a:close/>
                    <a:moveTo>
                      <a:pt x="45" y="43"/>
                    </a:moveTo>
                    <a:lnTo>
                      <a:pt x="59" y="51"/>
                    </a:lnTo>
                    <a:lnTo>
                      <a:pt x="59" y="48"/>
                    </a:lnTo>
                    <a:lnTo>
                      <a:pt x="45" y="39"/>
                    </a:lnTo>
                    <a:lnTo>
                      <a:pt x="45" y="43"/>
                    </a:lnTo>
                    <a:close/>
                    <a:moveTo>
                      <a:pt x="72" y="58"/>
                    </a:moveTo>
                    <a:lnTo>
                      <a:pt x="86" y="67"/>
                    </a:lnTo>
                    <a:lnTo>
                      <a:pt x="86" y="63"/>
                    </a:lnTo>
                    <a:lnTo>
                      <a:pt x="72" y="55"/>
                    </a:lnTo>
                    <a:lnTo>
                      <a:pt x="72" y="58"/>
                    </a:lnTo>
                    <a:close/>
                    <a:moveTo>
                      <a:pt x="98" y="74"/>
                    </a:moveTo>
                    <a:lnTo>
                      <a:pt x="113" y="82"/>
                    </a:lnTo>
                    <a:lnTo>
                      <a:pt x="113" y="79"/>
                    </a:lnTo>
                    <a:lnTo>
                      <a:pt x="98" y="71"/>
                    </a:lnTo>
                    <a:lnTo>
                      <a:pt x="98" y="74"/>
                    </a:lnTo>
                    <a:close/>
                    <a:moveTo>
                      <a:pt x="125" y="90"/>
                    </a:moveTo>
                    <a:lnTo>
                      <a:pt x="140" y="98"/>
                    </a:lnTo>
                    <a:lnTo>
                      <a:pt x="140" y="94"/>
                    </a:lnTo>
                    <a:lnTo>
                      <a:pt x="125" y="86"/>
                    </a:lnTo>
                    <a:lnTo>
                      <a:pt x="125" y="90"/>
                    </a:lnTo>
                    <a:close/>
                    <a:moveTo>
                      <a:pt x="152" y="105"/>
                    </a:moveTo>
                    <a:lnTo>
                      <a:pt x="167" y="114"/>
                    </a:lnTo>
                    <a:lnTo>
                      <a:pt x="167" y="110"/>
                    </a:lnTo>
                    <a:lnTo>
                      <a:pt x="152" y="102"/>
                    </a:lnTo>
                    <a:lnTo>
                      <a:pt x="152" y="105"/>
                    </a:lnTo>
                    <a:close/>
                    <a:moveTo>
                      <a:pt x="32" y="32"/>
                    </a:moveTo>
                    <a:lnTo>
                      <a:pt x="32" y="35"/>
                    </a:lnTo>
                    <a:lnTo>
                      <a:pt x="45" y="28"/>
                    </a:lnTo>
                    <a:lnTo>
                      <a:pt x="45" y="24"/>
                    </a:lnTo>
                    <a:lnTo>
                      <a:pt x="32" y="32"/>
                    </a:lnTo>
                    <a:close/>
                    <a:moveTo>
                      <a:pt x="59" y="48"/>
                    </a:moveTo>
                    <a:lnTo>
                      <a:pt x="59" y="51"/>
                    </a:lnTo>
                    <a:lnTo>
                      <a:pt x="71" y="43"/>
                    </a:lnTo>
                    <a:lnTo>
                      <a:pt x="71" y="40"/>
                    </a:lnTo>
                    <a:lnTo>
                      <a:pt x="59" y="48"/>
                    </a:lnTo>
                    <a:close/>
                    <a:moveTo>
                      <a:pt x="86" y="63"/>
                    </a:moveTo>
                    <a:lnTo>
                      <a:pt x="86" y="67"/>
                    </a:lnTo>
                    <a:lnTo>
                      <a:pt x="98" y="59"/>
                    </a:lnTo>
                    <a:lnTo>
                      <a:pt x="98" y="55"/>
                    </a:lnTo>
                    <a:lnTo>
                      <a:pt x="86" y="63"/>
                    </a:lnTo>
                    <a:close/>
                    <a:moveTo>
                      <a:pt x="113" y="79"/>
                    </a:moveTo>
                    <a:lnTo>
                      <a:pt x="113" y="82"/>
                    </a:lnTo>
                    <a:lnTo>
                      <a:pt x="125" y="74"/>
                    </a:lnTo>
                    <a:lnTo>
                      <a:pt x="125" y="71"/>
                    </a:lnTo>
                    <a:lnTo>
                      <a:pt x="113" y="79"/>
                    </a:lnTo>
                    <a:close/>
                    <a:moveTo>
                      <a:pt x="140" y="94"/>
                    </a:moveTo>
                    <a:lnTo>
                      <a:pt x="140" y="98"/>
                    </a:lnTo>
                    <a:lnTo>
                      <a:pt x="152" y="90"/>
                    </a:lnTo>
                    <a:lnTo>
                      <a:pt x="152" y="87"/>
                    </a:lnTo>
                    <a:lnTo>
                      <a:pt x="140" y="94"/>
                    </a:lnTo>
                    <a:close/>
                    <a:moveTo>
                      <a:pt x="167" y="110"/>
                    </a:moveTo>
                    <a:lnTo>
                      <a:pt x="167" y="114"/>
                    </a:lnTo>
                    <a:lnTo>
                      <a:pt x="178" y="106"/>
                    </a:lnTo>
                    <a:lnTo>
                      <a:pt x="178" y="102"/>
                    </a:lnTo>
                    <a:lnTo>
                      <a:pt x="167" y="110"/>
                    </a:lnTo>
                    <a:close/>
                    <a:moveTo>
                      <a:pt x="179" y="121"/>
                    </a:moveTo>
                    <a:lnTo>
                      <a:pt x="193" y="129"/>
                    </a:lnTo>
                    <a:lnTo>
                      <a:pt x="193" y="126"/>
                    </a:lnTo>
                    <a:lnTo>
                      <a:pt x="179" y="117"/>
                    </a:lnTo>
                    <a:lnTo>
                      <a:pt x="179" y="121"/>
                    </a:lnTo>
                    <a:close/>
                    <a:moveTo>
                      <a:pt x="193" y="126"/>
                    </a:moveTo>
                    <a:lnTo>
                      <a:pt x="193" y="129"/>
                    </a:lnTo>
                    <a:lnTo>
                      <a:pt x="205" y="121"/>
                    </a:lnTo>
                    <a:lnTo>
                      <a:pt x="205" y="118"/>
                    </a:lnTo>
                    <a:lnTo>
                      <a:pt x="193" y="126"/>
                    </a:lnTo>
                    <a:close/>
                    <a:moveTo>
                      <a:pt x="0" y="38"/>
                    </a:moveTo>
                    <a:lnTo>
                      <a:pt x="15" y="47"/>
                    </a:lnTo>
                    <a:lnTo>
                      <a:pt x="15" y="44"/>
                    </a:lnTo>
                    <a:lnTo>
                      <a:pt x="0" y="35"/>
                    </a:lnTo>
                    <a:lnTo>
                      <a:pt x="0" y="38"/>
                    </a:lnTo>
                    <a:close/>
                    <a:moveTo>
                      <a:pt x="27" y="54"/>
                    </a:moveTo>
                    <a:lnTo>
                      <a:pt x="42" y="62"/>
                    </a:lnTo>
                    <a:lnTo>
                      <a:pt x="42" y="59"/>
                    </a:lnTo>
                    <a:lnTo>
                      <a:pt x="27" y="51"/>
                    </a:lnTo>
                    <a:lnTo>
                      <a:pt x="27" y="54"/>
                    </a:lnTo>
                    <a:close/>
                    <a:moveTo>
                      <a:pt x="54" y="70"/>
                    </a:moveTo>
                    <a:lnTo>
                      <a:pt x="122" y="110"/>
                    </a:lnTo>
                    <a:lnTo>
                      <a:pt x="122" y="106"/>
                    </a:lnTo>
                    <a:lnTo>
                      <a:pt x="54" y="67"/>
                    </a:lnTo>
                    <a:lnTo>
                      <a:pt x="54" y="70"/>
                    </a:lnTo>
                    <a:close/>
                    <a:moveTo>
                      <a:pt x="134" y="117"/>
                    </a:moveTo>
                    <a:lnTo>
                      <a:pt x="149" y="125"/>
                    </a:lnTo>
                    <a:lnTo>
                      <a:pt x="149" y="122"/>
                    </a:lnTo>
                    <a:lnTo>
                      <a:pt x="134" y="114"/>
                    </a:lnTo>
                    <a:lnTo>
                      <a:pt x="134" y="117"/>
                    </a:lnTo>
                    <a:close/>
                    <a:moveTo>
                      <a:pt x="15" y="44"/>
                    </a:moveTo>
                    <a:lnTo>
                      <a:pt x="15" y="47"/>
                    </a:lnTo>
                    <a:lnTo>
                      <a:pt x="27" y="39"/>
                    </a:lnTo>
                    <a:lnTo>
                      <a:pt x="27" y="36"/>
                    </a:lnTo>
                    <a:lnTo>
                      <a:pt x="15" y="44"/>
                    </a:lnTo>
                    <a:close/>
                    <a:moveTo>
                      <a:pt x="42" y="59"/>
                    </a:moveTo>
                    <a:lnTo>
                      <a:pt x="42" y="62"/>
                    </a:lnTo>
                    <a:lnTo>
                      <a:pt x="53" y="55"/>
                    </a:lnTo>
                    <a:lnTo>
                      <a:pt x="53" y="52"/>
                    </a:lnTo>
                    <a:lnTo>
                      <a:pt x="42" y="59"/>
                    </a:lnTo>
                    <a:close/>
                    <a:moveTo>
                      <a:pt x="122" y="106"/>
                    </a:moveTo>
                    <a:lnTo>
                      <a:pt x="122" y="110"/>
                    </a:lnTo>
                    <a:lnTo>
                      <a:pt x="134" y="102"/>
                    </a:lnTo>
                    <a:lnTo>
                      <a:pt x="134" y="98"/>
                    </a:lnTo>
                    <a:lnTo>
                      <a:pt x="122" y="106"/>
                    </a:lnTo>
                    <a:close/>
                    <a:moveTo>
                      <a:pt x="149" y="122"/>
                    </a:moveTo>
                    <a:lnTo>
                      <a:pt x="149" y="125"/>
                    </a:lnTo>
                    <a:lnTo>
                      <a:pt x="160" y="117"/>
                    </a:lnTo>
                    <a:lnTo>
                      <a:pt x="160" y="114"/>
                    </a:lnTo>
                    <a:lnTo>
                      <a:pt x="149" y="122"/>
                    </a:lnTo>
                    <a:close/>
                    <a:moveTo>
                      <a:pt x="161" y="133"/>
                    </a:moveTo>
                    <a:lnTo>
                      <a:pt x="175" y="141"/>
                    </a:lnTo>
                    <a:lnTo>
                      <a:pt x="175" y="137"/>
                    </a:lnTo>
                    <a:lnTo>
                      <a:pt x="161" y="129"/>
                    </a:lnTo>
                    <a:lnTo>
                      <a:pt x="161" y="133"/>
                    </a:lnTo>
                    <a:close/>
                    <a:moveTo>
                      <a:pt x="175" y="137"/>
                    </a:moveTo>
                    <a:lnTo>
                      <a:pt x="175" y="141"/>
                    </a:lnTo>
                    <a:lnTo>
                      <a:pt x="187" y="133"/>
                    </a:lnTo>
                    <a:lnTo>
                      <a:pt x="187" y="130"/>
                    </a:lnTo>
                    <a:lnTo>
                      <a:pt x="175" y="137"/>
                    </a:ln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23" name="Freeform 759"/>
              <p:cNvSpPr>
                <a:spLocks/>
              </p:cNvSpPr>
              <p:nvPr/>
            </p:nvSpPr>
            <p:spPr bwMode="auto">
              <a:xfrm>
                <a:off x="4425" y="1816"/>
                <a:ext cx="204" cy="133"/>
              </a:xfrm>
              <a:custGeom>
                <a:avLst/>
                <a:gdLst>
                  <a:gd name="T0" fmla="*/ 0 w 204"/>
                  <a:gd name="T1" fmla="*/ 15 h 133"/>
                  <a:gd name="T2" fmla="*/ 204 w 204"/>
                  <a:gd name="T3" fmla="*/ 133 h 133"/>
                  <a:gd name="T4" fmla="*/ 204 w 204"/>
                  <a:gd name="T5" fmla="*/ 117 h 133"/>
                  <a:gd name="T6" fmla="*/ 0 w 204"/>
                  <a:gd name="T7" fmla="*/ 0 h 133"/>
                  <a:gd name="T8" fmla="*/ 0 w 204"/>
                  <a:gd name="T9" fmla="*/ 15 h 133"/>
                  <a:gd name="T10" fmla="*/ 0 60000 65536"/>
                  <a:gd name="T11" fmla="*/ 0 60000 65536"/>
                  <a:gd name="T12" fmla="*/ 0 60000 65536"/>
                  <a:gd name="T13" fmla="*/ 0 60000 65536"/>
                  <a:gd name="T14" fmla="*/ 0 60000 65536"/>
                  <a:gd name="T15" fmla="*/ 0 w 204"/>
                  <a:gd name="T16" fmla="*/ 0 h 133"/>
                  <a:gd name="T17" fmla="*/ 204 w 204"/>
                  <a:gd name="T18" fmla="*/ 133 h 133"/>
                </a:gdLst>
                <a:ahLst/>
                <a:cxnLst>
                  <a:cxn ang="T10">
                    <a:pos x="T0" y="T1"/>
                  </a:cxn>
                  <a:cxn ang="T11">
                    <a:pos x="T2" y="T3"/>
                  </a:cxn>
                  <a:cxn ang="T12">
                    <a:pos x="T4" y="T5"/>
                  </a:cxn>
                  <a:cxn ang="T13">
                    <a:pos x="T6" y="T7"/>
                  </a:cxn>
                  <a:cxn ang="T14">
                    <a:pos x="T8" y="T9"/>
                  </a:cxn>
                </a:cxnLst>
                <a:rect l="T15" t="T16" r="T17" b="T18"/>
                <a:pathLst>
                  <a:path w="204" h="133">
                    <a:moveTo>
                      <a:pt x="0" y="15"/>
                    </a:moveTo>
                    <a:lnTo>
                      <a:pt x="204" y="133"/>
                    </a:lnTo>
                    <a:lnTo>
                      <a:pt x="204" y="117"/>
                    </a:lnTo>
                    <a:lnTo>
                      <a:pt x="0" y="0"/>
                    </a:lnTo>
                    <a:lnTo>
                      <a:pt x="0" y="15"/>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200" name="Freeform 760"/>
              <p:cNvSpPr>
                <a:spLocks/>
              </p:cNvSpPr>
              <p:nvPr/>
            </p:nvSpPr>
            <p:spPr bwMode="auto">
              <a:xfrm>
                <a:off x="4580" y="1480"/>
                <a:ext cx="183" cy="283"/>
              </a:xfrm>
              <a:custGeom>
                <a:avLst/>
                <a:gdLst/>
                <a:ahLst/>
                <a:cxnLst>
                  <a:cxn ang="0">
                    <a:pos x="5" y="173"/>
                  </a:cxn>
                  <a:cxn ang="0">
                    <a:pos x="5" y="4"/>
                  </a:cxn>
                  <a:cxn ang="0">
                    <a:pos x="0" y="0"/>
                  </a:cxn>
                  <a:cxn ang="0">
                    <a:pos x="183" y="106"/>
                  </a:cxn>
                  <a:cxn ang="0">
                    <a:pos x="183" y="283"/>
                  </a:cxn>
                  <a:cxn ang="0">
                    <a:pos x="183" y="278"/>
                  </a:cxn>
                  <a:cxn ang="0">
                    <a:pos x="5" y="173"/>
                  </a:cxn>
                </a:cxnLst>
                <a:rect l="0" t="0" r="r" b="b"/>
                <a:pathLst>
                  <a:path w="183" h="283">
                    <a:moveTo>
                      <a:pt x="5" y="173"/>
                    </a:moveTo>
                    <a:lnTo>
                      <a:pt x="5" y="4"/>
                    </a:lnTo>
                    <a:lnTo>
                      <a:pt x="0" y="0"/>
                    </a:lnTo>
                    <a:lnTo>
                      <a:pt x="183" y="106"/>
                    </a:lnTo>
                    <a:lnTo>
                      <a:pt x="183" y="283"/>
                    </a:lnTo>
                    <a:lnTo>
                      <a:pt x="183" y="278"/>
                    </a:lnTo>
                    <a:lnTo>
                      <a:pt x="5" y="173"/>
                    </a:lnTo>
                    <a:close/>
                  </a:path>
                </a:pathLst>
              </a:custGeom>
              <a:gradFill rotWithShape="1">
                <a:gsLst>
                  <a:gs pos="0">
                    <a:schemeClr val="accent1">
                      <a:gamma/>
                      <a:tint val="0"/>
                      <a:invGamma/>
                    </a:schemeClr>
                  </a:gs>
                  <a:gs pos="100000">
                    <a:schemeClr val="accent1"/>
                  </a:gs>
                </a:gsLst>
                <a:path path="rect">
                  <a:fillToRect l="50000" t="50000" r="50000" b="50000"/>
                </a:path>
              </a:gradFill>
              <a:ln w="12700" cap="rnd" cmpd="sng">
                <a:solidFill>
                  <a:srgbClr val="993366"/>
                </a:solidFill>
                <a:prstDash val="solid"/>
                <a:round/>
                <a:headEnd/>
                <a:tailEnd/>
              </a:ln>
            </p:spPr>
            <p:txBody>
              <a:bodyPr/>
              <a:lstStyle/>
              <a:p>
                <a:pPr>
                  <a:defRPr/>
                </a:pPr>
                <a:endParaRPr lang="ru-RU">
                  <a:latin typeface="Arial" charset="0"/>
                  <a:cs typeface="Arial" charset="0"/>
                </a:endParaRPr>
              </a:p>
            </p:txBody>
          </p:sp>
        </p:grpSp>
        <p:grpSp>
          <p:nvGrpSpPr>
            <p:cNvPr id="58426" name="Group 761"/>
            <p:cNvGrpSpPr>
              <a:grpSpLocks/>
            </p:cNvGrpSpPr>
            <p:nvPr/>
          </p:nvGrpSpPr>
          <p:grpSpPr bwMode="auto">
            <a:xfrm>
              <a:off x="5233" y="1310"/>
              <a:ext cx="425" cy="425"/>
              <a:chOff x="4425" y="1431"/>
              <a:chExt cx="516" cy="518"/>
            </a:xfrm>
          </p:grpSpPr>
          <p:sp>
            <p:nvSpPr>
              <p:cNvPr id="58497" name="Freeform 762"/>
              <p:cNvSpPr>
                <a:spLocks/>
              </p:cNvSpPr>
              <p:nvPr/>
            </p:nvSpPr>
            <p:spPr bwMode="auto">
              <a:xfrm>
                <a:off x="4425" y="1753"/>
                <a:ext cx="294" cy="196"/>
              </a:xfrm>
              <a:custGeom>
                <a:avLst/>
                <a:gdLst>
                  <a:gd name="T0" fmla="*/ 0 w 294"/>
                  <a:gd name="T1" fmla="*/ 63 h 196"/>
                  <a:gd name="T2" fmla="*/ 87 w 294"/>
                  <a:gd name="T3" fmla="*/ 0 h 196"/>
                  <a:gd name="T4" fmla="*/ 294 w 294"/>
                  <a:gd name="T5" fmla="*/ 119 h 196"/>
                  <a:gd name="T6" fmla="*/ 294 w 294"/>
                  <a:gd name="T7" fmla="*/ 144 h 196"/>
                  <a:gd name="T8" fmla="*/ 204 w 294"/>
                  <a:gd name="T9" fmla="*/ 196 h 196"/>
                  <a:gd name="T10" fmla="*/ 0 w 294"/>
                  <a:gd name="T11" fmla="*/ 78 h 196"/>
                  <a:gd name="T12" fmla="*/ 0 w 294"/>
                  <a:gd name="T13" fmla="*/ 63 h 196"/>
                  <a:gd name="T14" fmla="*/ 0 60000 65536"/>
                  <a:gd name="T15" fmla="*/ 0 60000 65536"/>
                  <a:gd name="T16" fmla="*/ 0 60000 65536"/>
                  <a:gd name="T17" fmla="*/ 0 60000 65536"/>
                  <a:gd name="T18" fmla="*/ 0 60000 65536"/>
                  <a:gd name="T19" fmla="*/ 0 60000 65536"/>
                  <a:gd name="T20" fmla="*/ 0 60000 65536"/>
                  <a:gd name="T21" fmla="*/ 0 w 294"/>
                  <a:gd name="T22" fmla="*/ 0 h 196"/>
                  <a:gd name="T23" fmla="*/ 294 w 294"/>
                  <a:gd name="T24" fmla="*/ 196 h 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196">
                    <a:moveTo>
                      <a:pt x="0" y="63"/>
                    </a:moveTo>
                    <a:lnTo>
                      <a:pt x="87" y="0"/>
                    </a:lnTo>
                    <a:lnTo>
                      <a:pt x="294" y="119"/>
                    </a:lnTo>
                    <a:lnTo>
                      <a:pt x="294" y="144"/>
                    </a:lnTo>
                    <a:lnTo>
                      <a:pt x="204" y="196"/>
                    </a:lnTo>
                    <a:lnTo>
                      <a:pt x="0" y="78"/>
                    </a:lnTo>
                    <a:lnTo>
                      <a:pt x="0" y="63"/>
                    </a:ln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8" name="Freeform 763"/>
              <p:cNvSpPr>
                <a:spLocks/>
              </p:cNvSpPr>
              <p:nvPr/>
            </p:nvSpPr>
            <p:spPr bwMode="auto">
              <a:xfrm>
                <a:off x="4563" y="1431"/>
                <a:ext cx="378" cy="392"/>
              </a:xfrm>
              <a:custGeom>
                <a:avLst/>
                <a:gdLst>
                  <a:gd name="T0" fmla="*/ 635 w 1116"/>
                  <a:gd name="T1" fmla="*/ 1159 h 1159"/>
                  <a:gd name="T2" fmla="*/ 735 w 1116"/>
                  <a:gd name="T3" fmla="*/ 1095 h 1159"/>
                  <a:gd name="T4" fmla="*/ 1058 w 1116"/>
                  <a:gd name="T5" fmla="*/ 789 h 1159"/>
                  <a:gd name="T6" fmla="*/ 1088 w 1116"/>
                  <a:gd name="T7" fmla="*/ 523 h 1159"/>
                  <a:gd name="T8" fmla="*/ 60 w 1116"/>
                  <a:gd name="T9" fmla="*/ 18 h 1159"/>
                  <a:gd name="T10" fmla="*/ 0 w 1116"/>
                  <a:gd name="T11" fmla="*/ 63 h 1159"/>
                  <a:gd name="T12" fmla="*/ 0 w 1116"/>
                  <a:gd name="T13" fmla="*/ 63 h 1159"/>
                  <a:gd name="T14" fmla="*/ 0 w 1116"/>
                  <a:gd name="T15" fmla="*/ 792 h 1159"/>
                  <a:gd name="T16" fmla="*/ 155 w 1116"/>
                  <a:gd name="T17" fmla="*/ 911 h 1159"/>
                  <a:gd name="T18" fmla="*/ 98 w 1116"/>
                  <a:gd name="T19" fmla="*/ 951 h 1159"/>
                  <a:gd name="T20" fmla="*/ 407 w 1116"/>
                  <a:gd name="T21" fmla="*/ 1138 h 1159"/>
                  <a:gd name="T22" fmla="*/ 472 w 1116"/>
                  <a:gd name="T23" fmla="*/ 1099 h 1159"/>
                  <a:gd name="T24" fmla="*/ 635 w 1116"/>
                  <a:gd name="T25" fmla="*/ 1159 h 11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6"/>
                  <a:gd name="T40" fmla="*/ 0 h 1159"/>
                  <a:gd name="T41" fmla="*/ 1116 w 1116"/>
                  <a:gd name="T42" fmla="*/ 1159 h 11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6" h="1159">
                    <a:moveTo>
                      <a:pt x="635" y="1159"/>
                    </a:moveTo>
                    <a:lnTo>
                      <a:pt x="735" y="1095"/>
                    </a:lnTo>
                    <a:cubicBezTo>
                      <a:pt x="864" y="1021"/>
                      <a:pt x="974" y="916"/>
                      <a:pt x="1058" y="789"/>
                    </a:cubicBezTo>
                    <a:cubicBezTo>
                      <a:pt x="1105" y="709"/>
                      <a:pt x="1116" y="611"/>
                      <a:pt x="1088" y="523"/>
                    </a:cubicBezTo>
                    <a:cubicBezTo>
                      <a:pt x="917" y="194"/>
                      <a:pt x="521" y="0"/>
                      <a:pt x="60" y="18"/>
                    </a:cubicBezTo>
                    <a:cubicBezTo>
                      <a:pt x="23" y="20"/>
                      <a:pt x="3" y="36"/>
                      <a:pt x="0" y="63"/>
                    </a:cubicBezTo>
                    <a:lnTo>
                      <a:pt x="0" y="792"/>
                    </a:lnTo>
                    <a:cubicBezTo>
                      <a:pt x="49" y="835"/>
                      <a:pt x="101" y="875"/>
                      <a:pt x="155" y="911"/>
                    </a:cubicBezTo>
                    <a:cubicBezTo>
                      <a:pt x="136" y="924"/>
                      <a:pt x="117" y="937"/>
                      <a:pt x="98" y="951"/>
                    </a:cubicBezTo>
                    <a:cubicBezTo>
                      <a:pt x="195" y="1023"/>
                      <a:pt x="298" y="1086"/>
                      <a:pt x="407" y="1138"/>
                    </a:cubicBezTo>
                    <a:cubicBezTo>
                      <a:pt x="429" y="1125"/>
                      <a:pt x="451" y="1112"/>
                      <a:pt x="472" y="1099"/>
                    </a:cubicBezTo>
                    <a:cubicBezTo>
                      <a:pt x="525" y="1122"/>
                      <a:pt x="579" y="1143"/>
                      <a:pt x="635" y="1159"/>
                    </a:cubicBezTo>
                    <a:close/>
                  </a:path>
                </a:pathLst>
              </a:custGeom>
              <a:solidFill>
                <a:srgbClr val="ECFFD9"/>
              </a:solidFill>
              <a:ln w="17463"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9" name="Freeform 764"/>
              <p:cNvSpPr>
                <a:spLocks noEditPoints="1"/>
              </p:cNvSpPr>
              <p:nvPr/>
            </p:nvSpPr>
            <p:spPr bwMode="auto">
              <a:xfrm>
                <a:off x="4425" y="1561"/>
                <a:ext cx="440" cy="388"/>
              </a:xfrm>
              <a:custGeom>
                <a:avLst/>
                <a:gdLst>
                  <a:gd name="T0" fmla="*/ 605 w 1301"/>
                  <a:gd name="T1" fmla="*/ 1146 h 1146"/>
                  <a:gd name="T2" fmla="*/ 870 w 1301"/>
                  <a:gd name="T3" fmla="*/ 994 h 1146"/>
                  <a:gd name="T4" fmla="*/ 870 w 1301"/>
                  <a:gd name="T5" fmla="*/ 919 h 1146"/>
                  <a:gd name="T6" fmla="*/ 257 w 1301"/>
                  <a:gd name="T7" fmla="*/ 568 h 1146"/>
                  <a:gd name="T8" fmla="*/ 0 w 1301"/>
                  <a:gd name="T9" fmla="*/ 753 h 1146"/>
                  <a:gd name="T10" fmla="*/ 0 w 1301"/>
                  <a:gd name="T11" fmla="*/ 798 h 1146"/>
                  <a:gd name="T12" fmla="*/ 605 w 1301"/>
                  <a:gd name="T13" fmla="*/ 1146 h 1146"/>
                  <a:gd name="T14" fmla="*/ 1301 w 1301"/>
                  <a:gd name="T15" fmla="*/ 38 h 1146"/>
                  <a:gd name="T16" fmla="*/ 1044 w 1301"/>
                  <a:gd name="T17" fmla="*/ 6 h 1146"/>
                  <a:gd name="T18" fmla="*/ 1301 w 1301"/>
                  <a:gd name="T19" fmla="*/ 38 h 11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1"/>
                  <a:gd name="T31" fmla="*/ 0 h 1146"/>
                  <a:gd name="T32" fmla="*/ 1301 w 1301"/>
                  <a:gd name="T33" fmla="*/ 1146 h 11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1" h="1146">
                    <a:moveTo>
                      <a:pt x="605" y="1146"/>
                    </a:moveTo>
                    <a:lnTo>
                      <a:pt x="870" y="994"/>
                    </a:lnTo>
                    <a:lnTo>
                      <a:pt x="870" y="919"/>
                    </a:lnTo>
                    <a:lnTo>
                      <a:pt x="257" y="568"/>
                    </a:lnTo>
                    <a:lnTo>
                      <a:pt x="0" y="753"/>
                    </a:lnTo>
                    <a:lnTo>
                      <a:pt x="0" y="798"/>
                    </a:lnTo>
                    <a:lnTo>
                      <a:pt x="605" y="1146"/>
                    </a:lnTo>
                    <a:close/>
                    <a:moveTo>
                      <a:pt x="1301" y="38"/>
                    </a:moveTo>
                    <a:cubicBezTo>
                      <a:pt x="1218" y="11"/>
                      <a:pt x="1131" y="0"/>
                      <a:pt x="1044" y="6"/>
                    </a:cubicBezTo>
                    <a:cubicBezTo>
                      <a:pt x="1131" y="0"/>
                      <a:pt x="1218" y="11"/>
                      <a:pt x="1301" y="38"/>
                    </a:cubicBezTo>
                    <a:close/>
                  </a:path>
                </a:pathLst>
              </a:custGeom>
              <a:noFill/>
              <a:ln w="793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0" name="Freeform 765"/>
              <p:cNvSpPr>
                <a:spLocks/>
              </p:cNvSpPr>
              <p:nvPr/>
            </p:nvSpPr>
            <p:spPr bwMode="auto">
              <a:xfrm>
                <a:off x="4425" y="1753"/>
                <a:ext cx="294" cy="180"/>
              </a:xfrm>
              <a:custGeom>
                <a:avLst/>
                <a:gdLst>
                  <a:gd name="T0" fmla="*/ 0 w 294"/>
                  <a:gd name="T1" fmla="*/ 63 h 180"/>
                  <a:gd name="T2" fmla="*/ 87 w 294"/>
                  <a:gd name="T3" fmla="*/ 0 h 180"/>
                  <a:gd name="T4" fmla="*/ 294 w 294"/>
                  <a:gd name="T5" fmla="*/ 119 h 180"/>
                  <a:gd name="T6" fmla="*/ 204 w 294"/>
                  <a:gd name="T7" fmla="*/ 180 h 180"/>
                  <a:gd name="T8" fmla="*/ 0 w 294"/>
                  <a:gd name="T9" fmla="*/ 63 h 180"/>
                  <a:gd name="T10" fmla="*/ 0 60000 65536"/>
                  <a:gd name="T11" fmla="*/ 0 60000 65536"/>
                  <a:gd name="T12" fmla="*/ 0 60000 65536"/>
                  <a:gd name="T13" fmla="*/ 0 60000 65536"/>
                  <a:gd name="T14" fmla="*/ 0 60000 65536"/>
                  <a:gd name="T15" fmla="*/ 0 w 294"/>
                  <a:gd name="T16" fmla="*/ 0 h 180"/>
                  <a:gd name="T17" fmla="*/ 294 w 294"/>
                  <a:gd name="T18" fmla="*/ 180 h 180"/>
                </a:gdLst>
                <a:ahLst/>
                <a:cxnLst>
                  <a:cxn ang="T10">
                    <a:pos x="T0" y="T1"/>
                  </a:cxn>
                  <a:cxn ang="T11">
                    <a:pos x="T2" y="T3"/>
                  </a:cxn>
                  <a:cxn ang="T12">
                    <a:pos x="T4" y="T5"/>
                  </a:cxn>
                  <a:cxn ang="T13">
                    <a:pos x="T6" y="T7"/>
                  </a:cxn>
                  <a:cxn ang="T14">
                    <a:pos x="T8" y="T9"/>
                  </a:cxn>
                </a:cxnLst>
                <a:rect l="T15" t="T16" r="T17" b="T18"/>
                <a:pathLst>
                  <a:path w="294" h="180">
                    <a:moveTo>
                      <a:pt x="0" y="63"/>
                    </a:moveTo>
                    <a:lnTo>
                      <a:pt x="87" y="0"/>
                    </a:lnTo>
                    <a:lnTo>
                      <a:pt x="294" y="119"/>
                    </a:lnTo>
                    <a:lnTo>
                      <a:pt x="204" y="180"/>
                    </a:lnTo>
                    <a:lnTo>
                      <a:pt x="0" y="63"/>
                    </a:lnTo>
                    <a:close/>
                  </a:path>
                </a:pathLst>
              </a:custGeom>
              <a:noFill/>
              <a:ln w="7938"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1" name="Freeform 766"/>
              <p:cNvSpPr>
                <a:spLocks/>
              </p:cNvSpPr>
              <p:nvPr/>
            </p:nvSpPr>
            <p:spPr bwMode="auto">
              <a:xfrm>
                <a:off x="4629" y="1872"/>
                <a:ext cx="90" cy="77"/>
              </a:xfrm>
              <a:custGeom>
                <a:avLst/>
                <a:gdLst>
                  <a:gd name="T0" fmla="*/ 0 w 90"/>
                  <a:gd name="T1" fmla="*/ 77 h 77"/>
                  <a:gd name="T2" fmla="*/ 0 w 90"/>
                  <a:gd name="T3" fmla="*/ 61 h 77"/>
                  <a:gd name="T4" fmla="*/ 90 w 90"/>
                  <a:gd name="T5" fmla="*/ 0 h 77"/>
                  <a:gd name="T6" fmla="*/ 90 w 90"/>
                  <a:gd name="T7" fmla="*/ 25 h 77"/>
                  <a:gd name="T8" fmla="*/ 0 w 90"/>
                  <a:gd name="T9" fmla="*/ 77 h 77"/>
                  <a:gd name="T10" fmla="*/ 0 60000 65536"/>
                  <a:gd name="T11" fmla="*/ 0 60000 65536"/>
                  <a:gd name="T12" fmla="*/ 0 60000 65536"/>
                  <a:gd name="T13" fmla="*/ 0 60000 65536"/>
                  <a:gd name="T14" fmla="*/ 0 60000 65536"/>
                  <a:gd name="T15" fmla="*/ 0 w 90"/>
                  <a:gd name="T16" fmla="*/ 0 h 77"/>
                  <a:gd name="T17" fmla="*/ 90 w 90"/>
                  <a:gd name="T18" fmla="*/ 77 h 77"/>
                </a:gdLst>
                <a:ahLst/>
                <a:cxnLst>
                  <a:cxn ang="T10">
                    <a:pos x="T0" y="T1"/>
                  </a:cxn>
                  <a:cxn ang="T11">
                    <a:pos x="T2" y="T3"/>
                  </a:cxn>
                  <a:cxn ang="T12">
                    <a:pos x="T4" y="T5"/>
                  </a:cxn>
                  <a:cxn ang="T13">
                    <a:pos x="T6" y="T7"/>
                  </a:cxn>
                  <a:cxn ang="T14">
                    <a:pos x="T8" y="T9"/>
                  </a:cxn>
                </a:cxnLst>
                <a:rect l="T15" t="T16" r="T17" b="T18"/>
                <a:pathLst>
                  <a:path w="90" h="77">
                    <a:moveTo>
                      <a:pt x="0" y="77"/>
                    </a:moveTo>
                    <a:lnTo>
                      <a:pt x="0" y="61"/>
                    </a:lnTo>
                    <a:lnTo>
                      <a:pt x="90" y="0"/>
                    </a:lnTo>
                    <a:lnTo>
                      <a:pt x="90" y="25"/>
                    </a:lnTo>
                    <a:lnTo>
                      <a:pt x="0" y="77"/>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2" name="Freeform 767"/>
              <p:cNvSpPr>
                <a:spLocks/>
              </p:cNvSpPr>
              <p:nvPr/>
            </p:nvSpPr>
            <p:spPr bwMode="auto">
              <a:xfrm>
                <a:off x="4778" y="1559"/>
                <a:ext cx="163" cy="264"/>
              </a:xfrm>
              <a:custGeom>
                <a:avLst/>
                <a:gdLst>
                  <a:gd name="T0" fmla="*/ 0 w 481"/>
                  <a:gd name="T1" fmla="*/ 780 h 780"/>
                  <a:gd name="T2" fmla="*/ 0 w 481"/>
                  <a:gd name="T3" fmla="*/ 11 h 780"/>
                  <a:gd name="T4" fmla="*/ 453 w 481"/>
                  <a:gd name="T5" fmla="*/ 144 h 780"/>
                  <a:gd name="T6" fmla="*/ 423 w 481"/>
                  <a:gd name="T7" fmla="*/ 410 h 780"/>
                  <a:gd name="T8" fmla="*/ 117 w 481"/>
                  <a:gd name="T9" fmla="*/ 704 h 780"/>
                  <a:gd name="T10" fmla="*/ 117 w 481"/>
                  <a:gd name="T11" fmla="*/ 704 h 780"/>
                  <a:gd name="T12" fmla="*/ 0 w 481"/>
                  <a:gd name="T13" fmla="*/ 780 h 780"/>
                  <a:gd name="T14" fmla="*/ 0 60000 65536"/>
                  <a:gd name="T15" fmla="*/ 0 60000 65536"/>
                  <a:gd name="T16" fmla="*/ 0 60000 65536"/>
                  <a:gd name="T17" fmla="*/ 0 60000 65536"/>
                  <a:gd name="T18" fmla="*/ 0 60000 65536"/>
                  <a:gd name="T19" fmla="*/ 0 60000 65536"/>
                  <a:gd name="T20" fmla="*/ 0 60000 65536"/>
                  <a:gd name="T21" fmla="*/ 0 w 481"/>
                  <a:gd name="T22" fmla="*/ 0 h 780"/>
                  <a:gd name="T23" fmla="*/ 481 w 481"/>
                  <a:gd name="T24" fmla="*/ 780 h 7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780">
                    <a:moveTo>
                      <a:pt x="0" y="780"/>
                    </a:moveTo>
                    <a:lnTo>
                      <a:pt x="0" y="11"/>
                    </a:lnTo>
                    <a:cubicBezTo>
                      <a:pt x="161" y="0"/>
                      <a:pt x="321" y="47"/>
                      <a:pt x="453" y="144"/>
                    </a:cubicBezTo>
                    <a:cubicBezTo>
                      <a:pt x="481" y="233"/>
                      <a:pt x="470" y="330"/>
                      <a:pt x="423" y="410"/>
                    </a:cubicBezTo>
                    <a:cubicBezTo>
                      <a:pt x="344" y="531"/>
                      <a:pt x="239" y="632"/>
                      <a:pt x="117" y="704"/>
                    </a:cubicBezTo>
                    <a:lnTo>
                      <a:pt x="0" y="780"/>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3" name="Freeform 768"/>
              <p:cNvSpPr>
                <a:spLocks/>
              </p:cNvSpPr>
              <p:nvPr/>
            </p:nvSpPr>
            <p:spPr bwMode="auto">
              <a:xfrm>
                <a:off x="4563" y="1442"/>
                <a:ext cx="215" cy="381"/>
              </a:xfrm>
              <a:custGeom>
                <a:avLst/>
                <a:gdLst>
                  <a:gd name="T0" fmla="*/ 635 w 635"/>
                  <a:gd name="T1" fmla="*/ 1126 h 1126"/>
                  <a:gd name="T2" fmla="*/ 0 w 635"/>
                  <a:gd name="T3" fmla="*/ 759 h 1126"/>
                  <a:gd name="T4" fmla="*/ 0 w 635"/>
                  <a:gd name="T5" fmla="*/ 759 h 1126"/>
                  <a:gd name="T6" fmla="*/ 0 w 635"/>
                  <a:gd name="T7" fmla="*/ 30 h 1126"/>
                  <a:gd name="T8" fmla="*/ 15 w 635"/>
                  <a:gd name="T9" fmla="*/ 0 h 1126"/>
                  <a:gd name="T10" fmla="*/ 15 w 635"/>
                  <a:gd name="T11" fmla="*/ 0 h 1126"/>
                  <a:gd name="T12" fmla="*/ 635 w 635"/>
                  <a:gd name="T13" fmla="*/ 357 h 1126"/>
                  <a:gd name="T14" fmla="*/ 635 w 635"/>
                  <a:gd name="T15" fmla="*/ 1126 h 1126"/>
                  <a:gd name="T16" fmla="*/ 0 60000 65536"/>
                  <a:gd name="T17" fmla="*/ 0 60000 65536"/>
                  <a:gd name="T18" fmla="*/ 0 60000 65536"/>
                  <a:gd name="T19" fmla="*/ 0 60000 65536"/>
                  <a:gd name="T20" fmla="*/ 0 60000 65536"/>
                  <a:gd name="T21" fmla="*/ 0 60000 65536"/>
                  <a:gd name="T22" fmla="*/ 0 60000 65536"/>
                  <a:gd name="T23" fmla="*/ 0 60000 65536"/>
                  <a:gd name="T24" fmla="*/ 0 w 635"/>
                  <a:gd name="T25" fmla="*/ 0 h 1126"/>
                  <a:gd name="T26" fmla="*/ 635 w 635"/>
                  <a:gd name="T27" fmla="*/ 1126 h 1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5" h="1126">
                    <a:moveTo>
                      <a:pt x="635" y="1126"/>
                    </a:moveTo>
                    <a:cubicBezTo>
                      <a:pt x="404" y="1045"/>
                      <a:pt x="189" y="920"/>
                      <a:pt x="0" y="759"/>
                    </a:cubicBezTo>
                    <a:lnTo>
                      <a:pt x="0" y="30"/>
                    </a:lnTo>
                    <a:cubicBezTo>
                      <a:pt x="0" y="18"/>
                      <a:pt x="6" y="8"/>
                      <a:pt x="15" y="0"/>
                    </a:cubicBezTo>
                    <a:lnTo>
                      <a:pt x="635" y="357"/>
                    </a:lnTo>
                    <a:lnTo>
                      <a:pt x="635" y="1126"/>
                    </a:lnTo>
                    <a:close/>
                  </a:path>
                </a:pathLst>
              </a:custGeom>
              <a:noFill/>
              <a:ln w="19050"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209" name="Freeform 769"/>
              <p:cNvSpPr>
                <a:spLocks/>
              </p:cNvSpPr>
              <p:nvPr/>
            </p:nvSpPr>
            <p:spPr bwMode="auto">
              <a:xfrm>
                <a:off x="4718" y="1760"/>
                <a:ext cx="28" cy="33"/>
              </a:xfrm>
              <a:custGeom>
                <a:avLst/>
                <a:gdLst/>
                <a:ahLst/>
                <a:cxnLst>
                  <a:cxn ang="0">
                    <a:pos x="24" y="11"/>
                  </a:cxn>
                  <a:cxn ang="0">
                    <a:pos x="7" y="3"/>
                  </a:cxn>
                  <a:cxn ang="0">
                    <a:pos x="5" y="22"/>
                  </a:cxn>
                  <a:cxn ang="0">
                    <a:pos x="22" y="30"/>
                  </a:cxn>
                  <a:cxn ang="0">
                    <a:pos x="24" y="11"/>
                  </a:cxn>
                </a:cxnLst>
                <a:rect l="0" t="0" r="r" b="b"/>
                <a:pathLst>
                  <a:path w="28" h="33">
                    <a:moveTo>
                      <a:pt x="24" y="11"/>
                    </a:moveTo>
                    <a:cubicBezTo>
                      <a:pt x="20" y="3"/>
                      <a:pt x="12" y="0"/>
                      <a:pt x="7" y="3"/>
                    </a:cubicBezTo>
                    <a:cubicBezTo>
                      <a:pt x="1" y="6"/>
                      <a:pt x="0" y="15"/>
                      <a:pt x="5" y="22"/>
                    </a:cubicBezTo>
                    <a:cubicBezTo>
                      <a:pt x="9" y="29"/>
                      <a:pt x="16" y="33"/>
                      <a:pt x="22" y="30"/>
                    </a:cubicBezTo>
                    <a:cubicBezTo>
                      <a:pt x="27" y="27"/>
                      <a:pt x="28" y="18"/>
                      <a:pt x="24" y="11"/>
                    </a:cubicBezTo>
                  </a:path>
                </a:pathLst>
              </a:custGeom>
              <a:gradFill rotWithShape="1">
                <a:gsLst>
                  <a:gs pos="0">
                    <a:schemeClr val="hlink">
                      <a:gamma/>
                      <a:tint val="0"/>
                      <a:invGamma/>
                    </a:schemeClr>
                  </a:gs>
                  <a:gs pos="100000">
                    <a:schemeClr val="hlink"/>
                  </a:gs>
                </a:gsLst>
                <a:path path="rect">
                  <a:fillToRect l="50000" t="50000" r="50000" b="50000"/>
                </a:path>
              </a:gradFill>
              <a:ln w="9525" cap="rnd" cmpd="sng">
                <a:solidFill>
                  <a:srgbClr val="993366"/>
                </a:solidFill>
                <a:prstDash val="solid"/>
                <a:round/>
                <a:headEnd/>
                <a:tailEnd/>
              </a:ln>
            </p:spPr>
            <p:txBody>
              <a:bodyPr/>
              <a:lstStyle/>
              <a:p>
                <a:pPr>
                  <a:defRPr/>
                </a:pPr>
                <a:endParaRPr lang="ru-RU">
                  <a:latin typeface="Arial" charset="0"/>
                  <a:cs typeface="Arial" charset="0"/>
                </a:endParaRPr>
              </a:p>
            </p:txBody>
          </p:sp>
          <p:sp>
            <p:nvSpPr>
              <p:cNvPr id="58505" name="Freeform 770"/>
              <p:cNvSpPr>
                <a:spLocks/>
              </p:cNvSpPr>
              <p:nvPr/>
            </p:nvSpPr>
            <p:spPr bwMode="auto">
              <a:xfrm>
                <a:off x="4580" y="1479"/>
                <a:ext cx="183" cy="283"/>
              </a:xfrm>
              <a:custGeom>
                <a:avLst/>
                <a:gdLst>
                  <a:gd name="T0" fmla="*/ 0 w 183"/>
                  <a:gd name="T1" fmla="*/ 0 h 283"/>
                  <a:gd name="T2" fmla="*/ 0 w 183"/>
                  <a:gd name="T3" fmla="*/ 175 h 283"/>
                  <a:gd name="T4" fmla="*/ 183 w 183"/>
                  <a:gd name="T5" fmla="*/ 283 h 283"/>
                  <a:gd name="T6" fmla="*/ 0 60000 65536"/>
                  <a:gd name="T7" fmla="*/ 0 60000 65536"/>
                  <a:gd name="T8" fmla="*/ 0 60000 65536"/>
                  <a:gd name="T9" fmla="*/ 0 w 183"/>
                  <a:gd name="T10" fmla="*/ 0 h 283"/>
                  <a:gd name="T11" fmla="*/ 183 w 183"/>
                  <a:gd name="T12" fmla="*/ 283 h 283"/>
                </a:gdLst>
                <a:ahLst/>
                <a:cxnLst>
                  <a:cxn ang="T6">
                    <a:pos x="T0" y="T1"/>
                  </a:cxn>
                  <a:cxn ang="T7">
                    <a:pos x="T2" y="T3"/>
                  </a:cxn>
                  <a:cxn ang="T8">
                    <a:pos x="T4" y="T5"/>
                  </a:cxn>
                </a:cxnLst>
                <a:rect l="T9" t="T10" r="T11" b="T12"/>
                <a:pathLst>
                  <a:path w="183" h="283">
                    <a:moveTo>
                      <a:pt x="0" y="0"/>
                    </a:moveTo>
                    <a:lnTo>
                      <a:pt x="0" y="175"/>
                    </a:lnTo>
                    <a:lnTo>
                      <a:pt x="183" y="283"/>
                    </a:lnTo>
                  </a:path>
                </a:pathLst>
              </a:custGeom>
              <a:noFill/>
              <a:ln w="127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6" name="Freeform 771"/>
              <p:cNvSpPr>
                <a:spLocks/>
              </p:cNvSpPr>
              <p:nvPr/>
            </p:nvSpPr>
            <p:spPr bwMode="auto">
              <a:xfrm>
                <a:off x="4585" y="1683"/>
                <a:ext cx="28" cy="32"/>
              </a:xfrm>
              <a:custGeom>
                <a:avLst/>
                <a:gdLst>
                  <a:gd name="T0" fmla="*/ 23 w 28"/>
                  <a:gd name="T1" fmla="*/ 10 h 32"/>
                  <a:gd name="T2" fmla="*/ 6 w 28"/>
                  <a:gd name="T3" fmla="*/ 3 h 32"/>
                  <a:gd name="T4" fmla="*/ 4 w 28"/>
                  <a:gd name="T5" fmla="*/ 21 h 32"/>
                  <a:gd name="T6" fmla="*/ 21 w 28"/>
                  <a:gd name="T7" fmla="*/ 29 h 32"/>
                  <a:gd name="T8" fmla="*/ 23 w 28"/>
                  <a:gd name="T9" fmla="*/ 10 h 32"/>
                  <a:gd name="T10" fmla="*/ 0 60000 65536"/>
                  <a:gd name="T11" fmla="*/ 0 60000 65536"/>
                  <a:gd name="T12" fmla="*/ 0 60000 65536"/>
                  <a:gd name="T13" fmla="*/ 0 60000 65536"/>
                  <a:gd name="T14" fmla="*/ 0 60000 65536"/>
                  <a:gd name="T15" fmla="*/ 0 w 28"/>
                  <a:gd name="T16" fmla="*/ 0 h 32"/>
                  <a:gd name="T17" fmla="*/ 28 w 28"/>
                  <a:gd name="T18" fmla="*/ 32 h 32"/>
                </a:gdLst>
                <a:ahLst/>
                <a:cxnLst>
                  <a:cxn ang="T10">
                    <a:pos x="T0" y="T1"/>
                  </a:cxn>
                  <a:cxn ang="T11">
                    <a:pos x="T2" y="T3"/>
                  </a:cxn>
                  <a:cxn ang="T12">
                    <a:pos x="T4" y="T5"/>
                  </a:cxn>
                  <a:cxn ang="T13">
                    <a:pos x="T6" y="T7"/>
                  </a:cxn>
                  <a:cxn ang="T14">
                    <a:pos x="T8" y="T9"/>
                  </a:cxn>
                </a:cxnLst>
                <a:rect l="T15" t="T16" r="T17" b="T18"/>
                <a:pathLst>
                  <a:path w="28" h="32">
                    <a:moveTo>
                      <a:pt x="23" y="10"/>
                    </a:moveTo>
                    <a:cubicBezTo>
                      <a:pt x="19" y="3"/>
                      <a:pt x="12" y="0"/>
                      <a:pt x="6" y="3"/>
                    </a:cubicBezTo>
                    <a:cubicBezTo>
                      <a:pt x="1" y="6"/>
                      <a:pt x="0" y="14"/>
                      <a:pt x="4" y="21"/>
                    </a:cubicBezTo>
                    <a:cubicBezTo>
                      <a:pt x="8" y="29"/>
                      <a:pt x="16" y="32"/>
                      <a:pt x="21" y="29"/>
                    </a:cubicBezTo>
                    <a:cubicBezTo>
                      <a:pt x="27" y="26"/>
                      <a:pt x="28" y="17"/>
                      <a:pt x="23" y="10"/>
                    </a:cubicBezTo>
                  </a:path>
                </a:pathLst>
              </a:custGeom>
              <a:gradFill rotWithShape="1">
                <a:gsLst>
                  <a:gs pos="0">
                    <a:srgbClr val="FFFFFF"/>
                  </a:gs>
                  <a:gs pos="100000">
                    <a:srgbClr val="FF0000"/>
                  </a:gs>
                </a:gsLst>
                <a:path path="rect">
                  <a:fillToRect l="50000" t="50000" r="50000" b="50000"/>
                </a:path>
              </a:gradFill>
              <a:ln w="9525" cap="rnd">
                <a:solidFill>
                  <a:srgbClr val="9933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7" name="Freeform 772"/>
              <p:cNvSpPr>
                <a:spLocks noEditPoints="1"/>
              </p:cNvSpPr>
              <p:nvPr/>
            </p:nvSpPr>
            <p:spPr bwMode="auto">
              <a:xfrm>
                <a:off x="4450" y="1769"/>
                <a:ext cx="241" cy="145"/>
              </a:xfrm>
              <a:custGeom>
                <a:avLst/>
                <a:gdLst>
                  <a:gd name="T0" fmla="*/ 27 w 241"/>
                  <a:gd name="T1" fmla="*/ 44 h 145"/>
                  <a:gd name="T2" fmla="*/ 18 w 241"/>
                  <a:gd name="T3" fmla="*/ 32 h 145"/>
                  <a:gd name="T4" fmla="*/ 30 w 241"/>
                  <a:gd name="T5" fmla="*/ 24 h 145"/>
                  <a:gd name="T6" fmla="*/ 50 w 241"/>
                  <a:gd name="T7" fmla="*/ 28 h 145"/>
                  <a:gd name="T8" fmla="*/ 36 w 241"/>
                  <a:gd name="T9" fmla="*/ 20 h 145"/>
                  <a:gd name="T10" fmla="*/ 80 w 241"/>
                  <a:gd name="T11" fmla="*/ 9 h 145"/>
                  <a:gd name="T12" fmla="*/ 81 w 241"/>
                  <a:gd name="T13" fmla="*/ 24 h 145"/>
                  <a:gd name="T14" fmla="*/ 93 w 241"/>
                  <a:gd name="T15" fmla="*/ 16 h 145"/>
                  <a:gd name="T16" fmla="*/ 122 w 241"/>
                  <a:gd name="T17" fmla="*/ 48 h 145"/>
                  <a:gd name="T18" fmla="*/ 107 w 241"/>
                  <a:gd name="T19" fmla="*/ 40 h 145"/>
                  <a:gd name="T20" fmla="*/ 160 w 241"/>
                  <a:gd name="T21" fmla="*/ 56 h 145"/>
                  <a:gd name="T22" fmla="*/ 188 w 241"/>
                  <a:gd name="T23" fmla="*/ 86 h 145"/>
                  <a:gd name="T24" fmla="*/ 200 w 241"/>
                  <a:gd name="T25" fmla="*/ 79 h 145"/>
                  <a:gd name="T26" fmla="*/ 229 w 241"/>
                  <a:gd name="T27" fmla="*/ 110 h 145"/>
                  <a:gd name="T28" fmla="*/ 215 w 241"/>
                  <a:gd name="T29" fmla="*/ 102 h 145"/>
                  <a:gd name="T30" fmla="*/ 223 w 241"/>
                  <a:gd name="T31" fmla="*/ 114 h 145"/>
                  <a:gd name="T32" fmla="*/ 170 w 241"/>
                  <a:gd name="T33" fmla="*/ 98 h 145"/>
                  <a:gd name="T34" fmla="*/ 182 w 241"/>
                  <a:gd name="T35" fmla="*/ 90 h 145"/>
                  <a:gd name="T36" fmla="*/ 175 w 241"/>
                  <a:gd name="T37" fmla="*/ 79 h 145"/>
                  <a:gd name="T38" fmla="*/ 161 w 241"/>
                  <a:gd name="T39" fmla="*/ 71 h 145"/>
                  <a:gd name="T40" fmla="*/ 170 w 241"/>
                  <a:gd name="T41" fmla="*/ 83 h 145"/>
                  <a:gd name="T42" fmla="*/ 116 w 241"/>
                  <a:gd name="T43" fmla="*/ 67 h 145"/>
                  <a:gd name="T44" fmla="*/ 128 w 241"/>
                  <a:gd name="T45" fmla="*/ 59 h 145"/>
                  <a:gd name="T46" fmla="*/ 104 w 241"/>
                  <a:gd name="T47" fmla="*/ 60 h 145"/>
                  <a:gd name="T48" fmla="*/ 90 w 241"/>
                  <a:gd name="T49" fmla="*/ 51 h 145"/>
                  <a:gd name="T50" fmla="*/ 89 w 241"/>
                  <a:gd name="T51" fmla="*/ 36 h 145"/>
                  <a:gd name="T52" fmla="*/ 45 w 241"/>
                  <a:gd name="T53" fmla="*/ 47 h 145"/>
                  <a:gd name="T54" fmla="*/ 57 w 241"/>
                  <a:gd name="T55" fmla="*/ 40 h 145"/>
                  <a:gd name="T56" fmla="*/ 86 w 241"/>
                  <a:gd name="T57" fmla="*/ 71 h 145"/>
                  <a:gd name="T58" fmla="*/ 72 w 241"/>
                  <a:gd name="T59" fmla="*/ 63 h 145"/>
                  <a:gd name="T60" fmla="*/ 125 w 241"/>
                  <a:gd name="T61" fmla="*/ 79 h 145"/>
                  <a:gd name="T62" fmla="*/ 125 w 241"/>
                  <a:gd name="T63" fmla="*/ 94 h 145"/>
                  <a:gd name="T64" fmla="*/ 137 w 241"/>
                  <a:gd name="T65" fmla="*/ 86 h 145"/>
                  <a:gd name="T66" fmla="*/ 167 w 241"/>
                  <a:gd name="T67" fmla="*/ 118 h 145"/>
                  <a:gd name="T68" fmla="*/ 152 w 241"/>
                  <a:gd name="T69" fmla="*/ 110 h 145"/>
                  <a:gd name="T70" fmla="*/ 205 w 241"/>
                  <a:gd name="T71" fmla="*/ 126 h 145"/>
                  <a:gd name="T72" fmla="*/ 161 w 241"/>
                  <a:gd name="T73" fmla="*/ 137 h 145"/>
                  <a:gd name="T74" fmla="*/ 173 w 241"/>
                  <a:gd name="T75" fmla="*/ 129 h 145"/>
                  <a:gd name="T76" fmla="*/ 149 w 241"/>
                  <a:gd name="T77" fmla="*/ 130 h 145"/>
                  <a:gd name="T78" fmla="*/ 134 w 241"/>
                  <a:gd name="T79" fmla="*/ 122 h 145"/>
                  <a:gd name="T80" fmla="*/ 134 w 241"/>
                  <a:gd name="T81" fmla="*/ 106 h 145"/>
                  <a:gd name="T82" fmla="*/ 27 w 241"/>
                  <a:gd name="T83" fmla="*/ 59 h 145"/>
                  <a:gd name="T84" fmla="*/ 39 w 241"/>
                  <a:gd name="T85" fmla="*/ 51 h 1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1"/>
                  <a:gd name="T130" fmla="*/ 0 h 145"/>
                  <a:gd name="T131" fmla="*/ 241 w 241"/>
                  <a:gd name="T132" fmla="*/ 145 h 1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1" h="145">
                    <a:moveTo>
                      <a:pt x="0" y="43"/>
                    </a:moveTo>
                    <a:lnTo>
                      <a:pt x="15" y="52"/>
                    </a:lnTo>
                    <a:lnTo>
                      <a:pt x="27" y="44"/>
                    </a:lnTo>
                    <a:lnTo>
                      <a:pt x="12" y="36"/>
                    </a:lnTo>
                    <a:lnTo>
                      <a:pt x="0" y="43"/>
                    </a:lnTo>
                    <a:close/>
                    <a:moveTo>
                      <a:pt x="18" y="32"/>
                    </a:moveTo>
                    <a:lnTo>
                      <a:pt x="32" y="40"/>
                    </a:lnTo>
                    <a:lnTo>
                      <a:pt x="45" y="32"/>
                    </a:lnTo>
                    <a:lnTo>
                      <a:pt x="30" y="24"/>
                    </a:lnTo>
                    <a:lnTo>
                      <a:pt x="18" y="32"/>
                    </a:lnTo>
                    <a:close/>
                    <a:moveTo>
                      <a:pt x="36" y="20"/>
                    </a:moveTo>
                    <a:lnTo>
                      <a:pt x="50" y="28"/>
                    </a:lnTo>
                    <a:lnTo>
                      <a:pt x="63" y="20"/>
                    </a:lnTo>
                    <a:lnTo>
                      <a:pt x="48" y="12"/>
                    </a:lnTo>
                    <a:lnTo>
                      <a:pt x="36" y="20"/>
                    </a:lnTo>
                    <a:close/>
                    <a:moveTo>
                      <a:pt x="54" y="8"/>
                    </a:moveTo>
                    <a:lnTo>
                      <a:pt x="68" y="17"/>
                    </a:lnTo>
                    <a:lnTo>
                      <a:pt x="80" y="9"/>
                    </a:lnTo>
                    <a:lnTo>
                      <a:pt x="66" y="0"/>
                    </a:lnTo>
                    <a:lnTo>
                      <a:pt x="54" y="8"/>
                    </a:lnTo>
                    <a:close/>
                    <a:moveTo>
                      <a:pt x="81" y="24"/>
                    </a:moveTo>
                    <a:lnTo>
                      <a:pt x="95" y="32"/>
                    </a:lnTo>
                    <a:lnTo>
                      <a:pt x="107" y="24"/>
                    </a:lnTo>
                    <a:lnTo>
                      <a:pt x="93" y="16"/>
                    </a:lnTo>
                    <a:lnTo>
                      <a:pt x="81" y="24"/>
                    </a:lnTo>
                    <a:close/>
                    <a:moveTo>
                      <a:pt x="107" y="40"/>
                    </a:moveTo>
                    <a:lnTo>
                      <a:pt x="122" y="48"/>
                    </a:lnTo>
                    <a:lnTo>
                      <a:pt x="134" y="40"/>
                    </a:lnTo>
                    <a:lnTo>
                      <a:pt x="119" y="32"/>
                    </a:lnTo>
                    <a:lnTo>
                      <a:pt x="107" y="40"/>
                    </a:lnTo>
                    <a:close/>
                    <a:moveTo>
                      <a:pt x="134" y="55"/>
                    </a:moveTo>
                    <a:lnTo>
                      <a:pt x="149" y="63"/>
                    </a:lnTo>
                    <a:lnTo>
                      <a:pt x="160" y="56"/>
                    </a:lnTo>
                    <a:lnTo>
                      <a:pt x="146" y="47"/>
                    </a:lnTo>
                    <a:lnTo>
                      <a:pt x="134" y="55"/>
                    </a:lnTo>
                    <a:close/>
                    <a:moveTo>
                      <a:pt x="188" y="86"/>
                    </a:moveTo>
                    <a:lnTo>
                      <a:pt x="202" y="95"/>
                    </a:lnTo>
                    <a:lnTo>
                      <a:pt x="214" y="87"/>
                    </a:lnTo>
                    <a:lnTo>
                      <a:pt x="200" y="79"/>
                    </a:lnTo>
                    <a:lnTo>
                      <a:pt x="188" y="86"/>
                    </a:lnTo>
                    <a:close/>
                    <a:moveTo>
                      <a:pt x="215" y="102"/>
                    </a:moveTo>
                    <a:lnTo>
                      <a:pt x="229" y="110"/>
                    </a:lnTo>
                    <a:lnTo>
                      <a:pt x="241" y="103"/>
                    </a:lnTo>
                    <a:lnTo>
                      <a:pt x="226" y="95"/>
                    </a:lnTo>
                    <a:lnTo>
                      <a:pt x="215" y="102"/>
                    </a:lnTo>
                    <a:close/>
                    <a:moveTo>
                      <a:pt x="197" y="114"/>
                    </a:moveTo>
                    <a:lnTo>
                      <a:pt x="211" y="122"/>
                    </a:lnTo>
                    <a:lnTo>
                      <a:pt x="223" y="114"/>
                    </a:lnTo>
                    <a:lnTo>
                      <a:pt x="209" y="106"/>
                    </a:lnTo>
                    <a:lnTo>
                      <a:pt x="197" y="114"/>
                    </a:lnTo>
                    <a:close/>
                    <a:moveTo>
                      <a:pt x="170" y="98"/>
                    </a:moveTo>
                    <a:lnTo>
                      <a:pt x="184" y="106"/>
                    </a:lnTo>
                    <a:lnTo>
                      <a:pt x="196" y="99"/>
                    </a:lnTo>
                    <a:lnTo>
                      <a:pt x="182" y="90"/>
                    </a:lnTo>
                    <a:lnTo>
                      <a:pt x="170" y="98"/>
                    </a:lnTo>
                    <a:close/>
                    <a:moveTo>
                      <a:pt x="161" y="71"/>
                    </a:moveTo>
                    <a:lnTo>
                      <a:pt x="175" y="79"/>
                    </a:lnTo>
                    <a:lnTo>
                      <a:pt x="187" y="72"/>
                    </a:lnTo>
                    <a:lnTo>
                      <a:pt x="173" y="63"/>
                    </a:lnTo>
                    <a:lnTo>
                      <a:pt x="161" y="71"/>
                    </a:lnTo>
                    <a:close/>
                    <a:moveTo>
                      <a:pt x="143" y="82"/>
                    </a:moveTo>
                    <a:lnTo>
                      <a:pt x="157" y="91"/>
                    </a:lnTo>
                    <a:lnTo>
                      <a:pt x="170" y="83"/>
                    </a:lnTo>
                    <a:lnTo>
                      <a:pt x="155" y="75"/>
                    </a:lnTo>
                    <a:lnTo>
                      <a:pt x="143" y="82"/>
                    </a:lnTo>
                    <a:close/>
                    <a:moveTo>
                      <a:pt x="116" y="67"/>
                    </a:moveTo>
                    <a:lnTo>
                      <a:pt x="131" y="75"/>
                    </a:lnTo>
                    <a:lnTo>
                      <a:pt x="143" y="67"/>
                    </a:lnTo>
                    <a:lnTo>
                      <a:pt x="128" y="59"/>
                    </a:lnTo>
                    <a:lnTo>
                      <a:pt x="116" y="67"/>
                    </a:lnTo>
                    <a:close/>
                    <a:moveTo>
                      <a:pt x="90" y="51"/>
                    </a:moveTo>
                    <a:lnTo>
                      <a:pt x="104" y="60"/>
                    </a:lnTo>
                    <a:lnTo>
                      <a:pt x="116" y="52"/>
                    </a:lnTo>
                    <a:lnTo>
                      <a:pt x="102" y="43"/>
                    </a:lnTo>
                    <a:lnTo>
                      <a:pt x="90" y="51"/>
                    </a:lnTo>
                    <a:close/>
                    <a:moveTo>
                      <a:pt x="63" y="36"/>
                    </a:moveTo>
                    <a:lnTo>
                      <a:pt x="77" y="44"/>
                    </a:lnTo>
                    <a:lnTo>
                      <a:pt x="89" y="36"/>
                    </a:lnTo>
                    <a:lnTo>
                      <a:pt x="75" y="28"/>
                    </a:lnTo>
                    <a:lnTo>
                      <a:pt x="63" y="36"/>
                    </a:lnTo>
                    <a:close/>
                    <a:moveTo>
                      <a:pt x="45" y="47"/>
                    </a:moveTo>
                    <a:lnTo>
                      <a:pt x="59" y="56"/>
                    </a:lnTo>
                    <a:lnTo>
                      <a:pt x="71" y="48"/>
                    </a:lnTo>
                    <a:lnTo>
                      <a:pt x="57" y="40"/>
                    </a:lnTo>
                    <a:lnTo>
                      <a:pt x="45" y="47"/>
                    </a:lnTo>
                    <a:close/>
                    <a:moveTo>
                      <a:pt x="72" y="63"/>
                    </a:moveTo>
                    <a:lnTo>
                      <a:pt x="86" y="71"/>
                    </a:lnTo>
                    <a:lnTo>
                      <a:pt x="98" y="63"/>
                    </a:lnTo>
                    <a:lnTo>
                      <a:pt x="84" y="55"/>
                    </a:lnTo>
                    <a:lnTo>
                      <a:pt x="72" y="63"/>
                    </a:lnTo>
                    <a:close/>
                    <a:moveTo>
                      <a:pt x="98" y="79"/>
                    </a:moveTo>
                    <a:lnTo>
                      <a:pt x="113" y="87"/>
                    </a:lnTo>
                    <a:lnTo>
                      <a:pt x="125" y="79"/>
                    </a:lnTo>
                    <a:lnTo>
                      <a:pt x="110" y="71"/>
                    </a:lnTo>
                    <a:lnTo>
                      <a:pt x="98" y="79"/>
                    </a:lnTo>
                    <a:close/>
                    <a:moveTo>
                      <a:pt x="125" y="94"/>
                    </a:moveTo>
                    <a:lnTo>
                      <a:pt x="140" y="102"/>
                    </a:lnTo>
                    <a:lnTo>
                      <a:pt x="152" y="95"/>
                    </a:lnTo>
                    <a:lnTo>
                      <a:pt x="137" y="86"/>
                    </a:lnTo>
                    <a:lnTo>
                      <a:pt x="125" y="94"/>
                    </a:lnTo>
                    <a:close/>
                    <a:moveTo>
                      <a:pt x="152" y="110"/>
                    </a:moveTo>
                    <a:lnTo>
                      <a:pt x="167" y="118"/>
                    </a:lnTo>
                    <a:lnTo>
                      <a:pt x="178" y="110"/>
                    </a:lnTo>
                    <a:lnTo>
                      <a:pt x="164" y="102"/>
                    </a:lnTo>
                    <a:lnTo>
                      <a:pt x="152" y="110"/>
                    </a:lnTo>
                    <a:close/>
                    <a:moveTo>
                      <a:pt x="179" y="125"/>
                    </a:moveTo>
                    <a:lnTo>
                      <a:pt x="193" y="134"/>
                    </a:lnTo>
                    <a:lnTo>
                      <a:pt x="205" y="126"/>
                    </a:lnTo>
                    <a:lnTo>
                      <a:pt x="191" y="118"/>
                    </a:lnTo>
                    <a:lnTo>
                      <a:pt x="179" y="125"/>
                    </a:lnTo>
                    <a:close/>
                    <a:moveTo>
                      <a:pt x="161" y="137"/>
                    </a:moveTo>
                    <a:lnTo>
                      <a:pt x="175" y="145"/>
                    </a:lnTo>
                    <a:lnTo>
                      <a:pt x="187" y="138"/>
                    </a:lnTo>
                    <a:lnTo>
                      <a:pt x="173" y="129"/>
                    </a:lnTo>
                    <a:lnTo>
                      <a:pt x="161" y="137"/>
                    </a:lnTo>
                    <a:close/>
                    <a:moveTo>
                      <a:pt x="134" y="122"/>
                    </a:moveTo>
                    <a:lnTo>
                      <a:pt x="149" y="130"/>
                    </a:lnTo>
                    <a:lnTo>
                      <a:pt x="160" y="122"/>
                    </a:lnTo>
                    <a:lnTo>
                      <a:pt x="146" y="114"/>
                    </a:lnTo>
                    <a:lnTo>
                      <a:pt x="134" y="122"/>
                    </a:lnTo>
                    <a:close/>
                    <a:moveTo>
                      <a:pt x="54" y="75"/>
                    </a:moveTo>
                    <a:lnTo>
                      <a:pt x="122" y="114"/>
                    </a:lnTo>
                    <a:lnTo>
                      <a:pt x="134" y="106"/>
                    </a:lnTo>
                    <a:lnTo>
                      <a:pt x="66" y="67"/>
                    </a:lnTo>
                    <a:lnTo>
                      <a:pt x="54" y="75"/>
                    </a:lnTo>
                    <a:close/>
                    <a:moveTo>
                      <a:pt x="27" y="59"/>
                    </a:moveTo>
                    <a:lnTo>
                      <a:pt x="42" y="67"/>
                    </a:lnTo>
                    <a:lnTo>
                      <a:pt x="53" y="60"/>
                    </a:lnTo>
                    <a:lnTo>
                      <a:pt x="39" y="51"/>
                    </a:lnTo>
                    <a:lnTo>
                      <a:pt x="27" y="5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8" name="Freeform 773"/>
              <p:cNvSpPr>
                <a:spLocks noEditPoints="1"/>
              </p:cNvSpPr>
              <p:nvPr/>
            </p:nvSpPr>
            <p:spPr bwMode="auto">
              <a:xfrm>
                <a:off x="4450" y="1777"/>
                <a:ext cx="241" cy="141"/>
              </a:xfrm>
              <a:custGeom>
                <a:avLst/>
                <a:gdLst>
                  <a:gd name="T0" fmla="*/ 54 w 241"/>
                  <a:gd name="T1" fmla="*/ 4 h 141"/>
                  <a:gd name="T2" fmla="*/ 81 w 241"/>
                  <a:gd name="T3" fmla="*/ 19 h 141"/>
                  <a:gd name="T4" fmla="*/ 107 w 241"/>
                  <a:gd name="T5" fmla="*/ 35 h 141"/>
                  <a:gd name="T6" fmla="*/ 134 w 241"/>
                  <a:gd name="T7" fmla="*/ 51 h 141"/>
                  <a:gd name="T8" fmla="*/ 161 w 241"/>
                  <a:gd name="T9" fmla="*/ 66 h 141"/>
                  <a:gd name="T10" fmla="*/ 188 w 241"/>
                  <a:gd name="T11" fmla="*/ 82 h 141"/>
                  <a:gd name="T12" fmla="*/ 68 w 241"/>
                  <a:gd name="T13" fmla="*/ 9 h 141"/>
                  <a:gd name="T14" fmla="*/ 95 w 241"/>
                  <a:gd name="T15" fmla="*/ 24 h 141"/>
                  <a:gd name="T16" fmla="*/ 122 w 241"/>
                  <a:gd name="T17" fmla="*/ 40 h 141"/>
                  <a:gd name="T18" fmla="*/ 149 w 241"/>
                  <a:gd name="T19" fmla="*/ 55 h 141"/>
                  <a:gd name="T20" fmla="*/ 175 w 241"/>
                  <a:gd name="T21" fmla="*/ 71 h 141"/>
                  <a:gd name="T22" fmla="*/ 202 w 241"/>
                  <a:gd name="T23" fmla="*/ 87 h 141"/>
                  <a:gd name="T24" fmla="*/ 215 w 241"/>
                  <a:gd name="T25" fmla="*/ 97 h 141"/>
                  <a:gd name="T26" fmla="*/ 229 w 241"/>
                  <a:gd name="T27" fmla="*/ 102 h 141"/>
                  <a:gd name="T28" fmla="*/ 36 w 241"/>
                  <a:gd name="T29" fmla="*/ 15 h 141"/>
                  <a:gd name="T30" fmla="*/ 63 w 241"/>
                  <a:gd name="T31" fmla="*/ 31 h 141"/>
                  <a:gd name="T32" fmla="*/ 90 w 241"/>
                  <a:gd name="T33" fmla="*/ 47 h 141"/>
                  <a:gd name="T34" fmla="*/ 116 w 241"/>
                  <a:gd name="T35" fmla="*/ 62 h 141"/>
                  <a:gd name="T36" fmla="*/ 143 w 241"/>
                  <a:gd name="T37" fmla="*/ 78 h 141"/>
                  <a:gd name="T38" fmla="*/ 170 w 241"/>
                  <a:gd name="T39" fmla="*/ 94 h 141"/>
                  <a:gd name="T40" fmla="*/ 50 w 241"/>
                  <a:gd name="T41" fmla="*/ 20 h 141"/>
                  <a:gd name="T42" fmla="*/ 77 w 241"/>
                  <a:gd name="T43" fmla="*/ 36 h 141"/>
                  <a:gd name="T44" fmla="*/ 104 w 241"/>
                  <a:gd name="T45" fmla="*/ 52 h 141"/>
                  <a:gd name="T46" fmla="*/ 131 w 241"/>
                  <a:gd name="T47" fmla="*/ 67 h 141"/>
                  <a:gd name="T48" fmla="*/ 157 w 241"/>
                  <a:gd name="T49" fmla="*/ 83 h 141"/>
                  <a:gd name="T50" fmla="*/ 184 w 241"/>
                  <a:gd name="T51" fmla="*/ 98 h 141"/>
                  <a:gd name="T52" fmla="*/ 197 w 241"/>
                  <a:gd name="T53" fmla="*/ 109 h 141"/>
                  <a:gd name="T54" fmla="*/ 211 w 241"/>
                  <a:gd name="T55" fmla="*/ 114 h 141"/>
                  <a:gd name="T56" fmla="*/ 18 w 241"/>
                  <a:gd name="T57" fmla="*/ 27 h 141"/>
                  <a:gd name="T58" fmla="*/ 45 w 241"/>
                  <a:gd name="T59" fmla="*/ 43 h 141"/>
                  <a:gd name="T60" fmla="*/ 72 w 241"/>
                  <a:gd name="T61" fmla="*/ 58 h 141"/>
                  <a:gd name="T62" fmla="*/ 98 w 241"/>
                  <a:gd name="T63" fmla="*/ 74 h 141"/>
                  <a:gd name="T64" fmla="*/ 125 w 241"/>
                  <a:gd name="T65" fmla="*/ 90 h 141"/>
                  <a:gd name="T66" fmla="*/ 152 w 241"/>
                  <a:gd name="T67" fmla="*/ 105 h 141"/>
                  <a:gd name="T68" fmla="*/ 32 w 241"/>
                  <a:gd name="T69" fmla="*/ 32 h 141"/>
                  <a:gd name="T70" fmla="*/ 59 w 241"/>
                  <a:gd name="T71" fmla="*/ 48 h 141"/>
                  <a:gd name="T72" fmla="*/ 86 w 241"/>
                  <a:gd name="T73" fmla="*/ 63 h 141"/>
                  <a:gd name="T74" fmla="*/ 113 w 241"/>
                  <a:gd name="T75" fmla="*/ 79 h 141"/>
                  <a:gd name="T76" fmla="*/ 140 w 241"/>
                  <a:gd name="T77" fmla="*/ 94 h 141"/>
                  <a:gd name="T78" fmla="*/ 167 w 241"/>
                  <a:gd name="T79" fmla="*/ 110 h 141"/>
                  <a:gd name="T80" fmla="*/ 179 w 241"/>
                  <a:gd name="T81" fmla="*/ 121 h 141"/>
                  <a:gd name="T82" fmla="*/ 193 w 241"/>
                  <a:gd name="T83" fmla="*/ 126 h 141"/>
                  <a:gd name="T84" fmla="*/ 0 w 241"/>
                  <a:gd name="T85" fmla="*/ 38 h 141"/>
                  <a:gd name="T86" fmla="*/ 27 w 241"/>
                  <a:gd name="T87" fmla="*/ 54 h 141"/>
                  <a:gd name="T88" fmla="*/ 54 w 241"/>
                  <a:gd name="T89" fmla="*/ 70 h 141"/>
                  <a:gd name="T90" fmla="*/ 134 w 241"/>
                  <a:gd name="T91" fmla="*/ 117 h 141"/>
                  <a:gd name="T92" fmla="*/ 15 w 241"/>
                  <a:gd name="T93" fmla="*/ 44 h 141"/>
                  <a:gd name="T94" fmla="*/ 42 w 241"/>
                  <a:gd name="T95" fmla="*/ 59 h 141"/>
                  <a:gd name="T96" fmla="*/ 122 w 241"/>
                  <a:gd name="T97" fmla="*/ 106 h 141"/>
                  <a:gd name="T98" fmla="*/ 149 w 241"/>
                  <a:gd name="T99" fmla="*/ 122 h 141"/>
                  <a:gd name="T100" fmla="*/ 161 w 241"/>
                  <a:gd name="T101" fmla="*/ 133 h 141"/>
                  <a:gd name="T102" fmla="*/ 175 w 241"/>
                  <a:gd name="T103" fmla="*/ 137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1"/>
                  <a:gd name="T157" fmla="*/ 0 h 141"/>
                  <a:gd name="T158" fmla="*/ 241 w 241"/>
                  <a:gd name="T159" fmla="*/ 141 h 1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1" h="141">
                    <a:moveTo>
                      <a:pt x="54" y="4"/>
                    </a:moveTo>
                    <a:lnTo>
                      <a:pt x="68" y="12"/>
                    </a:lnTo>
                    <a:lnTo>
                      <a:pt x="68" y="9"/>
                    </a:lnTo>
                    <a:lnTo>
                      <a:pt x="54" y="0"/>
                    </a:lnTo>
                    <a:lnTo>
                      <a:pt x="54" y="4"/>
                    </a:lnTo>
                    <a:close/>
                    <a:moveTo>
                      <a:pt x="81" y="19"/>
                    </a:moveTo>
                    <a:lnTo>
                      <a:pt x="95" y="28"/>
                    </a:lnTo>
                    <a:lnTo>
                      <a:pt x="95" y="24"/>
                    </a:lnTo>
                    <a:lnTo>
                      <a:pt x="81" y="16"/>
                    </a:lnTo>
                    <a:lnTo>
                      <a:pt x="81" y="19"/>
                    </a:lnTo>
                    <a:close/>
                    <a:moveTo>
                      <a:pt x="107" y="35"/>
                    </a:moveTo>
                    <a:lnTo>
                      <a:pt x="122" y="43"/>
                    </a:lnTo>
                    <a:lnTo>
                      <a:pt x="122" y="40"/>
                    </a:lnTo>
                    <a:lnTo>
                      <a:pt x="107" y="32"/>
                    </a:lnTo>
                    <a:lnTo>
                      <a:pt x="107" y="35"/>
                    </a:lnTo>
                    <a:close/>
                    <a:moveTo>
                      <a:pt x="134" y="51"/>
                    </a:moveTo>
                    <a:lnTo>
                      <a:pt x="149" y="59"/>
                    </a:lnTo>
                    <a:lnTo>
                      <a:pt x="149" y="55"/>
                    </a:lnTo>
                    <a:lnTo>
                      <a:pt x="134" y="47"/>
                    </a:lnTo>
                    <a:lnTo>
                      <a:pt x="134" y="51"/>
                    </a:lnTo>
                    <a:close/>
                    <a:moveTo>
                      <a:pt x="161" y="66"/>
                    </a:moveTo>
                    <a:lnTo>
                      <a:pt x="175" y="74"/>
                    </a:lnTo>
                    <a:lnTo>
                      <a:pt x="175" y="71"/>
                    </a:lnTo>
                    <a:lnTo>
                      <a:pt x="161" y="63"/>
                    </a:lnTo>
                    <a:lnTo>
                      <a:pt x="161" y="66"/>
                    </a:lnTo>
                    <a:close/>
                    <a:moveTo>
                      <a:pt x="188" y="82"/>
                    </a:moveTo>
                    <a:lnTo>
                      <a:pt x="202" y="90"/>
                    </a:lnTo>
                    <a:lnTo>
                      <a:pt x="202" y="87"/>
                    </a:lnTo>
                    <a:lnTo>
                      <a:pt x="188" y="78"/>
                    </a:lnTo>
                    <a:lnTo>
                      <a:pt x="188" y="82"/>
                    </a:lnTo>
                    <a:close/>
                    <a:moveTo>
                      <a:pt x="68" y="9"/>
                    </a:moveTo>
                    <a:lnTo>
                      <a:pt x="68" y="12"/>
                    </a:lnTo>
                    <a:lnTo>
                      <a:pt x="80" y="4"/>
                    </a:lnTo>
                    <a:lnTo>
                      <a:pt x="80" y="1"/>
                    </a:lnTo>
                    <a:lnTo>
                      <a:pt x="68" y="9"/>
                    </a:lnTo>
                    <a:close/>
                    <a:moveTo>
                      <a:pt x="95" y="24"/>
                    </a:moveTo>
                    <a:lnTo>
                      <a:pt x="95" y="28"/>
                    </a:lnTo>
                    <a:lnTo>
                      <a:pt x="107" y="20"/>
                    </a:lnTo>
                    <a:lnTo>
                      <a:pt x="107" y="16"/>
                    </a:lnTo>
                    <a:lnTo>
                      <a:pt x="95" y="24"/>
                    </a:lnTo>
                    <a:close/>
                    <a:moveTo>
                      <a:pt x="122" y="40"/>
                    </a:moveTo>
                    <a:lnTo>
                      <a:pt x="122" y="43"/>
                    </a:lnTo>
                    <a:lnTo>
                      <a:pt x="134" y="35"/>
                    </a:lnTo>
                    <a:lnTo>
                      <a:pt x="134" y="32"/>
                    </a:lnTo>
                    <a:lnTo>
                      <a:pt x="122" y="40"/>
                    </a:lnTo>
                    <a:close/>
                    <a:moveTo>
                      <a:pt x="149" y="55"/>
                    </a:moveTo>
                    <a:lnTo>
                      <a:pt x="149" y="59"/>
                    </a:lnTo>
                    <a:lnTo>
                      <a:pt x="160" y="51"/>
                    </a:lnTo>
                    <a:lnTo>
                      <a:pt x="160" y="48"/>
                    </a:lnTo>
                    <a:lnTo>
                      <a:pt x="149" y="55"/>
                    </a:lnTo>
                    <a:close/>
                    <a:moveTo>
                      <a:pt x="175" y="71"/>
                    </a:moveTo>
                    <a:lnTo>
                      <a:pt x="175" y="74"/>
                    </a:lnTo>
                    <a:lnTo>
                      <a:pt x="187" y="67"/>
                    </a:lnTo>
                    <a:lnTo>
                      <a:pt x="187" y="64"/>
                    </a:lnTo>
                    <a:lnTo>
                      <a:pt x="175" y="71"/>
                    </a:lnTo>
                    <a:close/>
                    <a:moveTo>
                      <a:pt x="202" y="87"/>
                    </a:moveTo>
                    <a:lnTo>
                      <a:pt x="202" y="90"/>
                    </a:lnTo>
                    <a:lnTo>
                      <a:pt x="214" y="82"/>
                    </a:lnTo>
                    <a:lnTo>
                      <a:pt x="214" y="79"/>
                    </a:lnTo>
                    <a:lnTo>
                      <a:pt x="202" y="87"/>
                    </a:lnTo>
                    <a:close/>
                    <a:moveTo>
                      <a:pt x="215" y="97"/>
                    </a:moveTo>
                    <a:lnTo>
                      <a:pt x="229" y="106"/>
                    </a:lnTo>
                    <a:lnTo>
                      <a:pt x="229" y="102"/>
                    </a:lnTo>
                    <a:lnTo>
                      <a:pt x="215" y="94"/>
                    </a:lnTo>
                    <a:lnTo>
                      <a:pt x="215" y="97"/>
                    </a:lnTo>
                    <a:close/>
                    <a:moveTo>
                      <a:pt x="229" y="102"/>
                    </a:moveTo>
                    <a:lnTo>
                      <a:pt x="229" y="106"/>
                    </a:lnTo>
                    <a:lnTo>
                      <a:pt x="241" y="98"/>
                    </a:lnTo>
                    <a:lnTo>
                      <a:pt x="241" y="95"/>
                    </a:lnTo>
                    <a:lnTo>
                      <a:pt x="229" y="102"/>
                    </a:lnTo>
                    <a:close/>
                    <a:moveTo>
                      <a:pt x="36" y="15"/>
                    </a:moveTo>
                    <a:lnTo>
                      <a:pt x="50" y="24"/>
                    </a:lnTo>
                    <a:lnTo>
                      <a:pt x="50" y="20"/>
                    </a:lnTo>
                    <a:lnTo>
                      <a:pt x="36" y="12"/>
                    </a:lnTo>
                    <a:lnTo>
                      <a:pt x="36" y="15"/>
                    </a:lnTo>
                    <a:close/>
                    <a:moveTo>
                      <a:pt x="63" y="31"/>
                    </a:moveTo>
                    <a:lnTo>
                      <a:pt x="77" y="39"/>
                    </a:lnTo>
                    <a:lnTo>
                      <a:pt x="77" y="36"/>
                    </a:lnTo>
                    <a:lnTo>
                      <a:pt x="63" y="28"/>
                    </a:lnTo>
                    <a:lnTo>
                      <a:pt x="63" y="31"/>
                    </a:lnTo>
                    <a:close/>
                    <a:moveTo>
                      <a:pt x="90" y="47"/>
                    </a:moveTo>
                    <a:lnTo>
                      <a:pt x="104" y="55"/>
                    </a:lnTo>
                    <a:lnTo>
                      <a:pt x="104" y="52"/>
                    </a:lnTo>
                    <a:lnTo>
                      <a:pt x="90" y="43"/>
                    </a:lnTo>
                    <a:lnTo>
                      <a:pt x="90" y="47"/>
                    </a:lnTo>
                    <a:close/>
                    <a:moveTo>
                      <a:pt x="116" y="62"/>
                    </a:moveTo>
                    <a:lnTo>
                      <a:pt x="131" y="71"/>
                    </a:lnTo>
                    <a:lnTo>
                      <a:pt x="131" y="67"/>
                    </a:lnTo>
                    <a:lnTo>
                      <a:pt x="116" y="59"/>
                    </a:lnTo>
                    <a:lnTo>
                      <a:pt x="116" y="62"/>
                    </a:lnTo>
                    <a:close/>
                    <a:moveTo>
                      <a:pt x="143" y="78"/>
                    </a:moveTo>
                    <a:lnTo>
                      <a:pt x="157" y="86"/>
                    </a:lnTo>
                    <a:lnTo>
                      <a:pt x="157" y="83"/>
                    </a:lnTo>
                    <a:lnTo>
                      <a:pt x="143" y="74"/>
                    </a:lnTo>
                    <a:lnTo>
                      <a:pt x="143" y="78"/>
                    </a:lnTo>
                    <a:close/>
                    <a:moveTo>
                      <a:pt x="170" y="94"/>
                    </a:moveTo>
                    <a:lnTo>
                      <a:pt x="184" y="102"/>
                    </a:lnTo>
                    <a:lnTo>
                      <a:pt x="184" y="98"/>
                    </a:lnTo>
                    <a:lnTo>
                      <a:pt x="170" y="90"/>
                    </a:lnTo>
                    <a:lnTo>
                      <a:pt x="170" y="94"/>
                    </a:lnTo>
                    <a:close/>
                    <a:moveTo>
                      <a:pt x="50" y="20"/>
                    </a:moveTo>
                    <a:lnTo>
                      <a:pt x="50" y="24"/>
                    </a:lnTo>
                    <a:lnTo>
                      <a:pt x="63" y="16"/>
                    </a:lnTo>
                    <a:lnTo>
                      <a:pt x="63" y="12"/>
                    </a:lnTo>
                    <a:lnTo>
                      <a:pt x="50" y="20"/>
                    </a:lnTo>
                    <a:close/>
                    <a:moveTo>
                      <a:pt x="77" y="36"/>
                    </a:moveTo>
                    <a:lnTo>
                      <a:pt x="77" y="39"/>
                    </a:lnTo>
                    <a:lnTo>
                      <a:pt x="89" y="32"/>
                    </a:lnTo>
                    <a:lnTo>
                      <a:pt x="89" y="28"/>
                    </a:lnTo>
                    <a:lnTo>
                      <a:pt x="77" y="36"/>
                    </a:lnTo>
                    <a:close/>
                    <a:moveTo>
                      <a:pt x="104" y="52"/>
                    </a:moveTo>
                    <a:lnTo>
                      <a:pt x="104" y="55"/>
                    </a:lnTo>
                    <a:lnTo>
                      <a:pt x="116" y="47"/>
                    </a:lnTo>
                    <a:lnTo>
                      <a:pt x="116" y="44"/>
                    </a:lnTo>
                    <a:lnTo>
                      <a:pt x="104" y="52"/>
                    </a:lnTo>
                    <a:close/>
                    <a:moveTo>
                      <a:pt x="131" y="67"/>
                    </a:moveTo>
                    <a:lnTo>
                      <a:pt x="131" y="71"/>
                    </a:lnTo>
                    <a:lnTo>
                      <a:pt x="143" y="63"/>
                    </a:lnTo>
                    <a:lnTo>
                      <a:pt x="143" y="59"/>
                    </a:lnTo>
                    <a:lnTo>
                      <a:pt x="131" y="67"/>
                    </a:lnTo>
                    <a:close/>
                    <a:moveTo>
                      <a:pt x="157" y="83"/>
                    </a:moveTo>
                    <a:lnTo>
                      <a:pt x="157" y="86"/>
                    </a:lnTo>
                    <a:lnTo>
                      <a:pt x="170" y="78"/>
                    </a:lnTo>
                    <a:lnTo>
                      <a:pt x="170" y="75"/>
                    </a:lnTo>
                    <a:lnTo>
                      <a:pt x="157" y="83"/>
                    </a:lnTo>
                    <a:close/>
                    <a:moveTo>
                      <a:pt x="184" y="98"/>
                    </a:moveTo>
                    <a:lnTo>
                      <a:pt x="184" y="102"/>
                    </a:lnTo>
                    <a:lnTo>
                      <a:pt x="196" y="94"/>
                    </a:lnTo>
                    <a:lnTo>
                      <a:pt x="196" y="91"/>
                    </a:lnTo>
                    <a:lnTo>
                      <a:pt x="184" y="98"/>
                    </a:lnTo>
                    <a:close/>
                    <a:moveTo>
                      <a:pt x="197" y="109"/>
                    </a:moveTo>
                    <a:lnTo>
                      <a:pt x="211" y="117"/>
                    </a:lnTo>
                    <a:lnTo>
                      <a:pt x="211" y="114"/>
                    </a:lnTo>
                    <a:lnTo>
                      <a:pt x="197" y="106"/>
                    </a:lnTo>
                    <a:lnTo>
                      <a:pt x="197" y="109"/>
                    </a:lnTo>
                    <a:close/>
                    <a:moveTo>
                      <a:pt x="211" y="114"/>
                    </a:moveTo>
                    <a:lnTo>
                      <a:pt x="211" y="117"/>
                    </a:lnTo>
                    <a:lnTo>
                      <a:pt x="223" y="110"/>
                    </a:lnTo>
                    <a:lnTo>
                      <a:pt x="223" y="106"/>
                    </a:lnTo>
                    <a:lnTo>
                      <a:pt x="211" y="114"/>
                    </a:lnTo>
                    <a:close/>
                    <a:moveTo>
                      <a:pt x="18" y="27"/>
                    </a:moveTo>
                    <a:lnTo>
                      <a:pt x="32" y="35"/>
                    </a:lnTo>
                    <a:lnTo>
                      <a:pt x="32" y="32"/>
                    </a:lnTo>
                    <a:lnTo>
                      <a:pt x="18" y="24"/>
                    </a:lnTo>
                    <a:lnTo>
                      <a:pt x="18" y="27"/>
                    </a:lnTo>
                    <a:close/>
                    <a:moveTo>
                      <a:pt x="45" y="43"/>
                    </a:moveTo>
                    <a:lnTo>
                      <a:pt x="59" y="51"/>
                    </a:lnTo>
                    <a:lnTo>
                      <a:pt x="59" y="48"/>
                    </a:lnTo>
                    <a:lnTo>
                      <a:pt x="45" y="39"/>
                    </a:lnTo>
                    <a:lnTo>
                      <a:pt x="45" y="43"/>
                    </a:lnTo>
                    <a:close/>
                    <a:moveTo>
                      <a:pt x="72" y="58"/>
                    </a:moveTo>
                    <a:lnTo>
                      <a:pt x="86" y="67"/>
                    </a:lnTo>
                    <a:lnTo>
                      <a:pt x="86" y="63"/>
                    </a:lnTo>
                    <a:lnTo>
                      <a:pt x="72" y="55"/>
                    </a:lnTo>
                    <a:lnTo>
                      <a:pt x="72" y="58"/>
                    </a:lnTo>
                    <a:close/>
                    <a:moveTo>
                      <a:pt x="98" y="74"/>
                    </a:moveTo>
                    <a:lnTo>
                      <a:pt x="113" y="82"/>
                    </a:lnTo>
                    <a:lnTo>
                      <a:pt x="113" y="79"/>
                    </a:lnTo>
                    <a:lnTo>
                      <a:pt x="98" y="71"/>
                    </a:lnTo>
                    <a:lnTo>
                      <a:pt x="98" y="74"/>
                    </a:lnTo>
                    <a:close/>
                    <a:moveTo>
                      <a:pt x="125" y="90"/>
                    </a:moveTo>
                    <a:lnTo>
                      <a:pt x="140" y="98"/>
                    </a:lnTo>
                    <a:lnTo>
                      <a:pt x="140" y="94"/>
                    </a:lnTo>
                    <a:lnTo>
                      <a:pt x="125" y="86"/>
                    </a:lnTo>
                    <a:lnTo>
                      <a:pt x="125" y="90"/>
                    </a:lnTo>
                    <a:close/>
                    <a:moveTo>
                      <a:pt x="152" y="105"/>
                    </a:moveTo>
                    <a:lnTo>
                      <a:pt x="167" y="114"/>
                    </a:lnTo>
                    <a:lnTo>
                      <a:pt x="167" y="110"/>
                    </a:lnTo>
                    <a:lnTo>
                      <a:pt x="152" y="102"/>
                    </a:lnTo>
                    <a:lnTo>
                      <a:pt x="152" y="105"/>
                    </a:lnTo>
                    <a:close/>
                    <a:moveTo>
                      <a:pt x="32" y="32"/>
                    </a:moveTo>
                    <a:lnTo>
                      <a:pt x="32" y="35"/>
                    </a:lnTo>
                    <a:lnTo>
                      <a:pt x="45" y="28"/>
                    </a:lnTo>
                    <a:lnTo>
                      <a:pt x="45" y="24"/>
                    </a:lnTo>
                    <a:lnTo>
                      <a:pt x="32" y="32"/>
                    </a:lnTo>
                    <a:close/>
                    <a:moveTo>
                      <a:pt x="59" y="48"/>
                    </a:moveTo>
                    <a:lnTo>
                      <a:pt x="59" y="51"/>
                    </a:lnTo>
                    <a:lnTo>
                      <a:pt x="71" y="43"/>
                    </a:lnTo>
                    <a:lnTo>
                      <a:pt x="71" y="40"/>
                    </a:lnTo>
                    <a:lnTo>
                      <a:pt x="59" y="48"/>
                    </a:lnTo>
                    <a:close/>
                    <a:moveTo>
                      <a:pt x="86" y="63"/>
                    </a:moveTo>
                    <a:lnTo>
                      <a:pt x="86" y="67"/>
                    </a:lnTo>
                    <a:lnTo>
                      <a:pt x="98" y="59"/>
                    </a:lnTo>
                    <a:lnTo>
                      <a:pt x="98" y="55"/>
                    </a:lnTo>
                    <a:lnTo>
                      <a:pt x="86" y="63"/>
                    </a:lnTo>
                    <a:close/>
                    <a:moveTo>
                      <a:pt x="113" y="79"/>
                    </a:moveTo>
                    <a:lnTo>
                      <a:pt x="113" y="82"/>
                    </a:lnTo>
                    <a:lnTo>
                      <a:pt x="125" y="74"/>
                    </a:lnTo>
                    <a:lnTo>
                      <a:pt x="125" y="71"/>
                    </a:lnTo>
                    <a:lnTo>
                      <a:pt x="113" y="79"/>
                    </a:lnTo>
                    <a:close/>
                    <a:moveTo>
                      <a:pt x="140" y="94"/>
                    </a:moveTo>
                    <a:lnTo>
                      <a:pt x="140" y="98"/>
                    </a:lnTo>
                    <a:lnTo>
                      <a:pt x="152" y="90"/>
                    </a:lnTo>
                    <a:lnTo>
                      <a:pt x="152" y="87"/>
                    </a:lnTo>
                    <a:lnTo>
                      <a:pt x="140" y="94"/>
                    </a:lnTo>
                    <a:close/>
                    <a:moveTo>
                      <a:pt x="167" y="110"/>
                    </a:moveTo>
                    <a:lnTo>
                      <a:pt x="167" y="114"/>
                    </a:lnTo>
                    <a:lnTo>
                      <a:pt x="178" y="106"/>
                    </a:lnTo>
                    <a:lnTo>
                      <a:pt x="178" y="102"/>
                    </a:lnTo>
                    <a:lnTo>
                      <a:pt x="167" y="110"/>
                    </a:lnTo>
                    <a:close/>
                    <a:moveTo>
                      <a:pt x="179" y="121"/>
                    </a:moveTo>
                    <a:lnTo>
                      <a:pt x="193" y="129"/>
                    </a:lnTo>
                    <a:lnTo>
                      <a:pt x="193" y="126"/>
                    </a:lnTo>
                    <a:lnTo>
                      <a:pt x="179" y="117"/>
                    </a:lnTo>
                    <a:lnTo>
                      <a:pt x="179" y="121"/>
                    </a:lnTo>
                    <a:close/>
                    <a:moveTo>
                      <a:pt x="193" y="126"/>
                    </a:moveTo>
                    <a:lnTo>
                      <a:pt x="193" y="129"/>
                    </a:lnTo>
                    <a:lnTo>
                      <a:pt x="205" y="121"/>
                    </a:lnTo>
                    <a:lnTo>
                      <a:pt x="205" y="118"/>
                    </a:lnTo>
                    <a:lnTo>
                      <a:pt x="193" y="126"/>
                    </a:lnTo>
                    <a:close/>
                    <a:moveTo>
                      <a:pt x="0" y="38"/>
                    </a:moveTo>
                    <a:lnTo>
                      <a:pt x="15" y="47"/>
                    </a:lnTo>
                    <a:lnTo>
                      <a:pt x="15" y="44"/>
                    </a:lnTo>
                    <a:lnTo>
                      <a:pt x="0" y="35"/>
                    </a:lnTo>
                    <a:lnTo>
                      <a:pt x="0" y="38"/>
                    </a:lnTo>
                    <a:close/>
                    <a:moveTo>
                      <a:pt x="27" y="54"/>
                    </a:moveTo>
                    <a:lnTo>
                      <a:pt x="42" y="62"/>
                    </a:lnTo>
                    <a:lnTo>
                      <a:pt x="42" y="59"/>
                    </a:lnTo>
                    <a:lnTo>
                      <a:pt x="27" y="51"/>
                    </a:lnTo>
                    <a:lnTo>
                      <a:pt x="27" y="54"/>
                    </a:lnTo>
                    <a:close/>
                    <a:moveTo>
                      <a:pt x="54" y="70"/>
                    </a:moveTo>
                    <a:lnTo>
                      <a:pt x="122" y="110"/>
                    </a:lnTo>
                    <a:lnTo>
                      <a:pt x="122" y="106"/>
                    </a:lnTo>
                    <a:lnTo>
                      <a:pt x="54" y="67"/>
                    </a:lnTo>
                    <a:lnTo>
                      <a:pt x="54" y="70"/>
                    </a:lnTo>
                    <a:close/>
                    <a:moveTo>
                      <a:pt x="134" y="117"/>
                    </a:moveTo>
                    <a:lnTo>
                      <a:pt x="149" y="125"/>
                    </a:lnTo>
                    <a:lnTo>
                      <a:pt x="149" y="122"/>
                    </a:lnTo>
                    <a:lnTo>
                      <a:pt x="134" y="114"/>
                    </a:lnTo>
                    <a:lnTo>
                      <a:pt x="134" y="117"/>
                    </a:lnTo>
                    <a:close/>
                    <a:moveTo>
                      <a:pt x="15" y="44"/>
                    </a:moveTo>
                    <a:lnTo>
                      <a:pt x="15" y="47"/>
                    </a:lnTo>
                    <a:lnTo>
                      <a:pt x="27" y="39"/>
                    </a:lnTo>
                    <a:lnTo>
                      <a:pt x="27" y="36"/>
                    </a:lnTo>
                    <a:lnTo>
                      <a:pt x="15" y="44"/>
                    </a:lnTo>
                    <a:close/>
                    <a:moveTo>
                      <a:pt x="42" y="59"/>
                    </a:moveTo>
                    <a:lnTo>
                      <a:pt x="42" y="62"/>
                    </a:lnTo>
                    <a:lnTo>
                      <a:pt x="53" y="55"/>
                    </a:lnTo>
                    <a:lnTo>
                      <a:pt x="53" y="52"/>
                    </a:lnTo>
                    <a:lnTo>
                      <a:pt x="42" y="59"/>
                    </a:lnTo>
                    <a:close/>
                    <a:moveTo>
                      <a:pt x="122" y="106"/>
                    </a:moveTo>
                    <a:lnTo>
                      <a:pt x="122" y="110"/>
                    </a:lnTo>
                    <a:lnTo>
                      <a:pt x="134" y="102"/>
                    </a:lnTo>
                    <a:lnTo>
                      <a:pt x="134" y="98"/>
                    </a:lnTo>
                    <a:lnTo>
                      <a:pt x="122" y="106"/>
                    </a:lnTo>
                    <a:close/>
                    <a:moveTo>
                      <a:pt x="149" y="122"/>
                    </a:moveTo>
                    <a:lnTo>
                      <a:pt x="149" y="125"/>
                    </a:lnTo>
                    <a:lnTo>
                      <a:pt x="160" y="117"/>
                    </a:lnTo>
                    <a:lnTo>
                      <a:pt x="160" y="114"/>
                    </a:lnTo>
                    <a:lnTo>
                      <a:pt x="149" y="122"/>
                    </a:lnTo>
                    <a:close/>
                    <a:moveTo>
                      <a:pt x="161" y="133"/>
                    </a:moveTo>
                    <a:lnTo>
                      <a:pt x="175" y="141"/>
                    </a:lnTo>
                    <a:lnTo>
                      <a:pt x="175" y="137"/>
                    </a:lnTo>
                    <a:lnTo>
                      <a:pt x="161" y="129"/>
                    </a:lnTo>
                    <a:lnTo>
                      <a:pt x="161" y="133"/>
                    </a:lnTo>
                    <a:close/>
                    <a:moveTo>
                      <a:pt x="175" y="137"/>
                    </a:moveTo>
                    <a:lnTo>
                      <a:pt x="175" y="141"/>
                    </a:lnTo>
                    <a:lnTo>
                      <a:pt x="187" y="133"/>
                    </a:lnTo>
                    <a:lnTo>
                      <a:pt x="187" y="130"/>
                    </a:lnTo>
                    <a:lnTo>
                      <a:pt x="175" y="137"/>
                    </a:ln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509" name="Freeform 774"/>
              <p:cNvSpPr>
                <a:spLocks/>
              </p:cNvSpPr>
              <p:nvPr/>
            </p:nvSpPr>
            <p:spPr bwMode="auto">
              <a:xfrm>
                <a:off x="4425" y="1816"/>
                <a:ext cx="204" cy="133"/>
              </a:xfrm>
              <a:custGeom>
                <a:avLst/>
                <a:gdLst>
                  <a:gd name="T0" fmla="*/ 0 w 204"/>
                  <a:gd name="T1" fmla="*/ 15 h 133"/>
                  <a:gd name="T2" fmla="*/ 204 w 204"/>
                  <a:gd name="T3" fmla="*/ 133 h 133"/>
                  <a:gd name="T4" fmla="*/ 204 w 204"/>
                  <a:gd name="T5" fmla="*/ 117 h 133"/>
                  <a:gd name="T6" fmla="*/ 0 w 204"/>
                  <a:gd name="T7" fmla="*/ 0 h 133"/>
                  <a:gd name="T8" fmla="*/ 0 w 204"/>
                  <a:gd name="T9" fmla="*/ 15 h 133"/>
                  <a:gd name="T10" fmla="*/ 0 60000 65536"/>
                  <a:gd name="T11" fmla="*/ 0 60000 65536"/>
                  <a:gd name="T12" fmla="*/ 0 60000 65536"/>
                  <a:gd name="T13" fmla="*/ 0 60000 65536"/>
                  <a:gd name="T14" fmla="*/ 0 60000 65536"/>
                  <a:gd name="T15" fmla="*/ 0 w 204"/>
                  <a:gd name="T16" fmla="*/ 0 h 133"/>
                  <a:gd name="T17" fmla="*/ 204 w 204"/>
                  <a:gd name="T18" fmla="*/ 133 h 133"/>
                </a:gdLst>
                <a:ahLst/>
                <a:cxnLst>
                  <a:cxn ang="T10">
                    <a:pos x="T0" y="T1"/>
                  </a:cxn>
                  <a:cxn ang="T11">
                    <a:pos x="T2" y="T3"/>
                  </a:cxn>
                  <a:cxn ang="T12">
                    <a:pos x="T4" y="T5"/>
                  </a:cxn>
                  <a:cxn ang="T13">
                    <a:pos x="T6" y="T7"/>
                  </a:cxn>
                  <a:cxn ang="T14">
                    <a:pos x="T8" y="T9"/>
                  </a:cxn>
                </a:cxnLst>
                <a:rect l="T15" t="T16" r="T17" b="T18"/>
                <a:pathLst>
                  <a:path w="204" h="133">
                    <a:moveTo>
                      <a:pt x="0" y="15"/>
                    </a:moveTo>
                    <a:lnTo>
                      <a:pt x="204" y="133"/>
                    </a:lnTo>
                    <a:lnTo>
                      <a:pt x="204" y="117"/>
                    </a:lnTo>
                    <a:lnTo>
                      <a:pt x="0" y="0"/>
                    </a:lnTo>
                    <a:lnTo>
                      <a:pt x="0" y="15"/>
                    </a:lnTo>
                    <a:close/>
                  </a:path>
                </a:pathLst>
              </a:custGeom>
              <a:noFill/>
              <a:ln w="7938" cap="rnd">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215" name="Freeform 775"/>
              <p:cNvSpPr>
                <a:spLocks/>
              </p:cNvSpPr>
              <p:nvPr/>
            </p:nvSpPr>
            <p:spPr bwMode="auto">
              <a:xfrm>
                <a:off x="4580" y="1480"/>
                <a:ext cx="183" cy="283"/>
              </a:xfrm>
              <a:custGeom>
                <a:avLst/>
                <a:gdLst/>
                <a:ahLst/>
                <a:cxnLst>
                  <a:cxn ang="0">
                    <a:pos x="5" y="173"/>
                  </a:cxn>
                  <a:cxn ang="0">
                    <a:pos x="5" y="4"/>
                  </a:cxn>
                  <a:cxn ang="0">
                    <a:pos x="0" y="0"/>
                  </a:cxn>
                  <a:cxn ang="0">
                    <a:pos x="183" y="106"/>
                  </a:cxn>
                  <a:cxn ang="0">
                    <a:pos x="183" y="283"/>
                  </a:cxn>
                  <a:cxn ang="0">
                    <a:pos x="183" y="278"/>
                  </a:cxn>
                  <a:cxn ang="0">
                    <a:pos x="5" y="173"/>
                  </a:cxn>
                </a:cxnLst>
                <a:rect l="0" t="0" r="r" b="b"/>
                <a:pathLst>
                  <a:path w="183" h="283">
                    <a:moveTo>
                      <a:pt x="5" y="173"/>
                    </a:moveTo>
                    <a:lnTo>
                      <a:pt x="5" y="4"/>
                    </a:lnTo>
                    <a:lnTo>
                      <a:pt x="0" y="0"/>
                    </a:lnTo>
                    <a:lnTo>
                      <a:pt x="183" y="106"/>
                    </a:lnTo>
                    <a:lnTo>
                      <a:pt x="183" y="283"/>
                    </a:lnTo>
                    <a:lnTo>
                      <a:pt x="183" y="278"/>
                    </a:lnTo>
                    <a:lnTo>
                      <a:pt x="5" y="173"/>
                    </a:lnTo>
                    <a:close/>
                  </a:path>
                </a:pathLst>
              </a:custGeom>
              <a:gradFill rotWithShape="1">
                <a:gsLst>
                  <a:gs pos="0">
                    <a:schemeClr val="accent1">
                      <a:gamma/>
                      <a:tint val="0"/>
                      <a:invGamma/>
                    </a:schemeClr>
                  </a:gs>
                  <a:gs pos="100000">
                    <a:schemeClr val="accent1"/>
                  </a:gs>
                </a:gsLst>
                <a:path path="rect">
                  <a:fillToRect l="50000" t="50000" r="50000" b="50000"/>
                </a:path>
              </a:gradFill>
              <a:ln w="12700" cap="rnd" cmpd="sng">
                <a:solidFill>
                  <a:srgbClr val="993366"/>
                </a:solidFill>
                <a:prstDash val="solid"/>
                <a:round/>
                <a:headEnd/>
                <a:tailEnd/>
              </a:ln>
            </p:spPr>
            <p:txBody>
              <a:bodyPr/>
              <a:lstStyle/>
              <a:p>
                <a:pPr>
                  <a:defRPr/>
                </a:pPr>
                <a:endParaRPr lang="ru-RU">
                  <a:latin typeface="Arial" charset="0"/>
                  <a:cs typeface="Arial" charset="0"/>
                </a:endParaRPr>
              </a:p>
            </p:txBody>
          </p:sp>
        </p:grpSp>
        <p:sp>
          <p:nvSpPr>
            <p:cNvPr id="58427" name="Freeform 776"/>
            <p:cNvSpPr>
              <a:spLocks/>
            </p:cNvSpPr>
            <p:nvPr/>
          </p:nvSpPr>
          <p:spPr bwMode="auto">
            <a:xfrm>
              <a:off x="1004" y="296"/>
              <a:ext cx="1679" cy="222"/>
            </a:xfrm>
            <a:custGeom>
              <a:avLst/>
              <a:gdLst>
                <a:gd name="T0" fmla="*/ 1679 w 1679"/>
                <a:gd name="T1" fmla="*/ 222 h 222"/>
                <a:gd name="T2" fmla="*/ 60 w 1679"/>
                <a:gd name="T3" fmla="*/ 0 h 222"/>
                <a:gd name="T4" fmla="*/ 0 w 1679"/>
                <a:gd name="T5" fmla="*/ 164 h 222"/>
                <a:gd name="T6" fmla="*/ 148 w 1679"/>
                <a:gd name="T7" fmla="*/ 221 h 222"/>
                <a:gd name="T8" fmla="*/ 0 60000 65536"/>
                <a:gd name="T9" fmla="*/ 0 60000 65536"/>
                <a:gd name="T10" fmla="*/ 0 60000 65536"/>
                <a:gd name="T11" fmla="*/ 0 60000 65536"/>
                <a:gd name="T12" fmla="*/ 0 w 1679"/>
                <a:gd name="T13" fmla="*/ 0 h 222"/>
                <a:gd name="T14" fmla="*/ 1679 w 1679"/>
                <a:gd name="T15" fmla="*/ 222 h 222"/>
              </a:gdLst>
              <a:ahLst/>
              <a:cxnLst>
                <a:cxn ang="T8">
                  <a:pos x="T0" y="T1"/>
                </a:cxn>
                <a:cxn ang="T9">
                  <a:pos x="T2" y="T3"/>
                </a:cxn>
                <a:cxn ang="T10">
                  <a:pos x="T4" y="T5"/>
                </a:cxn>
                <a:cxn ang="T11">
                  <a:pos x="T6" y="T7"/>
                </a:cxn>
              </a:cxnLst>
              <a:rect l="T12" t="T13" r="T14" b="T15"/>
              <a:pathLst>
                <a:path w="1679" h="222">
                  <a:moveTo>
                    <a:pt x="1679" y="222"/>
                  </a:moveTo>
                  <a:lnTo>
                    <a:pt x="60" y="0"/>
                  </a:lnTo>
                  <a:lnTo>
                    <a:pt x="0" y="164"/>
                  </a:lnTo>
                  <a:lnTo>
                    <a:pt x="148" y="221"/>
                  </a:lnTo>
                </a:path>
              </a:pathLst>
            </a:custGeom>
            <a:noFill/>
            <a:ln w="28575">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58428" name="Group 932"/>
            <p:cNvGrpSpPr>
              <a:grpSpLocks/>
            </p:cNvGrpSpPr>
            <p:nvPr/>
          </p:nvGrpSpPr>
          <p:grpSpPr bwMode="auto">
            <a:xfrm>
              <a:off x="1094" y="3237"/>
              <a:ext cx="482" cy="482"/>
              <a:chOff x="1968" y="3063"/>
              <a:chExt cx="889" cy="888"/>
            </a:xfrm>
          </p:grpSpPr>
          <p:sp>
            <p:nvSpPr>
              <p:cNvPr id="58475" name="Freeform 916"/>
              <p:cNvSpPr>
                <a:spLocks noEditPoints="1"/>
              </p:cNvSpPr>
              <p:nvPr/>
            </p:nvSpPr>
            <p:spPr bwMode="auto">
              <a:xfrm>
                <a:off x="1968" y="3063"/>
                <a:ext cx="889" cy="888"/>
              </a:xfrm>
              <a:custGeom>
                <a:avLst/>
                <a:gdLst>
                  <a:gd name="T0" fmla="*/ 979 w 1512"/>
                  <a:gd name="T1" fmla="*/ 1212 h 1512"/>
                  <a:gd name="T2" fmla="*/ 1512 w 1512"/>
                  <a:gd name="T3" fmla="*/ 902 h 1512"/>
                  <a:gd name="T4" fmla="*/ 1512 w 1512"/>
                  <a:gd name="T5" fmla="*/ 665 h 1512"/>
                  <a:gd name="T6" fmla="*/ 1336 w 1512"/>
                  <a:gd name="T7" fmla="*/ 562 h 1512"/>
                  <a:gd name="T8" fmla="*/ 1336 w 1512"/>
                  <a:gd name="T9" fmla="*/ 237 h 1512"/>
                  <a:gd name="T10" fmla="*/ 964 w 1512"/>
                  <a:gd name="T11" fmla="*/ 20 h 1512"/>
                  <a:gd name="T12" fmla="*/ 793 w 1512"/>
                  <a:gd name="T13" fmla="*/ 69 h 1512"/>
                  <a:gd name="T14" fmla="*/ 676 w 1512"/>
                  <a:gd name="T15" fmla="*/ 0 h 1512"/>
                  <a:gd name="T16" fmla="*/ 539 w 1512"/>
                  <a:gd name="T17" fmla="*/ 55 h 1512"/>
                  <a:gd name="T18" fmla="*/ 539 w 1512"/>
                  <a:gd name="T19" fmla="*/ 572 h 1512"/>
                  <a:gd name="T20" fmla="*/ 409 w 1512"/>
                  <a:gd name="T21" fmla="*/ 646 h 1512"/>
                  <a:gd name="T22" fmla="*/ 409 w 1512"/>
                  <a:gd name="T23" fmla="*/ 882 h 1512"/>
                  <a:gd name="T24" fmla="*/ 979 w 1512"/>
                  <a:gd name="T25" fmla="*/ 1212 h 1512"/>
                  <a:gd name="T26" fmla="*/ 0 w 1512"/>
                  <a:gd name="T27" fmla="*/ 1108 h 1512"/>
                  <a:gd name="T28" fmla="*/ 260 w 1512"/>
                  <a:gd name="T29" fmla="*/ 926 h 1512"/>
                  <a:gd name="T30" fmla="*/ 847 w 1512"/>
                  <a:gd name="T31" fmla="*/ 1266 h 1512"/>
                  <a:gd name="T32" fmla="*/ 847 w 1512"/>
                  <a:gd name="T33" fmla="*/ 1355 h 1512"/>
                  <a:gd name="T34" fmla="*/ 578 w 1512"/>
                  <a:gd name="T35" fmla="*/ 1512 h 1512"/>
                  <a:gd name="T36" fmla="*/ 0 w 1512"/>
                  <a:gd name="T37" fmla="*/ 1177 h 1512"/>
                  <a:gd name="T38" fmla="*/ 0 w 1512"/>
                  <a:gd name="T39" fmla="*/ 1108 h 15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2"/>
                  <a:gd name="T61" fmla="*/ 0 h 1512"/>
                  <a:gd name="T62" fmla="*/ 1512 w 1512"/>
                  <a:gd name="T63" fmla="*/ 1512 h 15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2" h="1512">
                    <a:moveTo>
                      <a:pt x="979" y="1212"/>
                    </a:moveTo>
                    <a:lnTo>
                      <a:pt x="1512" y="902"/>
                    </a:lnTo>
                    <a:lnTo>
                      <a:pt x="1512" y="665"/>
                    </a:lnTo>
                    <a:lnTo>
                      <a:pt x="1336" y="562"/>
                    </a:lnTo>
                    <a:lnTo>
                      <a:pt x="1336" y="237"/>
                    </a:lnTo>
                    <a:lnTo>
                      <a:pt x="964" y="20"/>
                    </a:lnTo>
                    <a:lnTo>
                      <a:pt x="793" y="69"/>
                    </a:lnTo>
                    <a:lnTo>
                      <a:pt x="676" y="0"/>
                    </a:lnTo>
                    <a:lnTo>
                      <a:pt x="539" y="55"/>
                    </a:lnTo>
                    <a:lnTo>
                      <a:pt x="539" y="572"/>
                    </a:lnTo>
                    <a:lnTo>
                      <a:pt x="409" y="646"/>
                    </a:lnTo>
                    <a:lnTo>
                      <a:pt x="409" y="882"/>
                    </a:lnTo>
                    <a:cubicBezTo>
                      <a:pt x="569" y="1038"/>
                      <a:pt x="765" y="1151"/>
                      <a:pt x="979" y="1212"/>
                    </a:cubicBezTo>
                    <a:close/>
                    <a:moveTo>
                      <a:pt x="0" y="1108"/>
                    </a:moveTo>
                    <a:lnTo>
                      <a:pt x="260" y="926"/>
                    </a:lnTo>
                    <a:lnTo>
                      <a:pt x="847" y="1266"/>
                    </a:lnTo>
                    <a:lnTo>
                      <a:pt x="847" y="1355"/>
                    </a:lnTo>
                    <a:lnTo>
                      <a:pt x="578" y="1512"/>
                    </a:lnTo>
                    <a:lnTo>
                      <a:pt x="0" y="1177"/>
                    </a:lnTo>
                    <a:lnTo>
                      <a:pt x="0" y="1108"/>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6" name="Freeform 814"/>
              <p:cNvSpPr>
                <a:spLocks/>
              </p:cNvSpPr>
              <p:nvPr/>
            </p:nvSpPr>
            <p:spPr bwMode="auto">
              <a:xfrm>
                <a:off x="1968" y="3607"/>
                <a:ext cx="498" cy="305"/>
              </a:xfrm>
              <a:custGeom>
                <a:avLst/>
                <a:gdLst>
                  <a:gd name="T0" fmla="*/ 0 w 498"/>
                  <a:gd name="T1" fmla="*/ 107 h 305"/>
                  <a:gd name="T2" fmla="*/ 152 w 498"/>
                  <a:gd name="T3" fmla="*/ 0 h 305"/>
                  <a:gd name="T4" fmla="*/ 498 w 498"/>
                  <a:gd name="T5" fmla="*/ 200 h 305"/>
                  <a:gd name="T6" fmla="*/ 339 w 498"/>
                  <a:gd name="T7" fmla="*/ 305 h 305"/>
                  <a:gd name="T8" fmla="*/ 0 w 498"/>
                  <a:gd name="T9" fmla="*/ 107 h 305"/>
                  <a:gd name="T10" fmla="*/ 0 60000 65536"/>
                  <a:gd name="T11" fmla="*/ 0 60000 65536"/>
                  <a:gd name="T12" fmla="*/ 0 60000 65536"/>
                  <a:gd name="T13" fmla="*/ 0 60000 65536"/>
                  <a:gd name="T14" fmla="*/ 0 60000 65536"/>
                  <a:gd name="T15" fmla="*/ 0 w 498"/>
                  <a:gd name="T16" fmla="*/ 0 h 305"/>
                  <a:gd name="T17" fmla="*/ 498 w 498"/>
                  <a:gd name="T18" fmla="*/ 305 h 305"/>
                </a:gdLst>
                <a:ahLst/>
                <a:cxnLst>
                  <a:cxn ang="T10">
                    <a:pos x="T0" y="T1"/>
                  </a:cxn>
                  <a:cxn ang="T11">
                    <a:pos x="T2" y="T3"/>
                  </a:cxn>
                  <a:cxn ang="T12">
                    <a:pos x="T4" y="T5"/>
                  </a:cxn>
                  <a:cxn ang="T13">
                    <a:pos x="T6" y="T7"/>
                  </a:cxn>
                  <a:cxn ang="T14">
                    <a:pos x="T8" y="T9"/>
                  </a:cxn>
                </a:cxnLst>
                <a:rect l="T15" t="T16" r="T17" b="T18"/>
                <a:pathLst>
                  <a:path w="498" h="305">
                    <a:moveTo>
                      <a:pt x="0" y="107"/>
                    </a:moveTo>
                    <a:lnTo>
                      <a:pt x="152" y="0"/>
                    </a:lnTo>
                    <a:lnTo>
                      <a:pt x="498" y="200"/>
                    </a:lnTo>
                    <a:lnTo>
                      <a:pt x="339" y="305"/>
                    </a:lnTo>
                    <a:lnTo>
                      <a:pt x="0" y="107"/>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7" name="Freeform 848"/>
              <p:cNvSpPr>
                <a:spLocks/>
              </p:cNvSpPr>
              <p:nvPr/>
            </p:nvSpPr>
            <p:spPr bwMode="auto">
              <a:xfrm>
                <a:off x="2208" y="3257"/>
                <a:ext cx="649" cy="379"/>
              </a:xfrm>
              <a:custGeom>
                <a:avLst/>
                <a:gdLst>
                  <a:gd name="T0" fmla="*/ 570 w 1103"/>
                  <a:gd name="T1" fmla="*/ 645 h 645"/>
                  <a:gd name="T2" fmla="*/ 1103 w 1103"/>
                  <a:gd name="T3" fmla="*/ 335 h 645"/>
                  <a:gd name="T4" fmla="*/ 531 w 1103"/>
                  <a:gd name="T5" fmla="*/ 0 h 645"/>
                  <a:gd name="T6" fmla="*/ 0 w 1103"/>
                  <a:gd name="T7" fmla="*/ 316 h 645"/>
                  <a:gd name="T8" fmla="*/ 570 w 1103"/>
                  <a:gd name="T9" fmla="*/ 645 h 645"/>
                  <a:gd name="T10" fmla="*/ 0 60000 65536"/>
                  <a:gd name="T11" fmla="*/ 0 60000 65536"/>
                  <a:gd name="T12" fmla="*/ 0 60000 65536"/>
                  <a:gd name="T13" fmla="*/ 0 60000 65536"/>
                  <a:gd name="T14" fmla="*/ 0 60000 65536"/>
                  <a:gd name="T15" fmla="*/ 0 w 1103"/>
                  <a:gd name="T16" fmla="*/ 0 h 645"/>
                  <a:gd name="T17" fmla="*/ 1103 w 1103"/>
                  <a:gd name="T18" fmla="*/ 645 h 645"/>
                </a:gdLst>
                <a:ahLst/>
                <a:cxnLst>
                  <a:cxn ang="T10">
                    <a:pos x="T0" y="T1"/>
                  </a:cxn>
                  <a:cxn ang="T11">
                    <a:pos x="T2" y="T3"/>
                  </a:cxn>
                  <a:cxn ang="T12">
                    <a:pos x="T4" y="T5"/>
                  </a:cxn>
                  <a:cxn ang="T13">
                    <a:pos x="T6" y="T7"/>
                  </a:cxn>
                  <a:cxn ang="T14">
                    <a:pos x="T8" y="T9"/>
                  </a:cxn>
                </a:cxnLst>
                <a:rect l="T15" t="T16" r="T17" b="T18"/>
                <a:pathLst>
                  <a:path w="1103" h="645">
                    <a:moveTo>
                      <a:pt x="570" y="645"/>
                    </a:moveTo>
                    <a:lnTo>
                      <a:pt x="1103" y="335"/>
                    </a:lnTo>
                    <a:lnTo>
                      <a:pt x="531" y="0"/>
                    </a:lnTo>
                    <a:lnTo>
                      <a:pt x="0" y="316"/>
                    </a:lnTo>
                    <a:cubicBezTo>
                      <a:pt x="160" y="471"/>
                      <a:pt x="356" y="584"/>
                      <a:pt x="570" y="645"/>
                    </a:cubicBez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8" name="Freeform 850"/>
              <p:cNvSpPr>
                <a:spLocks/>
              </p:cNvSpPr>
              <p:nvPr/>
            </p:nvSpPr>
            <p:spPr bwMode="auto">
              <a:xfrm>
                <a:off x="2566" y="3218"/>
                <a:ext cx="66" cy="363"/>
              </a:xfrm>
              <a:custGeom>
                <a:avLst/>
                <a:gdLst>
                  <a:gd name="T0" fmla="*/ 0 w 66"/>
                  <a:gd name="T1" fmla="*/ 363 h 363"/>
                  <a:gd name="T2" fmla="*/ 0 w 66"/>
                  <a:gd name="T3" fmla="*/ 39 h 363"/>
                  <a:gd name="T4" fmla="*/ 66 w 66"/>
                  <a:gd name="T5" fmla="*/ 0 h 363"/>
                  <a:gd name="T6" fmla="*/ 64 w 66"/>
                  <a:gd name="T7" fmla="*/ 308 h 363"/>
                  <a:gd name="T8" fmla="*/ 0 w 66"/>
                  <a:gd name="T9" fmla="*/ 363 h 363"/>
                  <a:gd name="T10" fmla="*/ 0 60000 65536"/>
                  <a:gd name="T11" fmla="*/ 0 60000 65536"/>
                  <a:gd name="T12" fmla="*/ 0 60000 65536"/>
                  <a:gd name="T13" fmla="*/ 0 60000 65536"/>
                  <a:gd name="T14" fmla="*/ 0 60000 65536"/>
                  <a:gd name="T15" fmla="*/ 0 w 66"/>
                  <a:gd name="T16" fmla="*/ 0 h 363"/>
                  <a:gd name="T17" fmla="*/ 66 w 66"/>
                  <a:gd name="T18" fmla="*/ 363 h 363"/>
                </a:gdLst>
                <a:ahLst/>
                <a:cxnLst>
                  <a:cxn ang="T10">
                    <a:pos x="T0" y="T1"/>
                  </a:cxn>
                  <a:cxn ang="T11">
                    <a:pos x="T2" y="T3"/>
                  </a:cxn>
                  <a:cxn ang="T12">
                    <a:pos x="T4" y="T5"/>
                  </a:cxn>
                  <a:cxn ang="T13">
                    <a:pos x="T6" y="T7"/>
                  </a:cxn>
                  <a:cxn ang="T14">
                    <a:pos x="T8" y="T9"/>
                  </a:cxn>
                </a:cxnLst>
                <a:rect l="T15" t="T16" r="T17" b="T18"/>
                <a:pathLst>
                  <a:path w="66" h="363">
                    <a:moveTo>
                      <a:pt x="0" y="363"/>
                    </a:moveTo>
                    <a:lnTo>
                      <a:pt x="0" y="39"/>
                    </a:lnTo>
                    <a:lnTo>
                      <a:pt x="66" y="0"/>
                    </a:lnTo>
                    <a:lnTo>
                      <a:pt x="64" y="308"/>
                    </a:lnTo>
                    <a:lnTo>
                      <a:pt x="0" y="363"/>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9" name="Freeform 853"/>
              <p:cNvSpPr>
                <a:spLocks/>
              </p:cNvSpPr>
              <p:nvPr/>
            </p:nvSpPr>
            <p:spPr bwMode="auto">
              <a:xfrm>
                <a:off x="2630" y="3202"/>
                <a:ext cx="123" cy="292"/>
              </a:xfrm>
              <a:custGeom>
                <a:avLst/>
                <a:gdLst>
                  <a:gd name="T0" fmla="*/ 2 w 123"/>
                  <a:gd name="T1" fmla="*/ 46 h 292"/>
                  <a:gd name="T2" fmla="*/ 123 w 123"/>
                  <a:gd name="T3" fmla="*/ 0 h 292"/>
                  <a:gd name="T4" fmla="*/ 123 w 123"/>
                  <a:gd name="T5" fmla="*/ 191 h 292"/>
                  <a:gd name="T6" fmla="*/ 0 w 123"/>
                  <a:gd name="T7" fmla="*/ 292 h 292"/>
                  <a:gd name="T8" fmla="*/ 2 w 123"/>
                  <a:gd name="T9" fmla="*/ 46 h 292"/>
                  <a:gd name="T10" fmla="*/ 0 60000 65536"/>
                  <a:gd name="T11" fmla="*/ 0 60000 65536"/>
                  <a:gd name="T12" fmla="*/ 0 60000 65536"/>
                  <a:gd name="T13" fmla="*/ 0 60000 65536"/>
                  <a:gd name="T14" fmla="*/ 0 60000 65536"/>
                  <a:gd name="T15" fmla="*/ 0 w 123"/>
                  <a:gd name="T16" fmla="*/ 0 h 292"/>
                  <a:gd name="T17" fmla="*/ 123 w 123"/>
                  <a:gd name="T18" fmla="*/ 292 h 292"/>
                </a:gdLst>
                <a:ahLst/>
                <a:cxnLst>
                  <a:cxn ang="T10">
                    <a:pos x="T0" y="T1"/>
                  </a:cxn>
                  <a:cxn ang="T11">
                    <a:pos x="T2" y="T3"/>
                  </a:cxn>
                  <a:cxn ang="T12">
                    <a:pos x="T4" y="T5"/>
                  </a:cxn>
                  <a:cxn ang="T13">
                    <a:pos x="T6" y="T7"/>
                  </a:cxn>
                  <a:cxn ang="T14">
                    <a:pos x="T8" y="T9"/>
                  </a:cxn>
                </a:cxnLst>
                <a:rect l="T15" t="T16" r="T17" b="T18"/>
                <a:pathLst>
                  <a:path w="123" h="292">
                    <a:moveTo>
                      <a:pt x="2" y="46"/>
                    </a:moveTo>
                    <a:lnTo>
                      <a:pt x="123" y="0"/>
                    </a:lnTo>
                    <a:lnTo>
                      <a:pt x="123" y="191"/>
                    </a:lnTo>
                    <a:lnTo>
                      <a:pt x="0" y="292"/>
                    </a:lnTo>
                    <a:lnTo>
                      <a:pt x="2" y="46"/>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0" name="Freeform 875"/>
              <p:cNvSpPr>
                <a:spLocks/>
              </p:cNvSpPr>
              <p:nvPr/>
            </p:nvSpPr>
            <p:spPr bwMode="auto">
              <a:xfrm>
                <a:off x="2434" y="3074"/>
                <a:ext cx="319" cy="174"/>
              </a:xfrm>
              <a:custGeom>
                <a:avLst/>
                <a:gdLst>
                  <a:gd name="T0" fmla="*/ 198 w 319"/>
                  <a:gd name="T1" fmla="*/ 174 h 174"/>
                  <a:gd name="T2" fmla="*/ 198 w 319"/>
                  <a:gd name="T3" fmla="*/ 144 h 174"/>
                  <a:gd name="T4" fmla="*/ 0 w 319"/>
                  <a:gd name="T5" fmla="*/ 29 h 174"/>
                  <a:gd name="T6" fmla="*/ 100 w 319"/>
                  <a:gd name="T7" fmla="*/ 0 h 174"/>
                  <a:gd name="T8" fmla="*/ 319 w 319"/>
                  <a:gd name="T9" fmla="*/ 128 h 174"/>
                  <a:gd name="T10" fmla="*/ 198 w 319"/>
                  <a:gd name="T11" fmla="*/ 174 h 174"/>
                  <a:gd name="T12" fmla="*/ 0 60000 65536"/>
                  <a:gd name="T13" fmla="*/ 0 60000 65536"/>
                  <a:gd name="T14" fmla="*/ 0 60000 65536"/>
                  <a:gd name="T15" fmla="*/ 0 60000 65536"/>
                  <a:gd name="T16" fmla="*/ 0 60000 65536"/>
                  <a:gd name="T17" fmla="*/ 0 60000 65536"/>
                  <a:gd name="T18" fmla="*/ 0 w 319"/>
                  <a:gd name="T19" fmla="*/ 0 h 174"/>
                  <a:gd name="T20" fmla="*/ 319 w 319"/>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319" h="174">
                    <a:moveTo>
                      <a:pt x="198" y="174"/>
                    </a:moveTo>
                    <a:lnTo>
                      <a:pt x="198" y="144"/>
                    </a:lnTo>
                    <a:lnTo>
                      <a:pt x="0" y="29"/>
                    </a:lnTo>
                    <a:lnTo>
                      <a:pt x="100" y="0"/>
                    </a:lnTo>
                    <a:lnTo>
                      <a:pt x="319" y="128"/>
                    </a:lnTo>
                    <a:lnTo>
                      <a:pt x="198" y="174"/>
                    </a:ln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1" name="Freeform 905"/>
              <p:cNvSpPr>
                <a:spLocks/>
              </p:cNvSpPr>
              <p:nvPr/>
            </p:nvSpPr>
            <p:spPr bwMode="auto">
              <a:xfrm>
                <a:off x="1968" y="3714"/>
                <a:ext cx="339" cy="237"/>
              </a:xfrm>
              <a:custGeom>
                <a:avLst/>
                <a:gdLst>
                  <a:gd name="T0" fmla="*/ 0 w 339"/>
                  <a:gd name="T1" fmla="*/ 0 h 237"/>
                  <a:gd name="T2" fmla="*/ 339 w 339"/>
                  <a:gd name="T3" fmla="*/ 198 h 237"/>
                  <a:gd name="T4" fmla="*/ 339 w 339"/>
                  <a:gd name="T5" fmla="*/ 237 h 237"/>
                  <a:gd name="T6" fmla="*/ 0 w 339"/>
                  <a:gd name="T7" fmla="*/ 41 h 237"/>
                  <a:gd name="T8" fmla="*/ 0 w 339"/>
                  <a:gd name="T9" fmla="*/ 0 h 237"/>
                  <a:gd name="T10" fmla="*/ 0 60000 65536"/>
                  <a:gd name="T11" fmla="*/ 0 60000 65536"/>
                  <a:gd name="T12" fmla="*/ 0 60000 65536"/>
                  <a:gd name="T13" fmla="*/ 0 60000 65536"/>
                  <a:gd name="T14" fmla="*/ 0 60000 65536"/>
                  <a:gd name="T15" fmla="*/ 0 w 339"/>
                  <a:gd name="T16" fmla="*/ 0 h 237"/>
                  <a:gd name="T17" fmla="*/ 339 w 339"/>
                  <a:gd name="T18" fmla="*/ 237 h 237"/>
                </a:gdLst>
                <a:ahLst/>
                <a:cxnLst>
                  <a:cxn ang="T10">
                    <a:pos x="T0" y="T1"/>
                  </a:cxn>
                  <a:cxn ang="T11">
                    <a:pos x="T2" y="T3"/>
                  </a:cxn>
                  <a:cxn ang="T12">
                    <a:pos x="T4" y="T5"/>
                  </a:cxn>
                  <a:cxn ang="T13">
                    <a:pos x="T6" y="T7"/>
                  </a:cxn>
                  <a:cxn ang="T14">
                    <a:pos x="T8" y="T9"/>
                  </a:cxn>
                </a:cxnLst>
                <a:rect l="T15" t="T16" r="T17" b="T18"/>
                <a:pathLst>
                  <a:path w="339" h="237">
                    <a:moveTo>
                      <a:pt x="0" y="0"/>
                    </a:moveTo>
                    <a:lnTo>
                      <a:pt x="339" y="198"/>
                    </a:lnTo>
                    <a:lnTo>
                      <a:pt x="339" y="237"/>
                    </a:lnTo>
                    <a:lnTo>
                      <a:pt x="0" y="41"/>
                    </a:lnTo>
                    <a:lnTo>
                      <a:pt x="0" y="0"/>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2" name="Freeform 906"/>
              <p:cNvSpPr>
                <a:spLocks noEditPoints="1"/>
              </p:cNvSpPr>
              <p:nvPr/>
            </p:nvSpPr>
            <p:spPr bwMode="auto">
              <a:xfrm>
                <a:off x="2005" y="3627"/>
                <a:ext cx="415" cy="258"/>
              </a:xfrm>
              <a:custGeom>
                <a:avLst/>
                <a:gdLst>
                  <a:gd name="T0" fmla="*/ 45 w 415"/>
                  <a:gd name="T1" fmla="*/ 77 h 258"/>
                  <a:gd name="T2" fmla="*/ 31 w 415"/>
                  <a:gd name="T3" fmla="*/ 55 h 258"/>
                  <a:gd name="T4" fmla="*/ 51 w 415"/>
                  <a:gd name="T5" fmla="*/ 42 h 258"/>
                  <a:gd name="T6" fmla="*/ 86 w 415"/>
                  <a:gd name="T7" fmla="*/ 49 h 258"/>
                  <a:gd name="T8" fmla="*/ 61 w 415"/>
                  <a:gd name="T9" fmla="*/ 35 h 258"/>
                  <a:gd name="T10" fmla="*/ 138 w 415"/>
                  <a:gd name="T11" fmla="*/ 15 h 258"/>
                  <a:gd name="T12" fmla="*/ 138 w 415"/>
                  <a:gd name="T13" fmla="*/ 42 h 258"/>
                  <a:gd name="T14" fmla="*/ 159 w 415"/>
                  <a:gd name="T15" fmla="*/ 28 h 258"/>
                  <a:gd name="T16" fmla="*/ 210 w 415"/>
                  <a:gd name="T17" fmla="*/ 84 h 258"/>
                  <a:gd name="T18" fmla="*/ 185 w 415"/>
                  <a:gd name="T19" fmla="*/ 69 h 258"/>
                  <a:gd name="T20" fmla="*/ 277 w 415"/>
                  <a:gd name="T21" fmla="*/ 99 h 258"/>
                  <a:gd name="T22" fmla="*/ 324 w 415"/>
                  <a:gd name="T23" fmla="*/ 153 h 258"/>
                  <a:gd name="T24" fmla="*/ 344 w 415"/>
                  <a:gd name="T25" fmla="*/ 139 h 258"/>
                  <a:gd name="T26" fmla="*/ 395 w 415"/>
                  <a:gd name="T27" fmla="*/ 196 h 258"/>
                  <a:gd name="T28" fmla="*/ 369 w 415"/>
                  <a:gd name="T29" fmla="*/ 181 h 258"/>
                  <a:gd name="T30" fmla="*/ 384 w 415"/>
                  <a:gd name="T31" fmla="*/ 203 h 258"/>
                  <a:gd name="T32" fmla="*/ 292 w 415"/>
                  <a:gd name="T33" fmla="*/ 174 h 258"/>
                  <a:gd name="T34" fmla="*/ 314 w 415"/>
                  <a:gd name="T35" fmla="*/ 160 h 258"/>
                  <a:gd name="T36" fmla="*/ 302 w 415"/>
                  <a:gd name="T37" fmla="*/ 140 h 258"/>
                  <a:gd name="T38" fmla="*/ 277 w 415"/>
                  <a:gd name="T39" fmla="*/ 125 h 258"/>
                  <a:gd name="T40" fmla="*/ 292 w 415"/>
                  <a:gd name="T41" fmla="*/ 147 h 258"/>
                  <a:gd name="T42" fmla="*/ 200 w 415"/>
                  <a:gd name="T43" fmla="*/ 118 h 258"/>
                  <a:gd name="T44" fmla="*/ 221 w 415"/>
                  <a:gd name="T45" fmla="*/ 105 h 258"/>
                  <a:gd name="T46" fmla="*/ 179 w 415"/>
                  <a:gd name="T47" fmla="*/ 105 h 258"/>
                  <a:gd name="T48" fmla="*/ 154 w 415"/>
                  <a:gd name="T49" fmla="*/ 90 h 258"/>
                  <a:gd name="T50" fmla="*/ 153 w 415"/>
                  <a:gd name="T51" fmla="*/ 63 h 258"/>
                  <a:gd name="T52" fmla="*/ 77 w 415"/>
                  <a:gd name="T53" fmla="*/ 83 h 258"/>
                  <a:gd name="T54" fmla="*/ 98 w 415"/>
                  <a:gd name="T55" fmla="*/ 69 h 258"/>
                  <a:gd name="T56" fmla="*/ 148 w 415"/>
                  <a:gd name="T57" fmla="*/ 126 h 258"/>
                  <a:gd name="T58" fmla="*/ 123 w 415"/>
                  <a:gd name="T59" fmla="*/ 111 h 258"/>
                  <a:gd name="T60" fmla="*/ 215 w 415"/>
                  <a:gd name="T61" fmla="*/ 140 h 258"/>
                  <a:gd name="T62" fmla="*/ 215 w 415"/>
                  <a:gd name="T63" fmla="*/ 167 h 258"/>
                  <a:gd name="T64" fmla="*/ 236 w 415"/>
                  <a:gd name="T65" fmla="*/ 153 h 258"/>
                  <a:gd name="T66" fmla="*/ 287 w 415"/>
                  <a:gd name="T67" fmla="*/ 209 h 258"/>
                  <a:gd name="T68" fmla="*/ 262 w 415"/>
                  <a:gd name="T69" fmla="*/ 195 h 258"/>
                  <a:gd name="T70" fmla="*/ 354 w 415"/>
                  <a:gd name="T71" fmla="*/ 223 h 258"/>
                  <a:gd name="T72" fmla="*/ 277 w 415"/>
                  <a:gd name="T73" fmla="*/ 243 h 258"/>
                  <a:gd name="T74" fmla="*/ 298 w 415"/>
                  <a:gd name="T75" fmla="*/ 229 h 258"/>
                  <a:gd name="T76" fmla="*/ 256 w 415"/>
                  <a:gd name="T77" fmla="*/ 230 h 258"/>
                  <a:gd name="T78" fmla="*/ 231 w 415"/>
                  <a:gd name="T79" fmla="*/ 215 h 258"/>
                  <a:gd name="T80" fmla="*/ 230 w 415"/>
                  <a:gd name="T81" fmla="*/ 189 h 258"/>
                  <a:gd name="T82" fmla="*/ 46 w 415"/>
                  <a:gd name="T83" fmla="*/ 104 h 258"/>
                  <a:gd name="T84" fmla="*/ 67 w 415"/>
                  <a:gd name="T85" fmla="*/ 90 h 2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5"/>
                  <a:gd name="T130" fmla="*/ 0 h 258"/>
                  <a:gd name="T131" fmla="*/ 415 w 415"/>
                  <a:gd name="T132" fmla="*/ 258 h 2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5" h="258">
                    <a:moveTo>
                      <a:pt x="0" y="76"/>
                    </a:moveTo>
                    <a:lnTo>
                      <a:pt x="25" y="91"/>
                    </a:lnTo>
                    <a:lnTo>
                      <a:pt x="45" y="77"/>
                    </a:lnTo>
                    <a:lnTo>
                      <a:pt x="21" y="62"/>
                    </a:lnTo>
                    <a:lnTo>
                      <a:pt x="0" y="76"/>
                    </a:lnTo>
                    <a:close/>
                    <a:moveTo>
                      <a:pt x="31" y="55"/>
                    </a:moveTo>
                    <a:lnTo>
                      <a:pt x="55" y="70"/>
                    </a:lnTo>
                    <a:lnTo>
                      <a:pt x="76" y="56"/>
                    </a:lnTo>
                    <a:lnTo>
                      <a:pt x="51" y="42"/>
                    </a:lnTo>
                    <a:lnTo>
                      <a:pt x="31" y="55"/>
                    </a:lnTo>
                    <a:close/>
                    <a:moveTo>
                      <a:pt x="61" y="35"/>
                    </a:moveTo>
                    <a:lnTo>
                      <a:pt x="86" y="49"/>
                    </a:lnTo>
                    <a:lnTo>
                      <a:pt x="107" y="36"/>
                    </a:lnTo>
                    <a:lnTo>
                      <a:pt x="82" y="21"/>
                    </a:lnTo>
                    <a:lnTo>
                      <a:pt x="61" y="35"/>
                    </a:lnTo>
                    <a:close/>
                    <a:moveTo>
                      <a:pt x="92" y="14"/>
                    </a:moveTo>
                    <a:lnTo>
                      <a:pt x="117" y="29"/>
                    </a:lnTo>
                    <a:lnTo>
                      <a:pt x="138" y="15"/>
                    </a:lnTo>
                    <a:lnTo>
                      <a:pt x="113" y="0"/>
                    </a:lnTo>
                    <a:lnTo>
                      <a:pt x="92" y="14"/>
                    </a:lnTo>
                    <a:close/>
                    <a:moveTo>
                      <a:pt x="138" y="42"/>
                    </a:moveTo>
                    <a:lnTo>
                      <a:pt x="164" y="56"/>
                    </a:lnTo>
                    <a:lnTo>
                      <a:pt x="184" y="43"/>
                    </a:lnTo>
                    <a:lnTo>
                      <a:pt x="159" y="28"/>
                    </a:lnTo>
                    <a:lnTo>
                      <a:pt x="138" y="42"/>
                    </a:lnTo>
                    <a:close/>
                    <a:moveTo>
                      <a:pt x="185" y="69"/>
                    </a:moveTo>
                    <a:lnTo>
                      <a:pt x="210" y="84"/>
                    </a:lnTo>
                    <a:lnTo>
                      <a:pt x="230" y="70"/>
                    </a:lnTo>
                    <a:lnTo>
                      <a:pt x="205" y="56"/>
                    </a:lnTo>
                    <a:lnTo>
                      <a:pt x="185" y="69"/>
                    </a:lnTo>
                    <a:close/>
                    <a:moveTo>
                      <a:pt x="231" y="98"/>
                    </a:moveTo>
                    <a:lnTo>
                      <a:pt x="256" y="112"/>
                    </a:lnTo>
                    <a:lnTo>
                      <a:pt x="277" y="99"/>
                    </a:lnTo>
                    <a:lnTo>
                      <a:pt x="252" y="83"/>
                    </a:lnTo>
                    <a:lnTo>
                      <a:pt x="231" y="98"/>
                    </a:lnTo>
                    <a:close/>
                    <a:moveTo>
                      <a:pt x="324" y="153"/>
                    </a:moveTo>
                    <a:lnTo>
                      <a:pt x="348" y="168"/>
                    </a:lnTo>
                    <a:lnTo>
                      <a:pt x="369" y="154"/>
                    </a:lnTo>
                    <a:lnTo>
                      <a:pt x="344" y="139"/>
                    </a:lnTo>
                    <a:lnTo>
                      <a:pt x="324" y="153"/>
                    </a:lnTo>
                    <a:close/>
                    <a:moveTo>
                      <a:pt x="369" y="181"/>
                    </a:moveTo>
                    <a:lnTo>
                      <a:pt x="395" y="196"/>
                    </a:lnTo>
                    <a:lnTo>
                      <a:pt x="415" y="182"/>
                    </a:lnTo>
                    <a:lnTo>
                      <a:pt x="391" y="168"/>
                    </a:lnTo>
                    <a:lnTo>
                      <a:pt x="369" y="181"/>
                    </a:lnTo>
                    <a:close/>
                    <a:moveTo>
                      <a:pt x="339" y="202"/>
                    </a:moveTo>
                    <a:lnTo>
                      <a:pt x="364" y="216"/>
                    </a:lnTo>
                    <a:lnTo>
                      <a:pt x="384" y="203"/>
                    </a:lnTo>
                    <a:lnTo>
                      <a:pt x="359" y="188"/>
                    </a:lnTo>
                    <a:lnTo>
                      <a:pt x="339" y="202"/>
                    </a:lnTo>
                    <a:close/>
                    <a:moveTo>
                      <a:pt x="292" y="174"/>
                    </a:moveTo>
                    <a:lnTo>
                      <a:pt x="318" y="189"/>
                    </a:lnTo>
                    <a:lnTo>
                      <a:pt x="338" y="175"/>
                    </a:lnTo>
                    <a:lnTo>
                      <a:pt x="314" y="160"/>
                    </a:lnTo>
                    <a:lnTo>
                      <a:pt x="292" y="174"/>
                    </a:lnTo>
                    <a:close/>
                    <a:moveTo>
                      <a:pt x="277" y="125"/>
                    </a:moveTo>
                    <a:lnTo>
                      <a:pt x="302" y="140"/>
                    </a:lnTo>
                    <a:lnTo>
                      <a:pt x="323" y="126"/>
                    </a:lnTo>
                    <a:lnTo>
                      <a:pt x="298" y="112"/>
                    </a:lnTo>
                    <a:lnTo>
                      <a:pt x="277" y="125"/>
                    </a:lnTo>
                    <a:close/>
                    <a:moveTo>
                      <a:pt x="247" y="146"/>
                    </a:moveTo>
                    <a:lnTo>
                      <a:pt x="271" y="160"/>
                    </a:lnTo>
                    <a:lnTo>
                      <a:pt x="292" y="147"/>
                    </a:lnTo>
                    <a:lnTo>
                      <a:pt x="267" y="132"/>
                    </a:lnTo>
                    <a:lnTo>
                      <a:pt x="247" y="146"/>
                    </a:lnTo>
                    <a:close/>
                    <a:moveTo>
                      <a:pt x="200" y="118"/>
                    </a:moveTo>
                    <a:lnTo>
                      <a:pt x="225" y="133"/>
                    </a:lnTo>
                    <a:lnTo>
                      <a:pt x="246" y="119"/>
                    </a:lnTo>
                    <a:lnTo>
                      <a:pt x="221" y="105"/>
                    </a:lnTo>
                    <a:lnTo>
                      <a:pt x="200" y="118"/>
                    </a:lnTo>
                    <a:close/>
                    <a:moveTo>
                      <a:pt x="154" y="90"/>
                    </a:moveTo>
                    <a:lnTo>
                      <a:pt x="179" y="105"/>
                    </a:lnTo>
                    <a:lnTo>
                      <a:pt x="200" y="92"/>
                    </a:lnTo>
                    <a:lnTo>
                      <a:pt x="175" y="76"/>
                    </a:lnTo>
                    <a:lnTo>
                      <a:pt x="154" y="90"/>
                    </a:lnTo>
                    <a:close/>
                    <a:moveTo>
                      <a:pt x="108" y="62"/>
                    </a:moveTo>
                    <a:lnTo>
                      <a:pt x="132" y="77"/>
                    </a:lnTo>
                    <a:lnTo>
                      <a:pt x="153" y="63"/>
                    </a:lnTo>
                    <a:lnTo>
                      <a:pt x="128" y="49"/>
                    </a:lnTo>
                    <a:lnTo>
                      <a:pt x="108" y="62"/>
                    </a:lnTo>
                    <a:close/>
                    <a:moveTo>
                      <a:pt x="77" y="83"/>
                    </a:moveTo>
                    <a:lnTo>
                      <a:pt x="102" y="98"/>
                    </a:lnTo>
                    <a:lnTo>
                      <a:pt x="122" y="84"/>
                    </a:lnTo>
                    <a:lnTo>
                      <a:pt x="98" y="69"/>
                    </a:lnTo>
                    <a:lnTo>
                      <a:pt x="77" y="83"/>
                    </a:lnTo>
                    <a:close/>
                    <a:moveTo>
                      <a:pt x="123" y="111"/>
                    </a:moveTo>
                    <a:lnTo>
                      <a:pt x="148" y="126"/>
                    </a:lnTo>
                    <a:lnTo>
                      <a:pt x="169" y="112"/>
                    </a:lnTo>
                    <a:lnTo>
                      <a:pt x="144" y="98"/>
                    </a:lnTo>
                    <a:lnTo>
                      <a:pt x="123" y="111"/>
                    </a:lnTo>
                    <a:close/>
                    <a:moveTo>
                      <a:pt x="170" y="139"/>
                    </a:moveTo>
                    <a:lnTo>
                      <a:pt x="194" y="153"/>
                    </a:lnTo>
                    <a:lnTo>
                      <a:pt x="215" y="140"/>
                    </a:lnTo>
                    <a:lnTo>
                      <a:pt x="190" y="125"/>
                    </a:lnTo>
                    <a:lnTo>
                      <a:pt x="170" y="139"/>
                    </a:lnTo>
                    <a:close/>
                    <a:moveTo>
                      <a:pt x="215" y="167"/>
                    </a:moveTo>
                    <a:lnTo>
                      <a:pt x="241" y="182"/>
                    </a:lnTo>
                    <a:lnTo>
                      <a:pt x="261" y="168"/>
                    </a:lnTo>
                    <a:lnTo>
                      <a:pt x="236" y="153"/>
                    </a:lnTo>
                    <a:lnTo>
                      <a:pt x="215" y="167"/>
                    </a:lnTo>
                    <a:close/>
                    <a:moveTo>
                      <a:pt x="262" y="195"/>
                    </a:moveTo>
                    <a:lnTo>
                      <a:pt x="287" y="209"/>
                    </a:lnTo>
                    <a:lnTo>
                      <a:pt x="307" y="196"/>
                    </a:lnTo>
                    <a:lnTo>
                      <a:pt x="282" y="181"/>
                    </a:lnTo>
                    <a:lnTo>
                      <a:pt x="262" y="195"/>
                    </a:lnTo>
                    <a:close/>
                    <a:moveTo>
                      <a:pt x="308" y="222"/>
                    </a:moveTo>
                    <a:lnTo>
                      <a:pt x="333" y="237"/>
                    </a:lnTo>
                    <a:lnTo>
                      <a:pt x="354" y="223"/>
                    </a:lnTo>
                    <a:lnTo>
                      <a:pt x="329" y="209"/>
                    </a:lnTo>
                    <a:lnTo>
                      <a:pt x="308" y="222"/>
                    </a:lnTo>
                    <a:close/>
                    <a:moveTo>
                      <a:pt x="277" y="243"/>
                    </a:moveTo>
                    <a:lnTo>
                      <a:pt x="302" y="258"/>
                    </a:lnTo>
                    <a:lnTo>
                      <a:pt x="323" y="245"/>
                    </a:lnTo>
                    <a:lnTo>
                      <a:pt x="298" y="229"/>
                    </a:lnTo>
                    <a:lnTo>
                      <a:pt x="277" y="243"/>
                    </a:lnTo>
                    <a:close/>
                    <a:moveTo>
                      <a:pt x="231" y="215"/>
                    </a:moveTo>
                    <a:lnTo>
                      <a:pt x="256" y="230"/>
                    </a:lnTo>
                    <a:lnTo>
                      <a:pt x="277" y="216"/>
                    </a:lnTo>
                    <a:lnTo>
                      <a:pt x="252" y="202"/>
                    </a:lnTo>
                    <a:lnTo>
                      <a:pt x="231" y="215"/>
                    </a:lnTo>
                    <a:close/>
                    <a:moveTo>
                      <a:pt x="92" y="132"/>
                    </a:moveTo>
                    <a:lnTo>
                      <a:pt x="210" y="202"/>
                    </a:lnTo>
                    <a:lnTo>
                      <a:pt x="230" y="189"/>
                    </a:lnTo>
                    <a:lnTo>
                      <a:pt x="113" y="118"/>
                    </a:lnTo>
                    <a:lnTo>
                      <a:pt x="92" y="132"/>
                    </a:lnTo>
                    <a:close/>
                    <a:moveTo>
                      <a:pt x="46" y="104"/>
                    </a:moveTo>
                    <a:lnTo>
                      <a:pt x="71" y="119"/>
                    </a:lnTo>
                    <a:lnTo>
                      <a:pt x="92" y="105"/>
                    </a:lnTo>
                    <a:lnTo>
                      <a:pt x="67" y="90"/>
                    </a:lnTo>
                    <a:lnTo>
                      <a:pt x="46" y="104"/>
                    </a:lnTo>
                    <a:close/>
                  </a:path>
                </a:pathLst>
              </a:custGeom>
              <a:solidFill>
                <a:srgbClr val="FF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3" name="Freeform 907"/>
              <p:cNvSpPr>
                <a:spLocks noEditPoints="1"/>
              </p:cNvSpPr>
              <p:nvPr/>
            </p:nvSpPr>
            <p:spPr bwMode="auto">
              <a:xfrm>
                <a:off x="2005" y="3640"/>
                <a:ext cx="415" cy="251"/>
              </a:xfrm>
              <a:custGeom>
                <a:avLst/>
                <a:gdLst>
                  <a:gd name="T0" fmla="*/ 92 w 415"/>
                  <a:gd name="T1" fmla="*/ 7 h 251"/>
                  <a:gd name="T2" fmla="*/ 138 w 415"/>
                  <a:gd name="T3" fmla="*/ 35 h 251"/>
                  <a:gd name="T4" fmla="*/ 185 w 415"/>
                  <a:gd name="T5" fmla="*/ 62 h 251"/>
                  <a:gd name="T6" fmla="*/ 231 w 415"/>
                  <a:gd name="T7" fmla="*/ 90 h 251"/>
                  <a:gd name="T8" fmla="*/ 277 w 415"/>
                  <a:gd name="T9" fmla="*/ 118 h 251"/>
                  <a:gd name="T10" fmla="*/ 324 w 415"/>
                  <a:gd name="T11" fmla="*/ 146 h 251"/>
                  <a:gd name="T12" fmla="*/ 117 w 415"/>
                  <a:gd name="T13" fmla="*/ 16 h 251"/>
                  <a:gd name="T14" fmla="*/ 164 w 415"/>
                  <a:gd name="T15" fmla="*/ 43 h 251"/>
                  <a:gd name="T16" fmla="*/ 210 w 415"/>
                  <a:gd name="T17" fmla="*/ 71 h 251"/>
                  <a:gd name="T18" fmla="*/ 256 w 415"/>
                  <a:gd name="T19" fmla="*/ 99 h 251"/>
                  <a:gd name="T20" fmla="*/ 302 w 415"/>
                  <a:gd name="T21" fmla="*/ 127 h 251"/>
                  <a:gd name="T22" fmla="*/ 348 w 415"/>
                  <a:gd name="T23" fmla="*/ 155 h 251"/>
                  <a:gd name="T24" fmla="*/ 369 w 415"/>
                  <a:gd name="T25" fmla="*/ 174 h 251"/>
                  <a:gd name="T26" fmla="*/ 395 w 415"/>
                  <a:gd name="T27" fmla="*/ 183 h 251"/>
                  <a:gd name="T28" fmla="*/ 61 w 415"/>
                  <a:gd name="T29" fmla="*/ 28 h 251"/>
                  <a:gd name="T30" fmla="*/ 108 w 415"/>
                  <a:gd name="T31" fmla="*/ 55 h 251"/>
                  <a:gd name="T32" fmla="*/ 154 w 415"/>
                  <a:gd name="T33" fmla="*/ 83 h 251"/>
                  <a:gd name="T34" fmla="*/ 200 w 415"/>
                  <a:gd name="T35" fmla="*/ 111 h 251"/>
                  <a:gd name="T36" fmla="*/ 247 w 415"/>
                  <a:gd name="T37" fmla="*/ 139 h 251"/>
                  <a:gd name="T38" fmla="*/ 292 w 415"/>
                  <a:gd name="T39" fmla="*/ 167 h 251"/>
                  <a:gd name="T40" fmla="*/ 86 w 415"/>
                  <a:gd name="T41" fmla="*/ 36 h 251"/>
                  <a:gd name="T42" fmla="*/ 132 w 415"/>
                  <a:gd name="T43" fmla="*/ 64 h 251"/>
                  <a:gd name="T44" fmla="*/ 179 w 415"/>
                  <a:gd name="T45" fmla="*/ 92 h 251"/>
                  <a:gd name="T46" fmla="*/ 225 w 415"/>
                  <a:gd name="T47" fmla="*/ 120 h 251"/>
                  <a:gd name="T48" fmla="*/ 271 w 415"/>
                  <a:gd name="T49" fmla="*/ 147 h 251"/>
                  <a:gd name="T50" fmla="*/ 318 w 415"/>
                  <a:gd name="T51" fmla="*/ 176 h 251"/>
                  <a:gd name="T52" fmla="*/ 339 w 415"/>
                  <a:gd name="T53" fmla="*/ 194 h 251"/>
                  <a:gd name="T54" fmla="*/ 364 w 415"/>
                  <a:gd name="T55" fmla="*/ 203 h 251"/>
                  <a:gd name="T56" fmla="*/ 31 w 415"/>
                  <a:gd name="T57" fmla="*/ 48 h 251"/>
                  <a:gd name="T58" fmla="*/ 77 w 415"/>
                  <a:gd name="T59" fmla="*/ 76 h 251"/>
                  <a:gd name="T60" fmla="*/ 123 w 415"/>
                  <a:gd name="T61" fmla="*/ 104 h 251"/>
                  <a:gd name="T62" fmla="*/ 170 w 415"/>
                  <a:gd name="T63" fmla="*/ 132 h 251"/>
                  <a:gd name="T64" fmla="*/ 215 w 415"/>
                  <a:gd name="T65" fmla="*/ 160 h 251"/>
                  <a:gd name="T66" fmla="*/ 262 w 415"/>
                  <a:gd name="T67" fmla="*/ 187 h 251"/>
                  <a:gd name="T68" fmla="*/ 55 w 415"/>
                  <a:gd name="T69" fmla="*/ 57 h 251"/>
                  <a:gd name="T70" fmla="*/ 102 w 415"/>
                  <a:gd name="T71" fmla="*/ 85 h 251"/>
                  <a:gd name="T72" fmla="*/ 148 w 415"/>
                  <a:gd name="T73" fmla="*/ 113 h 251"/>
                  <a:gd name="T74" fmla="*/ 194 w 415"/>
                  <a:gd name="T75" fmla="*/ 140 h 251"/>
                  <a:gd name="T76" fmla="*/ 241 w 415"/>
                  <a:gd name="T77" fmla="*/ 169 h 251"/>
                  <a:gd name="T78" fmla="*/ 287 w 415"/>
                  <a:gd name="T79" fmla="*/ 196 h 251"/>
                  <a:gd name="T80" fmla="*/ 308 w 415"/>
                  <a:gd name="T81" fmla="*/ 215 h 251"/>
                  <a:gd name="T82" fmla="*/ 333 w 415"/>
                  <a:gd name="T83" fmla="*/ 224 h 251"/>
                  <a:gd name="T84" fmla="*/ 0 w 415"/>
                  <a:gd name="T85" fmla="*/ 69 h 251"/>
                  <a:gd name="T86" fmla="*/ 46 w 415"/>
                  <a:gd name="T87" fmla="*/ 97 h 251"/>
                  <a:gd name="T88" fmla="*/ 92 w 415"/>
                  <a:gd name="T89" fmla="*/ 125 h 251"/>
                  <a:gd name="T90" fmla="*/ 231 w 415"/>
                  <a:gd name="T91" fmla="*/ 208 h 251"/>
                  <a:gd name="T92" fmla="*/ 25 w 415"/>
                  <a:gd name="T93" fmla="*/ 78 h 251"/>
                  <a:gd name="T94" fmla="*/ 71 w 415"/>
                  <a:gd name="T95" fmla="*/ 106 h 251"/>
                  <a:gd name="T96" fmla="*/ 210 w 415"/>
                  <a:gd name="T97" fmla="*/ 189 h 251"/>
                  <a:gd name="T98" fmla="*/ 256 w 415"/>
                  <a:gd name="T99" fmla="*/ 217 h 251"/>
                  <a:gd name="T100" fmla="*/ 277 w 415"/>
                  <a:gd name="T101" fmla="*/ 236 h 251"/>
                  <a:gd name="T102" fmla="*/ 302 w 415"/>
                  <a:gd name="T103" fmla="*/ 245 h 2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5"/>
                  <a:gd name="T157" fmla="*/ 0 h 251"/>
                  <a:gd name="T158" fmla="*/ 415 w 415"/>
                  <a:gd name="T159" fmla="*/ 251 h 2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5" h="251">
                    <a:moveTo>
                      <a:pt x="92" y="7"/>
                    </a:moveTo>
                    <a:lnTo>
                      <a:pt x="117" y="22"/>
                    </a:lnTo>
                    <a:lnTo>
                      <a:pt x="117" y="16"/>
                    </a:lnTo>
                    <a:lnTo>
                      <a:pt x="92" y="0"/>
                    </a:lnTo>
                    <a:lnTo>
                      <a:pt x="92" y="7"/>
                    </a:lnTo>
                    <a:close/>
                    <a:moveTo>
                      <a:pt x="138" y="35"/>
                    </a:moveTo>
                    <a:lnTo>
                      <a:pt x="164" y="49"/>
                    </a:lnTo>
                    <a:lnTo>
                      <a:pt x="164" y="43"/>
                    </a:lnTo>
                    <a:lnTo>
                      <a:pt x="138" y="29"/>
                    </a:lnTo>
                    <a:lnTo>
                      <a:pt x="138" y="35"/>
                    </a:lnTo>
                    <a:close/>
                    <a:moveTo>
                      <a:pt x="185" y="62"/>
                    </a:moveTo>
                    <a:lnTo>
                      <a:pt x="210" y="77"/>
                    </a:lnTo>
                    <a:lnTo>
                      <a:pt x="210" y="71"/>
                    </a:lnTo>
                    <a:lnTo>
                      <a:pt x="185" y="56"/>
                    </a:lnTo>
                    <a:lnTo>
                      <a:pt x="185" y="62"/>
                    </a:lnTo>
                    <a:close/>
                    <a:moveTo>
                      <a:pt x="231" y="90"/>
                    </a:moveTo>
                    <a:lnTo>
                      <a:pt x="256" y="105"/>
                    </a:lnTo>
                    <a:lnTo>
                      <a:pt x="256" y="99"/>
                    </a:lnTo>
                    <a:lnTo>
                      <a:pt x="231" y="85"/>
                    </a:lnTo>
                    <a:lnTo>
                      <a:pt x="231" y="90"/>
                    </a:lnTo>
                    <a:close/>
                    <a:moveTo>
                      <a:pt x="277" y="118"/>
                    </a:moveTo>
                    <a:lnTo>
                      <a:pt x="302" y="133"/>
                    </a:lnTo>
                    <a:lnTo>
                      <a:pt x="302" y="127"/>
                    </a:lnTo>
                    <a:lnTo>
                      <a:pt x="277" y="112"/>
                    </a:lnTo>
                    <a:lnTo>
                      <a:pt x="277" y="118"/>
                    </a:lnTo>
                    <a:close/>
                    <a:moveTo>
                      <a:pt x="324" y="146"/>
                    </a:moveTo>
                    <a:lnTo>
                      <a:pt x="348" y="161"/>
                    </a:lnTo>
                    <a:lnTo>
                      <a:pt x="348" y="155"/>
                    </a:lnTo>
                    <a:lnTo>
                      <a:pt x="324" y="140"/>
                    </a:lnTo>
                    <a:lnTo>
                      <a:pt x="324" y="146"/>
                    </a:lnTo>
                    <a:close/>
                    <a:moveTo>
                      <a:pt x="117" y="16"/>
                    </a:moveTo>
                    <a:lnTo>
                      <a:pt x="117" y="22"/>
                    </a:lnTo>
                    <a:lnTo>
                      <a:pt x="138" y="8"/>
                    </a:lnTo>
                    <a:lnTo>
                      <a:pt x="138" y="2"/>
                    </a:lnTo>
                    <a:lnTo>
                      <a:pt x="117" y="16"/>
                    </a:lnTo>
                    <a:close/>
                    <a:moveTo>
                      <a:pt x="164" y="43"/>
                    </a:moveTo>
                    <a:lnTo>
                      <a:pt x="164" y="49"/>
                    </a:lnTo>
                    <a:lnTo>
                      <a:pt x="184" y="36"/>
                    </a:lnTo>
                    <a:lnTo>
                      <a:pt x="184" y="30"/>
                    </a:lnTo>
                    <a:lnTo>
                      <a:pt x="164" y="43"/>
                    </a:lnTo>
                    <a:close/>
                    <a:moveTo>
                      <a:pt x="210" y="71"/>
                    </a:moveTo>
                    <a:lnTo>
                      <a:pt x="210" y="77"/>
                    </a:lnTo>
                    <a:lnTo>
                      <a:pt x="230" y="63"/>
                    </a:lnTo>
                    <a:lnTo>
                      <a:pt x="230" y="57"/>
                    </a:lnTo>
                    <a:lnTo>
                      <a:pt x="210" y="71"/>
                    </a:lnTo>
                    <a:close/>
                    <a:moveTo>
                      <a:pt x="256" y="99"/>
                    </a:moveTo>
                    <a:lnTo>
                      <a:pt x="256" y="105"/>
                    </a:lnTo>
                    <a:lnTo>
                      <a:pt x="277" y="92"/>
                    </a:lnTo>
                    <a:lnTo>
                      <a:pt x="277" y="86"/>
                    </a:lnTo>
                    <a:lnTo>
                      <a:pt x="256" y="99"/>
                    </a:lnTo>
                    <a:close/>
                    <a:moveTo>
                      <a:pt x="302" y="127"/>
                    </a:moveTo>
                    <a:lnTo>
                      <a:pt x="302" y="133"/>
                    </a:lnTo>
                    <a:lnTo>
                      <a:pt x="323" y="119"/>
                    </a:lnTo>
                    <a:lnTo>
                      <a:pt x="323" y="113"/>
                    </a:lnTo>
                    <a:lnTo>
                      <a:pt x="302" y="127"/>
                    </a:lnTo>
                    <a:close/>
                    <a:moveTo>
                      <a:pt x="348" y="155"/>
                    </a:moveTo>
                    <a:lnTo>
                      <a:pt x="348" y="161"/>
                    </a:lnTo>
                    <a:lnTo>
                      <a:pt x="369" y="147"/>
                    </a:lnTo>
                    <a:lnTo>
                      <a:pt x="369" y="141"/>
                    </a:lnTo>
                    <a:lnTo>
                      <a:pt x="348" y="155"/>
                    </a:lnTo>
                    <a:close/>
                    <a:moveTo>
                      <a:pt x="369" y="174"/>
                    </a:moveTo>
                    <a:lnTo>
                      <a:pt x="395" y="189"/>
                    </a:lnTo>
                    <a:lnTo>
                      <a:pt x="395" y="183"/>
                    </a:lnTo>
                    <a:lnTo>
                      <a:pt x="369" y="168"/>
                    </a:lnTo>
                    <a:lnTo>
                      <a:pt x="369" y="174"/>
                    </a:lnTo>
                    <a:close/>
                    <a:moveTo>
                      <a:pt x="395" y="183"/>
                    </a:moveTo>
                    <a:lnTo>
                      <a:pt x="395" y="189"/>
                    </a:lnTo>
                    <a:lnTo>
                      <a:pt x="415" y="175"/>
                    </a:lnTo>
                    <a:lnTo>
                      <a:pt x="415" y="169"/>
                    </a:lnTo>
                    <a:lnTo>
                      <a:pt x="395" y="183"/>
                    </a:lnTo>
                    <a:close/>
                    <a:moveTo>
                      <a:pt x="61" y="28"/>
                    </a:moveTo>
                    <a:lnTo>
                      <a:pt x="87" y="42"/>
                    </a:lnTo>
                    <a:lnTo>
                      <a:pt x="87" y="36"/>
                    </a:lnTo>
                    <a:lnTo>
                      <a:pt x="61" y="22"/>
                    </a:lnTo>
                    <a:lnTo>
                      <a:pt x="61" y="28"/>
                    </a:lnTo>
                    <a:close/>
                    <a:moveTo>
                      <a:pt x="108" y="55"/>
                    </a:moveTo>
                    <a:lnTo>
                      <a:pt x="132" y="70"/>
                    </a:lnTo>
                    <a:lnTo>
                      <a:pt x="132" y="64"/>
                    </a:lnTo>
                    <a:lnTo>
                      <a:pt x="108" y="49"/>
                    </a:lnTo>
                    <a:lnTo>
                      <a:pt x="108" y="55"/>
                    </a:lnTo>
                    <a:close/>
                    <a:moveTo>
                      <a:pt x="154" y="83"/>
                    </a:moveTo>
                    <a:lnTo>
                      <a:pt x="179" y="98"/>
                    </a:lnTo>
                    <a:lnTo>
                      <a:pt x="179" y="92"/>
                    </a:lnTo>
                    <a:lnTo>
                      <a:pt x="154" y="77"/>
                    </a:lnTo>
                    <a:lnTo>
                      <a:pt x="154" y="83"/>
                    </a:lnTo>
                    <a:close/>
                    <a:moveTo>
                      <a:pt x="200" y="111"/>
                    </a:moveTo>
                    <a:lnTo>
                      <a:pt x="225" y="126"/>
                    </a:lnTo>
                    <a:lnTo>
                      <a:pt x="225" y="120"/>
                    </a:lnTo>
                    <a:lnTo>
                      <a:pt x="200" y="105"/>
                    </a:lnTo>
                    <a:lnTo>
                      <a:pt x="200" y="111"/>
                    </a:lnTo>
                    <a:close/>
                    <a:moveTo>
                      <a:pt x="247" y="139"/>
                    </a:moveTo>
                    <a:lnTo>
                      <a:pt x="271" y="154"/>
                    </a:lnTo>
                    <a:lnTo>
                      <a:pt x="271" y="147"/>
                    </a:lnTo>
                    <a:lnTo>
                      <a:pt x="247" y="133"/>
                    </a:lnTo>
                    <a:lnTo>
                      <a:pt x="247" y="139"/>
                    </a:lnTo>
                    <a:close/>
                    <a:moveTo>
                      <a:pt x="292" y="167"/>
                    </a:moveTo>
                    <a:lnTo>
                      <a:pt x="318" y="182"/>
                    </a:lnTo>
                    <a:lnTo>
                      <a:pt x="318" y="176"/>
                    </a:lnTo>
                    <a:lnTo>
                      <a:pt x="292" y="161"/>
                    </a:lnTo>
                    <a:lnTo>
                      <a:pt x="292" y="167"/>
                    </a:lnTo>
                    <a:close/>
                    <a:moveTo>
                      <a:pt x="86" y="36"/>
                    </a:moveTo>
                    <a:lnTo>
                      <a:pt x="86" y="42"/>
                    </a:lnTo>
                    <a:lnTo>
                      <a:pt x="107" y="29"/>
                    </a:lnTo>
                    <a:lnTo>
                      <a:pt x="107" y="23"/>
                    </a:lnTo>
                    <a:lnTo>
                      <a:pt x="86" y="36"/>
                    </a:lnTo>
                    <a:close/>
                    <a:moveTo>
                      <a:pt x="132" y="64"/>
                    </a:moveTo>
                    <a:lnTo>
                      <a:pt x="132" y="70"/>
                    </a:lnTo>
                    <a:lnTo>
                      <a:pt x="153" y="56"/>
                    </a:lnTo>
                    <a:lnTo>
                      <a:pt x="153" y="50"/>
                    </a:lnTo>
                    <a:lnTo>
                      <a:pt x="132" y="64"/>
                    </a:lnTo>
                    <a:close/>
                    <a:moveTo>
                      <a:pt x="179" y="92"/>
                    </a:moveTo>
                    <a:lnTo>
                      <a:pt x="179" y="98"/>
                    </a:lnTo>
                    <a:lnTo>
                      <a:pt x="200" y="85"/>
                    </a:lnTo>
                    <a:lnTo>
                      <a:pt x="200" y="79"/>
                    </a:lnTo>
                    <a:lnTo>
                      <a:pt x="179" y="92"/>
                    </a:lnTo>
                    <a:close/>
                    <a:moveTo>
                      <a:pt x="225" y="120"/>
                    </a:moveTo>
                    <a:lnTo>
                      <a:pt x="225" y="126"/>
                    </a:lnTo>
                    <a:lnTo>
                      <a:pt x="246" y="112"/>
                    </a:lnTo>
                    <a:lnTo>
                      <a:pt x="246" y="106"/>
                    </a:lnTo>
                    <a:lnTo>
                      <a:pt x="225" y="120"/>
                    </a:lnTo>
                    <a:close/>
                    <a:moveTo>
                      <a:pt x="271" y="147"/>
                    </a:moveTo>
                    <a:lnTo>
                      <a:pt x="271" y="154"/>
                    </a:lnTo>
                    <a:lnTo>
                      <a:pt x="292" y="140"/>
                    </a:lnTo>
                    <a:lnTo>
                      <a:pt x="292" y="134"/>
                    </a:lnTo>
                    <a:lnTo>
                      <a:pt x="271" y="147"/>
                    </a:lnTo>
                    <a:close/>
                    <a:moveTo>
                      <a:pt x="318" y="176"/>
                    </a:moveTo>
                    <a:lnTo>
                      <a:pt x="318" y="182"/>
                    </a:lnTo>
                    <a:lnTo>
                      <a:pt x="338" y="168"/>
                    </a:lnTo>
                    <a:lnTo>
                      <a:pt x="338" y="162"/>
                    </a:lnTo>
                    <a:lnTo>
                      <a:pt x="318" y="176"/>
                    </a:lnTo>
                    <a:close/>
                    <a:moveTo>
                      <a:pt x="339" y="194"/>
                    </a:moveTo>
                    <a:lnTo>
                      <a:pt x="364" y="209"/>
                    </a:lnTo>
                    <a:lnTo>
                      <a:pt x="364" y="203"/>
                    </a:lnTo>
                    <a:lnTo>
                      <a:pt x="339" y="189"/>
                    </a:lnTo>
                    <a:lnTo>
                      <a:pt x="339" y="194"/>
                    </a:lnTo>
                    <a:close/>
                    <a:moveTo>
                      <a:pt x="364" y="203"/>
                    </a:moveTo>
                    <a:lnTo>
                      <a:pt x="364" y="209"/>
                    </a:lnTo>
                    <a:lnTo>
                      <a:pt x="384" y="196"/>
                    </a:lnTo>
                    <a:lnTo>
                      <a:pt x="384" y="190"/>
                    </a:lnTo>
                    <a:lnTo>
                      <a:pt x="364" y="203"/>
                    </a:lnTo>
                    <a:close/>
                    <a:moveTo>
                      <a:pt x="31" y="48"/>
                    </a:moveTo>
                    <a:lnTo>
                      <a:pt x="55" y="63"/>
                    </a:lnTo>
                    <a:lnTo>
                      <a:pt x="55" y="57"/>
                    </a:lnTo>
                    <a:lnTo>
                      <a:pt x="31" y="42"/>
                    </a:lnTo>
                    <a:lnTo>
                      <a:pt x="31" y="48"/>
                    </a:lnTo>
                    <a:close/>
                    <a:moveTo>
                      <a:pt x="77" y="76"/>
                    </a:moveTo>
                    <a:lnTo>
                      <a:pt x="102" y="91"/>
                    </a:lnTo>
                    <a:lnTo>
                      <a:pt x="102" y="85"/>
                    </a:lnTo>
                    <a:lnTo>
                      <a:pt x="77" y="70"/>
                    </a:lnTo>
                    <a:lnTo>
                      <a:pt x="77" y="76"/>
                    </a:lnTo>
                    <a:close/>
                    <a:moveTo>
                      <a:pt x="123" y="104"/>
                    </a:moveTo>
                    <a:lnTo>
                      <a:pt x="148" y="119"/>
                    </a:lnTo>
                    <a:lnTo>
                      <a:pt x="148" y="113"/>
                    </a:lnTo>
                    <a:lnTo>
                      <a:pt x="123" y="98"/>
                    </a:lnTo>
                    <a:lnTo>
                      <a:pt x="123" y="104"/>
                    </a:lnTo>
                    <a:close/>
                    <a:moveTo>
                      <a:pt x="170" y="132"/>
                    </a:moveTo>
                    <a:lnTo>
                      <a:pt x="194" y="146"/>
                    </a:lnTo>
                    <a:lnTo>
                      <a:pt x="194" y="140"/>
                    </a:lnTo>
                    <a:lnTo>
                      <a:pt x="170" y="126"/>
                    </a:lnTo>
                    <a:lnTo>
                      <a:pt x="170" y="132"/>
                    </a:lnTo>
                    <a:close/>
                    <a:moveTo>
                      <a:pt x="215" y="160"/>
                    </a:moveTo>
                    <a:lnTo>
                      <a:pt x="241" y="174"/>
                    </a:lnTo>
                    <a:lnTo>
                      <a:pt x="241" y="169"/>
                    </a:lnTo>
                    <a:lnTo>
                      <a:pt x="215" y="154"/>
                    </a:lnTo>
                    <a:lnTo>
                      <a:pt x="215" y="160"/>
                    </a:lnTo>
                    <a:close/>
                    <a:moveTo>
                      <a:pt x="262" y="187"/>
                    </a:moveTo>
                    <a:lnTo>
                      <a:pt x="287" y="202"/>
                    </a:lnTo>
                    <a:lnTo>
                      <a:pt x="287" y="196"/>
                    </a:lnTo>
                    <a:lnTo>
                      <a:pt x="262" y="182"/>
                    </a:lnTo>
                    <a:lnTo>
                      <a:pt x="262" y="187"/>
                    </a:lnTo>
                    <a:close/>
                    <a:moveTo>
                      <a:pt x="55" y="57"/>
                    </a:moveTo>
                    <a:lnTo>
                      <a:pt x="55" y="63"/>
                    </a:lnTo>
                    <a:lnTo>
                      <a:pt x="76" y="49"/>
                    </a:lnTo>
                    <a:lnTo>
                      <a:pt x="76" y="43"/>
                    </a:lnTo>
                    <a:lnTo>
                      <a:pt x="55" y="57"/>
                    </a:lnTo>
                    <a:close/>
                    <a:moveTo>
                      <a:pt x="102" y="85"/>
                    </a:moveTo>
                    <a:lnTo>
                      <a:pt x="102" y="91"/>
                    </a:lnTo>
                    <a:lnTo>
                      <a:pt x="122" y="77"/>
                    </a:lnTo>
                    <a:lnTo>
                      <a:pt x="122" y="71"/>
                    </a:lnTo>
                    <a:lnTo>
                      <a:pt x="102" y="85"/>
                    </a:lnTo>
                    <a:close/>
                    <a:moveTo>
                      <a:pt x="148" y="113"/>
                    </a:moveTo>
                    <a:lnTo>
                      <a:pt x="148" y="119"/>
                    </a:lnTo>
                    <a:lnTo>
                      <a:pt x="169" y="105"/>
                    </a:lnTo>
                    <a:lnTo>
                      <a:pt x="169" y="99"/>
                    </a:lnTo>
                    <a:lnTo>
                      <a:pt x="148" y="113"/>
                    </a:lnTo>
                    <a:close/>
                    <a:moveTo>
                      <a:pt x="194" y="140"/>
                    </a:moveTo>
                    <a:lnTo>
                      <a:pt x="194" y="146"/>
                    </a:lnTo>
                    <a:lnTo>
                      <a:pt x="215" y="133"/>
                    </a:lnTo>
                    <a:lnTo>
                      <a:pt x="215" y="127"/>
                    </a:lnTo>
                    <a:lnTo>
                      <a:pt x="194" y="140"/>
                    </a:lnTo>
                    <a:close/>
                    <a:moveTo>
                      <a:pt x="241" y="169"/>
                    </a:moveTo>
                    <a:lnTo>
                      <a:pt x="241" y="174"/>
                    </a:lnTo>
                    <a:lnTo>
                      <a:pt x="261" y="161"/>
                    </a:lnTo>
                    <a:lnTo>
                      <a:pt x="261" y="155"/>
                    </a:lnTo>
                    <a:lnTo>
                      <a:pt x="241" y="169"/>
                    </a:lnTo>
                    <a:close/>
                    <a:moveTo>
                      <a:pt x="287" y="196"/>
                    </a:moveTo>
                    <a:lnTo>
                      <a:pt x="287" y="202"/>
                    </a:lnTo>
                    <a:lnTo>
                      <a:pt x="307" y="189"/>
                    </a:lnTo>
                    <a:lnTo>
                      <a:pt x="307" y="183"/>
                    </a:lnTo>
                    <a:lnTo>
                      <a:pt x="287" y="196"/>
                    </a:lnTo>
                    <a:close/>
                    <a:moveTo>
                      <a:pt x="308" y="215"/>
                    </a:moveTo>
                    <a:lnTo>
                      <a:pt x="333" y="230"/>
                    </a:lnTo>
                    <a:lnTo>
                      <a:pt x="333" y="224"/>
                    </a:lnTo>
                    <a:lnTo>
                      <a:pt x="308" y="209"/>
                    </a:lnTo>
                    <a:lnTo>
                      <a:pt x="308" y="215"/>
                    </a:lnTo>
                    <a:close/>
                    <a:moveTo>
                      <a:pt x="333" y="224"/>
                    </a:moveTo>
                    <a:lnTo>
                      <a:pt x="333" y="230"/>
                    </a:lnTo>
                    <a:lnTo>
                      <a:pt x="354" y="216"/>
                    </a:lnTo>
                    <a:lnTo>
                      <a:pt x="354" y="210"/>
                    </a:lnTo>
                    <a:lnTo>
                      <a:pt x="333" y="224"/>
                    </a:lnTo>
                    <a:close/>
                    <a:moveTo>
                      <a:pt x="0" y="69"/>
                    </a:moveTo>
                    <a:lnTo>
                      <a:pt x="25" y="84"/>
                    </a:lnTo>
                    <a:lnTo>
                      <a:pt x="25" y="78"/>
                    </a:lnTo>
                    <a:lnTo>
                      <a:pt x="0" y="63"/>
                    </a:lnTo>
                    <a:lnTo>
                      <a:pt x="0" y="69"/>
                    </a:lnTo>
                    <a:close/>
                    <a:moveTo>
                      <a:pt x="46" y="97"/>
                    </a:moveTo>
                    <a:lnTo>
                      <a:pt x="71" y="112"/>
                    </a:lnTo>
                    <a:lnTo>
                      <a:pt x="71" y="106"/>
                    </a:lnTo>
                    <a:lnTo>
                      <a:pt x="46" y="91"/>
                    </a:lnTo>
                    <a:lnTo>
                      <a:pt x="46" y="97"/>
                    </a:lnTo>
                    <a:close/>
                    <a:moveTo>
                      <a:pt x="92" y="125"/>
                    </a:moveTo>
                    <a:lnTo>
                      <a:pt x="210" y="195"/>
                    </a:lnTo>
                    <a:lnTo>
                      <a:pt x="210" y="189"/>
                    </a:lnTo>
                    <a:lnTo>
                      <a:pt x="92" y="119"/>
                    </a:lnTo>
                    <a:lnTo>
                      <a:pt x="92" y="125"/>
                    </a:lnTo>
                    <a:close/>
                    <a:moveTo>
                      <a:pt x="231" y="208"/>
                    </a:moveTo>
                    <a:lnTo>
                      <a:pt x="256" y="223"/>
                    </a:lnTo>
                    <a:lnTo>
                      <a:pt x="256" y="217"/>
                    </a:lnTo>
                    <a:lnTo>
                      <a:pt x="231" y="202"/>
                    </a:lnTo>
                    <a:lnTo>
                      <a:pt x="231" y="208"/>
                    </a:lnTo>
                    <a:close/>
                    <a:moveTo>
                      <a:pt x="25" y="78"/>
                    </a:moveTo>
                    <a:lnTo>
                      <a:pt x="25" y="84"/>
                    </a:lnTo>
                    <a:lnTo>
                      <a:pt x="45" y="70"/>
                    </a:lnTo>
                    <a:lnTo>
                      <a:pt x="45" y="64"/>
                    </a:lnTo>
                    <a:lnTo>
                      <a:pt x="25" y="78"/>
                    </a:lnTo>
                    <a:close/>
                    <a:moveTo>
                      <a:pt x="71" y="106"/>
                    </a:moveTo>
                    <a:lnTo>
                      <a:pt x="71" y="112"/>
                    </a:lnTo>
                    <a:lnTo>
                      <a:pt x="92" y="98"/>
                    </a:lnTo>
                    <a:lnTo>
                      <a:pt x="92" y="92"/>
                    </a:lnTo>
                    <a:lnTo>
                      <a:pt x="71" y="106"/>
                    </a:lnTo>
                    <a:close/>
                    <a:moveTo>
                      <a:pt x="210" y="189"/>
                    </a:moveTo>
                    <a:lnTo>
                      <a:pt x="210" y="195"/>
                    </a:lnTo>
                    <a:lnTo>
                      <a:pt x="230" y="182"/>
                    </a:lnTo>
                    <a:lnTo>
                      <a:pt x="230" y="176"/>
                    </a:lnTo>
                    <a:lnTo>
                      <a:pt x="210" y="189"/>
                    </a:lnTo>
                    <a:close/>
                    <a:moveTo>
                      <a:pt x="256" y="217"/>
                    </a:moveTo>
                    <a:lnTo>
                      <a:pt x="256" y="223"/>
                    </a:lnTo>
                    <a:lnTo>
                      <a:pt x="277" y="209"/>
                    </a:lnTo>
                    <a:lnTo>
                      <a:pt x="277" y="203"/>
                    </a:lnTo>
                    <a:lnTo>
                      <a:pt x="256" y="217"/>
                    </a:lnTo>
                    <a:close/>
                    <a:moveTo>
                      <a:pt x="277" y="236"/>
                    </a:moveTo>
                    <a:lnTo>
                      <a:pt x="302" y="251"/>
                    </a:lnTo>
                    <a:lnTo>
                      <a:pt x="302" y="245"/>
                    </a:lnTo>
                    <a:lnTo>
                      <a:pt x="277" y="230"/>
                    </a:lnTo>
                    <a:lnTo>
                      <a:pt x="277" y="236"/>
                    </a:lnTo>
                    <a:close/>
                    <a:moveTo>
                      <a:pt x="302" y="245"/>
                    </a:moveTo>
                    <a:lnTo>
                      <a:pt x="302" y="251"/>
                    </a:lnTo>
                    <a:lnTo>
                      <a:pt x="323" y="237"/>
                    </a:lnTo>
                    <a:lnTo>
                      <a:pt x="323" y="232"/>
                    </a:lnTo>
                    <a:lnTo>
                      <a:pt x="302" y="245"/>
                    </a:lnTo>
                    <a:close/>
                  </a:path>
                </a:pathLst>
              </a:custGeom>
              <a:solidFill>
                <a:srgbClr val="660066"/>
              </a:solidFill>
              <a:ln w="317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4" name="Freeform 908"/>
              <p:cNvSpPr>
                <a:spLocks noEditPoints="1"/>
              </p:cNvSpPr>
              <p:nvPr/>
            </p:nvSpPr>
            <p:spPr bwMode="auto">
              <a:xfrm>
                <a:off x="2784" y="3498"/>
                <a:ext cx="39" cy="96"/>
              </a:xfrm>
              <a:custGeom>
                <a:avLst/>
                <a:gdLst>
                  <a:gd name="T0" fmla="*/ 21 w 39"/>
                  <a:gd name="T1" fmla="*/ 11 h 96"/>
                  <a:gd name="T2" fmla="*/ 39 w 39"/>
                  <a:gd name="T3" fmla="*/ 0 h 96"/>
                  <a:gd name="T4" fmla="*/ 39 w 39"/>
                  <a:gd name="T5" fmla="*/ 73 h 96"/>
                  <a:gd name="T6" fmla="*/ 21 w 39"/>
                  <a:gd name="T7" fmla="*/ 85 h 96"/>
                  <a:gd name="T8" fmla="*/ 21 w 39"/>
                  <a:gd name="T9" fmla="*/ 11 h 96"/>
                  <a:gd name="T10" fmla="*/ 0 w 39"/>
                  <a:gd name="T11" fmla="*/ 23 h 96"/>
                  <a:gd name="T12" fmla="*/ 10 w 39"/>
                  <a:gd name="T13" fmla="*/ 17 h 96"/>
                  <a:gd name="T14" fmla="*/ 10 w 39"/>
                  <a:gd name="T15" fmla="*/ 91 h 96"/>
                  <a:gd name="T16" fmla="*/ 0 w 39"/>
                  <a:gd name="T17" fmla="*/ 96 h 96"/>
                  <a:gd name="T18" fmla="*/ 0 w 39"/>
                  <a:gd name="T19" fmla="*/ 23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96"/>
                  <a:gd name="T32" fmla="*/ 39 w 39"/>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96">
                    <a:moveTo>
                      <a:pt x="21" y="11"/>
                    </a:moveTo>
                    <a:lnTo>
                      <a:pt x="39" y="0"/>
                    </a:lnTo>
                    <a:lnTo>
                      <a:pt x="39" y="73"/>
                    </a:lnTo>
                    <a:lnTo>
                      <a:pt x="21" y="85"/>
                    </a:lnTo>
                    <a:lnTo>
                      <a:pt x="21" y="11"/>
                    </a:lnTo>
                    <a:close/>
                    <a:moveTo>
                      <a:pt x="0" y="23"/>
                    </a:moveTo>
                    <a:lnTo>
                      <a:pt x="10" y="17"/>
                    </a:lnTo>
                    <a:lnTo>
                      <a:pt x="10" y="91"/>
                    </a:lnTo>
                    <a:lnTo>
                      <a:pt x="0" y="96"/>
                    </a:lnTo>
                    <a:lnTo>
                      <a:pt x="0"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5" name="Freeform 909"/>
              <p:cNvSpPr>
                <a:spLocks/>
              </p:cNvSpPr>
              <p:nvPr/>
            </p:nvSpPr>
            <p:spPr bwMode="auto">
              <a:xfrm>
                <a:off x="2805" y="3498"/>
                <a:ext cx="18" cy="85"/>
              </a:xfrm>
              <a:custGeom>
                <a:avLst/>
                <a:gdLst>
                  <a:gd name="T0" fmla="*/ 0 w 18"/>
                  <a:gd name="T1" fmla="*/ 11 h 85"/>
                  <a:gd name="T2" fmla="*/ 18 w 18"/>
                  <a:gd name="T3" fmla="*/ 0 h 85"/>
                  <a:gd name="T4" fmla="*/ 18 w 18"/>
                  <a:gd name="T5" fmla="*/ 73 h 85"/>
                  <a:gd name="T6" fmla="*/ 0 w 18"/>
                  <a:gd name="T7" fmla="*/ 85 h 85"/>
                  <a:gd name="T8" fmla="*/ 0 w 18"/>
                  <a:gd name="T9" fmla="*/ 11 h 85"/>
                  <a:gd name="T10" fmla="*/ 0 60000 65536"/>
                  <a:gd name="T11" fmla="*/ 0 60000 65536"/>
                  <a:gd name="T12" fmla="*/ 0 60000 65536"/>
                  <a:gd name="T13" fmla="*/ 0 60000 65536"/>
                  <a:gd name="T14" fmla="*/ 0 60000 65536"/>
                  <a:gd name="T15" fmla="*/ 0 w 18"/>
                  <a:gd name="T16" fmla="*/ 0 h 85"/>
                  <a:gd name="T17" fmla="*/ 18 w 18"/>
                  <a:gd name="T18" fmla="*/ 85 h 85"/>
                </a:gdLst>
                <a:ahLst/>
                <a:cxnLst>
                  <a:cxn ang="T10">
                    <a:pos x="T0" y="T1"/>
                  </a:cxn>
                  <a:cxn ang="T11">
                    <a:pos x="T2" y="T3"/>
                  </a:cxn>
                  <a:cxn ang="T12">
                    <a:pos x="T4" y="T5"/>
                  </a:cxn>
                  <a:cxn ang="T13">
                    <a:pos x="T6" y="T7"/>
                  </a:cxn>
                  <a:cxn ang="T14">
                    <a:pos x="T8" y="T9"/>
                  </a:cxn>
                </a:cxnLst>
                <a:rect l="T15" t="T16" r="T17" b="T18"/>
                <a:pathLst>
                  <a:path w="18" h="85">
                    <a:moveTo>
                      <a:pt x="0" y="11"/>
                    </a:moveTo>
                    <a:lnTo>
                      <a:pt x="18" y="0"/>
                    </a:lnTo>
                    <a:lnTo>
                      <a:pt x="18" y="73"/>
                    </a:lnTo>
                    <a:lnTo>
                      <a:pt x="0" y="85"/>
                    </a:lnTo>
                    <a:lnTo>
                      <a:pt x="0" y="11"/>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6" name="Freeform 910"/>
              <p:cNvSpPr>
                <a:spLocks/>
              </p:cNvSpPr>
              <p:nvPr/>
            </p:nvSpPr>
            <p:spPr bwMode="auto">
              <a:xfrm>
                <a:off x="2784" y="3515"/>
                <a:ext cx="10" cy="79"/>
              </a:xfrm>
              <a:custGeom>
                <a:avLst/>
                <a:gdLst>
                  <a:gd name="T0" fmla="*/ 0 w 10"/>
                  <a:gd name="T1" fmla="*/ 6 h 79"/>
                  <a:gd name="T2" fmla="*/ 10 w 10"/>
                  <a:gd name="T3" fmla="*/ 0 h 79"/>
                  <a:gd name="T4" fmla="*/ 10 w 10"/>
                  <a:gd name="T5" fmla="*/ 74 h 79"/>
                  <a:gd name="T6" fmla="*/ 0 w 10"/>
                  <a:gd name="T7" fmla="*/ 79 h 79"/>
                  <a:gd name="T8" fmla="*/ 0 w 10"/>
                  <a:gd name="T9" fmla="*/ 6 h 79"/>
                  <a:gd name="T10" fmla="*/ 0 60000 65536"/>
                  <a:gd name="T11" fmla="*/ 0 60000 65536"/>
                  <a:gd name="T12" fmla="*/ 0 60000 65536"/>
                  <a:gd name="T13" fmla="*/ 0 60000 65536"/>
                  <a:gd name="T14" fmla="*/ 0 60000 65536"/>
                  <a:gd name="T15" fmla="*/ 0 w 10"/>
                  <a:gd name="T16" fmla="*/ 0 h 79"/>
                  <a:gd name="T17" fmla="*/ 10 w 10"/>
                  <a:gd name="T18" fmla="*/ 79 h 79"/>
                </a:gdLst>
                <a:ahLst/>
                <a:cxnLst>
                  <a:cxn ang="T10">
                    <a:pos x="T0" y="T1"/>
                  </a:cxn>
                  <a:cxn ang="T11">
                    <a:pos x="T2" y="T3"/>
                  </a:cxn>
                  <a:cxn ang="T12">
                    <a:pos x="T4" y="T5"/>
                  </a:cxn>
                  <a:cxn ang="T13">
                    <a:pos x="T6" y="T7"/>
                  </a:cxn>
                  <a:cxn ang="T14">
                    <a:pos x="T8" y="T9"/>
                  </a:cxn>
                </a:cxnLst>
                <a:rect l="T15" t="T16" r="T17" b="T18"/>
                <a:pathLst>
                  <a:path w="10" h="79">
                    <a:moveTo>
                      <a:pt x="0" y="6"/>
                    </a:moveTo>
                    <a:lnTo>
                      <a:pt x="10" y="0"/>
                    </a:lnTo>
                    <a:lnTo>
                      <a:pt x="10" y="74"/>
                    </a:lnTo>
                    <a:lnTo>
                      <a:pt x="0" y="79"/>
                    </a:lnTo>
                    <a:lnTo>
                      <a:pt x="0" y="6"/>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7" name="Freeform 913"/>
              <p:cNvSpPr>
                <a:spLocks noEditPoints="1"/>
              </p:cNvSpPr>
              <p:nvPr/>
            </p:nvSpPr>
            <p:spPr bwMode="auto">
              <a:xfrm>
                <a:off x="2208" y="3095"/>
                <a:ext cx="358" cy="680"/>
              </a:xfrm>
              <a:custGeom>
                <a:avLst/>
                <a:gdLst>
                  <a:gd name="T0" fmla="*/ 609 w 609"/>
                  <a:gd name="T1" fmla="*/ 827 h 1157"/>
                  <a:gd name="T2" fmla="*/ 130 w 609"/>
                  <a:gd name="T3" fmla="*/ 556 h 1157"/>
                  <a:gd name="T4" fmla="*/ 130 w 609"/>
                  <a:gd name="T5" fmla="*/ 556 h 1157"/>
                  <a:gd name="T6" fmla="*/ 130 w 609"/>
                  <a:gd name="T7" fmla="*/ 0 h 1157"/>
                  <a:gd name="T8" fmla="*/ 609 w 609"/>
                  <a:gd name="T9" fmla="*/ 275 h 1157"/>
                  <a:gd name="T10" fmla="*/ 609 w 609"/>
                  <a:gd name="T11" fmla="*/ 275 h 1157"/>
                  <a:gd name="T12" fmla="*/ 609 w 609"/>
                  <a:gd name="T13" fmla="*/ 827 h 1157"/>
                  <a:gd name="T14" fmla="*/ 0 w 609"/>
                  <a:gd name="T15" fmla="*/ 827 h 1157"/>
                  <a:gd name="T16" fmla="*/ 570 w 609"/>
                  <a:gd name="T17" fmla="*/ 1157 h 1157"/>
                  <a:gd name="T18" fmla="*/ 570 w 609"/>
                  <a:gd name="T19" fmla="*/ 1157 h 1157"/>
                  <a:gd name="T20" fmla="*/ 570 w 609"/>
                  <a:gd name="T21" fmla="*/ 920 h 1157"/>
                  <a:gd name="T22" fmla="*/ 0 w 609"/>
                  <a:gd name="T23" fmla="*/ 591 h 1157"/>
                  <a:gd name="T24" fmla="*/ 0 w 609"/>
                  <a:gd name="T25" fmla="*/ 591 h 1157"/>
                  <a:gd name="T26" fmla="*/ 0 w 609"/>
                  <a:gd name="T27" fmla="*/ 827 h 11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157"/>
                  <a:gd name="T44" fmla="*/ 609 w 609"/>
                  <a:gd name="T45" fmla="*/ 1157 h 11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157">
                    <a:moveTo>
                      <a:pt x="609" y="827"/>
                    </a:moveTo>
                    <a:cubicBezTo>
                      <a:pt x="429" y="779"/>
                      <a:pt x="264" y="686"/>
                      <a:pt x="130" y="556"/>
                    </a:cubicBezTo>
                    <a:lnTo>
                      <a:pt x="130" y="0"/>
                    </a:lnTo>
                    <a:cubicBezTo>
                      <a:pt x="268" y="125"/>
                      <a:pt x="432" y="219"/>
                      <a:pt x="609" y="275"/>
                    </a:cubicBezTo>
                    <a:lnTo>
                      <a:pt x="609" y="827"/>
                    </a:lnTo>
                    <a:close/>
                    <a:moveTo>
                      <a:pt x="0" y="827"/>
                    </a:moveTo>
                    <a:cubicBezTo>
                      <a:pt x="159" y="984"/>
                      <a:pt x="355" y="1097"/>
                      <a:pt x="570" y="1157"/>
                    </a:cubicBezTo>
                    <a:lnTo>
                      <a:pt x="570" y="920"/>
                    </a:lnTo>
                    <a:cubicBezTo>
                      <a:pt x="355" y="860"/>
                      <a:pt x="159" y="747"/>
                      <a:pt x="0" y="591"/>
                    </a:cubicBezTo>
                    <a:lnTo>
                      <a:pt x="0" y="827"/>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8" name="Freeform 914"/>
              <p:cNvSpPr>
                <a:spLocks noEditPoints="1"/>
              </p:cNvSpPr>
              <p:nvPr/>
            </p:nvSpPr>
            <p:spPr bwMode="auto">
              <a:xfrm>
                <a:off x="2233" y="3113"/>
                <a:ext cx="454" cy="509"/>
              </a:xfrm>
              <a:custGeom>
                <a:avLst/>
                <a:gdLst>
                  <a:gd name="T0" fmla="*/ 0 w 773"/>
                  <a:gd name="T1" fmla="*/ 658 h 865"/>
                  <a:gd name="T2" fmla="*/ 127 w 773"/>
                  <a:gd name="T3" fmla="*/ 761 h 865"/>
                  <a:gd name="T4" fmla="*/ 0 w 773"/>
                  <a:gd name="T5" fmla="*/ 693 h 865"/>
                  <a:gd name="T6" fmla="*/ 127 w 773"/>
                  <a:gd name="T7" fmla="*/ 796 h 865"/>
                  <a:gd name="T8" fmla="*/ 0 w 773"/>
                  <a:gd name="T9" fmla="*/ 727 h 865"/>
                  <a:gd name="T10" fmla="*/ 127 w 773"/>
                  <a:gd name="T11" fmla="*/ 830 h 865"/>
                  <a:gd name="T12" fmla="*/ 0 w 773"/>
                  <a:gd name="T13" fmla="*/ 761 h 865"/>
                  <a:gd name="T14" fmla="*/ 127 w 773"/>
                  <a:gd name="T15" fmla="*/ 865 h 865"/>
                  <a:gd name="T16" fmla="*/ 459 w 773"/>
                  <a:gd name="T17" fmla="*/ 25 h 865"/>
                  <a:gd name="T18" fmla="*/ 685 w 773"/>
                  <a:gd name="T19" fmla="*/ 156 h 865"/>
                  <a:gd name="T20" fmla="*/ 489 w 773"/>
                  <a:gd name="T21" fmla="*/ 17 h 865"/>
                  <a:gd name="T22" fmla="*/ 714 w 773"/>
                  <a:gd name="T23" fmla="*/ 148 h 865"/>
                  <a:gd name="T24" fmla="*/ 518 w 773"/>
                  <a:gd name="T25" fmla="*/ 9 h 865"/>
                  <a:gd name="T26" fmla="*/ 743 w 773"/>
                  <a:gd name="T27" fmla="*/ 139 h 865"/>
                  <a:gd name="T28" fmla="*/ 548 w 773"/>
                  <a:gd name="T29" fmla="*/ 0 h 865"/>
                  <a:gd name="T30" fmla="*/ 773 w 773"/>
                  <a:gd name="T31" fmla="*/ 131 h 8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73"/>
                  <a:gd name="T49" fmla="*/ 0 h 865"/>
                  <a:gd name="T50" fmla="*/ 773 w 773"/>
                  <a:gd name="T51" fmla="*/ 865 h 8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73" h="865">
                    <a:moveTo>
                      <a:pt x="0" y="658"/>
                    </a:moveTo>
                    <a:cubicBezTo>
                      <a:pt x="38" y="697"/>
                      <a:pt x="81" y="732"/>
                      <a:pt x="127" y="761"/>
                    </a:cubicBezTo>
                    <a:moveTo>
                      <a:pt x="0" y="693"/>
                    </a:moveTo>
                    <a:cubicBezTo>
                      <a:pt x="38" y="731"/>
                      <a:pt x="81" y="766"/>
                      <a:pt x="127" y="796"/>
                    </a:cubicBezTo>
                    <a:moveTo>
                      <a:pt x="0" y="727"/>
                    </a:moveTo>
                    <a:cubicBezTo>
                      <a:pt x="38" y="766"/>
                      <a:pt x="81" y="801"/>
                      <a:pt x="127" y="830"/>
                    </a:cubicBezTo>
                    <a:moveTo>
                      <a:pt x="0" y="761"/>
                    </a:moveTo>
                    <a:cubicBezTo>
                      <a:pt x="38" y="800"/>
                      <a:pt x="81" y="835"/>
                      <a:pt x="127" y="865"/>
                    </a:cubicBezTo>
                    <a:moveTo>
                      <a:pt x="459" y="25"/>
                    </a:moveTo>
                    <a:lnTo>
                      <a:pt x="685" y="156"/>
                    </a:lnTo>
                    <a:moveTo>
                      <a:pt x="489" y="17"/>
                    </a:moveTo>
                    <a:lnTo>
                      <a:pt x="714" y="148"/>
                    </a:lnTo>
                    <a:moveTo>
                      <a:pt x="518" y="9"/>
                    </a:moveTo>
                    <a:lnTo>
                      <a:pt x="743" y="139"/>
                    </a:lnTo>
                    <a:moveTo>
                      <a:pt x="548" y="0"/>
                    </a:moveTo>
                    <a:lnTo>
                      <a:pt x="773" y="131"/>
                    </a:lnTo>
                  </a:path>
                </a:pathLst>
              </a:custGeom>
              <a:noFill/>
              <a:ln w="63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89" name="Freeform 917"/>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0" name="Freeform 918"/>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CC3300"/>
              </a:solidFill>
              <a:ln w="9525"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1" name="Freeform 920"/>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w 141"/>
                  <a:gd name="T7" fmla="*/ 32 h 87"/>
                  <a:gd name="T8" fmla="*/ 0 w 141"/>
                  <a:gd name="T9" fmla="*/ 0 h 87"/>
                  <a:gd name="T10" fmla="*/ 0 60000 65536"/>
                  <a:gd name="T11" fmla="*/ 0 60000 65536"/>
                  <a:gd name="T12" fmla="*/ 0 60000 65536"/>
                  <a:gd name="T13" fmla="*/ 0 60000 65536"/>
                  <a:gd name="T14" fmla="*/ 0 60000 65536"/>
                  <a:gd name="T15" fmla="*/ 0 w 141"/>
                  <a:gd name="T16" fmla="*/ 0 h 87"/>
                  <a:gd name="T17" fmla="*/ 141 w 141"/>
                  <a:gd name="T18" fmla="*/ 87 h 87"/>
                </a:gdLst>
                <a:ahLst/>
                <a:cxnLst>
                  <a:cxn ang="T10">
                    <a:pos x="T0" y="T1"/>
                  </a:cxn>
                  <a:cxn ang="T11">
                    <a:pos x="T2" y="T3"/>
                  </a:cxn>
                  <a:cxn ang="T12">
                    <a:pos x="T4" y="T5"/>
                  </a:cxn>
                  <a:cxn ang="T13">
                    <a:pos x="T6" y="T7"/>
                  </a:cxn>
                  <a:cxn ang="T14">
                    <a:pos x="T8" y="T9"/>
                  </a:cxn>
                </a:cxnLst>
                <a:rect l="T15" t="T16" r="T17" b="T18"/>
                <a:pathLst>
                  <a:path w="141" h="87">
                    <a:moveTo>
                      <a:pt x="0" y="0"/>
                    </a:moveTo>
                    <a:lnTo>
                      <a:pt x="141" y="58"/>
                    </a:lnTo>
                    <a:lnTo>
                      <a:pt x="141" y="87"/>
                    </a:lnTo>
                    <a:lnTo>
                      <a:pt x="0" y="32"/>
                    </a:lnTo>
                    <a:lnTo>
                      <a:pt x="0" y="0"/>
                    </a:lnTo>
                    <a:close/>
                  </a:path>
                </a:pathLst>
              </a:custGeom>
              <a:solidFill>
                <a:schemeClr val="accent1"/>
              </a:solidFill>
              <a:ln w="952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2" name="Freeform 923"/>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60000 65536"/>
                  <a:gd name="T7" fmla="*/ 0 60000 65536"/>
                  <a:gd name="T8" fmla="*/ 0 60000 65536"/>
                  <a:gd name="T9" fmla="*/ 0 w 141"/>
                  <a:gd name="T10" fmla="*/ 0 h 87"/>
                  <a:gd name="T11" fmla="*/ 141 w 141"/>
                  <a:gd name="T12" fmla="*/ 87 h 87"/>
                </a:gdLst>
                <a:ahLst/>
                <a:cxnLst>
                  <a:cxn ang="T6">
                    <a:pos x="T0" y="T1"/>
                  </a:cxn>
                  <a:cxn ang="T7">
                    <a:pos x="T2" y="T3"/>
                  </a:cxn>
                  <a:cxn ang="T8">
                    <a:pos x="T4" y="T5"/>
                  </a:cxn>
                </a:cxnLst>
                <a:rect l="T9" t="T10" r="T11" b="T12"/>
                <a:pathLst>
                  <a:path w="141" h="87">
                    <a:moveTo>
                      <a:pt x="0" y="0"/>
                    </a:moveTo>
                    <a:lnTo>
                      <a:pt x="141" y="58"/>
                    </a:lnTo>
                    <a:lnTo>
                      <a:pt x="141" y="87"/>
                    </a:lnTo>
                  </a:path>
                </a:pathLst>
              </a:custGeom>
              <a:noFill/>
              <a:ln w="7938"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93" name="Line 924"/>
              <p:cNvSpPr>
                <a:spLocks noChangeShapeType="1"/>
              </p:cNvSpPr>
              <p:nvPr/>
            </p:nvSpPr>
            <p:spPr bwMode="auto">
              <a:xfrm>
                <a:off x="2385" y="3610"/>
                <a:ext cx="141" cy="58"/>
              </a:xfrm>
              <a:prstGeom prst="line">
                <a:avLst/>
              </a:prstGeom>
              <a:noFill/>
              <a:ln w="7938" cap="rnd">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94" name="Freeform 928"/>
              <p:cNvSpPr>
                <a:spLocks/>
              </p:cNvSpPr>
              <p:nvPr/>
            </p:nvSpPr>
            <p:spPr bwMode="auto">
              <a:xfrm>
                <a:off x="2483" y="3523"/>
                <a:ext cx="24" cy="28"/>
              </a:xfrm>
              <a:custGeom>
                <a:avLst/>
                <a:gdLst>
                  <a:gd name="T0" fmla="*/ 20 w 24"/>
                  <a:gd name="T1" fmla="*/ 9 h 28"/>
                  <a:gd name="T2" fmla="*/ 6 w 24"/>
                  <a:gd name="T3" fmla="*/ 3 h 28"/>
                  <a:gd name="T4" fmla="*/ 4 w 24"/>
                  <a:gd name="T5" fmla="*/ 19 h 28"/>
                  <a:gd name="T6" fmla="*/ 18 w 24"/>
                  <a:gd name="T7" fmla="*/ 25 h 28"/>
                  <a:gd name="T8" fmla="*/ 20 w 24"/>
                  <a:gd name="T9" fmla="*/ 9 h 28"/>
                  <a:gd name="T10" fmla="*/ 0 60000 65536"/>
                  <a:gd name="T11" fmla="*/ 0 60000 65536"/>
                  <a:gd name="T12" fmla="*/ 0 60000 65536"/>
                  <a:gd name="T13" fmla="*/ 0 60000 65536"/>
                  <a:gd name="T14" fmla="*/ 0 60000 65536"/>
                  <a:gd name="T15" fmla="*/ 0 w 24"/>
                  <a:gd name="T16" fmla="*/ 0 h 28"/>
                  <a:gd name="T17" fmla="*/ 24 w 24"/>
                  <a:gd name="T18" fmla="*/ 28 h 28"/>
                </a:gdLst>
                <a:ahLst/>
                <a:cxnLst>
                  <a:cxn ang="T10">
                    <a:pos x="T0" y="T1"/>
                  </a:cxn>
                  <a:cxn ang="T11">
                    <a:pos x="T2" y="T3"/>
                  </a:cxn>
                  <a:cxn ang="T12">
                    <a:pos x="T4" y="T5"/>
                  </a:cxn>
                  <a:cxn ang="T13">
                    <a:pos x="T6" y="T7"/>
                  </a:cxn>
                  <a:cxn ang="T14">
                    <a:pos x="T8" y="T9"/>
                  </a:cxn>
                </a:cxnLst>
                <a:rect l="T15" t="T16" r="T17" b="T18"/>
                <a:pathLst>
                  <a:path w="24" h="28">
                    <a:moveTo>
                      <a:pt x="20" y="9"/>
                    </a:moveTo>
                    <a:cubicBezTo>
                      <a:pt x="17" y="3"/>
                      <a:pt x="10" y="0"/>
                      <a:pt x="6" y="3"/>
                    </a:cubicBezTo>
                    <a:cubicBezTo>
                      <a:pt x="1" y="6"/>
                      <a:pt x="0" y="13"/>
                      <a:pt x="4" y="19"/>
                    </a:cubicBezTo>
                    <a:cubicBezTo>
                      <a:pt x="7" y="25"/>
                      <a:pt x="14" y="28"/>
                      <a:pt x="18" y="25"/>
                    </a:cubicBezTo>
                    <a:cubicBezTo>
                      <a:pt x="23" y="23"/>
                      <a:pt x="24" y="16"/>
                      <a:pt x="20" y="9"/>
                    </a:cubicBezTo>
                  </a:path>
                </a:pathLst>
              </a:custGeom>
              <a:gradFill rotWithShape="1">
                <a:gsLst>
                  <a:gs pos="0">
                    <a:srgbClr val="FFFFFF"/>
                  </a:gs>
                  <a:gs pos="100000">
                    <a:srgbClr val="FF3300"/>
                  </a:gs>
                </a:gsLst>
                <a:path path="rect">
                  <a:fillToRect l="50000" t="50000" r="50000" b="50000"/>
                </a:path>
              </a:gra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371" name="Freeform 931"/>
              <p:cNvSpPr>
                <a:spLocks/>
              </p:cNvSpPr>
              <p:nvPr/>
            </p:nvSpPr>
            <p:spPr bwMode="auto">
              <a:xfrm>
                <a:off x="2318" y="3166"/>
                <a:ext cx="205" cy="357"/>
              </a:xfrm>
              <a:custGeom>
                <a:avLst/>
                <a:gdLst/>
                <a:ahLst/>
                <a:cxnLst>
                  <a:cxn ang="0">
                    <a:pos x="15" y="389"/>
                  </a:cxn>
                  <a:cxn ang="0">
                    <a:pos x="15" y="14"/>
                  </a:cxn>
                  <a:cxn ang="0">
                    <a:pos x="0" y="0"/>
                  </a:cxn>
                  <a:cxn ang="0">
                    <a:pos x="348" y="207"/>
                  </a:cxn>
                  <a:cxn ang="0">
                    <a:pos x="348" y="207"/>
                  </a:cxn>
                  <a:cxn ang="0">
                    <a:pos x="348" y="605"/>
                  </a:cxn>
                  <a:cxn ang="0">
                    <a:pos x="348" y="587"/>
                  </a:cxn>
                  <a:cxn ang="0">
                    <a:pos x="15" y="389"/>
                  </a:cxn>
                </a:cxnLst>
                <a:rect l="0" t="0" r="r" b="b"/>
                <a:pathLst>
                  <a:path w="348" h="605">
                    <a:moveTo>
                      <a:pt x="15" y="389"/>
                    </a:moveTo>
                    <a:lnTo>
                      <a:pt x="15" y="14"/>
                    </a:lnTo>
                    <a:lnTo>
                      <a:pt x="0" y="0"/>
                    </a:lnTo>
                    <a:cubicBezTo>
                      <a:pt x="98" y="96"/>
                      <a:pt x="217" y="167"/>
                      <a:pt x="348" y="207"/>
                    </a:cubicBezTo>
                    <a:lnTo>
                      <a:pt x="348" y="207"/>
                    </a:lnTo>
                    <a:lnTo>
                      <a:pt x="348" y="605"/>
                    </a:lnTo>
                    <a:lnTo>
                      <a:pt x="348" y="587"/>
                    </a:lnTo>
                    <a:cubicBezTo>
                      <a:pt x="226" y="542"/>
                      <a:pt x="113" y="475"/>
                      <a:pt x="15" y="389"/>
                    </a:cubicBezTo>
                    <a:close/>
                  </a:path>
                </a:pathLst>
              </a:custGeom>
              <a:gradFill rotWithShape="1">
                <a:gsLst>
                  <a:gs pos="0">
                    <a:schemeClr val="accent1">
                      <a:gamma/>
                      <a:tint val="0"/>
                      <a:invGamma/>
                    </a:schemeClr>
                  </a:gs>
                  <a:gs pos="100000">
                    <a:schemeClr val="accent1"/>
                  </a:gs>
                </a:gsLst>
                <a:path path="rect">
                  <a:fillToRect l="50000" t="50000" r="50000" b="50000"/>
                </a:path>
              </a:gradFill>
              <a:ln w="14288" cap="rnd">
                <a:solidFill>
                  <a:srgbClr val="660066"/>
                </a:solidFill>
                <a:prstDash val="solid"/>
                <a:round/>
                <a:headEnd/>
                <a:tailEnd/>
              </a:ln>
            </p:spPr>
            <p:txBody>
              <a:bodyPr/>
              <a:lstStyle/>
              <a:p>
                <a:pPr>
                  <a:defRPr/>
                </a:pPr>
                <a:endParaRPr lang="ru-RU">
                  <a:latin typeface="Arial" charset="0"/>
                  <a:cs typeface="Arial" charset="0"/>
                </a:endParaRPr>
              </a:p>
            </p:txBody>
          </p:sp>
          <p:sp>
            <p:nvSpPr>
              <p:cNvPr id="58496" name="Freeform 915"/>
              <p:cNvSpPr>
                <a:spLocks/>
              </p:cNvSpPr>
              <p:nvPr/>
            </p:nvSpPr>
            <p:spPr bwMode="auto">
              <a:xfrm>
                <a:off x="2319" y="3167"/>
                <a:ext cx="204" cy="356"/>
              </a:xfrm>
              <a:custGeom>
                <a:avLst/>
                <a:gdLst>
                  <a:gd name="T0" fmla="*/ 0 w 348"/>
                  <a:gd name="T1" fmla="*/ 0 h 605"/>
                  <a:gd name="T2" fmla="*/ 0 w 348"/>
                  <a:gd name="T3" fmla="*/ 399 h 605"/>
                  <a:gd name="T4" fmla="*/ 348 w 348"/>
                  <a:gd name="T5" fmla="*/ 605 h 605"/>
                  <a:gd name="T6" fmla="*/ 0 60000 65536"/>
                  <a:gd name="T7" fmla="*/ 0 60000 65536"/>
                  <a:gd name="T8" fmla="*/ 0 60000 65536"/>
                  <a:gd name="T9" fmla="*/ 0 w 348"/>
                  <a:gd name="T10" fmla="*/ 0 h 605"/>
                  <a:gd name="T11" fmla="*/ 348 w 348"/>
                  <a:gd name="T12" fmla="*/ 605 h 605"/>
                </a:gdLst>
                <a:ahLst/>
                <a:cxnLst>
                  <a:cxn ang="T6">
                    <a:pos x="T0" y="T1"/>
                  </a:cxn>
                  <a:cxn ang="T7">
                    <a:pos x="T2" y="T3"/>
                  </a:cxn>
                  <a:cxn ang="T8">
                    <a:pos x="T4" y="T5"/>
                  </a:cxn>
                </a:cxnLst>
                <a:rect l="T9" t="T10" r="T11" b="T12"/>
                <a:pathLst>
                  <a:path w="348" h="605">
                    <a:moveTo>
                      <a:pt x="0" y="0"/>
                    </a:moveTo>
                    <a:lnTo>
                      <a:pt x="0" y="399"/>
                    </a:lnTo>
                    <a:cubicBezTo>
                      <a:pt x="103" y="488"/>
                      <a:pt x="221" y="558"/>
                      <a:pt x="348" y="605"/>
                    </a:cubicBezTo>
                  </a:path>
                </a:pathLst>
              </a:custGeom>
              <a:noFill/>
              <a:ln w="1905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29" name="Group 933"/>
            <p:cNvGrpSpPr>
              <a:grpSpLocks/>
            </p:cNvGrpSpPr>
            <p:nvPr/>
          </p:nvGrpSpPr>
          <p:grpSpPr bwMode="auto">
            <a:xfrm>
              <a:off x="1349" y="3294"/>
              <a:ext cx="482" cy="482"/>
              <a:chOff x="1968" y="3063"/>
              <a:chExt cx="889" cy="888"/>
            </a:xfrm>
          </p:grpSpPr>
          <p:sp>
            <p:nvSpPr>
              <p:cNvPr id="58453" name="Freeform 934"/>
              <p:cNvSpPr>
                <a:spLocks noEditPoints="1"/>
              </p:cNvSpPr>
              <p:nvPr/>
            </p:nvSpPr>
            <p:spPr bwMode="auto">
              <a:xfrm>
                <a:off x="1968" y="3063"/>
                <a:ext cx="889" cy="888"/>
              </a:xfrm>
              <a:custGeom>
                <a:avLst/>
                <a:gdLst>
                  <a:gd name="T0" fmla="*/ 979 w 1512"/>
                  <a:gd name="T1" fmla="*/ 1212 h 1512"/>
                  <a:gd name="T2" fmla="*/ 1512 w 1512"/>
                  <a:gd name="T3" fmla="*/ 902 h 1512"/>
                  <a:gd name="T4" fmla="*/ 1512 w 1512"/>
                  <a:gd name="T5" fmla="*/ 665 h 1512"/>
                  <a:gd name="T6" fmla="*/ 1336 w 1512"/>
                  <a:gd name="T7" fmla="*/ 562 h 1512"/>
                  <a:gd name="T8" fmla="*/ 1336 w 1512"/>
                  <a:gd name="T9" fmla="*/ 237 h 1512"/>
                  <a:gd name="T10" fmla="*/ 964 w 1512"/>
                  <a:gd name="T11" fmla="*/ 20 h 1512"/>
                  <a:gd name="T12" fmla="*/ 793 w 1512"/>
                  <a:gd name="T13" fmla="*/ 69 h 1512"/>
                  <a:gd name="T14" fmla="*/ 676 w 1512"/>
                  <a:gd name="T15" fmla="*/ 0 h 1512"/>
                  <a:gd name="T16" fmla="*/ 539 w 1512"/>
                  <a:gd name="T17" fmla="*/ 55 h 1512"/>
                  <a:gd name="T18" fmla="*/ 539 w 1512"/>
                  <a:gd name="T19" fmla="*/ 572 h 1512"/>
                  <a:gd name="T20" fmla="*/ 409 w 1512"/>
                  <a:gd name="T21" fmla="*/ 646 h 1512"/>
                  <a:gd name="T22" fmla="*/ 409 w 1512"/>
                  <a:gd name="T23" fmla="*/ 882 h 1512"/>
                  <a:gd name="T24" fmla="*/ 979 w 1512"/>
                  <a:gd name="T25" fmla="*/ 1212 h 1512"/>
                  <a:gd name="T26" fmla="*/ 0 w 1512"/>
                  <a:gd name="T27" fmla="*/ 1108 h 1512"/>
                  <a:gd name="T28" fmla="*/ 260 w 1512"/>
                  <a:gd name="T29" fmla="*/ 926 h 1512"/>
                  <a:gd name="T30" fmla="*/ 847 w 1512"/>
                  <a:gd name="T31" fmla="*/ 1266 h 1512"/>
                  <a:gd name="T32" fmla="*/ 847 w 1512"/>
                  <a:gd name="T33" fmla="*/ 1355 h 1512"/>
                  <a:gd name="T34" fmla="*/ 578 w 1512"/>
                  <a:gd name="T35" fmla="*/ 1512 h 1512"/>
                  <a:gd name="T36" fmla="*/ 0 w 1512"/>
                  <a:gd name="T37" fmla="*/ 1177 h 1512"/>
                  <a:gd name="T38" fmla="*/ 0 w 1512"/>
                  <a:gd name="T39" fmla="*/ 1108 h 15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2"/>
                  <a:gd name="T61" fmla="*/ 0 h 1512"/>
                  <a:gd name="T62" fmla="*/ 1512 w 1512"/>
                  <a:gd name="T63" fmla="*/ 1512 h 15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2" h="1512">
                    <a:moveTo>
                      <a:pt x="979" y="1212"/>
                    </a:moveTo>
                    <a:lnTo>
                      <a:pt x="1512" y="902"/>
                    </a:lnTo>
                    <a:lnTo>
                      <a:pt x="1512" y="665"/>
                    </a:lnTo>
                    <a:lnTo>
                      <a:pt x="1336" y="562"/>
                    </a:lnTo>
                    <a:lnTo>
                      <a:pt x="1336" y="237"/>
                    </a:lnTo>
                    <a:lnTo>
                      <a:pt x="964" y="20"/>
                    </a:lnTo>
                    <a:lnTo>
                      <a:pt x="793" y="69"/>
                    </a:lnTo>
                    <a:lnTo>
                      <a:pt x="676" y="0"/>
                    </a:lnTo>
                    <a:lnTo>
                      <a:pt x="539" y="55"/>
                    </a:lnTo>
                    <a:lnTo>
                      <a:pt x="539" y="572"/>
                    </a:lnTo>
                    <a:lnTo>
                      <a:pt x="409" y="646"/>
                    </a:lnTo>
                    <a:lnTo>
                      <a:pt x="409" y="882"/>
                    </a:lnTo>
                    <a:cubicBezTo>
                      <a:pt x="569" y="1038"/>
                      <a:pt x="765" y="1151"/>
                      <a:pt x="979" y="1212"/>
                    </a:cubicBezTo>
                    <a:close/>
                    <a:moveTo>
                      <a:pt x="0" y="1108"/>
                    </a:moveTo>
                    <a:lnTo>
                      <a:pt x="260" y="926"/>
                    </a:lnTo>
                    <a:lnTo>
                      <a:pt x="847" y="1266"/>
                    </a:lnTo>
                    <a:lnTo>
                      <a:pt x="847" y="1355"/>
                    </a:lnTo>
                    <a:lnTo>
                      <a:pt x="578" y="1512"/>
                    </a:lnTo>
                    <a:lnTo>
                      <a:pt x="0" y="1177"/>
                    </a:lnTo>
                    <a:lnTo>
                      <a:pt x="0" y="1108"/>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4" name="Freeform 935"/>
              <p:cNvSpPr>
                <a:spLocks/>
              </p:cNvSpPr>
              <p:nvPr/>
            </p:nvSpPr>
            <p:spPr bwMode="auto">
              <a:xfrm>
                <a:off x="1968" y="3607"/>
                <a:ext cx="498" cy="305"/>
              </a:xfrm>
              <a:custGeom>
                <a:avLst/>
                <a:gdLst>
                  <a:gd name="T0" fmla="*/ 0 w 498"/>
                  <a:gd name="T1" fmla="*/ 107 h 305"/>
                  <a:gd name="T2" fmla="*/ 152 w 498"/>
                  <a:gd name="T3" fmla="*/ 0 h 305"/>
                  <a:gd name="T4" fmla="*/ 498 w 498"/>
                  <a:gd name="T5" fmla="*/ 200 h 305"/>
                  <a:gd name="T6" fmla="*/ 339 w 498"/>
                  <a:gd name="T7" fmla="*/ 305 h 305"/>
                  <a:gd name="T8" fmla="*/ 0 w 498"/>
                  <a:gd name="T9" fmla="*/ 107 h 305"/>
                  <a:gd name="T10" fmla="*/ 0 60000 65536"/>
                  <a:gd name="T11" fmla="*/ 0 60000 65536"/>
                  <a:gd name="T12" fmla="*/ 0 60000 65536"/>
                  <a:gd name="T13" fmla="*/ 0 60000 65536"/>
                  <a:gd name="T14" fmla="*/ 0 60000 65536"/>
                  <a:gd name="T15" fmla="*/ 0 w 498"/>
                  <a:gd name="T16" fmla="*/ 0 h 305"/>
                  <a:gd name="T17" fmla="*/ 498 w 498"/>
                  <a:gd name="T18" fmla="*/ 305 h 305"/>
                </a:gdLst>
                <a:ahLst/>
                <a:cxnLst>
                  <a:cxn ang="T10">
                    <a:pos x="T0" y="T1"/>
                  </a:cxn>
                  <a:cxn ang="T11">
                    <a:pos x="T2" y="T3"/>
                  </a:cxn>
                  <a:cxn ang="T12">
                    <a:pos x="T4" y="T5"/>
                  </a:cxn>
                  <a:cxn ang="T13">
                    <a:pos x="T6" y="T7"/>
                  </a:cxn>
                  <a:cxn ang="T14">
                    <a:pos x="T8" y="T9"/>
                  </a:cxn>
                </a:cxnLst>
                <a:rect l="T15" t="T16" r="T17" b="T18"/>
                <a:pathLst>
                  <a:path w="498" h="305">
                    <a:moveTo>
                      <a:pt x="0" y="107"/>
                    </a:moveTo>
                    <a:lnTo>
                      <a:pt x="152" y="0"/>
                    </a:lnTo>
                    <a:lnTo>
                      <a:pt x="498" y="200"/>
                    </a:lnTo>
                    <a:lnTo>
                      <a:pt x="339" y="305"/>
                    </a:lnTo>
                    <a:lnTo>
                      <a:pt x="0" y="107"/>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5" name="Freeform 936"/>
              <p:cNvSpPr>
                <a:spLocks/>
              </p:cNvSpPr>
              <p:nvPr/>
            </p:nvSpPr>
            <p:spPr bwMode="auto">
              <a:xfrm>
                <a:off x="2208" y="3257"/>
                <a:ext cx="649" cy="379"/>
              </a:xfrm>
              <a:custGeom>
                <a:avLst/>
                <a:gdLst>
                  <a:gd name="T0" fmla="*/ 570 w 1103"/>
                  <a:gd name="T1" fmla="*/ 645 h 645"/>
                  <a:gd name="T2" fmla="*/ 1103 w 1103"/>
                  <a:gd name="T3" fmla="*/ 335 h 645"/>
                  <a:gd name="T4" fmla="*/ 531 w 1103"/>
                  <a:gd name="T5" fmla="*/ 0 h 645"/>
                  <a:gd name="T6" fmla="*/ 0 w 1103"/>
                  <a:gd name="T7" fmla="*/ 316 h 645"/>
                  <a:gd name="T8" fmla="*/ 570 w 1103"/>
                  <a:gd name="T9" fmla="*/ 645 h 645"/>
                  <a:gd name="T10" fmla="*/ 0 60000 65536"/>
                  <a:gd name="T11" fmla="*/ 0 60000 65536"/>
                  <a:gd name="T12" fmla="*/ 0 60000 65536"/>
                  <a:gd name="T13" fmla="*/ 0 60000 65536"/>
                  <a:gd name="T14" fmla="*/ 0 60000 65536"/>
                  <a:gd name="T15" fmla="*/ 0 w 1103"/>
                  <a:gd name="T16" fmla="*/ 0 h 645"/>
                  <a:gd name="T17" fmla="*/ 1103 w 1103"/>
                  <a:gd name="T18" fmla="*/ 645 h 645"/>
                </a:gdLst>
                <a:ahLst/>
                <a:cxnLst>
                  <a:cxn ang="T10">
                    <a:pos x="T0" y="T1"/>
                  </a:cxn>
                  <a:cxn ang="T11">
                    <a:pos x="T2" y="T3"/>
                  </a:cxn>
                  <a:cxn ang="T12">
                    <a:pos x="T4" y="T5"/>
                  </a:cxn>
                  <a:cxn ang="T13">
                    <a:pos x="T6" y="T7"/>
                  </a:cxn>
                  <a:cxn ang="T14">
                    <a:pos x="T8" y="T9"/>
                  </a:cxn>
                </a:cxnLst>
                <a:rect l="T15" t="T16" r="T17" b="T18"/>
                <a:pathLst>
                  <a:path w="1103" h="645">
                    <a:moveTo>
                      <a:pt x="570" y="645"/>
                    </a:moveTo>
                    <a:lnTo>
                      <a:pt x="1103" y="335"/>
                    </a:lnTo>
                    <a:lnTo>
                      <a:pt x="531" y="0"/>
                    </a:lnTo>
                    <a:lnTo>
                      <a:pt x="0" y="316"/>
                    </a:lnTo>
                    <a:cubicBezTo>
                      <a:pt x="160" y="471"/>
                      <a:pt x="356" y="584"/>
                      <a:pt x="570" y="645"/>
                    </a:cubicBez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6" name="Freeform 937"/>
              <p:cNvSpPr>
                <a:spLocks/>
              </p:cNvSpPr>
              <p:nvPr/>
            </p:nvSpPr>
            <p:spPr bwMode="auto">
              <a:xfrm>
                <a:off x="2566" y="3218"/>
                <a:ext cx="66" cy="363"/>
              </a:xfrm>
              <a:custGeom>
                <a:avLst/>
                <a:gdLst>
                  <a:gd name="T0" fmla="*/ 0 w 66"/>
                  <a:gd name="T1" fmla="*/ 363 h 363"/>
                  <a:gd name="T2" fmla="*/ 0 w 66"/>
                  <a:gd name="T3" fmla="*/ 39 h 363"/>
                  <a:gd name="T4" fmla="*/ 66 w 66"/>
                  <a:gd name="T5" fmla="*/ 0 h 363"/>
                  <a:gd name="T6" fmla="*/ 64 w 66"/>
                  <a:gd name="T7" fmla="*/ 308 h 363"/>
                  <a:gd name="T8" fmla="*/ 0 w 66"/>
                  <a:gd name="T9" fmla="*/ 363 h 363"/>
                  <a:gd name="T10" fmla="*/ 0 60000 65536"/>
                  <a:gd name="T11" fmla="*/ 0 60000 65536"/>
                  <a:gd name="T12" fmla="*/ 0 60000 65536"/>
                  <a:gd name="T13" fmla="*/ 0 60000 65536"/>
                  <a:gd name="T14" fmla="*/ 0 60000 65536"/>
                  <a:gd name="T15" fmla="*/ 0 w 66"/>
                  <a:gd name="T16" fmla="*/ 0 h 363"/>
                  <a:gd name="T17" fmla="*/ 66 w 66"/>
                  <a:gd name="T18" fmla="*/ 363 h 363"/>
                </a:gdLst>
                <a:ahLst/>
                <a:cxnLst>
                  <a:cxn ang="T10">
                    <a:pos x="T0" y="T1"/>
                  </a:cxn>
                  <a:cxn ang="T11">
                    <a:pos x="T2" y="T3"/>
                  </a:cxn>
                  <a:cxn ang="T12">
                    <a:pos x="T4" y="T5"/>
                  </a:cxn>
                  <a:cxn ang="T13">
                    <a:pos x="T6" y="T7"/>
                  </a:cxn>
                  <a:cxn ang="T14">
                    <a:pos x="T8" y="T9"/>
                  </a:cxn>
                </a:cxnLst>
                <a:rect l="T15" t="T16" r="T17" b="T18"/>
                <a:pathLst>
                  <a:path w="66" h="363">
                    <a:moveTo>
                      <a:pt x="0" y="363"/>
                    </a:moveTo>
                    <a:lnTo>
                      <a:pt x="0" y="39"/>
                    </a:lnTo>
                    <a:lnTo>
                      <a:pt x="66" y="0"/>
                    </a:lnTo>
                    <a:lnTo>
                      <a:pt x="64" y="308"/>
                    </a:lnTo>
                    <a:lnTo>
                      <a:pt x="0" y="363"/>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7" name="Freeform 938"/>
              <p:cNvSpPr>
                <a:spLocks/>
              </p:cNvSpPr>
              <p:nvPr/>
            </p:nvSpPr>
            <p:spPr bwMode="auto">
              <a:xfrm>
                <a:off x="2630" y="3202"/>
                <a:ext cx="123" cy="292"/>
              </a:xfrm>
              <a:custGeom>
                <a:avLst/>
                <a:gdLst>
                  <a:gd name="T0" fmla="*/ 2 w 123"/>
                  <a:gd name="T1" fmla="*/ 46 h 292"/>
                  <a:gd name="T2" fmla="*/ 123 w 123"/>
                  <a:gd name="T3" fmla="*/ 0 h 292"/>
                  <a:gd name="T4" fmla="*/ 123 w 123"/>
                  <a:gd name="T5" fmla="*/ 191 h 292"/>
                  <a:gd name="T6" fmla="*/ 0 w 123"/>
                  <a:gd name="T7" fmla="*/ 292 h 292"/>
                  <a:gd name="T8" fmla="*/ 2 w 123"/>
                  <a:gd name="T9" fmla="*/ 46 h 292"/>
                  <a:gd name="T10" fmla="*/ 0 60000 65536"/>
                  <a:gd name="T11" fmla="*/ 0 60000 65536"/>
                  <a:gd name="T12" fmla="*/ 0 60000 65536"/>
                  <a:gd name="T13" fmla="*/ 0 60000 65536"/>
                  <a:gd name="T14" fmla="*/ 0 60000 65536"/>
                  <a:gd name="T15" fmla="*/ 0 w 123"/>
                  <a:gd name="T16" fmla="*/ 0 h 292"/>
                  <a:gd name="T17" fmla="*/ 123 w 123"/>
                  <a:gd name="T18" fmla="*/ 292 h 292"/>
                </a:gdLst>
                <a:ahLst/>
                <a:cxnLst>
                  <a:cxn ang="T10">
                    <a:pos x="T0" y="T1"/>
                  </a:cxn>
                  <a:cxn ang="T11">
                    <a:pos x="T2" y="T3"/>
                  </a:cxn>
                  <a:cxn ang="T12">
                    <a:pos x="T4" y="T5"/>
                  </a:cxn>
                  <a:cxn ang="T13">
                    <a:pos x="T6" y="T7"/>
                  </a:cxn>
                  <a:cxn ang="T14">
                    <a:pos x="T8" y="T9"/>
                  </a:cxn>
                </a:cxnLst>
                <a:rect l="T15" t="T16" r="T17" b="T18"/>
                <a:pathLst>
                  <a:path w="123" h="292">
                    <a:moveTo>
                      <a:pt x="2" y="46"/>
                    </a:moveTo>
                    <a:lnTo>
                      <a:pt x="123" y="0"/>
                    </a:lnTo>
                    <a:lnTo>
                      <a:pt x="123" y="191"/>
                    </a:lnTo>
                    <a:lnTo>
                      <a:pt x="0" y="292"/>
                    </a:lnTo>
                    <a:lnTo>
                      <a:pt x="2" y="46"/>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8" name="Freeform 939"/>
              <p:cNvSpPr>
                <a:spLocks/>
              </p:cNvSpPr>
              <p:nvPr/>
            </p:nvSpPr>
            <p:spPr bwMode="auto">
              <a:xfrm>
                <a:off x="2434" y="3074"/>
                <a:ext cx="319" cy="174"/>
              </a:xfrm>
              <a:custGeom>
                <a:avLst/>
                <a:gdLst>
                  <a:gd name="T0" fmla="*/ 198 w 319"/>
                  <a:gd name="T1" fmla="*/ 174 h 174"/>
                  <a:gd name="T2" fmla="*/ 198 w 319"/>
                  <a:gd name="T3" fmla="*/ 144 h 174"/>
                  <a:gd name="T4" fmla="*/ 0 w 319"/>
                  <a:gd name="T5" fmla="*/ 29 h 174"/>
                  <a:gd name="T6" fmla="*/ 100 w 319"/>
                  <a:gd name="T7" fmla="*/ 0 h 174"/>
                  <a:gd name="T8" fmla="*/ 319 w 319"/>
                  <a:gd name="T9" fmla="*/ 128 h 174"/>
                  <a:gd name="T10" fmla="*/ 198 w 319"/>
                  <a:gd name="T11" fmla="*/ 174 h 174"/>
                  <a:gd name="T12" fmla="*/ 0 60000 65536"/>
                  <a:gd name="T13" fmla="*/ 0 60000 65536"/>
                  <a:gd name="T14" fmla="*/ 0 60000 65536"/>
                  <a:gd name="T15" fmla="*/ 0 60000 65536"/>
                  <a:gd name="T16" fmla="*/ 0 60000 65536"/>
                  <a:gd name="T17" fmla="*/ 0 60000 65536"/>
                  <a:gd name="T18" fmla="*/ 0 w 319"/>
                  <a:gd name="T19" fmla="*/ 0 h 174"/>
                  <a:gd name="T20" fmla="*/ 319 w 319"/>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319" h="174">
                    <a:moveTo>
                      <a:pt x="198" y="174"/>
                    </a:moveTo>
                    <a:lnTo>
                      <a:pt x="198" y="144"/>
                    </a:lnTo>
                    <a:lnTo>
                      <a:pt x="0" y="29"/>
                    </a:lnTo>
                    <a:lnTo>
                      <a:pt x="100" y="0"/>
                    </a:lnTo>
                    <a:lnTo>
                      <a:pt x="319" y="128"/>
                    </a:lnTo>
                    <a:lnTo>
                      <a:pt x="198" y="174"/>
                    </a:ln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59" name="Freeform 940"/>
              <p:cNvSpPr>
                <a:spLocks/>
              </p:cNvSpPr>
              <p:nvPr/>
            </p:nvSpPr>
            <p:spPr bwMode="auto">
              <a:xfrm>
                <a:off x="1968" y="3714"/>
                <a:ext cx="339" cy="237"/>
              </a:xfrm>
              <a:custGeom>
                <a:avLst/>
                <a:gdLst>
                  <a:gd name="T0" fmla="*/ 0 w 339"/>
                  <a:gd name="T1" fmla="*/ 0 h 237"/>
                  <a:gd name="T2" fmla="*/ 339 w 339"/>
                  <a:gd name="T3" fmla="*/ 198 h 237"/>
                  <a:gd name="T4" fmla="*/ 339 w 339"/>
                  <a:gd name="T5" fmla="*/ 237 h 237"/>
                  <a:gd name="T6" fmla="*/ 0 w 339"/>
                  <a:gd name="T7" fmla="*/ 41 h 237"/>
                  <a:gd name="T8" fmla="*/ 0 w 339"/>
                  <a:gd name="T9" fmla="*/ 0 h 237"/>
                  <a:gd name="T10" fmla="*/ 0 60000 65536"/>
                  <a:gd name="T11" fmla="*/ 0 60000 65536"/>
                  <a:gd name="T12" fmla="*/ 0 60000 65536"/>
                  <a:gd name="T13" fmla="*/ 0 60000 65536"/>
                  <a:gd name="T14" fmla="*/ 0 60000 65536"/>
                  <a:gd name="T15" fmla="*/ 0 w 339"/>
                  <a:gd name="T16" fmla="*/ 0 h 237"/>
                  <a:gd name="T17" fmla="*/ 339 w 339"/>
                  <a:gd name="T18" fmla="*/ 237 h 237"/>
                </a:gdLst>
                <a:ahLst/>
                <a:cxnLst>
                  <a:cxn ang="T10">
                    <a:pos x="T0" y="T1"/>
                  </a:cxn>
                  <a:cxn ang="T11">
                    <a:pos x="T2" y="T3"/>
                  </a:cxn>
                  <a:cxn ang="T12">
                    <a:pos x="T4" y="T5"/>
                  </a:cxn>
                  <a:cxn ang="T13">
                    <a:pos x="T6" y="T7"/>
                  </a:cxn>
                  <a:cxn ang="T14">
                    <a:pos x="T8" y="T9"/>
                  </a:cxn>
                </a:cxnLst>
                <a:rect l="T15" t="T16" r="T17" b="T18"/>
                <a:pathLst>
                  <a:path w="339" h="237">
                    <a:moveTo>
                      <a:pt x="0" y="0"/>
                    </a:moveTo>
                    <a:lnTo>
                      <a:pt x="339" y="198"/>
                    </a:lnTo>
                    <a:lnTo>
                      <a:pt x="339" y="237"/>
                    </a:lnTo>
                    <a:lnTo>
                      <a:pt x="0" y="41"/>
                    </a:lnTo>
                    <a:lnTo>
                      <a:pt x="0" y="0"/>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0" name="Freeform 941"/>
              <p:cNvSpPr>
                <a:spLocks noEditPoints="1"/>
              </p:cNvSpPr>
              <p:nvPr/>
            </p:nvSpPr>
            <p:spPr bwMode="auto">
              <a:xfrm>
                <a:off x="2005" y="3627"/>
                <a:ext cx="415" cy="258"/>
              </a:xfrm>
              <a:custGeom>
                <a:avLst/>
                <a:gdLst>
                  <a:gd name="T0" fmla="*/ 45 w 415"/>
                  <a:gd name="T1" fmla="*/ 77 h 258"/>
                  <a:gd name="T2" fmla="*/ 31 w 415"/>
                  <a:gd name="T3" fmla="*/ 55 h 258"/>
                  <a:gd name="T4" fmla="*/ 51 w 415"/>
                  <a:gd name="T5" fmla="*/ 42 h 258"/>
                  <a:gd name="T6" fmla="*/ 86 w 415"/>
                  <a:gd name="T7" fmla="*/ 49 h 258"/>
                  <a:gd name="T8" fmla="*/ 61 w 415"/>
                  <a:gd name="T9" fmla="*/ 35 h 258"/>
                  <a:gd name="T10" fmla="*/ 138 w 415"/>
                  <a:gd name="T11" fmla="*/ 15 h 258"/>
                  <a:gd name="T12" fmla="*/ 138 w 415"/>
                  <a:gd name="T13" fmla="*/ 42 h 258"/>
                  <a:gd name="T14" fmla="*/ 159 w 415"/>
                  <a:gd name="T15" fmla="*/ 28 h 258"/>
                  <a:gd name="T16" fmla="*/ 210 w 415"/>
                  <a:gd name="T17" fmla="*/ 84 h 258"/>
                  <a:gd name="T18" fmla="*/ 185 w 415"/>
                  <a:gd name="T19" fmla="*/ 69 h 258"/>
                  <a:gd name="T20" fmla="*/ 277 w 415"/>
                  <a:gd name="T21" fmla="*/ 99 h 258"/>
                  <a:gd name="T22" fmla="*/ 324 w 415"/>
                  <a:gd name="T23" fmla="*/ 153 h 258"/>
                  <a:gd name="T24" fmla="*/ 344 w 415"/>
                  <a:gd name="T25" fmla="*/ 139 h 258"/>
                  <a:gd name="T26" fmla="*/ 395 w 415"/>
                  <a:gd name="T27" fmla="*/ 196 h 258"/>
                  <a:gd name="T28" fmla="*/ 369 w 415"/>
                  <a:gd name="T29" fmla="*/ 181 h 258"/>
                  <a:gd name="T30" fmla="*/ 384 w 415"/>
                  <a:gd name="T31" fmla="*/ 203 h 258"/>
                  <a:gd name="T32" fmla="*/ 292 w 415"/>
                  <a:gd name="T33" fmla="*/ 174 h 258"/>
                  <a:gd name="T34" fmla="*/ 314 w 415"/>
                  <a:gd name="T35" fmla="*/ 160 h 258"/>
                  <a:gd name="T36" fmla="*/ 302 w 415"/>
                  <a:gd name="T37" fmla="*/ 140 h 258"/>
                  <a:gd name="T38" fmla="*/ 277 w 415"/>
                  <a:gd name="T39" fmla="*/ 125 h 258"/>
                  <a:gd name="T40" fmla="*/ 292 w 415"/>
                  <a:gd name="T41" fmla="*/ 147 h 258"/>
                  <a:gd name="T42" fmla="*/ 200 w 415"/>
                  <a:gd name="T43" fmla="*/ 118 h 258"/>
                  <a:gd name="T44" fmla="*/ 221 w 415"/>
                  <a:gd name="T45" fmla="*/ 105 h 258"/>
                  <a:gd name="T46" fmla="*/ 179 w 415"/>
                  <a:gd name="T47" fmla="*/ 105 h 258"/>
                  <a:gd name="T48" fmla="*/ 154 w 415"/>
                  <a:gd name="T49" fmla="*/ 90 h 258"/>
                  <a:gd name="T50" fmla="*/ 153 w 415"/>
                  <a:gd name="T51" fmla="*/ 63 h 258"/>
                  <a:gd name="T52" fmla="*/ 77 w 415"/>
                  <a:gd name="T53" fmla="*/ 83 h 258"/>
                  <a:gd name="T54" fmla="*/ 98 w 415"/>
                  <a:gd name="T55" fmla="*/ 69 h 258"/>
                  <a:gd name="T56" fmla="*/ 148 w 415"/>
                  <a:gd name="T57" fmla="*/ 126 h 258"/>
                  <a:gd name="T58" fmla="*/ 123 w 415"/>
                  <a:gd name="T59" fmla="*/ 111 h 258"/>
                  <a:gd name="T60" fmla="*/ 215 w 415"/>
                  <a:gd name="T61" fmla="*/ 140 h 258"/>
                  <a:gd name="T62" fmla="*/ 215 w 415"/>
                  <a:gd name="T63" fmla="*/ 167 h 258"/>
                  <a:gd name="T64" fmla="*/ 236 w 415"/>
                  <a:gd name="T65" fmla="*/ 153 h 258"/>
                  <a:gd name="T66" fmla="*/ 287 w 415"/>
                  <a:gd name="T67" fmla="*/ 209 h 258"/>
                  <a:gd name="T68" fmla="*/ 262 w 415"/>
                  <a:gd name="T69" fmla="*/ 195 h 258"/>
                  <a:gd name="T70" fmla="*/ 354 w 415"/>
                  <a:gd name="T71" fmla="*/ 223 h 258"/>
                  <a:gd name="T72" fmla="*/ 277 w 415"/>
                  <a:gd name="T73" fmla="*/ 243 h 258"/>
                  <a:gd name="T74" fmla="*/ 298 w 415"/>
                  <a:gd name="T75" fmla="*/ 229 h 258"/>
                  <a:gd name="T76" fmla="*/ 256 w 415"/>
                  <a:gd name="T77" fmla="*/ 230 h 258"/>
                  <a:gd name="T78" fmla="*/ 231 w 415"/>
                  <a:gd name="T79" fmla="*/ 215 h 258"/>
                  <a:gd name="T80" fmla="*/ 230 w 415"/>
                  <a:gd name="T81" fmla="*/ 189 h 258"/>
                  <a:gd name="T82" fmla="*/ 46 w 415"/>
                  <a:gd name="T83" fmla="*/ 104 h 258"/>
                  <a:gd name="T84" fmla="*/ 67 w 415"/>
                  <a:gd name="T85" fmla="*/ 90 h 2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5"/>
                  <a:gd name="T130" fmla="*/ 0 h 258"/>
                  <a:gd name="T131" fmla="*/ 415 w 415"/>
                  <a:gd name="T132" fmla="*/ 258 h 2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5" h="258">
                    <a:moveTo>
                      <a:pt x="0" y="76"/>
                    </a:moveTo>
                    <a:lnTo>
                      <a:pt x="25" y="91"/>
                    </a:lnTo>
                    <a:lnTo>
                      <a:pt x="45" y="77"/>
                    </a:lnTo>
                    <a:lnTo>
                      <a:pt x="21" y="62"/>
                    </a:lnTo>
                    <a:lnTo>
                      <a:pt x="0" y="76"/>
                    </a:lnTo>
                    <a:close/>
                    <a:moveTo>
                      <a:pt x="31" y="55"/>
                    </a:moveTo>
                    <a:lnTo>
                      <a:pt x="55" y="70"/>
                    </a:lnTo>
                    <a:lnTo>
                      <a:pt x="76" y="56"/>
                    </a:lnTo>
                    <a:lnTo>
                      <a:pt x="51" y="42"/>
                    </a:lnTo>
                    <a:lnTo>
                      <a:pt x="31" y="55"/>
                    </a:lnTo>
                    <a:close/>
                    <a:moveTo>
                      <a:pt x="61" y="35"/>
                    </a:moveTo>
                    <a:lnTo>
                      <a:pt x="86" y="49"/>
                    </a:lnTo>
                    <a:lnTo>
                      <a:pt x="107" y="36"/>
                    </a:lnTo>
                    <a:lnTo>
                      <a:pt x="82" y="21"/>
                    </a:lnTo>
                    <a:lnTo>
                      <a:pt x="61" y="35"/>
                    </a:lnTo>
                    <a:close/>
                    <a:moveTo>
                      <a:pt x="92" y="14"/>
                    </a:moveTo>
                    <a:lnTo>
                      <a:pt x="117" y="29"/>
                    </a:lnTo>
                    <a:lnTo>
                      <a:pt x="138" y="15"/>
                    </a:lnTo>
                    <a:lnTo>
                      <a:pt x="113" y="0"/>
                    </a:lnTo>
                    <a:lnTo>
                      <a:pt x="92" y="14"/>
                    </a:lnTo>
                    <a:close/>
                    <a:moveTo>
                      <a:pt x="138" y="42"/>
                    </a:moveTo>
                    <a:lnTo>
                      <a:pt x="164" y="56"/>
                    </a:lnTo>
                    <a:lnTo>
                      <a:pt x="184" y="43"/>
                    </a:lnTo>
                    <a:lnTo>
                      <a:pt x="159" y="28"/>
                    </a:lnTo>
                    <a:lnTo>
                      <a:pt x="138" y="42"/>
                    </a:lnTo>
                    <a:close/>
                    <a:moveTo>
                      <a:pt x="185" y="69"/>
                    </a:moveTo>
                    <a:lnTo>
                      <a:pt x="210" y="84"/>
                    </a:lnTo>
                    <a:lnTo>
                      <a:pt x="230" y="70"/>
                    </a:lnTo>
                    <a:lnTo>
                      <a:pt x="205" y="56"/>
                    </a:lnTo>
                    <a:lnTo>
                      <a:pt x="185" y="69"/>
                    </a:lnTo>
                    <a:close/>
                    <a:moveTo>
                      <a:pt x="231" y="98"/>
                    </a:moveTo>
                    <a:lnTo>
                      <a:pt x="256" y="112"/>
                    </a:lnTo>
                    <a:lnTo>
                      <a:pt x="277" y="99"/>
                    </a:lnTo>
                    <a:lnTo>
                      <a:pt x="252" y="83"/>
                    </a:lnTo>
                    <a:lnTo>
                      <a:pt x="231" y="98"/>
                    </a:lnTo>
                    <a:close/>
                    <a:moveTo>
                      <a:pt x="324" y="153"/>
                    </a:moveTo>
                    <a:lnTo>
                      <a:pt x="348" y="168"/>
                    </a:lnTo>
                    <a:lnTo>
                      <a:pt x="369" y="154"/>
                    </a:lnTo>
                    <a:lnTo>
                      <a:pt x="344" y="139"/>
                    </a:lnTo>
                    <a:lnTo>
                      <a:pt x="324" y="153"/>
                    </a:lnTo>
                    <a:close/>
                    <a:moveTo>
                      <a:pt x="369" y="181"/>
                    </a:moveTo>
                    <a:lnTo>
                      <a:pt x="395" y="196"/>
                    </a:lnTo>
                    <a:lnTo>
                      <a:pt x="415" y="182"/>
                    </a:lnTo>
                    <a:lnTo>
                      <a:pt x="391" y="168"/>
                    </a:lnTo>
                    <a:lnTo>
                      <a:pt x="369" y="181"/>
                    </a:lnTo>
                    <a:close/>
                    <a:moveTo>
                      <a:pt x="339" y="202"/>
                    </a:moveTo>
                    <a:lnTo>
                      <a:pt x="364" y="216"/>
                    </a:lnTo>
                    <a:lnTo>
                      <a:pt x="384" y="203"/>
                    </a:lnTo>
                    <a:lnTo>
                      <a:pt x="359" y="188"/>
                    </a:lnTo>
                    <a:lnTo>
                      <a:pt x="339" y="202"/>
                    </a:lnTo>
                    <a:close/>
                    <a:moveTo>
                      <a:pt x="292" y="174"/>
                    </a:moveTo>
                    <a:lnTo>
                      <a:pt x="318" y="189"/>
                    </a:lnTo>
                    <a:lnTo>
                      <a:pt x="338" y="175"/>
                    </a:lnTo>
                    <a:lnTo>
                      <a:pt x="314" y="160"/>
                    </a:lnTo>
                    <a:lnTo>
                      <a:pt x="292" y="174"/>
                    </a:lnTo>
                    <a:close/>
                    <a:moveTo>
                      <a:pt x="277" y="125"/>
                    </a:moveTo>
                    <a:lnTo>
                      <a:pt x="302" y="140"/>
                    </a:lnTo>
                    <a:lnTo>
                      <a:pt x="323" y="126"/>
                    </a:lnTo>
                    <a:lnTo>
                      <a:pt x="298" y="112"/>
                    </a:lnTo>
                    <a:lnTo>
                      <a:pt x="277" y="125"/>
                    </a:lnTo>
                    <a:close/>
                    <a:moveTo>
                      <a:pt x="247" y="146"/>
                    </a:moveTo>
                    <a:lnTo>
                      <a:pt x="271" y="160"/>
                    </a:lnTo>
                    <a:lnTo>
                      <a:pt x="292" y="147"/>
                    </a:lnTo>
                    <a:lnTo>
                      <a:pt x="267" y="132"/>
                    </a:lnTo>
                    <a:lnTo>
                      <a:pt x="247" y="146"/>
                    </a:lnTo>
                    <a:close/>
                    <a:moveTo>
                      <a:pt x="200" y="118"/>
                    </a:moveTo>
                    <a:lnTo>
                      <a:pt x="225" y="133"/>
                    </a:lnTo>
                    <a:lnTo>
                      <a:pt x="246" y="119"/>
                    </a:lnTo>
                    <a:lnTo>
                      <a:pt x="221" y="105"/>
                    </a:lnTo>
                    <a:lnTo>
                      <a:pt x="200" y="118"/>
                    </a:lnTo>
                    <a:close/>
                    <a:moveTo>
                      <a:pt x="154" y="90"/>
                    </a:moveTo>
                    <a:lnTo>
                      <a:pt x="179" y="105"/>
                    </a:lnTo>
                    <a:lnTo>
                      <a:pt x="200" y="92"/>
                    </a:lnTo>
                    <a:lnTo>
                      <a:pt x="175" y="76"/>
                    </a:lnTo>
                    <a:lnTo>
                      <a:pt x="154" y="90"/>
                    </a:lnTo>
                    <a:close/>
                    <a:moveTo>
                      <a:pt x="108" y="62"/>
                    </a:moveTo>
                    <a:lnTo>
                      <a:pt x="132" y="77"/>
                    </a:lnTo>
                    <a:lnTo>
                      <a:pt x="153" y="63"/>
                    </a:lnTo>
                    <a:lnTo>
                      <a:pt x="128" y="49"/>
                    </a:lnTo>
                    <a:lnTo>
                      <a:pt x="108" y="62"/>
                    </a:lnTo>
                    <a:close/>
                    <a:moveTo>
                      <a:pt x="77" y="83"/>
                    </a:moveTo>
                    <a:lnTo>
                      <a:pt x="102" y="98"/>
                    </a:lnTo>
                    <a:lnTo>
                      <a:pt x="122" y="84"/>
                    </a:lnTo>
                    <a:lnTo>
                      <a:pt x="98" y="69"/>
                    </a:lnTo>
                    <a:lnTo>
                      <a:pt x="77" y="83"/>
                    </a:lnTo>
                    <a:close/>
                    <a:moveTo>
                      <a:pt x="123" y="111"/>
                    </a:moveTo>
                    <a:lnTo>
                      <a:pt x="148" y="126"/>
                    </a:lnTo>
                    <a:lnTo>
                      <a:pt x="169" y="112"/>
                    </a:lnTo>
                    <a:lnTo>
                      <a:pt x="144" y="98"/>
                    </a:lnTo>
                    <a:lnTo>
                      <a:pt x="123" y="111"/>
                    </a:lnTo>
                    <a:close/>
                    <a:moveTo>
                      <a:pt x="170" y="139"/>
                    </a:moveTo>
                    <a:lnTo>
                      <a:pt x="194" y="153"/>
                    </a:lnTo>
                    <a:lnTo>
                      <a:pt x="215" y="140"/>
                    </a:lnTo>
                    <a:lnTo>
                      <a:pt x="190" y="125"/>
                    </a:lnTo>
                    <a:lnTo>
                      <a:pt x="170" y="139"/>
                    </a:lnTo>
                    <a:close/>
                    <a:moveTo>
                      <a:pt x="215" y="167"/>
                    </a:moveTo>
                    <a:lnTo>
                      <a:pt x="241" y="182"/>
                    </a:lnTo>
                    <a:lnTo>
                      <a:pt x="261" y="168"/>
                    </a:lnTo>
                    <a:lnTo>
                      <a:pt x="236" y="153"/>
                    </a:lnTo>
                    <a:lnTo>
                      <a:pt x="215" y="167"/>
                    </a:lnTo>
                    <a:close/>
                    <a:moveTo>
                      <a:pt x="262" y="195"/>
                    </a:moveTo>
                    <a:lnTo>
                      <a:pt x="287" y="209"/>
                    </a:lnTo>
                    <a:lnTo>
                      <a:pt x="307" y="196"/>
                    </a:lnTo>
                    <a:lnTo>
                      <a:pt x="282" y="181"/>
                    </a:lnTo>
                    <a:lnTo>
                      <a:pt x="262" y="195"/>
                    </a:lnTo>
                    <a:close/>
                    <a:moveTo>
                      <a:pt x="308" y="222"/>
                    </a:moveTo>
                    <a:lnTo>
                      <a:pt x="333" y="237"/>
                    </a:lnTo>
                    <a:lnTo>
                      <a:pt x="354" y="223"/>
                    </a:lnTo>
                    <a:lnTo>
                      <a:pt x="329" y="209"/>
                    </a:lnTo>
                    <a:lnTo>
                      <a:pt x="308" y="222"/>
                    </a:lnTo>
                    <a:close/>
                    <a:moveTo>
                      <a:pt x="277" y="243"/>
                    </a:moveTo>
                    <a:lnTo>
                      <a:pt x="302" y="258"/>
                    </a:lnTo>
                    <a:lnTo>
                      <a:pt x="323" y="245"/>
                    </a:lnTo>
                    <a:lnTo>
                      <a:pt x="298" y="229"/>
                    </a:lnTo>
                    <a:lnTo>
                      <a:pt x="277" y="243"/>
                    </a:lnTo>
                    <a:close/>
                    <a:moveTo>
                      <a:pt x="231" y="215"/>
                    </a:moveTo>
                    <a:lnTo>
                      <a:pt x="256" y="230"/>
                    </a:lnTo>
                    <a:lnTo>
                      <a:pt x="277" y="216"/>
                    </a:lnTo>
                    <a:lnTo>
                      <a:pt x="252" y="202"/>
                    </a:lnTo>
                    <a:lnTo>
                      <a:pt x="231" y="215"/>
                    </a:lnTo>
                    <a:close/>
                    <a:moveTo>
                      <a:pt x="92" y="132"/>
                    </a:moveTo>
                    <a:lnTo>
                      <a:pt x="210" y="202"/>
                    </a:lnTo>
                    <a:lnTo>
                      <a:pt x="230" y="189"/>
                    </a:lnTo>
                    <a:lnTo>
                      <a:pt x="113" y="118"/>
                    </a:lnTo>
                    <a:lnTo>
                      <a:pt x="92" y="132"/>
                    </a:lnTo>
                    <a:close/>
                    <a:moveTo>
                      <a:pt x="46" y="104"/>
                    </a:moveTo>
                    <a:lnTo>
                      <a:pt x="71" y="119"/>
                    </a:lnTo>
                    <a:lnTo>
                      <a:pt x="92" y="105"/>
                    </a:lnTo>
                    <a:lnTo>
                      <a:pt x="67" y="90"/>
                    </a:lnTo>
                    <a:lnTo>
                      <a:pt x="46" y="104"/>
                    </a:lnTo>
                    <a:close/>
                  </a:path>
                </a:pathLst>
              </a:custGeom>
              <a:solidFill>
                <a:srgbClr val="FF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1" name="Freeform 942"/>
              <p:cNvSpPr>
                <a:spLocks noEditPoints="1"/>
              </p:cNvSpPr>
              <p:nvPr/>
            </p:nvSpPr>
            <p:spPr bwMode="auto">
              <a:xfrm>
                <a:off x="2005" y="3640"/>
                <a:ext cx="415" cy="251"/>
              </a:xfrm>
              <a:custGeom>
                <a:avLst/>
                <a:gdLst>
                  <a:gd name="T0" fmla="*/ 92 w 415"/>
                  <a:gd name="T1" fmla="*/ 7 h 251"/>
                  <a:gd name="T2" fmla="*/ 138 w 415"/>
                  <a:gd name="T3" fmla="*/ 35 h 251"/>
                  <a:gd name="T4" fmla="*/ 185 w 415"/>
                  <a:gd name="T5" fmla="*/ 62 h 251"/>
                  <a:gd name="T6" fmla="*/ 231 w 415"/>
                  <a:gd name="T7" fmla="*/ 90 h 251"/>
                  <a:gd name="T8" fmla="*/ 277 w 415"/>
                  <a:gd name="T9" fmla="*/ 118 h 251"/>
                  <a:gd name="T10" fmla="*/ 324 w 415"/>
                  <a:gd name="T11" fmla="*/ 146 h 251"/>
                  <a:gd name="T12" fmla="*/ 117 w 415"/>
                  <a:gd name="T13" fmla="*/ 16 h 251"/>
                  <a:gd name="T14" fmla="*/ 164 w 415"/>
                  <a:gd name="T15" fmla="*/ 43 h 251"/>
                  <a:gd name="T16" fmla="*/ 210 w 415"/>
                  <a:gd name="T17" fmla="*/ 71 h 251"/>
                  <a:gd name="T18" fmla="*/ 256 w 415"/>
                  <a:gd name="T19" fmla="*/ 99 h 251"/>
                  <a:gd name="T20" fmla="*/ 302 w 415"/>
                  <a:gd name="T21" fmla="*/ 127 h 251"/>
                  <a:gd name="T22" fmla="*/ 348 w 415"/>
                  <a:gd name="T23" fmla="*/ 155 h 251"/>
                  <a:gd name="T24" fmla="*/ 369 w 415"/>
                  <a:gd name="T25" fmla="*/ 174 h 251"/>
                  <a:gd name="T26" fmla="*/ 395 w 415"/>
                  <a:gd name="T27" fmla="*/ 183 h 251"/>
                  <a:gd name="T28" fmla="*/ 61 w 415"/>
                  <a:gd name="T29" fmla="*/ 28 h 251"/>
                  <a:gd name="T30" fmla="*/ 108 w 415"/>
                  <a:gd name="T31" fmla="*/ 55 h 251"/>
                  <a:gd name="T32" fmla="*/ 154 w 415"/>
                  <a:gd name="T33" fmla="*/ 83 h 251"/>
                  <a:gd name="T34" fmla="*/ 200 w 415"/>
                  <a:gd name="T35" fmla="*/ 111 h 251"/>
                  <a:gd name="T36" fmla="*/ 247 w 415"/>
                  <a:gd name="T37" fmla="*/ 139 h 251"/>
                  <a:gd name="T38" fmla="*/ 292 w 415"/>
                  <a:gd name="T39" fmla="*/ 167 h 251"/>
                  <a:gd name="T40" fmla="*/ 86 w 415"/>
                  <a:gd name="T41" fmla="*/ 36 h 251"/>
                  <a:gd name="T42" fmla="*/ 132 w 415"/>
                  <a:gd name="T43" fmla="*/ 64 h 251"/>
                  <a:gd name="T44" fmla="*/ 179 w 415"/>
                  <a:gd name="T45" fmla="*/ 92 h 251"/>
                  <a:gd name="T46" fmla="*/ 225 w 415"/>
                  <a:gd name="T47" fmla="*/ 120 h 251"/>
                  <a:gd name="T48" fmla="*/ 271 w 415"/>
                  <a:gd name="T49" fmla="*/ 147 h 251"/>
                  <a:gd name="T50" fmla="*/ 318 w 415"/>
                  <a:gd name="T51" fmla="*/ 176 h 251"/>
                  <a:gd name="T52" fmla="*/ 339 w 415"/>
                  <a:gd name="T53" fmla="*/ 194 h 251"/>
                  <a:gd name="T54" fmla="*/ 364 w 415"/>
                  <a:gd name="T55" fmla="*/ 203 h 251"/>
                  <a:gd name="T56" fmla="*/ 31 w 415"/>
                  <a:gd name="T57" fmla="*/ 48 h 251"/>
                  <a:gd name="T58" fmla="*/ 77 w 415"/>
                  <a:gd name="T59" fmla="*/ 76 h 251"/>
                  <a:gd name="T60" fmla="*/ 123 w 415"/>
                  <a:gd name="T61" fmla="*/ 104 h 251"/>
                  <a:gd name="T62" fmla="*/ 170 w 415"/>
                  <a:gd name="T63" fmla="*/ 132 h 251"/>
                  <a:gd name="T64" fmla="*/ 215 w 415"/>
                  <a:gd name="T65" fmla="*/ 160 h 251"/>
                  <a:gd name="T66" fmla="*/ 262 w 415"/>
                  <a:gd name="T67" fmla="*/ 187 h 251"/>
                  <a:gd name="T68" fmla="*/ 55 w 415"/>
                  <a:gd name="T69" fmla="*/ 57 h 251"/>
                  <a:gd name="T70" fmla="*/ 102 w 415"/>
                  <a:gd name="T71" fmla="*/ 85 h 251"/>
                  <a:gd name="T72" fmla="*/ 148 w 415"/>
                  <a:gd name="T73" fmla="*/ 113 h 251"/>
                  <a:gd name="T74" fmla="*/ 194 w 415"/>
                  <a:gd name="T75" fmla="*/ 140 h 251"/>
                  <a:gd name="T76" fmla="*/ 241 w 415"/>
                  <a:gd name="T77" fmla="*/ 169 h 251"/>
                  <a:gd name="T78" fmla="*/ 287 w 415"/>
                  <a:gd name="T79" fmla="*/ 196 h 251"/>
                  <a:gd name="T80" fmla="*/ 308 w 415"/>
                  <a:gd name="T81" fmla="*/ 215 h 251"/>
                  <a:gd name="T82" fmla="*/ 333 w 415"/>
                  <a:gd name="T83" fmla="*/ 224 h 251"/>
                  <a:gd name="T84" fmla="*/ 0 w 415"/>
                  <a:gd name="T85" fmla="*/ 69 h 251"/>
                  <a:gd name="T86" fmla="*/ 46 w 415"/>
                  <a:gd name="T87" fmla="*/ 97 h 251"/>
                  <a:gd name="T88" fmla="*/ 92 w 415"/>
                  <a:gd name="T89" fmla="*/ 125 h 251"/>
                  <a:gd name="T90" fmla="*/ 231 w 415"/>
                  <a:gd name="T91" fmla="*/ 208 h 251"/>
                  <a:gd name="T92" fmla="*/ 25 w 415"/>
                  <a:gd name="T93" fmla="*/ 78 h 251"/>
                  <a:gd name="T94" fmla="*/ 71 w 415"/>
                  <a:gd name="T95" fmla="*/ 106 h 251"/>
                  <a:gd name="T96" fmla="*/ 210 w 415"/>
                  <a:gd name="T97" fmla="*/ 189 h 251"/>
                  <a:gd name="T98" fmla="*/ 256 w 415"/>
                  <a:gd name="T99" fmla="*/ 217 h 251"/>
                  <a:gd name="T100" fmla="*/ 277 w 415"/>
                  <a:gd name="T101" fmla="*/ 236 h 251"/>
                  <a:gd name="T102" fmla="*/ 302 w 415"/>
                  <a:gd name="T103" fmla="*/ 245 h 2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5"/>
                  <a:gd name="T157" fmla="*/ 0 h 251"/>
                  <a:gd name="T158" fmla="*/ 415 w 415"/>
                  <a:gd name="T159" fmla="*/ 251 h 2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5" h="251">
                    <a:moveTo>
                      <a:pt x="92" y="7"/>
                    </a:moveTo>
                    <a:lnTo>
                      <a:pt x="117" y="22"/>
                    </a:lnTo>
                    <a:lnTo>
                      <a:pt x="117" y="16"/>
                    </a:lnTo>
                    <a:lnTo>
                      <a:pt x="92" y="0"/>
                    </a:lnTo>
                    <a:lnTo>
                      <a:pt x="92" y="7"/>
                    </a:lnTo>
                    <a:close/>
                    <a:moveTo>
                      <a:pt x="138" y="35"/>
                    </a:moveTo>
                    <a:lnTo>
                      <a:pt x="164" y="49"/>
                    </a:lnTo>
                    <a:lnTo>
                      <a:pt x="164" y="43"/>
                    </a:lnTo>
                    <a:lnTo>
                      <a:pt x="138" y="29"/>
                    </a:lnTo>
                    <a:lnTo>
                      <a:pt x="138" y="35"/>
                    </a:lnTo>
                    <a:close/>
                    <a:moveTo>
                      <a:pt x="185" y="62"/>
                    </a:moveTo>
                    <a:lnTo>
                      <a:pt x="210" y="77"/>
                    </a:lnTo>
                    <a:lnTo>
                      <a:pt x="210" y="71"/>
                    </a:lnTo>
                    <a:lnTo>
                      <a:pt x="185" y="56"/>
                    </a:lnTo>
                    <a:lnTo>
                      <a:pt x="185" y="62"/>
                    </a:lnTo>
                    <a:close/>
                    <a:moveTo>
                      <a:pt x="231" y="90"/>
                    </a:moveTo>
                    <a:lnTo>
                      <a:pt x="256" y="105"/>
                    </a:lnTo>
                    <a:lnTo>
                      <a:pt x="256" y="99"/>
                    </a:lnTo>
                    <a:lnTo>
                      <a:pt x="231" y="85"/>
                    </a:lnTo>
                    <a:lnTo>
                      <a:pt x="231" y="90"/>
                    </a:lnTo>
                    <a:close/>
                    <a:moveTo>
                      <a:pt x="277" y="118"/>
                    </a:moveTo>
                    <a:lnTo>
                      <a:pt x="302" y="133"/>
                    </a:lnTo>
                    <a:lnTo>
                      <a:pt x="302" y="127"/>
                    </a:lnTo>
                    <a:lnTo>
                      <a:pt x="277" y="112"/>
                    </a:lnTo>
                    <a:lnTo>
                      <a:pt x="277" y="118"/>
                    </a:lnTo>
                    <a:close/>
                    <a:moveTo>
                      <a:pt x="324" y="146"/>
                    </a:moveTo>
                    <a:lnTo>
                      <a:pt x="348" y="161"/>
                    </a:lnTo>
                    <a:lnTo>
                      <a:pt x="348" y="155"/>
                    </a:lnTo>
                    <a:lnTo>
                      <a:pt x="324" y="140"/>
                    </a:lnTo>
                    <a:lnTo>
                      <a:pt x="324" y="146"/>
                    </a:lnTo>
                    <a:close/>
                    <a:moveTo>
                      <a:pt x="117" y="16"/>
                    </a:moveTo>
                    <a:lnTo>
                      <a:pt x="117" y="22"/>
                    </a:lnTo>
                    <a:lnTo>
                      <a:pt x="138" y="8"/>
                    </a:lnTo>
                    <a:lnTo>
                      <a:pt x="138" y="2"/>
                    </a:lnTo>
                    <a:lnTo>
                      <a:pt x="117" y="16"/>
                    </a:lnTo>
                    <a:close/>
                    <a:moveTo>
                      <a:pt x="164" y="43"/>
                    </a:moveTo>
                    <a:lnTo>
                      <a:pt x="164" y="49"/>
                    </a:lnTo>
                    <a:lnTo>
                      <a:pt x="184" y="36"/>
                    </a:lnTo>
                    <a:lnTo>
                      <a:pt x="184" y="30"/>
                    </a:lnTo>
                    <a:lnTo>
                      <a:pt x="164" y="43"/>
                    </a:lnTo>
                    <a:close/>
                    <a:moveTo>
                      <a:pt x="210" y="71"/>
                    </a:moveTo>
                    <a:lnTo>
                      <a:pt x="210" y="77"/>
                    </a:lnTo>
                    <a:lnTo>
                      <a:pt x="230" y="63"/>
                    </a:lnTo>
                    <a:lnTo>
                      <a:pt x="230" y="57"/>
                    </a:lnTo>
                    <a:lnTo>
                      <a:pt x="210" y="71"/>
                    </a:lnTo>
                    <a:close/>
                    <a:moveTo>
                      <a:pt x="256" y="99"/>
                    </a:moveTo>
                    <a:lnTo>
                      <a:pt x="256" y="105"/>
                    </a:lnTo>
                    <a:lnTo>
                      <a:pt x="277" y="92"/>
                    </a:lnTo>
                    <a:lnTo>
                      <a:pt x="277" y="86"/>
                    </a:lnTo>
                    <a:lnTo>
                      <a:pt x="256" y="99"/>
                    </a:lnTo>
                    <a:close/>
                    <a:moveTo>
                      <a:pt x="302" y="127"/>
                    </a:moveTo>
                    <a:lnTo>
                      <a:pt x="302" y="133"/>
                    </a:lnTo>
                    <a:lnTo>
                      <a:pt x="323" y="119"/>
                    </a:lnTo>
                    <a:lnTo>
                      <a:pt x="323" y="113"/>
                    </a:lnTo>
                    <a:lnTo>
                      <a:pt x="302" y="127"/>
                    </a:lnTo>
                    <a:close/>
                    <a:moveTo>
                      <a:pt x="348" y="155"/>
                    </a:moveTo>
                    <a:lnTo>
                      <a:pt x="348" y="161"/>
                    </a:lnTo>
                    <a:lnTo>
                      <a:pt x="369" y="147"/>
                    </a:lnTo>
                    <a:lnTo>
                      <a:pt x="369" y="141"/>
                    </a:lnTo>
                    <a:lnTo>
                      <a:pt x="348" y="155"/>
                    </a:lnTo>
                    <a:close/>
                    <a:moveTo>
                      <a:pt x="369" y="174"/>
                    </a:moveTo>
                    <a:lnTo>
                      <a:pt x="395" y="189"/>
                    </a:lnTo>
                    <a:lnTo>
                      <a:pt x="395" y="183"/>
                    </a:lnTo>
                    <a:lnTo>
                      <a:pt x="369" y="168"/>
                    </a:lnTo>
                    <a:lnTo>
                      <a:pt x="369" y="174"/>
                    </a:lnTo>
                    <a:close/>
                    <a:moveTo>
                      <a:pt x="395" y="183"/>
                    </a:moveTo>
                    <a:lnTo>
                      <a:pt x="395" y="189"/>
                    </a:lnTo>
                    <a:lnTo>
                      <a:pt x="415" y="175"/>
                    </a:lnTo>
                    <a:lnTo>
                      <a:pt x="415" y="169"/>
                    </a:lnTo>
                    <a:lnTo>
                      <a:pt x="395" y="183"/>
                    </a:lnTo>
                    <a:close/>
                    <a:moveTo>
                      <a:pt x="61" y="28"/>
                    </a:moveTo>
                    <a:lnTo>
                      <a:pt x="87" y="42"/>
                    </a:lnTo>
                    <a:lnTo>
                      <a:pt x="87" y="36"/>
                    </a:lnTo>
                    <a:lnTo>
                      <a:pt x="61" y="22"/>
                    </a:lnTo>
                    <a:lnTo>
                      <a:pt x="61" y="28"/>
                    </a:lnTo>
                    <a:close/>
                    <a:moveTo>
                      <a:pt x="108" y="55"/>
                    </a:moveTo>
                    <a:lnTo>
                      <a:pt x="132" y="70"/>
                    </a:lnTo>
                    <a:lnTo>
                      <a:pt x="132" y="64"/>
                    </a:lnTo>
                    <a:lnTo>
                      <a:pt x="108" y="49"/>
                    </a:lnTo>
                    <a:lnTo>
                      <a:pt x="108" y="55"/>
                    </a:lnTo>
                    <a:close/>
                    <a:moveTo>
                      <a:pt x="154" y="83"/>
                    </a:moveTo>
                    <a:lnTo>
                      <a:pt x="179" y="98"/>
                    </a:lnTo>
                    <a:lnTo>
                      <a:pt x="179" y="92"/>
                    </a:lnTo>
                    <a:lnTo>
                      <a:pt x="154" y="77"/>
                    </a:lnTo>
                    <a:lnTo>
                      <a:pt x="154" y="83"/>
                    </a:lnTo>
                    <a:close/>
                    <a:moveTo>
                      <a:pt x="200" y="111"/>
                    </a:moveTo>
                    <a:lnTo>
                      <a:pt x="225" y="126"/>
                    </a:lnTo>
                    <a:lnTo>
                      <a:pt x="225" y="120"/>
                    </a:lnTo>
                    <a:lnTo>
                      <a:pt x="200" y="105"/>
                    </a:lnTo>
                    <a:lnTo>
                      <a:pt x="200" y="111"/>
                    </a:lnTo>
                    <a:close/>
                    <a:moveTo>
                      <a:pt x="247" y="139"/>
                    </a:moveTo>
                    <a:lnTo>
                      <a:pt x="271" y="154"/>
                    </a:lnTo>
                    <a:lnTo>
                      <a:pt x="271" y="147"/>
                    </a:lnTo>
                    <a:lnTo>
                      <a:pt x="247" y="133"/>
                    </a:lnTo>
                    <a:lnTo>
                      <a:pt x="247" y="139"/>
                    </a:lnTo>
                    <a:close/>
                    <a:moveTo>
                      <a:pt x="292" y="167"/>
                    </a:moveTo>
                    <a:lnTo>
                      <a:pt x="318" y="182"/>
                    </a:lnTo>
                    <a:lnTo>
                      <a:pt x="318" y="176"/>
                    </a:lnTo>
                    <a:lnTo>
                      <a:pt x="292" y="161"/>
                    </a:lnTo>
                    <a:lnTo>
                      <a:pt x="292" y="167"/>
                    </a:lnTo>
                    <a:close/>
                    <a:moveTo>
                      <a:pt x="86" y="36"/>
                    </a:moveTo>
                    <a:lnTo>
                      <a:pt x="86" y="42"/>
                    </a:lnTo>
                    <a:lnTo>
                      <a:pt x="107" y="29"/>
                    </a:lnTo>
                    <a:lnTo>
                      <a:pt x="107" y="23"/>
                    </a:lnTo>
                    <a:lnTo>
                      <a:pt x="86" y="36"/>
                    </a:lnTo>
                    <a:close/>
                    <a:moveTo>
                      <a:pt x="132" y="64"/>
                    </a:moveTo>
                    <a:lnTo>
                      <a:pt x="132" y="70"/>
                    </a:lnTo>
                    <a:lnTo>
                      <a:pt x="153" y="56"/>
                    </a:lnTo>
                    <a:lnTo>
                      <a:pt x="153" y="50"/>
                    </a:lnTo>
                    <a:lnTo>
                      <a:pt x="132" y="64"/>
                    </a:lnTo>
                    <a:close/>
                    <a:moveTo>
                      <a:pt x="179" y="92"/>
                    </a:moveTo>
                    <a:lnTo>
                      <a:pt x="179" y="98"/>
                    </a:lnTo>
                    <a:lnTo>
                      <a:pt x="200" y="85"/>
                    </a:lnTo>
                    <a:lnTo>
                      <a:pt x="200" y="79"/>
                    </a:lnTo>
                    <a:lnTo>
                      <a:pt x="179" y="92"/>
                    </a:lnTo>
                    <a:close/>
                    <a:moveTo>
                      <a:pt x="225" y="120"/>
                    </a:moveTo>
                    <a:lnTo>
                      <a:pt x="225" y="126"/>
                    </a:lnTo>
                    <a:lnTo>
                      <a:pt x="246" y="112"/>
                    </a:lnTo>
                    <a:lnTo>
                      <a:pt x="246" y="106"/>
                    </a:lnTo>
                    <a:lnTo>
                      <a:pt x="225" y="120"/>
                    </a:lnTo>
                    <a:close/>
                    <a:moveTo>
                      <a:pt x="271" y="147"/>
                    </a:moveTo>
                    <a:lnTo>
                      <a:pt x="271" y="154"/>
                    </a:lnTo>
                    <a:lnTo>
                      <a:pt x="292" y="140"/>
                    </a:lnTo>
                    <a:lnTo>
                      <a:pt x="292" y="134"/>
                    </a:lnTo>
                    <a:lnTo>
                      <a:pt x="271" y="147"/>
                    </a:lnTo>
                    <a:close/>
                    <a:moveTo>
                      <a:pt x="318" y="176"/>
                    </a:moveTo>
                    <a:lnTo>
                      <a:pt x="318" y="182"/>
                    </a:lnTo>
                    <a:lnTo>
                      <a:pt x="338" y="168"/>
                    </a:lnTo>
                    <a:lnTo>
                      <a:pt x="338" y="162"/>
                    </a:lnTo>
                    <a:lnTo>
                      <a:pt x="318" y="176"/>
                    </a:lnTo>
                    <a:close/>
                    <a:moveTo>
                      <a:pt x="339" y="194"/>
                    </a:moveTo>
                    <a:lnTo>
                      <a:pt x="364" y="209"/>
                    </a:lnTo>
                    <a:lnTo>
                      <a:pt x="364" y="203"/>
                    </a:lnTo>
                    <a:lnTo>
                      <a:pt x="339" y="189"/>
                    </a:lnTo>
                    <a:lnTo>
                      <a:pt x="339" y="194"/>
                    </a:lnTo>
                    <a:close/>
                    <a:moveTo>
                      <a:pt x="364" y="203"/>
                    </a:moveTo>
                    <a:lnTo>
                      <a:pt x="364" y="209"/>
                    </a:lnTo>
                    <a:lnTo>
                      <a:pt x="384" y="196"/>
                    </a:lnTo>
                    <a:lnTo>
                      <a:pt x="384" y="190"/>
                    </a:lnTo>
                    <a:lnTo>
                      <a:pt x="364" y="203"/>
                    </a:lnTo>
                    <a:close/>
                    <a:moveTo>
                      <a:pt x="31" y="48"/>
                    </a:moveTo>
                    <a:lnTo>
                      <a:pt x="55" y="63"/>
                    </a:lnTo>
                    <a:lnTo>
                      <a:pt x="55" y="57"/>
                    </a:lnTo>
                    <a:lnTo>
                      <a:pt x="31" y="42"/>
                    </a:lnTo>
                    <a:lnTo>
                      <a:pt x="31" y="48"/>
                    </a:lnTo>
                    <a:close/>
                    <a:moveTo>
                      <a:pt x="77" y="76"/>
                    </a:moveTo>
                    <a:lnTo>
                      <a:pt x="102" y="91"/>
                    </a:lnTo>
                    <a:lnTo>
                      <a:pt x="102" y="85"/>
                    </a:lnTo>
                    <a:lnTo>
                      <a:pt x="77" y="70"/>
                    </a:lnTo>
                    <a:lnTo>
                      <a:pt x="77" y="76"/>
                    </a:lnTo>
                    <a:close/>
                    <a:moveTo>
                      <a:pt x="123" y="104"/>
                    </a:moveTo>
                    <a:lnTo>
                      <a:pt x="148" y="119"/>
                    </a:lnTo>
                    <a:lnTo>
                      <a:pt x="148" y="113"/>
                    </a:lnTo>
                    <a:lnTo>
                      <a:pt x="123" y="98"/>
                    </a:lnTo>
                    <a:lnTo>
                      <a:pt x="123" y="104"/>
                    </a:lnTo>
                    <a:close/>
                    <a:moveTo>
                      <a:pt x="170" y="132"/>
                    </a:moveTo>
                    <a:lnTo>
                      <a:pt x="194" y="146"/>
                    </a:lnTo>
                    <a:lnTo>
                      <a:pt x="194" y="140"/>
                    </a:lnTo>
                    <a:lnTo>
                      <a:pt x="170" y="126"/>
                    </a:lnTo>
                    <a:lnTo>
                      <a:pt x="170" y="132"/>
                    </a:lnTo>
                    <a:close/>
                    <a:moveTo>
                      <a:pt x="215" y="160"/>
                    </a:moveTo>
                    <a:lnTo>
                      <a:pt x="241" y="174"/>
                    </a:lnTo>
                    <a:lnTo>
                      <a:pt x="241" y="169"/>
                    </a:lnTo>
                    <a:lnTo>
                      <a:pt x="215" y="154"/>
                    </a:lnTo>
                    <a:lnTo>
                      <a:pt x="215" y="160"/>
                    </a:lnTo>
                    <a:close/>
                    <a:moveTo>
                      <a:pt x="262" y="187"/>
                    </a:moveTo>
                    <a:lnTo>
                      <a:pt x="287" y="202"/>
                    </a:lnTo>
                    <a:lnTo>
                      <a:pt x="287" y="196"/>
                    </a:lnTo>
                    <a:lnTo>
                      <a:pt x="262" y="182"/>
                    </a:lnTo>
                    <a:lnTo>
                      <a:pt x="262" y="187"/>
                    </a:lnTo>
                    <a:close/>
                    <a:moveTo>
                      <a:pt x="55" y="57"/>
                    </a:moveTo>
                    <a:lnTo>
                      <a:pt x="55" y="63"/>
                    </a:lnTo>
                    <a:lnTo>
                      <a:pt x="76" y="49"/>
                    </a:lnTo>
                    <a:lnTo>
                      <a:pt x="76" y="43"/>
                    </a:lnTo>
                    <a:lnTo>
                      <a:pt x="55" y="57"/>
                    </a:lnTo>
                    <a:close/>
                    <a:moveTo>
                      <a:pt x="102" y="85"/>
                    </a:moveTo>
                    <a:lnTo>
                      <a:pt x="102" y="91"/>
                    </a:lnTo>
                    <a:lnTo>
                      <a:pt x="122" y="77"/>
                    </a:lnTo>
                    <a:lnTo>
                      <a:pt x="122" y="71"/>
                    </a:lnTo>
                    <a:lnTo>
                      <a:pt x="102" y="85"/>
                    </a:lnTo>
                    <a:close/>
                    <a:moveTo>
                      <a:pt x="148" y="113"/>
                    </a:moveTo>
                    <a:lnTo>
                      <a:pt x="148" y="119"/>
                    </a:lnTo>
                    <a:lnTo>
                      <a:pt x="169" y="105"/>
                    </a:lnTo>
                    <a:lnTo>
                      <a:pt x="169" y="99"/>
                    </a:lnTo>
                    <a:lnTo>
                      <a:pt x="148" y="113"/>
                    </a:lnTo>
                    <a:close/>
                    <a:moveTo>
                      <a:pt x="194" y="140"/>
                    </a:moveTo>
                    <a:lnTo>
                      <a:pt x="194" y="146"/>
                    </a:lnTo>
                    <a:lnTo>
                      <a:pt x="215" y="133"/>
                    </a:lnTo>
                    <a:lnTo>
                      <a:pt x="215" y="127"/>
                    </a:lnTo>
                    <a:lnTo>
                      <a:pt x="194" y="140"/>
                    </a:lnTo>
                    <a:close/>
                    <a:moveTo>
                      <a:pt x="241" y="169"/>
                    </a:moveTo>
                    <a:lnTo>
                      <a:pt x="241" y="174"/>
                    </a:lnTo>
                    <a:lnTo>
                      <a:pt x="261" y="161"/>
                    </a:lnTo>
                    <a:lnTo>
                      <a:pt x="261" y="155"/>
                    </a:lnTo>
                    <a:lnTo>
                      <a:pt x="241" y="169"/>
                    </a:lnTo>
                    <a:close/>
                    <a:moveTo>
                      <a:pt x="287" y="196"/>
                    </a:moveTo>
                    <a:lnTo>
                      <a:pt x="287" y="202"/>
                    </a:lnTo>
                    <a:lnTo>
                      <a:pt x="307" y="189"/>
                    </a:lnTo>
                    <a:lnTo>
                      <a:pt x="307" y="183"/>
                    </a:lnTo>
                    <a:lnTo>
                      <a:pt x="287" y="196"/>
                    </a:lnTo>
                    <a:close/>
                    <a:moveTo>
                      <a:pt x="308" y="215"/>
                    </a:moveTo>
                    <a:lnTo>
                      <a:pt x="333" y="230"/>
                    </a:lnTo>
                    <a:lnTo>
                      <a:pt x="333" y="224"/>
                    </a:lnTo>
                    <a:lnTo>
                      <a:pt x="308" y="209"/>
                    </a:lnTo>
                    <a:lnTo>
                      <a:pt x="308" y="215"/>
                    </a:lnTo>
                    <a:close/>
                    <a:moveTo>
                      <a:pt x="333" y="224"/>
                    </a:moveTo>
                    <a:lnTo>
                      <a:pt x="333" y="230"/>
                    </a:lnTo>
                    <a:lnTo>
                      <a:pt x="354" y="216"/>
                    </a:lnTo>
                    <a:lnTo>
                      <a:pt x="354" y="210"/>
                    </a:lnTo>
                    <a:lnTo>
                      <a:pt x="333" y="224"/>
                    </a:lnTo>
                    <a:close/>
                    <a:moveTo>
                      <a:pt x="0" y="69"/>
                    </a:moveTo>
                    <a:lnTo>
                      <a:pt x="25" y="84"/>
                    </a:lnTo>
                    <a:lnTo>
                      <a:pt x="25" y="78"/>
                    </a:lnTo>
                    <a:lnTo>
                      <a:pt x="0" y="63"/>
                    </a:lnTo>
                    <a:lnTo>
                      <a:pt x="0" y="69"/>
                    </a:lnTo>
                    <a:close/>
                    <a:moveTo>
                      <a:pt x="46" y="97"/>
                    </a:moveTo>
                    <a:lnTo>
                      <a:pt x="71" y="112"/>
                    </a:lnTo>
                    <a:lnTo>
                      <a:pt x="71" y="106"/>
                    </a:lnTo>
                    <a:lnTo>
                      <a:pt x="46" y="91"/>
                    </a:lnTo>
                    <a:lnTo>
                      <a:pt x="46" y="97"/>
                    </a:lnTo>
                    <a:close/>
                    <a:moveTo>
                      <a:pt x="92" y="125"/>
                    </a:moveTo>
                    <a:lnTo>
                      <a:pt x="210" y="195"/>
                    </a:lnTo>
                    <a:lnTo>
                      <a:pt x="210" y="189"/>
                    </a:lnTo>
                    <a:lnTo>
                      <a:pt x="92" y="119"/>
                    </a:lnTo>
                    <a:lnTo>
                      <a:pt x="92" y="125"/>
                    </a:lnTo>
                    <a:close/>
                    <a:moveTo>
                      <a:pt x="231" y="208"/>
                    </a:moveTo>
                    <a:lnTo>
                      <a:pt x="256" y="223"/>
                    </a:lnTo>
                    <a:lnTo>
                      <a:pt x="256" y="217"/>
                    </a:lnTo>
                    <a:lnTo>
                      <a:pt x="231" y="202"/>
                    </a:lnTo>
                    <a:lnTo>
                      <a:pt x="231" y="208"/>
                    </a:lnTo>
                    <a:close/>
                    <a:moveTo>
                      <a:pt x="25" y="78"/>
                    </a:moveTo>
                    <a:lnTo>
                      <a:pt x="25" y="84"/>
                    </a:lnTo>
                    <a:lnTo>
                      <a:pt x="45" y="70"/>
                    </a:lnTo>
                    <a:lnTo>
                      <a:pt x="45" y="64"/>
                    </a:lnTo>
                    <a:lnTo>
                      <a:pt x="25" y="78"/>
                    </a:lnTo>
                    <a:close/>
                    <a:moveTo>
                      <a:pt x="71" y="106"/>
                    </a:moveTo>
                    <a:lnTo>
                      <a:pt x="71" y="112"/>
                    </a:lnTo>
                    <a:lnTo>
                      <a:pt x="92" y="98"/>
                    </a:lnTo>
                    <a:lnTo>
                      <a:pt x="92" y="92"/>
                    </a:lnTo>
                    <a:lnTo>
                      <a:pt x="71" y="106"/>
                    </a:lnTo>
                    <a:close/>
                    <a:moveTo>
                      <a:pt x="210" y="189"/>
                    </a:moveTo>
                    <a:lnTo>
                      <a:pt x="210" y="195"/>
                    </a:lnTo>
                    <a:lnTo>
                      <a:pt x="230" y="182"/>
                    </a:lnTo>
                    <a:lnTo>
                      <a:pt x="230" y="176"/>
                    </a:lnTo>
                    <a:lnTo>
                      <a:pt x="210" y="189"/>
                    </a:lnTo>
                    <a:close/>
                    <a:moveTo>
                      <a:pt x="256" y="217"/>
                    </a:moveTo>
                    <a:lnTo>
                      <a:pt x="256" y="223"/>
                    </a:lnTo>
                    <a:lnTo>
                      <a:pt x="277" y="209"/>
                    </a:lnTo>
                    <a:lnTo>
                      <a:pt x="277" y="203"/>
                    </a:lnTo>
                    <a:lnTo>
                      <a:pt x="256" y="217"/>
                    </a:lnTo>
                    <a:close/>
                    <a:moveTo>
                      <a:pt x="277" y="236"/>
                    </a:moveTo>
                    <a:lnTo>
                      <a:pt x="302" y="251"/>
                    </a:lnTo>
                    <a:lnTo>
                      <a:pt x="302" y="245"/>
                    </a:lnTo>
                    <a:lnTo>
                      <a:pt x="277" y="230"/>
                    </a:lnTo>
                    <a:lnTo>
                      <a:pt x="277" y="236"/>
                    </a:lnTo>
                    <a:close/>
                    <a:moveTo>
                      <a:pt x="302" y="245"/>
                    </a:moveTo>
                    <a:lnTo>
                      <a:pt x="302" y="251"/>
                    </a:lnTo>
                    <a:lnTo>
                      <a:pt x="323" y="237"/>
                    </a:lnTo>
                    <a:lnTo>
                      <a:pt x="323" y="232"/>
                    </a:lnTo>
                    <a:lnTo>
                      <a:pt x="302" y="245"/>
                    </a:lnTo>
                    <a:close/>
                  </a:path>
                </a:pathLst>
              </a:custGeom>
              <a:solidFill>
                <a:srgbClr val="660066"/>
              </a:solidFill>
              <a:ln w="317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2" name="Freeform 943"/>
              <p:cNvSpPr>
                <a:spLocks noEditPoints="1"/>
              </p:cNvSpPr>
              <p:nvPr/>
            </p:nvSpPr>
            <p:spPr bwMode="auto">
              <a:xfrm>
                <a:off x="2784" y="3498"/>
                <a:ext cx="39" cy="96"/>
              </a:xfrm>
              <a:custGeom>
                <a:avLst/>
                <a:gdLst>
                  <a:gd name="T0" fmla="*/ 21 w 39"/>
                  <a:gd name="T1" fmla="*/ 11 h 96"/>
                  <a:gd name="T2" fmla="*/ 39 w 39"/>
                  <a:gd name="T3" fmla="*/ 0 h 96"/>
                  <a:gd name="T4" fmla="*/ 39 w 39"/>
                  <a:gd name="T5" fmla="*/ 73 h 96"/>
                  <a:gd name="T6" fmla="*/ 21 w 39"/>
                  <a:gd name="T7" fmla="*/ 85 h 96"/>
                  <a:gd name="T8" fmla="*/ 21 w 39"/>
                  <a:gd name="T9" fmla="*/ 11 h 96"/>
                  <a:gd name="T10" fmla="*/ 0 w 39"/>
                  <a:gd name="T11" fmla="*/ 23 h 96"/>
                  <a:gd name="T12" fmla="*/ 10 w 39"/>
                  <a:gd name="T13" fmla="*/ 17 h 96"/>
                  <a:gd name="T14" fmla="*/ 10 w 39"/>
                  <a:gd name="T15" fmla="*/ 91 h 96"/>
                  <a:gd name="T16" fmla="*/ 0 w 39"/>
                  <a:gd name="T17" fmla="*/ 96 h 96"/>
                  <a:gd name="T18" fmla="*/ 0 w 39"/>
                  <a:gd name="T19" fmla="*/ 23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96"/>
                  <a:gd name="T32" fmla="*/ 39 w 39"/>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96">
                    <a:moveTo>
                      <a:pt x="21" y="11"/>
                    </a:moveTo>
                    <a:lnTo>
                      <a:pt x="39" y="0"/>
                    </a:lnTo>
                    <a:lnTo>
                      <a:pt x="39" y="73"/>
                    </a:lnTo>
                    <a:lnTo>
                      <a:pt x="21" y="85"/>
                    </a:lnTo>
                    <a:lnTo>
                      <a:pt x="21" y="11"/>
                    </a:lnTo>
                    <a:close/>
                    <a:moveTo>
                      <a:pt x="0" y="23"/>
                    </a:moveTo>
                    <a:lnTo>
                      <a:pt x="10" y="17"/>
                    </a:lnTo>
                    <a:lnTo>
                      <a:pt x="10" y="91"/>
                    </a:lnTo>
                    <a:lnTo>
                      <a:pt x="0" y="96"/>
                    </a:lnTo>
                    <a:lnTo>
                      <a:pt x="0"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3" name="Freeform 944"/>
              <p:cNvSpPr>
                <a:spLocks/>
              </p:cNvSpPr>
              <p:nvPr/>
            </p:nvSpPr>
            <p:spPr bwMode="auto">
              <a:xfrm>
                <a:off x="2805" y="3498"/>
                <a:ext cx="18" cy="85"/>
              </a:xfrm>
              <a:custGeom>
                <a:avLst/>
                <a:gdLst>
                  <a:gd name="T0" fmla="*/ 0 w 18"/>
                  <a:gd name="T1" fmla="*/ 11 h 85"/>
                  <a:gd name="T2" fmla="*/ 18 w 18"/>
                  <a:gd name="T3" fmla="*/ 0 h 85"/>
                  <a:gd name="T4" fmla="*/ 18 w 18"/>
                  <a:gd name="T5" fmla="*/ 73 h 85"/>
                  <a:gd name="T6" fmla="*/ 0 w 18"/>
                  <a:gd name="T7" fmla="*/ 85 h 85"/>
                  <a:gd name="T8" fmla="*/ 0 w 18"/>
                  <a:gd name="T9" fmla="*/ 11 h 85"/>
                  <a:gd name="T10" fmla="*/ 0 60000 65536"/>
                  <a:gd name="T11" fmla="*/ 0 60000 65536"/>
                  <a:gd name="T12" fmla="*/ 0 60000 65536"/>
                  <a:gd name="T13" fmla="*/ 0 60000 65536"/>
                  <a:gd name="T14" fmla="*/ 0 60000 65536"/>
                  <a:gd name="T15" fmla="*/ 0 w 18"/>
                  <a:gd name="T16" fmla="*/ 0 h 85"/>
                  <a:gd name="T17" fmla="*/ 18 w 18"/>
                  <a:gd name="T18" fmla="*/ 85 h 85"/>
                </a:gdLst>
                <a:ahLst/>
                <a:cxnLst>
                  <a:cxn ang="T10">
                    <a:pos x="T0" y="T1"/>
                  </a:cxn>
                  <a:cxn ang="T11">
                    <a:pos x="T2" y="T3"/>
                  </a:cxn>
                  <a:cxn ang="T12">
                    <a:pos x="T4" y="T5"/>
                  </a:cxn>
                  <a:cxn ang="T13">
                    <a:pos x="T6" y="T7"/>
                  </a:cxn>
                  <a:cxn ang="T14">
                    <a:pos x="T8" y="T9"/>
                  </a:cxn>
                </a:cxnLst>
                <a:rect l="T15" t="T16" r="T17" b="T18"/>
                <a:pathLst>
                  <a:path w="18" h="85">
                    <a:moveTo>
                      <a:pt x="0" y="11"/>
                    </a:moveTo>
                    <a:lnTo>
                      <a:pt x="18" y="0"/>
                    </a:lnTo>
                    <a:lnTo>
                      <a:pt x="18" y="73"/>
                    </a:lnTo>
                    <a:lnTo>
                      <a:pt x="0" y="85"/>
                    </a:lnTo>
                    <a:lnTo>
                      <a:pt x="0" y="11"/>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4" name="Freeform 945"/>
              <p:cNvSpPr>
                <a:spLocks/>
              </p:cNvSpPr>
              <p:nvPr/>
            </p:nvSpPr>
            <p:spPr bwMode="auto">
              <a:xfrm>
                <a:off x="2784" y="3515"/>
                <a:ext cx="10" cy="79"/>
              </a:xfrm>
              <a:custGeom>
                <a:avLst/>
                <a:gdLst>
                  <a:gd name="T0" fmla="*/ 0 w 10"/>
                  <a:gd name="T1" fmla="*/ 6 h 79"/>
                  <a:gd name="T2" fmla="*/ 10 w 10"/>
                  <a:gd name="T3" fmla="*/ 0 h 79"/>
                  <a:gd name="T4" fmla="*/ 10 w 10"/>
                  <a:gd name="T5" fmla="*/ 74 h 79"/>
                  <a:gd name="T6" fmla="*/ 0 w 10"/>
                  <a:gd name="T7" fmla="*/ 79 h 79"/>
                  <a:gd name="T8" fmla="*/ 0 w 10"/>
                  <a:gd name="T9" fmla="*/ 6 h 79"/>
                  <a:gd name="T10" fmla="*/ 0 60000 65536"/>
                  <a:gd name="T11" fmla="*/ 0 60000 65536"/>
                  <a:gd name="T12" fmla="*/ 0 60000 65536"/>
                  <a:gd name="T13" fmla="*/ 0 60000 65536"/>
                  <a:gd name="T14" fmla="*/ 0 60000 65536"/>
                  <a:gd name="T15" fmla="*/ 0 w 10"/>
                  <a:gd name="T16" fmla="*/ 0 h 79"/>
                  <a:gd name="T17" fmla="*/ 10 w 10"/>
                  <a:gd name="T18" fmla="*/ 79 h 79"/>
                </a:gdLst>
                <a:ahLst/>
                <a:cxnLst>
                  <a:cxn ang="T10">
                    <a:pos x="T0" y="T1"/>
                  </a:cxn>
                  <a:cxn ang="T11">
                    <a:pos x="T2" y="T3"/>
                  </a:cxn>
                  <a:cxn ang="T12">
                    <a:pos x="T4" y="T5"/>
                  </a:cxn>
                  <a:cxn ang="T13">
                    <a:pos x="T6" y="T7"/>
                  </a:cxn>
                  <a:cxn ang="T14">
                    <a:pos x="T8" y="T9"/>
                  </a:cxn>
                </a:cxnLst>
                <a:rect l="T15" t="T16" r="T17" b="T18"/>
                <a:pathLst>
                  <a:path w="10" h="79">
                    <a:moveTo>
                      <a:pt x="0" y="6"/>
                    </a:moveTo>
                    <a:lnTo>
                      <a:pt x="10" y="0"/>
                    </a:lnTo>
                    <a:lnTo>
                      <a:pt x="10" y="74"/>
                    </a:lnTo>
                    <a:lnTo>
                      <a:pt x="0" y="79"/>
                    </a:lnTo>
                    <a:lnTo>
                      <a:pt x="0" y="6"/>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5" name="Freeform 946"/>
              <p:cNvSpPr>
                <a:spLocks noEditPoints="1"/>
              </p:cNvSpPr>
              <p:nvPr/>
            </p:nvSpPr>
            <p:spPr bwMode="auto">
              <a:xfrm>
                <a:off x="2208" y="3095"/>
                <a:ext cx="358" cy="680"/>
              </a:xfrm>
              <a:custGeom>
                <a:avLst/>
                <a:gdLst>
                  <a:gd name="T0" fmla="*/ 609 w 609"/>
                  <a:gd name="T1" fmla="*/ 827 h 1157"/>
                  <a:gd name="T2" fmla="*/ 130 w 609"/>
                  <a:gd name="T3" fmla="*/ 556 h 1157"/>
                  <a:gd name="T4" fmla="*/ 130 w 609"/>
                  <a:gd name="T5" fmla="*/ 556 h 1157"/>
                  <a:gd name="T6" fmla="*/ 130 w 609"/>
                  <a:gd name="T7" fmla="*/ 0 h 1157"/>
                  <a:gd name="T8" fmla="*/ 609 w 609"/>
                  <a:gd name="T9" fmla="*/ 275 h 1157"/>
                  <a:gd name="T10" fmla="*/ 609 w 609"/>
                  <a:gd name="T11" fmla="*/ 275 h 1157"/>
                  <a:gd name="T12" fmla="*/ 609 w 609"/>
                  <a:gd name="T13" fmla="*/ 827 h 1157"/>
                  <a:gd name="T14" fmla="*/ 0 w 609"/>
                  <a:gd name="T15" fmla="*/ 827 h 1157"/>
                  <a:gd name="T16" fmla="*/ 570 w 609"/>
                  <a:gd name="T17" fmla="*/ 1157 h 1157"/>
                  <a:gd name="T18" fmla="*/ 570 w 609"/>
                  <a:gd name="T19" fmla="*/ 1157 h 1157"/>
                  <a:gd name="T20" fmla="*/ 570 w 609"/>
                  <a:gd name="T21" fmla="*/ 920 h 1157"/>
                  <a:gd name="T22" fmla="*/ 0 w 609"/>
                  <a:gd name="T23" fmla="*/ 591 h 1157"/>
                  <a:gd name="T24" fmla="*/ 0 w 609"/>
                  <a:gd name="T25" fmla="*/ 591 h 1157"/>
                  <a:gd name="T26" fmla="*/ 0 w 609"/>
                  <a:gd name="T27" fmla="*/ 827 h 11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157"/>
                  <a:gd name="T44" fmla="*/ 609 w 609"/>
                  <a:gd name="T45" fmla="*/ 1157 h 11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157">
                    <a:moveTo>
                      <a:pt x="609" y="827"/>
                    </a:moveTo>
                    <a:cubicBezTo>
                      <a:pt x="429" y="779"/>
                      <a:pt x="264" y="686"/>
                      <a:pt x="130" y="556"/>
                    </a:cubicBezTo>
                    <a:lnTo>
                      <a:pt x="130" y="0"/>
                    </a:lnTo>
                    <a:cubicBezTo>
                      <a:pt x="268" y="125"/>
                      <a:pt x="432" y="219"/>
                      <a:pt x="609" y="275"/>
                    </a:cubicBezTo>
                    <a:lnTo>
                      <a:pt x="609" y="827"/>
                    </a:lnTo>
                    <a:close/>
                    <a:moveTo>
                      <a:pt x="0" y="827"/>
                    </a:moveTo>
                    <a:cubicBezTo>
                      <a:pt x="159" y="984"/>
                      <a:pt x="355" y="1097"/>
                      <a:pt x="570" y="1157"/>
                    </a:cubicBezTo>
                    <a:lnTo>
                      <a:pt x="570" y="920"/>
                    </a:lnTo>
                    <a:cubicBezTo>
                      <a:pt x="355" y="860"/>
                      <a:pt x="159" y="747"/>
                      <a:pt x="0" y="591"/>
                    </a:cubicBezTo>
                    <a:lnTo>
                      <a:pt x="0" y="827"/>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6" name="Freeform 947"/>
              <p:cNvSpPr>
                <a:spLocks noEditPoints="1"/>
              </p:cNvSpPr>
              <p:nvPr/>
            </p:nvSpPr>
            <p:spPr bwMode="auto">
              <a:xfrm>
                <a:off x="2233" y="3113"/>
                <a:ext cx="454" cy="509"/>
              </a:xfrm>
              <a:custGeom>
                <a:avLst/>
                <a:gdLst>
                  <a:gd name="T0" fmla="*/ 0 w 773"/>
                  <a:gd name="T1" fmla="*/ 658 h 865"/>
                  <a:gd name="T2" fmla="*/ 127 w 773"/>
                  <a:gd name="T3" fmla="*/ 761 h 865"/>
                  <a:gd name="T4" fmla="*/ 0 w 773"/>
                  <a:gd name="T5" fmla="*/ 693 h 865"/>
                  <a:gd name="T6" fmla="*/ 127 w 773"/>
                  <a:gd name="T7" fmla="*/ 796 h 865"/>
                  <a:gd name="T8" fmla="*/ 0 w 773"/>
                  <a:gd name="T9" fmla="*/ 727 h 865"/>
                  <a:gd name="T10" fmla="*/ 127 w 773"/>
                  <a:gd name="T11" fmla="*/ 830 h 865"/>
                  <a:gd name="T12" fmla="*/ 0 w 773"/>
                  <a:gd name="T13" fmla="*/ 761 h 865"/>
                  <a:gd name="T14" fmla="*/ 127 w 773"/>
                  <a:gd name="T15" fmla="*/ 865 h 865"/>
                  <a:gd name="T16" fmla="*/ 459 w 773"/>
                  <a:gd name="T17" fmla="*/ 25 h 865"/>
                  <a:gd name="T18" fmla="*/ 685 w 773"/>
                  <a:gd name="T19" fmla="*/ 156 h 865"/>
                  <a:gd name="T20" fmla="*/ 489 w 773"/>
                  <a:gd name="T21" fmla="*/ 17 h 865"/>
                  <a:gd name="T22" fmla="*/ 714 w 773"/>
                  <a:gd name="T23" fmla="*/ 148 h 865"/>
                  <a:gd name="T24" fmla="*/ 518 w 773"/>
                  <a:gd name="T25" fmla="*/ 9 h 865"/>
                  <a:gd name="T26" fmla="*/ 743 w 773"/>
                  <a:gd name="T27" fmla="*/ 139 h 865"/>
                  <a:gd name="T28" fmla="*/ 548 w 773"/>
                  <a:gd name="T29" fmla="*/ 0 h 865"/>
                  <a:gd name="T30" fmla="*/ 773 w 773"/>
                  <a:gd name="T31" fmla="*/ 131 h 8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73"/>
                  <a:gd name="T49" fmla="*/ 0 h 865"/>
                  <a:gd name="T50" fmla="*/ 773 w 773"/>
                  <a:gd name="T51" fmla="*/ 865 h 8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73" h="865">
                    <a:moveTo>
                      <a:pt x="0" y="658"/>
                    </a:moveTo>
                    <a:cubicBezTo>
                      <a:pt x="38" y="697"/>
                      <a:pt x="81" y="732"/>
                      <a:pt x="127" y="761"/>
                    </a:cubicBezTo>
                    <a:moveTo>
                      <a:pt x="0" y="693"/>
                    </a:moveTo>
                    <a:cubicBezTo>
                      <a:pt x="38" y="731"/>
                      <a:pt x="81" y="766"/>
                      <a:pt x="127" y="796"/>
                    </a:cubicBezTo>
                    <a:moveTo>
                      <a:pt x="0" y="727"/>
                    </a:moveTo>
                    <a:cubicBezTo>
                      <a:pt x="38" y="766"/>
                      <a:pt x="81" y="801"/>
                      <a:pt x="127" y="830"/>
                    </a:cubicBezTo>
                    <a:moveTo>
                      <a:pt x="0" y="761"/>
                    </a:moveTo>
                    <a:cubicBezTo>
                      <a:pt x="38" y="800"/>
                      <a:pt x="81" y="835"/>
                      <a:pt x="127" y="865"/>
                    </a:cubicBezTo>
                    <a:moveTo>
                      <a:pt x="459" y="25"/>
                    </a:moveTo>
                    <a:lnTo>
                      <a:pt x="685" y="156"/>
                    </a:lnTo>
                    <a:moveTo>
                      <a:pt x="489" y="17"/>
                    </a:moveTo>
                    <a:lnTo>
                      <a:pt x="714" y="148"/>
                    </a:lnTo>
                    <a:moveTo>
                      <a:pt x="518" y="9"/>
                    </a:moveTo>
                    <a:lnTo>
                      <a:pt x="743" y="139"/>
                    </a:lnTo>
                    <a:moveTo>
                      <a:pt x="548" y="0"/>
                    </a:moveTo>
                    <a:lnTo>
                      <a:pt x="773" y="131"/>
                    </a:lnTo>
                  </a:path>
                </a:pathLst>
              </a:custGeom>
              <a:noFill/>
              <a:ln w="63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7" name="Freeform 948"/>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8" name="Freeform 949"/>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CC3300"/>
              </a:solidFill>
              <a:ln w="9525"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69" name="Freeform 950"/>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w 141"/>
                  <a:gd name="T7" fmla="*/ 32 h 87"/>
                  <a:gd name="T8" fmla="*/ 0 w 141"/>
                  <a:gd name="T9" fmla="*/ 0 h 87"/>
                  <a:gd name="T10" fmla="*/ 0 60000 65536"/>
                  <a:gd name="T11" fmla="*/ 0 60000 65536"/>
                  <a:gd name="T12" fmla="*/ 0 60000 65536"/>
                  <a:gd name="T13" fmla="*/ 0 60000 65536"/>
                  <a:gd name="T14" fmla="*/ 0 60000 65536"/>
                  <a:gd name="T15" fmla="*/ 0 w 141"/>
                  <a:gd name="T16" fmla="*/ 0 h 87"/>
                  <a:gd name="T17" fmla="*/ 141 w 141"/>
                  <a:gd name="T18" fmla="*/ 87 h 87"/>
                </a:gdLst>
                <a:ahLst/>
                <a:cxnLst>
                  <a:cxn ang="T10">
                    <a:pos x="T0" y="T1"/>
                  </a:cxn>
                  <a:cxn ang="T11">
                    <a:pos x="T2" y="T3"/>
                  </a:cxn>
                  <a:cxn ang="T12">
                    <a:pos x="T4" y="T5"/>
                  </a:cxn>
                  <a:cxn ang="T13">
                    <a:pos x="T6" y="T7"/>
                  </a:cxn>
                  <a:cxn ang="T14">
                    <a:pos x="T8" y="T9"/>
                  </a:cxn>
                </a:cxnLst>
                <a:rect l="T15" t="T16" r="T17" b="T18"/>
                <a:pathLst>
                  <a:path w="141" h="87">
                    <a:moveTo>
                      <a:pt x="0" y="0"/>
                    </a:moveTo>
                    <a:lnTo>
                      <a:pt x="141" y="58"/>
                    </a:lnTo>
                    <a:lnTo>
                      <a:pt x="141" y="87"/>
                    </a:lnTo>
                    <a:lnTo>
                      <a:pt x="0" y="32"/>
                    </a:lnTo>
                    <a:lnTo>
                      <a:pt x="0" y="0"/>
                    </a:lnTo>
                    <a:close/>
                  </a:path>
                </a:pathLst>
              </a:custGeom>
              <a:solidFill>
                <a:schemeClr val="accent1"/>
              </a:solidFill>
              <a:ln w="952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0" name="Freeform 951"/>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60000 65536"/>
                  <a:gd name="T7" fmla="*/ 0 60000 65536"/>
                  <a:gd name="T8" fmla="*/ 0 60000 65536"/>
                  <a:gd name="T9" fmla="*/ 0 w 141"/>
                  <a:gd name="T10" fmla="*/ 0 h 87"/>
                  <a:gd name="T11" fmla="*/ 141 w 141"/>
                  <a:gd name="T12" fmla="*/ 87 h 87"/>
                </a:gdLst>
                <a:ahLst/>
                <a:cxnLst>
                  <a:cxn ang="T6">
                    <a:pos x="T0" y="T1"/>
                  </a:cxn>
                  <a:cxn ang="T7">
                    <a:pos x="T2" y="T3"/>
                  </a:cxn>
                  <a:cxn ang="T8">
                    <a:pos x="T4" y="T5"/>
                  </a:cxn>
                </a:cxnLst>
                <a:rect l="T9" t="T10" r="T11" b="T12"/>
                <a:pathLst>
                  <a:path w="141" h="87">
                    <a:moveTo>
                      <a:pt x="0" y="0"/>
                    </a:moveTo>
                    <a:lnTo>
                      <a:pt x="141" y="58"/>
                    </a:lnTo>
                    <a:lnTo>
                      <a:pt x="141" y="87"/>
                    </a:lnTo>
                  </a:path>
                </a:pathLst>
              </a:custGeom>
              <a:noFill/>
              <a:ln w="7938"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71" name="Line 952"/>
              <p:cNvSpPr>
                <a:spLocks noChangeShapeType="1"/>
              </p:cNvSpPr>
              <p:nvPr/>
            </p:nvSpPr>
            <p:spPr bwMode="auto">
              <a:xfrm>
                <a:off x="2385" y="3610"/>
                <a:ext cx="141" cy="58"/>
              </a:xfrm>
              <a:prstGeom prst="line">
                <a:avLst/>
              </a:prstGeom>
              <a:noFill/>
              <a:ln w="7938" cap="rnd">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72" name="Freeform 953"/>
              <p:cNvSpPr>
                <a:spLocks/>
              </p:cNvSpPr>
              <p:nvPr/>
            </p:nvSpPr>
            <p:spPr bwMode="auto">
              <a:xfrm>
                <a:off x="2483" y="3523"/>
                <a:ext cx="24" cy="28"/>
              </a:xfrm>
              <a:custGeom>
                <a:avLst/>
                <a:gdLst>
                  <a:gd name="T0" fmla="*/ 20 w 24"/>
                  <a:gd name="T1" fmla="*/ 9 h 28"/>
                  <a:gd name="T2" fmla="*/ 6 w 24"/>
                  <a:gd name="T3" fmla="*/ 3 h 28"/>
                  <a:gd name="T4" fmla="*/ 4 w 24"/>
                  <a:gd name="T5" fmla="*/ 19 h 28"/>
                  <a:gd name="T6" fmla="*/ 18 w 24"/>
                  <a:gd name="T7" fmla="*/ 25 h 28"/>
                  <a:gd name="T8" fmla="*/ 20 w 24"/>
                  <a:gd name="T9" fmla="*/ 9 h 28"/>
                  <a:gd name="T10" fmla="*/ 0 60000 65536"/>
                  <a:gd name="T11" fmla="*/ 0 60000 65536"/>
                  <a:gd name="T12" fmla="*/ 0 60000 65536"/>
                  <a:gd name="T13" fmla="*/ 0 60000 65536"/>
                  <a:gd name="T14" fmla="*/ 0 60000 65536"/>
                  <a:gd name="T15" fmla="*/ 0 w 24"/>
                  <a:gd name="T16" fmla="*/ 0 h 28"/>
                  <a:gd name="T17" fmla="*/ 24 w 24"/>
                  <a:gd name="T18" fmla="*/ 28 h 28"/>
                </a:gdLst>
                <a:ahLst/>
                <a:cxnLst>
                  <a:cxn ang="T10">
                    <a:pos x="T0" y="T1"/>
                  </a:cxn>
                  <a:cxn ang="T11">
                    <a:pos x="T2" y="T3"/>
                  </a:cxn>
                  <a:cxn ang="T12">
                    <a:pos x="T4" y="T5"/>
                  </a:cxn>
                  <a:cxn ang="T13">
                    <a:pos x="T6" y="T7"/>
                  </a:cxn>
                  <a:cxn ang="T14">
                    <a:pos x="T8" y="T9"/>
                  </a:cxn>
                </a:cxnLst>
                <a:rect l="T15" t="T16" r="T17" b="T18"/>
                <a:pathLst>
                  <a:path w="24" h="28">
                    <a:moveTo>
                      <a:pt x="20" y="9"/>
                    </a:moveTo>
                    <a:cubicBezTo>
                      <a:pt x="17" y="3"/>
                      <a:pt x="10" y="0"/>
                      <a:pt x="6" y="3"/>
                    </a:cubicBezTo>
                    <a:cubicBezTo>
                      <a:pt x="1" y="6"/>
                      <a:pt x="0" y="13"/>
                      <a:pt x="4" y="19"/>
                    </a:cubicBezTo>
                    <a:cubicBezTo>
                      <a:pt x="7" y="25"/>
                      <a:pt x="14" y="28"/>
                      <a:pt x="18" y="25"/>
                    </a:cubicBezTo>
                    <a:cubicBezTo>
                      <a:pt x="23" y="23"/>
                      <a:pt x="24" y="16"/>
                      <a:pt x="20" y="9"/>
                    </a:cubicBezTo>
                  </a:path>
                </a:pathLst>
              </a:custGeom>
              <a:gradFill rotWithShape="1">
                <a:gsLst>
                  <a:gs pos="0">
                    <a:srgbClr val="FFFFFF"/>
                  </a:gs>
                  <a:gs pos="100000">
                    <a:srgbClr val="FF3300"/>
                  </a:gs>
                </a:gsLst>
                <a:path path="rect">
                  <a:fillToRect l="50000" t="50000" r="50000" b="50000"/>
                </a:path>
              </a:gra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394" name="Freeform 954"/>
              <p:cNvSpPr>
                <a:spLocks/>
              </p:cNvSpPr>
              <p:nvPr/>
            </p:nvSpPr>
            <p:spPr bwMode="auto">
              <a:xfrm>
                <a:off x="2318" y="3166"/>
                <a:ext cx="205" cy="357"/>
              </a:xfrm>
              <a:custGeom>
                <a:avLst/>
                <a:gdLst/>
                <a:ahLst/>
                <a:cxnLst>
                  <a:cxn ang="0">
                    <a:pos x="15" y="389"/>
                  </a:cxn>
                  <a:cxn ang="0">
                    <a:pos x="15" y="14"/>
                  </a:cxn>
                  <a:cxn ang="0">
                    <a:pos x="0" y="0"/>
                  </a:cxn>
                  <a:cxn ang="0">
                    <a:pos x="348" y="207"/>
                  </a:cxn>
                  <a:cxn ang="0">
                    <a:pos x="348" y="207"/>
                  </a:cxn>
                  <a:cxn ang="0">
                    <a:pos x="348" y="605"/>
                  </a:cxn>
                  <a:cxn ang="0">
                    <a:pos x="348" y="587"/>
                  </a:cxn>
                  <a:cxn ang="0">
                    <a:pos x="15" y="389"/>
                  </a:cxn>
                </a:cxnLst>
                <a:rect l="0" t="0" r="r" b="b"/>
                <a:pathLst>
                  <a:path w="348" h="605">
                    <a:moveTo>
                      <a:pt x="15" y="389"/>
                    </a:moveTo>
                    <a:lnTo>
                      <a:pt x="15" y="14"/>
                    </a:lnTo>
                    <a:lnTo>
                      <a:pt x="0" y="0"/>
                    </a:lnTo>
                    <a:cubicBezTo>
                      <a:pt x="98" y="96"/>
                      <a:pt x="217" y="167"/>
                      <a:pt x="348" y="207"/>
                    </a:cubicBezTo>
                    <a:lnTo>
                      <a:pt x="348" y="207"/>
                    </a:lnTo>
                    <a:lnTo>
                      <a:pt x="348" y="605"/>
                    </a:lnTo>
                    <a:lnTo>
                      <a:pt x="348" y="587"/>
                    </a:lnTo>
                    <a:cubicBezTo>
                      <a:pt x="226" y="542"/>
                      <a:pt x="113" y="475"/>
                      <a:pt x="15" y="389"/>
                    </a:cubicBezTo>
                    <a:close/>
                  </a:path>
                </a:pathLst>
              </a:custGeom>
              <a:gradFill rotWithShape="1">
                <a:gsLst>
                  <a:gs pos="0">
                    <a:schemeClr val="accent1">
                      <a:gamma/>
                      <a:tint val="0"/>
                      <a:invGamma/>
                    </a:schemeClr>
                  </a:gs>
                  <a:gs pos="100000">
                    <a:schemeClr val="accent1"/>
                  </a:gs>
                </a:gsLst>
                <a:path path="rect">
                  <a:fillToRect l="50000" t="50000" r="50000" b="50000"/>
                </a:path>
              </a:gradFill>
              <a:ln w="14288" cap="rnd">
                <a:solidFill>
                  <a:srgbClr val="660066"/>
                </a:solidFill>
                <a:prstDash val="solid"/>
                <a:round/>
                <a:headEnd/>
                <a:tailEnd/>
              </a:ln>
            </p:spPr>
            <p:txBody>
              <a:bodyPr/>
              <a:lstStyle/>
              <a:p>
                <a:pPr>
                  <a:defRPr/>
                </a:pPr>
                <a:endParaRPr lang="ru-RU">
                  <a:latin typeface="Arial" charset="0"/>
                  <a:cs typeface="Arial" charset="0"/>
                </a:endParaRPr>
              </a:p>
            </p:txBody>
          </p:sp>
          <p:sp>
            <p:nvSpPr>
              <p:cNvPr id="58474" name="Freeform 955"/>
              <p:cNvSpPr>
                <a:spLocks/>
              </p:cNvSpPr>
              <p:nvPr/>
            </p:nvSpPr>
            <p:spPr bwMode="auto">
              <a:xfrm>
                <a:off x="2319" y="3167"/>
                <a:ext cx="204" cy="356"/>
              </a:xfrm>
              <a:custGeom>
                <a:avLst/>
                <a:gdLst>
                  <a:gd name="T0" fmla="*/ 0 w 348"/>
                  <a:gd name="T1" fmla="*/ 0 h 605"/>
                  <a:gd name="T2" fmla="*/ 0 w 348"/>
                  <a:gd name="T3" fmla="*/ 399 h 605"/>
                  <a:gd name="T4" fmla="*/ 348 w 348"/>
                  <a:gd name="T5" fmla="*/ 605 h 605"/>
                  <a:gd name="T6" fmla="*/ 0 60000 65536"/>
                  <a:gd name="T7" fmla="*/ 0 60000 65536"/>
                  <a:gd name="T8" fmla="*/ 0 60000 65536"/>
                  <a:gd name="T9" fmla="*/ 0 w 348"/>
                  <a:gd name="T10" fmla="*/ 0 h 605"/>
                  <a:gd name="T11" fmla="*/ 348 w 348"/>
                  <a:gd name="T12" fmla="*/ 605 h 605"/>
                </a:gdLst>
                <a:ahLst/>
                <a:cxnLst>
                  <a:cxn ang="T6">
                    <a:pos x="T0" y="T1"/>
                  </a:cxn>
                  <a:cxn ang="T7">
                    <a:pos x="T2" y="T3"/>
                  </a:cxn>
                  <a:cxn ang="T8">
                    <a:pos x="T4" y="T5"/>
                  </a:cxn>
                </a:cxnLst>
                <a:rect l="T9" t="T10" r="T11" b="T12"/>
                <a:pathLst>
                  <a:path w="348" h="605">
                    <a:moveTo>
                      <a:pt x="0" y="0"/>
                    </a:moveTo>
                    <a:lnTo>
                      <a:pt x="0" y="399"/>
                    </a:lnTo>
                    <a:cubicBezTo>
                      <a:pt x="103" y="488"/>
                      <a:pt x="221" y="558"/>
                      <a:pt x="348" y="605"/>
                    </a:cubicBezTo>
                  </a:path>
                </a:pathLst>
              </a:custGeom>
              <a:noFill/>
              <a:ln w="1905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58430" name="Group 956"/>
            <p:cNvGrpSpPr>
              <a:grpSpLocks/>
            </p:cNvGrpSpPr>
            <p:nvPr/>
          </p:nvGrpSpPr>
          <p:grpSpPr bwMode="auto">
            <a:xfrm>
              <a:off x="1604" y="3351"/>
              <a:ext cx="482" cy="482"/>
              <a:chOff x="1968" y="3063"/>
              <a:chExt cx="889" cy="888"/>
            </a:xfrm>
          </p:grpSpPr>
          <p:sp>
            <p:nvSpPr>
              <p:cNvPr id="58431" name="Freeform 957"/>
              <p:cNvSpPr>
                <a:spLocks noEditPoints="1"/>
              </p:cNvSpPr>
              <p:nvPr/>
            </p:nvSpPr>
            <p:spPr bwMode="auto">
              <a:xfrm>
                <a:off x="1968" y="3063"/>
                <a:ext cx="889" cy="888"/>
              </a:xfrm>
              <a:custGeom>
                <a:avLst/>
                <a:gdLst>
                  <a:gd name="T0" fmla="*/ 979 w 1512"/>
                  <a:gd name="T1" fmla="*/ 1212 h 1512"/>
                  <a:gd name="T2" fmla="*/ 1512 w 1512"/>
                  <a:gd name="T3" fmla="*/ 902 h 1512"/>
                  <a:gd name="T4" fmla="*/ 1512 w 1512"/>
                  <a:gd name="T5" fmla="*/ 665 h 1512"/>
                  <a:gd name="T6" fmla="*/ 1336 w 1512"/>
                  <a:gd name="T7" fmla="*/ 562 h 1512"/>
                  <a:gd name="T8" fmla="*/ 1336 w 1512"/>
                  <a:gd name="T9" fmla="*/ 237 h 1512"/>
                  <a:gd name="T10" fmla="*/ 964 w 1512"/>
                  <a:gd name="T11" fmla="*/ 20 h 1512"/>
                  <a:gd name="T12" fmla="*/ 793 w 1512"/>
                  <a:gd name="T13" fmla="*/ 69 h 1512"/>
                  <a:gd name="T14" fmla="*/ 676 w 1512"/>
                  <a:gd name="T15" fmla="*/ 0 h 1512"/>
                  <a:gd name="T16" fmla="*/ 539 w 1512"/>
                  <a:gd name="T17" fmla="*/ 55 h 1512"/>
                  <a:gd name="T18" fmla="*/ 539 w 1512"/>
                  <a:gd name="T19" fmla="*/ 572 h 1512"/>
                  <a:gd name="T20" fmla="*/ 409 w 1512"/>
                  <a:gd name="T21" fmla="*/ 646 h 1512"/>
                  <a:gd name="T22" fmla="*/ 409 w 1512"/>
                  <a:gd name="T23" fmla="*/ 882 h 1512"/>
                  <a:gd name="T24" fmla="*/ 979 w 1512"/>
                  <a:gd name="T25" fmla="*/ 1212 h 1512"/>
                  <a:gd name="T26" fmla="*/ 0 w 1512"/>
                  <a:gd name="T27" fmla="*/ 1108 h 1512"/>
                  <a:gd name="T28" fmla="*/ 260 w 1512"/>
                  <a:gd name="T29" fmla="*/ 926 h 1512"/>
                  <a:gd name="T30" fmla="*/ 847 w 1512"/>
                  <a:gd name="T31" fmla="*/ 1266 h 1512"/>
                  <a:gd name="T32" fmla="*/ 847 w 1512"/>
                  <a:gd name="T33" fmla="*/ 1355 h 1512"/>
                  <a:gd name="T34" fmla="*/ 578 w 1512"/>
                  <a:gd name="T35" fmla="*/ 1512 h 1512"/>
                  <a:gd name="T36" fmla="*/ 0 w 1512"/>
                  <a:gd name="T37" fmla="*/ 1177 h 1512"/>
                  <a:gd name="T38" fmla="*/ 0 w 1512"/>
                  <a:gd name="T39" fmla="*/ 1108 h 15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2"/>
                  <a:gd name="T61" fmla="*/ 0 h 1512"/>
                  <a:gd name="T62" fmla="*/ 1512 w 1512"/>
                  <a:gd name="T63" fmla="*/ 1512 h 15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2" h="1512">
                    <a:moveTo>
                      <a:pt x="979" y="1212"/>
                    </a:moveTo>
                    <a:lnTo>
                      <a:pt x="1512" y="902"/>
                    </a:lnTo>
                    <a:lnTo>
                      <a:pt x="1512" y="665"/>
                    </a:lnTo>
                    <a:lnTo>
                      <a:pt x="1336" y="562"/>
                    </a:lnTo>
                    <a:lnTo>
                      <a:pt x="1336" y="237"/>
                    </a:lnTo>
                    <a:lnTo>
                      <a:pt x="964" y="20"/>
                    </a:lnTo>
                    <a:lnTo>
                      <a:pt x="793" y="69"/>
                    </a:lnTo>
                    <a:lnTo>
                      <a:pt x="676" y="0"/>
                    </a:lnTo>
                    <a:lnTo>
                      <a:pt x="539" y="55"/>
                    </a:lnTo>
                    <a:lnTo>
                      <a:pt x="539" y="572"/>
                    </a:lnTo>
                    <a:lnTo>
                      <a:pt x="409" y="646"/>
                    </a:lnTo>
                    <a:lnTo>
                      <a:pt x="409" y="882"/>
                    </a:lnTo>
                    <a:cubicBezTo>
                      <a:pt x="569" y="1038"/>
                      <a:pt x="765" y="1151"/>
                      <a:pt x="979" y="1212"/>
                    </a:cubicBezTo>
                    <a:close/>
                    <a:moveTo>
                      <a:pt x="0" y="1108"/>
                    </a:moveTo>
                    <a:lnTo>
                      <a:pt x="260" y="926"/>
                    </a:lnTo>
                    <a:lnTo>
                      <a:pt x="847" y="1266"/>
                    </a:lnTo>
                    <a:lnTo>
                      <a:pt x="847" y="1355"/>
                    </a:lnTo>
                    <a:lnTo>
                      <a:pt x="578" y="1512"/>
                    </a:lnTo>
                    <a:lnTo>
                      <a:pt x="0" y="1177"/>
                    </a:lnTo>
                    <a:lnTo>
                      <a:pt x="0" y="1108"/>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2" name="Freeform 958"/>
              <p:cNvSpPr>
                <a:spLocks/>
              </p:cNvSpPr>
              <p:nvPr/>
            </p:nvSpPr>
            <p:spPr bwMode="auto">
              <a:xfrm>
                <a:off x="1968" y="3607"/>
                <a:ext cx="498" cy="305"/>
              </a:xfrm>
              <a:custGeom>
                <a:avLst/>
                <a:gdLst>
                  <a:gd name="T0" fmla="*/ 0 w 498"/>
                  <a:gd name="T1" fmla="*/ 107 h 305"/>
                  <a:gd name="T2" fmla="*/ 152 w 498"/>
                  <a:gd name="T3" fmla="*/ 0 h 305"/>
                  <a:gd name="T4" fmla="*/ 498 w 498"/>
                  <a:gd name="T5" fmla="*/ 200 h 305"/>
                  <a:gd name="T6" fmla="*/ 339 w 498"/>
                  <a:gd name="T7" fmla="*/ 305 h 305"/>
                  <a:gd name="T8" fmla="*/ 0 w 498"/>
                  <a:gd name="T9" fmla="*/ 107 h 305"/>
                  <a:gd name="T10" fmla="*/ 0 60000 65536"/>
                  <a:gd name="T11" fmla="*/ 0 60000 65536"/>
                  <a:gd name="T12" fmla="*/ 0 60000 65536"/>
                  <a:gd name="T13" fmla="*/ 0 60000 65536"/>
                  <a:gd name="T14" fmla="*/ 0 60000 65536"/>
                  <a:gd name="T15" fmla="*/ 0 w 498"/>
                  <a:gd name="T16" fmla="*/ 0 h 305"/>
                  <a:gd name="T17" fmla="*/ 498 w 498"/>
                  <a:gd name="T18" fmla="*/ 305 h 305"/>
                </a:gdLst>
                <a:ahLst/>
                <a:cxnLst>
                  <a:cxn ang="T10">
                    <a:pos x="T0" y="T1"/>
                  </a:cxn>
                  <a:cxn ang="T11">
                    <a:pos x="T2" y="T3"/>
                  </a:cxn>
                  <a:cxn ang="T12">
                    <a:pos x="T4" y="T5"/>
                  </a:cxn>
                  <a:cxn ang="T13">
                    <a:pos x="T6" y="T7"/>
                  </a:cxn>
                  <a:cxn ang="T14">
                    <a:pos x="T8" y="T9"/>
                  </a:cxn>
                </a:cxnLst>
                <a:rect l="T15" t="T16" r="T17" b="T18"/>
                <a:pathLst>
                  <a:path w="498" h="305">
                    <a:moveTo>
                      <a:pt x="0" y="107"/>
                    </a:moveTo>
                    <a:lnTo>
                      <a:pt x="152" y="0"/>
                    </a:lnTo>
                    <a:lnTo>
                      <a:pt x="498" y="200"/>
                    </a:lnTo>
                    <a:lnTo>
                      <a:pt x="339" y="305"/>
                    </a:lnTo>
                    <a:lnTo>
                      <a:pt x="0" y="107"/>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3" name="Freeform 959"/>
              <p:cNvSpPr>
                <a:spLocks/>
              </p:cNvSpPr>
              <p:nvPr/>
            </p:nvSpPr>
            <p:spPr bwMode="auto">
              <a:xfrm>
                <a:off x="2208" y="3257"/>
                <a:ext cx="649" cy="379"/>
              </a:xfrm>
              <a:custGeom>
                <a:avLst/>
                <a:gdLst>
                  <a:gd name="T0" fmla="*/ 570 w 1103"/>
                  <a:gd name="T1" fmla="*/ 645 h 645"/>
                  <a:gd name="T2" fmla="*/ 1103 w 1103"/>
                  <a:gd name="T3" fmla="*/ 335 h 645"/>
                  <a:gd name="T4" fmla="*/ 531 w 1103"/>
                  <a:gd name="T5" fmla="*/ 0 h 645"/>
                  <a:gd name="T6" fmla="*/ 0 w 1103"/>
                  <a:gd name="T7" fmla="*/ 316 h 645"/>
                  <a:gd name="T8" fmla="*/ 570 w 1103"/>
                  <a:gd name="T9" fmla="*/ 645 h 645"/>
                  <a:gd name="T10" fmla="*/ 0 60000 65536"/>
                  <a:gd name="T11" fmla="*/ 0 60000 65536"/>
                  <a:gd name="T12" fmla="*/ 0 60000 65536"/>
                  <a:gd name="T13" fmla="*/ 0 60000 65536"/>
                  <a:gd name="T14" fmla="*/ 0 60000 65536"/>
                  <a:gd name="T15" fmla="*/ 0 w 1103"/>
                  <a:gd name="T16" fmla="*/ 0 h 645"/>
                  <a:gd name="T17" fmla="*/ 1103 w 1103"/>
                  <a:gd name="T18" fmla="*/ 645 h 645"/>
                </a:gdLst>
                <a:ahLst/>
                <a:cxnLst>
                  <a:cxn ang="T10">
                    <a:pos x="T0" y="T1"/>
                  </a:cxn>
                  <a:cxn ang="T11">
                    <a:pos x="T2" y="T3"/>
                  </a:cxn>
                  <a:cxn ang="T12">
                    <a:pos x="T4" y="T5"/>
                  </a:cxn>
                  <a:cxn ang="T13">
                    <a:pos x="T6" y="T7"/>
                  </a:cxn>
                  <a:cxn ang="T14">
                    <a:pos x="T8" y="T9"/>
                  </a:cxn>
                </a:cxnLst>
                <a:rect l="T15" t="T16" r="T17" b="T18"/>
                <a:pathLst>
                  <a:path w="1103" h="645">
                    <a:moveTo>
                      <a:pt x="570" y="645"/>
                    </a:moveTo>
                    <a:lnTo>
                      <a:pt x="1103" y="335"/>
                    </a:lnTo>
                    <a:lnTo>
                      <a:pt x="531" y="0"/>
                    </a:lnTo>
                    <a:lnTo>
                      <a:pt x="0" y="316"/>
                    </a:lnTo>
                    <a:cubicBezTo>
                      <a:pt x="160" y="471"/>
                      <a:pt x="356" y="584"/>
                      <a:pt x="570" y="645"/>
                    </a:cubicBez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4" name="Freeform 960"/>
              <p:cNvSpPr>
                <a:spLocks/>
              </p:cNvSpPr>
              <p:nvPr/>
            </p:nvSpPr>
            <p:spPr bwMode="auto">
              <a:xfrm>
                <a:off x="2566" y="3218"/>
                <a:ext cx="66" cy="363"/>
              </a:xfrm>
              <a:custGeom>
                <a:avLst/>
                <a:gdLst>
                  <a:gd name="T0" fmla="*/ 0 w 66"/>
                  <a:gd name="T1" fmla="*/ 363 h 363"/>
                  <a:gd name="T2" fmla="*/ 0 w 66"/>
                  <a:gd name="T3" fmla="*/ 39 h 363"/>
                  <a:gd name="T4" fmla="*/ 66 w 66"/>
                  <a:gd name="T5" fmla="*/ 0 h 363"/>
                  <a:gd name="T6" fmla="*/ 64 w 66"/>
                  <a:gd name="T7" fmla="*/ 308 h 363"/>
                  <a:gd name="T8" fmla="*/ 0 w 66"/>
                  <a:gd name="T9" fmla="*/ 363 h 363"/>
                  <a:gd name="T10" fmla="*/ 0 60000 65536"/>
                  <a:gd name="T11" fmla="*/ 0 60000 65536"/>
                  <a:gd name="T12" fmla="*/ 0 60000 65536"/>
                  <a:gd name="T13" fmla="*/ 0 60000 65536"/>
                  <a:gd name="T14" fmla="*/ 0 60000 65536"/>
                  <a:gd name="T15" fmla="*/ 0 w 66"/>
                  <a:gd name="T16" fmla="*/ 0 h 363"/>
                  <a:gd name="T17" fmla="*/ 66 w 66"/>
                  <a:gd name="T18" fmla="*/ 363 h 363"/>
                </a:gdLst>
                <a:ahLst/>
                <a:cxnLst>
                  <a:cxn ang="T10">
                    <a:pos x="T0" y="T1"/>
                  </a:cxn>
                  <a:cxn ang="T11">
                    <a:pos x="T2" y="T3"/>
                  </a:cxn>
                  <a:cxn ang="T12">
                    <a:pos x="T4" y="T5"/>
                  </a:cxn>
                  <a:cxn ang="T13">
                    <a:pos x="T6" y="T7"/>
                  </a:cxn>
                  <a:cxn ang="T14">
                    <a:pos x="T8" y="T9"/>
                  </a:cxn>
                </a:cxnLst>
                <a:rect l="T15" t="T16" r="T17" b="T18"/>
                <a:pathLst>
                  <a:path w="66" h="363">
                    <a:moveTo>
                      <a:pt x="0" y="363"/>
                    </a:moveTo>
                    <a:lnTo>
                      <a:pt x="0" y="39"/>
                    </a:lnTo>
                    <a:lnTo>
                      <a:pt x="66" y="0"/>
                    </a:lnTo>
                    <a:lnTo>
                      <a:pt x="64" y="308"/>
                    </a:lnTo>
                    <a:lnTo>
                      <a:pt x="0" y="363"/>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5" name="Freeform 961"/>
              <p:cNvSpPr>
                <a:spLocks/>
              </p:cNvSpPr>
              <p:nvPr/>
            </p:nvSpPr>
            <p:spPr bwMode="auto">
              <a:xfrm>
                <a:off x="2630" y="3202"/>
                <a:ext cx="123" cy="292"/>
              </a:xfrm>
              <a:custGeom>
                <a:avLst/>
                <a:gdLst>
                  <a:gd name="T0" fmla="*/ 2 w 123"/>
                  <a:gd name="T1" fmla="*/ 46 h 292"/>
                  <a:gd name="T2" fmla="*/ 123 w 123"/>
                  <a:gd name="T3" fmla="*/ 0 h 292"/>
                  <a:gd name="T4" fmla="*/ 123 w 123"/>
                  <a:gd name="T5" fmla="*/ 191 h 292"/>
                  <a:gd name="T6" fmla="*/ 0 w 123"/>
                  <a:gd name="T7" fmla="*/ 292 h 292"/>
                  <a:gd name="T8" fmla="*/ 2 w 123"/>
                  <a:gd name="T9" fmla="*/ 46 h 292"/>
                  <a:gd name="T10" fmla="*/ 0 60000 65536"/>
                  <a:gd name="T11" fmla="*/ 0 60000 65536"/>
                  <a:gd name="T12" fmla="*/ 0 60000 65536"/>
                  <a:gd name="T13" fmla="*/ 0 60000 65536"/>
                  <a:gd name="T14" fmla="*/ 0 60000 65536"/>
                  <a:gd name="T15" fmla="*/ 0 w 123"/>
                  <a:gd name="T16" fmla="*/ 0 h 292"/>
                  <a:gd name="T17" fmla="*/ 123 w 123"/>
                  <a:gd name="T18" fmla="*/ 292 h 292"/>
                </a:gdLst>
                <a:ahLst/>
                <a:cxnLst>
                  <a:cxn ang="T10">
                    <a:pos x="T0" y="T1"/>
                  </a:cxn>
                  <a:cxn ang="T11">
                    <a:pos x="T2" y="T3"/>
                  </a:cxn>
                  <a:cxn ang="T12">
                    <a:pos x="T4" y="T5"/>
                  </a:cxn>
                  <a:cxn ang="T13">
                    <a:pos x="T6" y="T7"/>
                  </a:cxn>
                  <a:cxn ang="T14">
                    <a:pos x="T8" y="T9"/>
                  </a:cxn>
                </a:cxnLst>
                <a:rect l="T15" t="T16" r="T17" b="T18"/>
                <a:pathLst>
                  <a:path w="123" h="292">
                    <a:moveTo>
                      <a:pt x="2" y="46"/>
                    </a:moveTo>
                    <a:lnTo>
                      <a:pt x="123" y="0"/>
                    </a:lnTo>
                    <a:lnTo>
                      <a:pt x="123" y="191"/>
                    </a:lnTo>
                    <a:lnTo>
                      <a:pt x="0" y="292"/>
                    </a:lnTo>
                    <a:lnTo>
                      <a:pt x="2" y="46"/>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6" name="Freeform 962"/>
              <p:cNvSpPr>
                <a:spLocks/>
              </p:cNvSpPr>
              <p:nvPr/>
            </p:nvSpPr>
            <p:spPr bwMode="auto">
              <a:xfrm>
                <a:off x="2434" y="3074"/>
                <a:ext cx="319" cy="174"/>
              </a:xfrm>
              <a:custGeom>
                <a:avLst/>
                <a:gdLst>
                  <a:gd name="T0" fmla="*/ 198 w 319"/>
                  <a:gd name="T1" fmla="*/ 174 h 174"/>
                  <a:gd name="T2" fmla="*/ 198 w 319"/>
                  <a:gd name="T3" fmla="*/ 144 h 174"/>
                  <a:gd name="T4" fmla="*/ 0 w 319"/>
                  <a:gd name="T5" fmla="*/ 29 h 174"/>
                  <a:gd name="T6" fmla="*/ 100 w 319"/>
                  <a:gd name="T7" fmla="*/ 0 h 174"/>
                  <a:gd name="T8" fmla="*/ 319 w 319"/>
                  <a:gd name="T9" fmla="*/ 128 h 174"/>
                  <a:gd name="T10" fmla="*/ 198 w 319"/>
                  <a:gd name="T11" fmla="*/ 174 h 174"/>
                  <a:gd name="T12" fmla="*/ 0 60000 65536"/>
                  <a:gd name="T13" fmla="*/ 0 60000 65536"/>
                  <a:gd name="T14" fmla="*/ 0 60000 65536"/>
                  <a:gd name="T15" fmla="*/ 0 60000 65536"/>
                  <a:gd name="T16" fmla="*/ 0 60000 65536"/>
                  <a:gd name="T17" fmla="*/ 0 60000 65536"/>
                  <a:gd name="T18" fmla="*/ 0 w 319"/>
                  <a:gd name="T19" fmla="*/ 0 h 174"/>
                  <a:gd name="T20" fmla="*/ 319 w 319"/>
                  <a:gd name="T21" fmla="*/ 174 h 174"/>
                </a:gdLst>
                <a:ahLst/>
                <a:cxnLst>
                  <a:cxn ang="T12">
                    <a:pos x="T0" y="T1"/>
                  </a:cxn>
                  <a:cxn ang="T13">
                    <a:pos x="T2" y="T3"/>
                  </a:cxn>
                  <a:cxn ang="T14">
                    <a:pos x="T4" y="T5"/>
                  </a:cxn>
                  <a:cxn ang="T15">
                    <a:pos x="T6" y="T7"/>
                  </a:cxn>
                  <a:cxn ang="T16">
                    <a:pos x="T8" y="T9"/>
                  </a:cxn>
                  <a:cxn ang="T17">
                    <a:pos x="T10" y="T11"/>
                  </a:cxn>
                </a:cxnLst>
                <a:rect l="T18" t="T19" r="T20" b="T21"/>
                <a:pathLst>
                  <a:path w="319" h="174">
                    <a:moveTo>
                      <a:pt x="198" y="174"/>
                    </a:moveTo>
                    <a:lnTo>
                      <a:pt x="198" y="144"/>
                    </a:lnTo>
                    <a:lnTo>
                      <a:pt x="0" y="29"/>
                    </a:lnTo>
                    <a:lnTo>
                      <a:pt x="100" y="0"/>
                    </a:lnTo>
                    <a:lnTo>
                      <a:pt x="319" y="128"/>
                    </a:lnTo>
                    <a:lnTo>
                      <a:pt x="198" y="174"/>
                    </a:lnTo>
                    <a:close/>
                  </a:path>
                </a:pathLst>
              </a:custGeom>
              <a:noFill/>
              <a:ln w="190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7" name="Freeform 963"/>
              <p:cNvSpPr>
                <a:spLocks/>
              </p:cNvSpPr>
              <p:nvPr/>
            </p:nvSpPr>
            <p:spPr bwMode="auto">
              <a:xfrm>
                <a:off x="1968" y="3714"/>
                <a:ext cx="339" cy="237"/>
              </a:xfrm>
              <a:custGeom>
                <a:avLst/>
                <a:gdLst>
                  <a:gd name="T0" fmla="*/ 0 w 339"/>
                  <a:gd name="T1" fmla="*/ 0 h 237"/>
                  <a:gd name="T2" fmla="*/ 339 w 339"/>
                  <a:gd name="T3" fmla="*/ 198 h 237"/>
                  <a:gd name="T4" fmla="*/ 339 w 339"/>
                  <a:gd name="T5" fmla="*/ 237 h 237"/>
                  <a:gd name="T6" fmla="*/ 0 w 339"/>
                  <a:gd name="T7" fmla="*/ 41 h 237"/>
                  <a:gd name="T8" fmla="*/ 0 w 339"/>
                  <a:gd name="T9" fmla="*/ 0 h 237"/>
                  <a:gd name="T10" fmla="*/ 0 60000 65536"/>
                  <a:gd name="T11" fmla="*/ 0 60000 65536"/>
                  <a:gd name="T12" fmla="*/ 0 60000 65536"/>
                  <a:gd name="T13" fmla="*/ 0 60000 65536"/>
                  <a:gd name="T14" fmla="*/ 0 60000 65536"/>
                  <a:gd name="T15" fmla="*/ 0 w 339"/>
                  <a:gd name="T16" fmla="*/ 0 h 237"/>
                  <a:gd name="T17" fmla="*/ 339 w 339"/>
                  <a:gd name="T18" fmla="*/ 237 h 237"/>
                </a:gdLst>
                <a:ahLst/>
                <a:cxnLst>
                  <a:cxn ang="T10">
                    <a:pos x="T0" y="T1"/>
                  </a:cxn>
                  <a:cxn ang="T11">
                    <a:pos x="T2" y="T3"/>
                  </a:cxn>
                  <a:cxn ang="T12">
                    <a:pos x="T4" y="T5"/>
                  </a:cxn>
                  <a:cxn ang="T13">
                    <a:pos x="T6" y="T7"/>
                  </a:cxn>
                  <a:cxn ang="T14">
                    <a:pos x="T8" y="T9"/>
                  </a:cxn>
                </a:cxnLst>
                <a:rect l="T15" t="T16" r="T17" b="T18"/>
                <a:pathLst>
                  <a:path w="339" h="237">
                    <a:moveTo>
                      <a:pt x="0" y="0"/>
                    </a:moveTo>
                    <a:lnTo>
                      <a:pt x="339" y="198"/>
                    </a:lnTo>
                    <a:lnTo>
                      <a:pt x="339" y="237"/>
                    </a:lnTo>
                    <a:lnTo>
                      <a:pt x="0" y="41"/>
                    </a:lnTo>
                    <a:lnTo>
                      <a:pt x="0" y="0"/>
                    </a:lnTo>
                    <a:close/>
                  </a:path>
                </a:pathLst>
              </a:custGeom>
              <a:noFill/>
              <a:ln w="1270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8" name="Freeform 964"/>
              <p:cNvSpPr>
                <a:spLocks noEditPoints="1"/>
              </p:cNvSpPr>
              <p:nvPr/>
            </p:nvSpPr>
            <p:spPr bwMode="auto">
              <a:xfrm>
                <a:off x="2005" y="3627"/>
                <a:ext cx="415" cy="258"/>
              </a:xfrm>
              <a:custGeom>
                <a:avLst/>
                <a:gdLst>
                  <a:gd name="T0" fmla="*/ 45 w 415"/>
                  <a:gd name="T1" fmla="*/ 77 h 258"/>
                  <a:gd name="T2" fmla="*/ 31 w 415"/>
                  <a:gd name="T3" fmla="*/ 55 h 258"/>
                  <a:gd name="T4" fmla="*/ 51 w 415"/>
                  <a:gd name="T5" fmla="*/ 42 h 258"/>
                  <a:gd name="T6" fmla="*/ 86 w 415"/>
                  <a:gd name="T7" fmla="*/ 49 h 258"/>
                  <a:gd name="T8" fmla="*/ 61 w 415"/>
                  <a:gd name="T9" fmla="*/ 35 h 258"/>
                  <a:gd name="T10" fmla="*/ 138 w 415"/>
                  <a:gd name="T11" fmla="*/ 15 h 258"/>
                  <a:gd name="T12" fmla="*/ 138 w 415"/>
                  <a:gd name="T13" fmla="*/ 42 h 258"/>
                  <a:gd name="T14" fmla="*/ 159 w 415"/>
                  <a:gd name="T15" fmla="*/ 28 h 258"/>
                  <a:gd name="T16" fmla="*/ 210 w 415"/>
                  <a:gd name="T17" fmla="*/ 84 h 258"/>
                  <a:gd name="T18" fmla="*/ 185 w 415"/>
                  <a:gd name="T19" fmla="*/ 69 h 258"/>
                  <a:gd name="T20" fmla="*/ 277 w 415"/>
                  <a:gd name="T21" fmla="*/ 99 h 258"/>
                  <a:gd name="T22" fmla="*/ 324 w 415"/>
                  <a:gd name="T23" fmla="*/ 153 h 258"/>
                  <a:gd name="T24" fmla="*/ 344 w 415"/>
                  <a:gd name="T25" fmla="*/ 139 h 258"/>
                  <a:gd name="T26" fmla="*/ 395 w 415"/>
                  <a:gd name="T27" fmla="*/ 196 h 258"/>
                  <a:gd name="T28" fmla="*/ 369 w 415"/>
                  <a:gd name="T29" fmla="*/ 181 h 258"/>
                  <a:gd name="T30" fmla="*/ 384 w 415"/>
                  <a:gd name="T31" fmla="*/ 203 h 258"/>
                  <a:gd name="T32" fmla="*/ 292 w 415"/>
                  <a:gd name="T33" fmla="*/ 174 h 258"/>
                  <a:gd name="T34" fmla="*/ 314 w 415"/>
                  <a:gd name="T35" fmla="*/ 160 h 258"/>
                  <a:gd name="T36" fmla="*/ 302 w 415"/>
                  <a:gd name="T37" fmla="*/ 140 h 258"/>
                  <a:gd name="T38" fmla="*/ 277 w 415"/>
                  <a:gd name="T39" fmla="*/ 125 h 258"/>
                  <a:gd name="T40" fmla="*/ 292 w 415"/>
                  <a:gd name="T41" fmla="*/ 147 h 258"/>
                  <a:gd name="T42" fmla="*/ 200 w 415"/>
                  <a:gd name="T43" fmla="*/ 118 h 258"/>
                  <a:gd name="T44" fmla="*/ 221 w 415"/>
                  <a:gd name="T45" fmla="*/ 105 h 258"/>
                  <a:gd name="T46" fmla="*/ 179 w 415"/>
                  <a:gd name="T47" fmla="*/ 105 h 258"/>
                  <a:gd name="T48" fmla="*/ 154 w 415"/>
                  <a:gd name="T49" fmla="*/ 90 h 258"/>
                  <a:gd name="T50" fmla="*/ 153 w 415"/>
                  <a:gd name="T51" fmla="*/ 63 h 258"/>
                  <a:gd name="T52" fmla="*/ 77 w 415"/>
                  <a:gd name="T53" fmla="*/ 83 h 258"/>
                  <a:gd name="T54" fmla="*/ 98 w 415"/>
                  <a:gd name="T55" fmla="*/ 69 h 258"/>
                  <a:gd name="T56" fmla="*/ 148 w 415"/>
                  <a:gd name="T57" fmla="*/ 126 h 258"/>
                  <a:gd name="T58" fmla="*/ 123 w 415"/>
                  <a:gd name="T59" fmla="*/ 111 h 258"/>
                  <a:gd name="T60" fmla="*/ 215 w 415"/>
                  <a:gd name="T61" fmla="*/ 140 h 258"/>
                  <a:gd name="T62" fmla="*/ 215 w 415"/>
                  <a:gd name="T63" fmla="*/ 167 h 258"/>
                  <a:gd name="T64" fmla="*/ 236 w 415"/>
                  <a:gd name="T65" fmla="*/ 153 h 258"/>
                  <a:gd name="T66" fmla="*/ 287 w 415"/>
                  <a:gd name="T67" fmla="*/ 209 h 258"/>
                  <a:gd name="T68" fmla="*/ 262 w 415"/>
                  <a:gd name="T69" fmla="*/ 195 h 258"/>
                  <a:gd name="T70" fmla="*/ 354 w 415"/>
                  <a:gd name="T71" fmla="*/ 223 h 258"/>
                  <a:gd name="T72" fmla="*/ 277 w 415"/>
                  <a:gd name="T73" fmla="*/ 243 h 258"/>
                  <a:gd name="T74" fmla="*/ 298 w 415"/>
                  <a:gd name="T75" fmla="*/ 229 h 258"/>
                  <a:gd name="T76" fmla="*/ 256 w 415"/>
                  <a:gd name="T77" fmla="*/ 230 h 258"/>
                  <a:gd name="T78" fmla="*/ 231 w 415"/>
                  <a:gd name="T79" fmla="*/ 215 h 258"/>
                  <a:gd name="T80" fmla="*/ 230 w 415"/>
                  <a:gd name="T81" fmla="*/ 189 h 258"/>
                  <a:gd name="T82" fmla="*/ 46 w 415"/>
                  <a:gd name="T83" fmla="*/ 104 h 258"/>
                  <a:gd name="T84" fmla="*/ 67 w 415"/>
                  <a:gd name="T85" fmla="*/ 90 h 2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5"/>
                  <a:gd name="T130" fmla="*/ 0 h 258"/>
                  <a:gd name="T131" fmla="*/ 415 w 415"/>
                  <a:gd name="T132" fmla="*/ 258 h 2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5" h="258">
                    <a:moveTo>
                      <a:pt x="0" y="76"/>
                    </a:moveTo>
                    <a:lnTo>
                      <a:pt x="25" y="91"/>
                    </a:lnTo>
                    <a:lnTo>
                      <a:pt x="45" y="77"/>
                    </a:lnTo>
                    <a:lnTo>
                      <a:pt x="21" y="62"/>
                    </a:lnTo>
                    <a:lnTo>
                      <a:pt x="0" y="76"/>
                    </a:lnTo>
                    <a:close/>
                    <a:moveTo>
                      <a:pt x="31" y="55"/>
                    </a:moveTo>
                    <a:lnTo>
                      <a:pt x="55" y="70"/>
                    </a:lnTo>
                    <a:lnTo>
                      <a:pt x="76" y="56"/>
                    </a:lnTo>
                    <a:lnTo>
                      <a:pt x="51" y="42"/>
                    </a:lnTo>
                    <a:lnTo>
                      <a:pt x="31" y="55"/>
                    </a:lnTo>
                    <a:close/>
                    <a:moveTo>
                      <a:pt x="61" y="35"/>
                    </a:moveTo>
                    <a:lnTo>
                      <a:pt x="86" y="49"/>
                    </a:lnTo>
                    <a:lnTo>
                      <a:pt x="107" y="36"/>
                    </a:lnTo>
                    <a:lnTo>
                      <a:pt x="82" y="21"/>
                    </a:lnTo>
                    <a:lnTo>
                      <a:pt x="61" y="35"/>
                    </a:lnTo>
                    <a:close/>
                    <a:moveTo>
                      <a:pt x="92" y="14"/>
                    </a:moveTo>
                    <a:lnTo>
                      <a:pt x="117" y="29"/>
                    </a:lnTo>
                    <a:lnTo>
                      <a:pt x="138" y="15"/>
                    </a:lnTo>
                    <a:lnTo>
                      <a:pt x="113" y="0"/>
                    </a:lnTo>
                    <a:lnTo>
                      <a:pt x="92" y="14"/>
                    </a:lnTo>
                    <a:close/>
                    <a:moveTo>
                      <a:pt x="138" y="42"/>
                    </a:moveTo>
                    <a:lnTo>
                      <a:pt x="164" y="56"/>
                    </a:lnTo>
                    <a:lnTo>
                      <a:pt x="184" y="43"/>
                    </a:lnTo>
                    <a:lnTo>
                      <a:pt x="159" y="28"/>
                    </a:lnTo>
                    <a:lnTo>
                      <a:pt x="138" y="42"/>
                    </a:lnTo>
                    <a:close/>
                    <a:moveTo>
                      <a:pt x="185" y="69"/>
                    </a:moveTo>
                    <a:lnTo>
                      <a:pt x="210" y="84"/>
                    </a:lnTo>
                    <a:lnTo>
                      <a:pt x="230" y="70"/>
                    </a:lnTo>
                    <a:lnTo>
                      <a:pt x="205" y="56"/>
                    </a:lnTo>
                    <a:lnTo>
                      <a:pt x="185" y="69"/>
                    </a:lnTo>
                    <a:close/>
                    <a:moveTo>
                      <a:pt x="231" y="98"/>
                    </a:moveTo>
                    <a:lnTo>
                      <a:pt x="256" y="112"/>
                    </a:lnTo>
                    <a:lnTo>
                      <a:pt x="277" y="99"/>
                    </a:lnTo>
                    <a:lnTo>
                      <a:pt x="252" y="83"/>
                    </a:lnTo>
                    <a:lnTo>
                      <a:pt x="231" y="98"/>
                    </a:lnTo>
                    <a:close/>
                    <a:moveTo>
                      <a:pt x="324" y="153"/>
                    </a:moveTo>
                    <a:lnTo>
                      <a:pt x="348" y="168"/>
                    </a:lnTo>
                    <a:lnTo>
                      <a:pt x="369" y="154"/>
                    </a:lnTo>
                    <a:lnTo>
                      <a:pt x="344" y="139"/>
                    </a:lnTo>
                    <a:lnTo>
                      <a:pt x="324" y="153"/>
                    </a:lnTo>
                    <a:close/>
                    <a:moveTo>
                      <a:pt x="369" y="181"/>
                    </a:moveTo>
                    <a:lnTo>
                      <a:pt x="395" y="196"/>
                    </a:lnTo>
                    <a:lnTo>
                      <a:pt x="415" y="182"/>
                    </a:lnTo>
                    <a:lnTo>
                      <a:pt x="391" y="168"/>
                    </a:lnTo>
                    <a:lnTo>
                      <a:pt x="369" y="181"/>
                    </a:lnTo>
                    <a:close/>
                    <a:moveTo>
                      <a:pt x="339" y="202"/>
                    </a:moveTo>
                    <a:lnTo>
                      <a:pt x="364" y="216"/>
                    </a:lnTo>
                    <a:lnTo>
                      <a:pt x="384" y="203"/>
                    </a:lnTo>
                    <a:lnTo>
                      <a:pt x="359" y="188"/>
                    </a:lnTo>
                    <a:lnTo>
                      <a:pt x="339" y="202"/>
                    </a:lnTo>
                    <a:close/>
                    <a:moveTo>
                      <a:pt x="292" y="174"/>
                    </a:moveTo>
                    <a:lnTo>
                      <a:pt x="318" y="189"/>
                    </a:lnTo>
                    <a:lnTo>
                      <a:pt x="338" y="175"/>
                    </a:lnTo>
                    <a:lnTo>
                      <a:pt x="314" y="160"/>
                    </a:lnTo>
                    <a:lnTo>
                      <a:pt x="292" y="174"/>
                    </a:lnTo>
                    <a:close/>
                    <a:moveTo>
                      <a:pt x="277" y="125"/>
                    </a:moveTo>
                    <a:lnTo>
                      <a:pt x="302" y="140"/>
                    </a:lnTo>
                    <a:lnTo>
                      <a:pt x="323" y="126"/>
                    </a:lnTo>
                    <a:lnTo>
                      <a:pt x="298" y="112"/>
                    </a:lnTo>
                    <a:lnTo>
                      <a:pt x="277" y="125"/>
                    </a:lnTo>
                    <a:close/>
                    <a:moveTo>
                      <a:pt x="247" y="146"/>
                    </a:moveTo>
                    <a:lnTo>
                      <a:pt x="271" y="160"/>
                    </a:lnTo>
                    <a:lnTo>
                      <a:pt x="292" y="147"/>
                    </a:lnTo>
                    <a:lnTo>
                      <a:pt x="267" y="132"/>
                    </a:lnTo>
                    <a:lnTo>
                      <a:pt x="247" y="146"/>
                    </a:lnTo>
                    <a:close/>
                    <a:moveTo>
                      <a:pt x="200" y="118"/>
                    </a:moveTo>
                    <a:lnTo>
                      <a:pt x="225" y="133"/>
                    </a:lnTo>
                    <a:lnTo>
                      <a:pt x="246" y="119"/>
                    </a:lnTo>
                    <a:lnTo>
                      <a:pt x="221" y="105"/>
                    </a:lnTo>
                    <a:lnTo>
                      <a:pt x="200" y="118"/>
                    </a:lnTo>
                    <a:close/>
                    <a:moveTo>
                      <a:pt x="154" y="90"/>
                    </a:moveTo>
                    <a:lnTo>
                      <a:pt x="179" y="105"/>
                    </a:lnTo>
                    <a:lnTo>
                      <a:pt x="200" y="92"/>
                    </a:lnTo>
                    <a:lnTo>
                      <a:pt x="175" y="76"/>
                    </a:lnTo>
                    <a:lnTo>
                      <a:pt x="154" y="90"/>
                    </a:lnTo>
                    <a:close/>
                    <a:moveTo>
                      <a:pt x="108" y="62"/>
                    </a:moveTo>
                    <a:lnTo>
                      <a:pt x="132" y="77"/>
                    </a:lnTo>
                    <a:lnTo>
                      <a:pt x="153" y="63"/>
                    </a:lnTo>
                    <a:lnTo>
                      <a:pt x="128" y="49"/>
                    </a:lnTo>
                    <a:lnTo>
                      <a:pt x="108" y="62"/>
                    </a:lnTo>
                    <a:close/>
                    <a:moveTo>
                      <a:pt x="77" y="83"/>
                    </a:moveTo>
                    <a:lnTo>
                      <a:pt x="102" y="98"/>
                    </a:lnTo>
                    <a:lnTo>
                      <a:pt x="122" y="84"/>
                    </a:lnTo>
                    <a:lnTo>
                      <a:pt x="98" y="69"/>
                    </a:lnTo>
                    <a:lnTo>
                      <a:pt x="77" y="83"/>
                    </a:lnTo>
                    <a:close/>
                    <a:moveTo>
                      <a:pt x="123" y="111"/>
                    </a:moveTo>
                    <a:lnTo>
                      <a:pt x="148" y="126"/>
                    </a:lnTo>
                    <a:lnTo>
                      <a:pt x="169" y="112"/>
                    </a:lnTo>
                    <a:lnTo>
                      <a:pt x="144" y="98"/>
                    </a:lnTo>
                    <a:lnTo>
                      <a:pt x="123" y="111"/>
                    </a:lnTo>
                    <a:close/>
                    <a:moveTo>
                      <a:pt x="170" y="139"/>
                    </a:moveTo>
                    <a:lnTo>
                      <a:pt x="194" y="153"/>
                    </a:lnTo>
                    <a:lnTo>
                      <a:pt x="215" y="140"/>
                    </a:lnTo>
                    <a:lnTo>
                      <a:pt x="190" y="125"/>
                    </a:lnTo>
                    <a:lnTo>
                      <a:pt x="170" y="139"/>
                    </a:lnTo>
                    <a:close/>
                    <a:moveTo>
                      <a:pt x="215" y="167"/>
                    </a:moveTo>
                    <a:lnTo>
                      <a:pt x="241" y="182"/>
                    </a:lnTo>
                    <a:lnTo>
                      <a:pt x="261" y="168"/>
                    </a:lnTo>
                    <a:lnTo>
                      <a:pt x="236" y="153"/>
                    </a:lnTo>
                    <a:lnTo>
                      <a:pt x="215" y="167"/>
                    </a:lnTo>
                    <a:close/>
                    <a:moveTo>
                      <a:pt x="262" y="195"/>
                    </a:moveTo>
                    <a:lnTo>
                      <a:pt x="287" y="209"/>
                    </a:lnTo>
                    <a:lnTo>
                      <a:pt x="307" y="196"/>
                    </a:lnTo>
                    <a:lnTo>
                      <a:pt x="282" y="181"/>
                    </a:lnTo>
                    <a:lnTo>
                      <a:pt x="262" y="195"/>
                    </a:lnTo>
                    <a:close/>
                    <a:moveTo>
                      <a:pt x="308" y="222"/>
                    </a:moveTo>
                    <a:lnTo>
                      <a:pt x="333" y="237"/>
                    </a:lnTo>
                    <a:lnTo>
                      <a:pt x="354" y="223"/>
                    </a:lnTo>
                    <a:lnTo>
                      <a:pt x="329" y="209"/>
                    </a:lnTo>
                    <a:lnTo>
                      <a:pt x="308" y="222"/>
                    </a:lnTo>
                    <a:close/>
                    <a:moveTo>
                      <a:pt x="277" y="243"/>
                    </a:moveTo>
                    <a:lnTo>
                      <a:pt x="302" y="258"/>
                    </a:lnTo>
                    <a:lnTo>
                      <a:pt x="323" y="245"/>
                    </a:lnTo>
                    <a:lnTo>
                      <a:pt x="298" y="229"/>
                    </a:lnTo>
                    <a:lnTo>
                      <a:pt x="277" y="243"/>
                    </a:lnTo>
                    <a:close/>
                    <a:moveTo>
                      <a:pt x="231" y="215"/>
                    </a:moveTo>
                    <a:lnTo>
                      <a:pt x="256" y="230"/>
                    </a:lnTo>
                    <a:lnTo>
                      <a:pt x="277" y="216"/>
                    </a:lnTo>
                    <a:lnTo>
                      <a:pt x="252" y="202"/>
                    </a:lnTo>
                    <a:lnTo>
                      <a:pt x="231" y="215"/>
                    </a:lnTo>
                    <a:close/>
                    <a:moveTo>
                      <a:pt x="92" y="132"/>
                    </a:moveTo>
                    <a:lnTo>
                      <a:pt x="210" y="202"/>
                    </a:lnTo>
                    <a:lnTo>
                      <a:pt x="230" y="189"/>
                    </a:lnTo>
                    <a:lnTo>
                      <a:pt x="113" y="118"/>
                    </a:lnTo>
                    <a:lnTo>
                      <a:pt x="92" y="132"/>
                    </a:lnTo>
                    <a:close/>
                    <a:moveTo>
                      <a:pt x="46" y="104"/>
                    </a:moveTo>
                    <a:lnTo>
                      <a:pt x="71" y="119"/>
                    </a:lnTo>
                    <a:lnTo>
                      <a:pt x="92" y="105"/>
                    </a:lnTo>
                    <a:lnTo>
                      <a:pt x="67" y="90"/>
                    </a:lnTo>
                    <a:lnTo>
                      <a:pt x="46" y="104"/>
                    </a:lnTo>
                    <a:close/>
                  </a:path>
                </a:pathLst>
              </a:custGeom>
              <a:solidFill>
                <a:srgbClr val="FFCD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39" name="Freeform 965"/>
              <p:cNvSpPr>
                <a:spLocks noEditPoints="1"/>
              </p:cNvSpPr>
              <p:nvPr/>
            </p:nvSpPr>
            <p:spPr bwMode="auto">
              <a:xfrm>
                <a:off x="2005" y="3640"/>
                <a:ext cx="415" cy="251"/>
              </a:xfrm>
              <a:custGeom>
                <a:avLst/>
                <a:gdLst>
                  <a:gd name="T0" fmla="*/ 92 w 415"/>
                  <a:gd name="T1" fmla="*/ 7 h 251"/>
                  <a:gd name="T2" fmla="*/ 138 w 415"/>
                  <a:gd name="T3" fmla="*/ 35 h 251"/>
                  <a:gd name="T4" fmla="*/ 185 w 415"/>
                  <a:gd name="T5" fmla="*/ 62 h 251"/>
                  <a:gd name="T6" fmla="*/ 231 w 415"/>
                  <a:gd name="T7" fmla="*/ 90 h 251"/>
                  <a:gd name="T8" fmla="*/ 277 w 415"/>
                  <a:gd name="T9" fmla="*/ 118 h 251"/>
                  <a:gd name="T10" fmla="*/ 324 w 415"/>
                  <a:gd name="T11" fmla="*/ 146 h 251"/>
                  <a:gd name="T12" fmla="*/ 117 w 415"/>
                  <a:gd name="T13" fmla="*/ 16 h 251"/>
                  <a:gd name="T14" fmla="*/ 164 w 415"/>
                  <a:gd name="T15" fmla="*/ 43 h 251"/>
                  <a:gd name="T16" fmla="*/ 210 w 415"/>
                  <a:gd name="T17" fmla="*/ 71 h 251"/>
                  <a:gd name="T18" fmla="*/ 256 w 415"/>
                  <a:gd name="T19" fmla="*/ 99 h 251"/>
                  <a:gd name="T20" fmla="*/ 302 w 415"/>
                  <a:gd name="T21" fmla="*/ 127 h 251"/>
                  <a:gd name="T22" fmla="*/ 348 w 415"/>
                  <a:gd name="T23" fmla="*/ 155 h 251"/>
                  <a:gd name="T24" fmla="*/ 369 w 415"/>
                  <a:gd name="T25" fmla="*/ 174 h 251"/>
                  <a:gd name="T26" fmla="*/ 395 w 415"/>
                  <a:gd name="T27" fmla="*/ 183 h 251"/>
                  <a:gd name="T28" fmla="*/ 61 w 415"/>
                  <a:gd name="T29" fmla="*/ 28 h 251"/>
                  <a:gd name="T30" fmla="*/ 108 w 415"/>
                  <a:gd name="T31" fmla="*/ 55 h 251"/>
                  <a:gd name="T32" fmla="*/ 154 w 415"/>
                  <a:gd name="T33" fmla="*/ 83 h 251"/>
                  <a:gd name="T34" fmla="*/ 200 w 415"/>
                  <a:gd name="T35" fmla="*/ 111 h 251"/>
                  <a:gd name="T36" fmla="*/ 247 w 415"/>
                  <a:gd name="T37" fmla="*/ 139 h 251"/>
                  <a:gd name="T38" fmla="*/ 292 w 415"/>
                  <a:gd name="T39" fmla="*/ 167 h 251"/>
                  <a:gd name="T40" fmla="*/ 86 w 415"/>
                  <a:gd name="T41" fmla="*/ 36 h 251"/>
                  <a:gd name="T42" fmla="*/ 132 w 415"/>
                  <a:gd name="T43" fmla="*/ 64 h 251"/>
                  <a:gd name="T44" fmla="*/ 179 w 415"/>
                  <a:gd name="T45" fmla="*/ 92 h 251"/>
                  <a:gd name="T46" fmla="*/ 225 w 415"/>
                  <a:gd name="T47" fmla="*/ 120 h 251"/>
                  <a:gd name="T48" fmla="*/ 271 w 415"/>
                  <a:gd name="T49" fmla="*/ 147 h 251"/>
                  <a:gd name="T50" fmla="*/ 318 w 415"/>
                  <a:gd name="T51" fmla="*/ 176 h 251"/>
                  <a:gd name="T52" fmla="*/ 339 w 415"/>
                  <a:gd name="T53" fmla="*/ 194 h 251"/>
                  <a:gd name="T54" fmla="*/ 364 w 415"/>
                  <a:gd name="T55" fmla="*/ 203 h 251"/>
                  <a:gd name="T56" fmla="*/ 31 w 415"/>
                  <a:gd name="T57" fmla="*/ 48 h 251"/>
                  <a:gd name="T58" fmla="*/ 77 w 415"/>
                  <a:gd name="T59" fmla="*/ 76 h 251"/>
                  <a:gd name="T60" fmla="*/ 123 w 415"/>
                  <a:gd name="T61" fmla="*/ 104 h 251"/>
                  <a:gd name="T62" fmla="*/ 170 w 415"/>
                  <a:gd name="T63" fmla="*/ 132 h 251"/>
                  <a:gd name="T64" fmla="*/ 215 w 415"/>
                  <a:gd name="T65" fmla="*/ 160 h 251"/>
                  <a:gd name="T66" fmla="*/ 262 w 415"/>
                  <a:gd name="T67" fmla="*/ 187 h 251"/>
                  <a:gd name="T68" fmla="*/ 55 w 415"/>
                  <a:gd name="T69" fmla="*/ 57 h 251"/>
                  <a:gd name="T70" fmla="*/ 102 w 415"/>
                  <a:gd name="T71" fmla="*/ 85 h 251"/>
                  <a:gd name="T72" fmla="*/ 148 w 415"/>
                  <a:gd name="T73" fmla="*/ 113 h 251"/>
                  <a:gd name="T74" fmla="*/ 194 w 415"/>
                  <a:gd name="T75" fmla="*/ 140 h 251"/>
                  <a:gd name="T76" fmla="*/ 241 w 415"/>
                  <a:gd name="T77" fmla="*/ 169 h 251"/>
                  <a:gd name="T78" fmla="*/ 287 w 415"/>
                  <a:gd name="T79" fmla="*/ 196 h 251"/>
                  <a:gd name="T80" fmla="*/ 308 w 415"/>
                  <a:gd name="T81" fmla="*/ 215 h 251"/>
                  <a:gd name="T82" fmla="*/ 333 w 415"/>
                  <a:gd name="T83" fmla="*/ 224 h 251"/>
                  <a:gd name="T84" fmla="*/ 0 w 415"/>
                  <a:gd name="T85" fmla="*/ 69 h 251"/>
                  <a:gd name="T86" fmla="*/ 46 w 415"/>
                  <a:gd name="T87" fmla="*/ 97 h 251"/>
                  <a:gd name="T88" fmla="*/ 92 w 415"/>
                  <a:gd name="T89" fmla="*/ 125 h 251"/>
                  <a:gd name="T90" fmla="*/ 231 w 415"/>
                  <a:gd name="T91" fmla="*/ 208 h 251"/>
                  <a:gd name="T92" fmla="*/ 25 w 415"/>
                  <a:gd name="T93" fmla="*/ 78 h 251"/>
                  <a:gd name="T94" fmla="*/ 71 w 415"/>
                  <a:gd name="T95" fmla="*/ 106 h 251"/>
                  <a:gd name="T96" fmla="*/ 210 w 415"/>
                  <a:gd name="T97" fmla="*/ 189 h 251"/>
                  <a:gd name="T98" fmla="*/ 256 w 415"/>
                  <a:gd name="T99" fmla="*/ 217 h 251"/>
                  <a:gd name="T100" fmla="*/ 277 w 415"/>
                  <a:gd name="T101" fmla="*/ 236 h 251"/>
                  <a:gd name="T102" fmla="*/ 302 w 415"/>
                  <a:gd name="T103" fmla="*/ 245 h 2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15"/>
                  <a:gd name="T157" fmla="*/ 0 h 251"/>
                  <a:gd name="T158" fmla="*/ 415 w 415"/>
                  <a:gd name="T159" fmla="*/ 251 h 2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15" h="251">
                    <a:moveTo>
                      <a:pt x="92" y="7"/>
                    </a:moveTo>
                    <a:lnTo>
                      <a:pt x="117" y="22"/>
                    </a:lnTo>
                    <a:lnTo>
                      <a:pt x="117" y="16"/>
                    </a:lnTo>
                    <a:lnTo>
                      <a:pt x="92" y="0"/>
                    </a:lnTo>
                    <a:lnTo>
                      <a:pt x="92" y="7"/>
                    </a:lnTo>
                    <a:close/>
                    <a:moveTo>
                      <a:pt x="138" y="35"/>
                    </a:moveTo>
                    <a:lnTo>
                      <a:pt x="164" y="49"/>
                    </a:lnTo>
                    <a:lnTo>
                      <a:pt x="164" y="43"/>
                    </a:lnTo>
                    <a:lnTo>
                      <a:pt x="138" y="29"/>
                    </a:lnTo>
                    <a:lnTo>
                      <a:pt x="138" y="35"/>
                    </a:lnTo>
                    <a:close/>
                    <a:moveTo>
                      <a:pt x="185" y="62"/>
                    </a:moveTo>
                    <a:lnTo>
                      <a:pt x="210" y="77"/>
                    </a:lnTo>
                    <a:lnTo>
                      <a:pt x="210" y="71"/>
                    </a:lnTo>
                    <a:lnTo>
                      <a:pt x="185" y="56"/>
                    </a:lnTo>
                    <a:lnTo>
                      <a:pt x="185" y="62"/>
                    </a:lnTo>
                    <a:close/>
                    <a:moveTo>
                      <a:pt x="231" y="90"/>
                    </a:moveTo>
                    <a:lnTo>
                      <a:pt x="256" y="105"/>
                    </a:lnTo>
                    <a:lnTo>
                      <a:pt x="256" y="99"/>
                    </a:lnTo>
                    <a:lnTo>
                      <a:pt x="231" y="85"/>
                    </a:lnTo>
                    <a:lnTo>
                      <a:pt x="231" y="90"/>
                    </a:lnTo>
                    <a:close/>
                    <a:moveTo>
                      <a:pt x="277" y="118"/>
                    </a:moveTo>
                    <a:lnTo>
                      <a:pt x="302" y="133"/>
                    </a:lnTo>
                    <a:lnTo>
                      <a:pt x="302" y="127"/>
                    </a:lnTo>
                    <a:lnTo>
                      <a:pt x="277" y="112"/>
                    </a:lnTo>
                    <a:lnTo>
                      <a:pt x="277" y="118"/>
                    </a:lnTo>
                    <a:close/>
                    <a:moveTo>
                      <a:pt x="324" y="146"/>
                    </a:moveTo>
                    <a:lnTo>
                      <a:pt x="348" y="161"/>
                    </a:lnTo>
                    <a:lnTo>
                      <a:pt x="348" y="155"/>
                    </a:lnTo>
                    <a:lnTo>
                      <a:pt x="324" y="140"/>
                    </a:lnTo>
                    <a:lnTo>
                      <a:pt x="324" y="146"/>
                    </a:lnTo>
                    <a:close/>
                    <a:moveTo>
                      <a:pt x="117" y="16"/>
                    </a:moveTo>
                    <a:lnTo>
                      <a:pt x="117" y="22"/>
                    </a:lnTo>
                    <a:lnTo>
                      <a:pt x="138" y="8"/>
                    </a:lnTo>
                    <a:lnTo>
                      <a:pt x="138" y="2"/>
                    </a:lnTo>
                    <a:lnTo>
                      <a:pt x="117" y="16"/>
                    </a:lnTo>
                    <a:close/>
                    <a:moveTo>
                      <a:pt x="164" y="43"/>
                    </a:moveTo>
                    <a:lnTo>
                      <a:pt x="164" y="49"/>
                    </a:lnTo>
                    <a:lnTo>
                      <a:pt x="184" y="36"/>
                    </a:lnTo>
                    <a:lnTo>
                      <a:pt x="184" y="30"/>
                    </a:lnTo>
                    <a:lnTo>
                      <a:pt x="164" y="43"/>
                    </a:lnTo>
                    <a:close/>
                    <a:moveTo>
                      <a:pt x="210" y="71"/>
                    </a:moveTo>
                    <a:lnTo>
                      <a:pt x="210" y="77"/>
                    </a:lnTo>
                    <a:lnTo>
                      <a:pt x="230" y="63"/>
                    </a:lnTo>
                    <a:lnTo>
                      <a:pt x="230" y="57"/>
                    </a:lnTo>
                    <a:lnTo>
                      <a:pt x="210" y="71"/>
                    </a:lnTo>
                    <a:close/>
                    <a:moveTo>
                      <a:pt x="256" y="99"/>
                    </a:moveTo>
                    <a:lnTo>
                      <a:pt x="256" y="105"/>
                    </a:lnTo>
                    <a:lnTo>
                      <a:pt x="277" y="92"/>
                    </a:lnTo>
                    <a:lnTo>
                      <a:pt x="277" y="86"/>
                    </a:lnTo>
                    <a:lnTo>
                      <a:pt x="256" y="99"/>
                    </a:lnTo>
                    <a:close/>
                    <a:moveTo>
                      <a:pt x="302" y="127"/>
                    </a:moveTo>
                    <a:lnTo>
                      <a:pt x="302" y="133"/>
                    </a:lnTo>
                    <a:lnTo>
                      <a:pt x="323" y="119"/>
                    </a:lnTo>
                    <a:lnTo>
                      <a:pt x="323" y="113"/>
                    </a:lnTo>
                    <a:lnTo>
                      <a:pt x="302" y="127"/>
                    </a:lnTo>
                    <a:close/>
                    <a:moveTo>
                      <a:pt x="348" y="155"/>
                    </a:moveTo>
                    <a:lnTo>
                      <a:pt x="348" y="161"/>
                    </a:lnTo>
                    <a:lnTo>
                      <a:pt x="369" y="147"/>
                    </a:lnTo>
                    <a:lnTo>
                      <a:pt x="369" y="141"/>
                    </a:lnTo>
                    <a:lnTo>
                      <a:pt x="348" y="155"/>
                    </a:lnTo>
                    <a:close/>
                    <a:moveTo>
                      <a:pt x="369" y="174"/>
                    </a:moveTo>
                    <a:lnTo>
                      <a:pt x="395" y="189"/>
                    </a:lnTo>
                    <a:lnTo>
                      <a:pt x="395" y="183"/>
                    </a:lnTo>
                    <a:lnTo>
                      <a:pt x="369" y="168"/>
                    </a:lnTo>
                    <a:lnTo>
                      <a:pt x="369" y="174"/>
                    </a:lnTo>
                    <a:close/>
                    <a:moveTo>
                      <a:pt x="395" y="183"/>
                    </a:moveTo>
                    <a:lnTo>
                      <a:pt x="395" y="189"/>
                    </a:lnTo>
                    <a:lnTo>
                      <a:pt x="415" y="175"/>
                    </a:lnTo>
                    <a:lnTo>
                      <a:pt x="415" y="169"/>
                    </a:lnTo>
                    <a:lnTo>
                      <a:pt x="395" y="183"/>
                    </a:lnTo>
                    <a:close/>
                    <a:moveTo>
                      <a:pt x="61" y="28"/>
                    </a:moveTo>
                    <a:lnTo>
                      <a:pt x="87" y="42"/>
                    </a:lnTo>
                    <a:lnTo>
                      <a:pt x="87" y="36"/>
                    </a:lnTo>
                    <a:lnTo>
                      <a:pt x="61" y="22"/>
                    </a:lnTo>
                    <a:lnTo>
                      <a:pt x="61" y="28"/>
                    </a:lnTo>
                    <a:close/>
                    <a:moveTo>
                      <a:pt x="108" y="55"/>
                    </a:moveTo>
                    <a:lnTo>
                      <a:pt x="132" y="70"/>
                    </a:lnTo>
                    <a:lnTo>
                      <a:pt x="132" y="64"/>
                    </a:lnTo>
                    <a:lnTo>
                      <a:pt x="108" y="49"/>
                    </a:lnTo>
                    <a:lnTo>
                      <a:pt x="108" y="55"/>
                    </a:lnTo>
                    <a:close/>
                    <a:moveTo>
                      <a:pt x="154" y="83"/>
                    </a:moveTo>
                    <a:lnTo>
                      <a:pt x="179" y="98"/>
                    </a:lnTo>
                    <a:lnTo>
                      <a:pt x="179" y="92"/>
                    </a:lnTo>
                    <a:lnTo>
                      <a:pt x="154" y="77"/>
                    </a:lnTo>
                    <a:lnTo>
                      <a:pt x="154" y="83"/>
                    </a:lnTo>
                    <a:close/>
                    <a:moveTo>
                      <a:pt x="200" y="111"/>
                    </a:moveTo>
                    <a:lnTo>
                      <a:pt x="225" y="126"/>
                    </a:lnTo>
                    <a:lnTo>
                      <a:pt x="225" y="120"/>
                    </a:lnTo>
                    <a:lnTo>
                      <a:pt x="200" y="105"/>
                    </a:lnTo>
                    <a:lnTo>
                      <a:pt x="200" y="111"/>
                    </a:lnTo>
                    <a:close/>
                    <a:moveTo>
                      <a:pt x="247" y="139"/>
                    </a:moveTo>
                    <a:lnTo>
                      <a:pt x="271" y="154"/>
                    </a:lnTo>
                    <a:lnTo>
                      <a:pt x="271" y="147"/>
                    </a:lnTo>
                    <a:lnTo>
                      <a:pt x="247" y="133"/>
                    </a:lnTo>
                    <a:lnTo>
                      <a:pt x="247" y="139"/>
                    </a:lnTo>
                    <a:close/>
                    <a:moveTo>
                      <a:pt x="292" y="167"/>
                    </a:moveTo>
                    <a:lnTo>
                      <a:pt x="318" y="182"/>
                    </a:lnTo>
                    <a:lnTo>
                      <a:pt x="318" y="176"/>
                    </a:lnTo>
                    <a:lnTo>
                      <a:pt x="292" y="161"/>
                    </a:lnTo>
                    <a:lnTo>
                      <a:pt x="292" y="167"/>
                    </a:lnTo>
                    <a:close/>
                    <a:moveTo>
                      <a:pt x="86" y="36"/>
                    </a:moveTo>
                    <a:lnTo>
                      <a:pt x="86" y="42"/>
                    </a:lnTo>
                    <a:lnTo>
                      <a:pt x="107" y="29"/>
                    </a:lnTo>
                    <a:lnTo>
                      <a:pt x="107" y="23"/>
                    </a:lnTo>
                    <a:lnTo>
                      <a:pt x="86" y="36"/>
                    </a:lnTo>
                    <a:close/>
                    <a:moveTo>
                      <a:pt x="132" y="64"/>
                    </a:moveTo>
                    <a:lnTo>
                      <a:pt x="132" y="70"/>
                    </a:lnTo>
                    <a:lnTo>
                      <a:pt x="153" y="56"/>
                    </a:lnTo>
                    <a:lnTo>
                      <a:pt x="153" y="50"/>
                    </a:lnTo>
                    <a:lnTo>
                      <a:pt x="132" y="64"/>
                    </a:lnTo>
                    <a:close/>
                    <a:moveTo>
                      <a:pt x="179" y="92"/>
                    </a:moveTo>
                    <a:lnTo>
                      <a:pt x="179" y="98"/>
                    </a:lnTo>
                    <a:lnTo>
                      <a:pt x="200" y="85"/>
                    </a:lnTo>
                    <a:lnTo>
                      <a:pt x="200" y="79"/>
                    </a:lnTo>
                    <a:lnTo>
                      <a:pt x="179" y="92"/>
                    </a:lnTo>
                    <a:close/>
                    <a:moveTo>
                      <a:pt x="225" y="120"/>
                    </a:moveTo>
                    <a:lnTo>
                      <a:pt x="225" y="126"/>
                    </a:lnTo>
                    <a:lnTo>
                      <a:pt x="246" y="112"/>
                    </a:lnTo>
                    <a:lnTo>
                      <a:pt x="246" y="106"/>
                    </a:lnTo>
                    <a:lnTo>
                      <a:pt x="225" y="120"/>
                    </a:lnTo>
                    <a:close/>
                    <a:moveTo>
                      <a:pt x="271" y="147"/>
                    </a:moveTo>
                    <a:lnTo>
                      <a:pt x="271" y="154"/>
                    </a:lnTo>
                    <a:lnTo>
                      <a:pt x="292" y="140"/>
                    </a:lnTo>
                    <a:lnTo>
                      <a:pt x="292" y="134"/>
                    </a:lnTo>
                    <a:lnTo>
                      <a:pt x="271" y="147"/>
                    </a:lnTo>
                    <a:close/>
                    <a:moveTo>
                      <a:pt x="318" y="176"/>
                    </a:moveTo>
                    <a:lnTo>
                      <a:pt x="318" y="182"/>
                    </a:lnTo>
                    <a:lnTo>
                      <a:pt x="338" y="168"/>
                    </a:lnTo>
                    <a:lnTo>
                      <a:pt x="338" y="162"/>
                    </a:lnTo>
                    <a:lnTo>
                      <a:pt x="318" y="176"/>
                    </a:lnTo>
                    <a:close/>
                    <a:moveTo>
                      <a:pt x="339" y="194"/>
                    </a:moveTo>
                    <a:lnTo>
                      <a:pt x="364" y="209"/>
                    </a:lnTo>
                    <a:lnTo>
                      <a:pt x="364" y="203"/>
                    </a:lnTo>
                    <a:lnTo>
                      <a:pt x="339" y="189"/>
                    </a:lnTo>
                    <a:lnTo>
                      <a:pt x="339" y="194"/>
                    </a:lnTo>
                    <a:close/>
                    <a:moveTo>
                      <a:pt x="364" y="203"/>
                    </a:moveTo>
                    <a:lnTo>
                      <a:pt x="364" y="209"/>
                    </a:lnTo>
                    <a:lnTo>
                      <a:pt x="384" y="196"/>
                    </a:lnTo>
                    <a:lnTo>
                      <a:pt x="384" y="190"/>
                    </a:lnTo>
                    <a:lnTo>
                      <a:pt x="364" y="203"/>
                    </a:lnTo>
                    <a:close/>
                    <a:moveTo>
                      <a:pt x="31" y="48"/>
                    </a:moveTo>
                    <a:lnTo>
                      <a:pt x="55" y="63"/>
                    </a:lnTo>
                    <a:lnTo>
                      <a:pt x="55" y="57"/>
                    </a:lnTo>
                    <a:lnTo>
                      <a:pt x="31" y="42"/>
                    </a:lnTo>
                    <a:lnTo>
                      <a:pt x="31" y="48"/>
                    </a:lnTo>
                    <a:close/>
                    <a:moveTo>
                      <a:pt x="77" y="76"/>
                    </a:moveTo>
                    <a:lnTo>
                      <a:pt x="102" y="91"/>
                    </a:lnTo>
                    <a:lnTo>
                      <a:pt x="102" y="85"/>
                    </a:lnTo>
                    <a:lnTo>
                      <a:pt x="77" y="70"/>
                    </a:lnTo>
                    <a:lnTo>
                      <a:pt x="77" y="76"/>
                    </a:lnTo>
                    <a:close/>
                    <a:moveTo>
                      <a:pt x="123" y="104"/>
                    </a:moveTo>
                    <a:lnTo>
                      <a:pt x="148" y="119"/>
                    </a:lnTo>
                    <a:lnTo>
                      <a:pt x="148" y="113"/>
                    </a:lnTo>
                    <a:lnTo>
                      <a:pt x="123" y="98"/>
                    </a:lnTo>
                    <a:lnTo>
                      <a:pt x="123" y="104"/>
                    </a:lnTo>
                    <a:close/>
                    <a:moveTo>
                      <a:pt x="170" y="132"/>
                    </a:moveTo>
                    <a:lnTo>
                      <a:pt x="194" y="146"/>
                    </a:lnTo>
                    <a:lnTo>
                      <a:pt x="194" y="140"/>
                    </a:lnTo>
                    <a:lnTo>
                      <a:pt x="170" y="126"/>
                    </a:lnTo>
                    <a:lnTo>
                      <a:pt x="170" y="132"/>
                    </a:lnTo>
                    <a:close/>
                    <a:moveTo>
                      <a:pt x="215" y="160"/>
                    </a:moveTo>
                    <a:lnTo>
                      <a:pt x="241" y="174"/>
                    </a:lnTo>
                    <a:lnTo>
                      <a:pt x="241" y="169"/>
                    </a:lnTo>
                    <a:lnTo>
                      <a:pt x="215" y="154"/>
                    </a:lnTo>
                    <a:lnTo>
                      <a:pt x="215" y="160"/>
                    </a:lnTo>
                    <a:close/>
                    <a:moveTo>
                      <a:pt x="262" y="187"/>
                    </a:moveTo>
                    <a:lnTo>
                      <a:pt x="287" y="202"/>
                    </a:lnTo>
                    <a:lnTo>
                      <a:pt x="287" y="196"/>
                    </a:lnTo>
                    <a:lnTo>
                      <a:pt x="262" y="182"/>
                    </a:lnTo>
                    <a:lnTo>
                      <a:pt x="262" y="187"/>
                    </a:lnTo>
                    <a:close/>
                    <a:moveTo>
                      <a:pt x="55" y="57"/>
                    </a:moveTo>
                    <a:lnTo>
                      <a:pt x="55" y="63"/>
                    </a:lnTo>
                    <a:lnTo>
                      <a:pt x="76" y="49"/>
                    </a:lnTo>
                    <a:lnTo>
                      <a:pt x="76" y="43"/>
                    </a:lnTo>
                    <a:lnTo>
                      <a:pt x="55" y="57"/>
                    </a:lnTo>
                    <a:close/>
                    <a:moveTo>
                      <a:pt x="102" y="85"/>
                    </a:moveTo>
                    <a:lnTo>
                      <a:pt x="102" y="91"/>
                    </a:lnTo>
                    <a:lnTo>
                      <a:pt x="122" y="77"/>
                    </a:lnTo>
                    <a:lnTo>
                      <a:pt x="122" y="71"/>
                    </a:lnTo>
                    <a:lnTo>
                      <a:pt x="102" y="85"/>
                    </a:lnTo>
                    <a:close/>
                    <a:moveTo>
                      <a:pt x="148" y="113"/>
                    </a:moveTo>
                    <a:lnTo>
                      <a:pt x="148" y="119"/>
                    </a:lnTo>
                    <a:lnTo>
                      <a:pt x="169" y="105"/>
                    </a:lnTo>
                    <a:lnTo>
                      <a:pt x="169" y="99"/>
                    </a:lnTo>
                    <a:lnTo>
                      <a:pt x="148" y="113"/>
                    </a:lnTo>
                    <a:close/>
                    <a:moveTo>
                      <a:pt x="194" y="140"/>
                    </a:moveTo>
                    <a:lnTo>
                      <a:pt x="194" y="146"/>
                    </a:lnTo>
                    <a:lnTo>
                      <a:pt x="215" y="133"/>
                    </a:lnTo>
                    <a:lnTo>
                      <a:pt x="215" y="127"/>
                    </a:lnTo>
                    <a:lnTo>
                      <a:pt x="194" y="140"/>
                    </a:lnTo>
                    <a:close/>
                    <a:moveTo>
                      <a:pt x="241" y="169"/>
                    </a:moveTo>
                    <a:lnTo>
                      <a:pt x="241" y="174"/>
                    </a:lnTo>
                    <a:lnTo>
                      <a:pt x="261" y="161"/>
                    </a:lnTo>
                    <a:lnTo>
                      <a:pt x="261" y="155"/>
                    </a:lnTo>
                    <a:lnTo>
                      <a:pt x="241" y="169"/>
                    </a:lnTo>
                    <a:close/>
                    <a:moveTo>
                      <a:pt x="287" y="196"/>
                    </a:moveTo>
                    <a:lnTo>
                      <a:pt x="287" y="202"/>
                    </a:lnTo>
                    <a:lnTo>
                      <a:pt x="307" y="189"/>
                    </a:lnTo>
                    <a:lnTo>
                      <a:pt x="307" y="183"/>
                    </a:lnTo>
                    <a:lnTo>
                      <a:pt x="287" y="196"/>
                    </a:lnTo>
                    <a:close/>
                    <a:moveTo>
                      <a:pt x="308" y="215"/>
                    </a:moveTo>
                    <a:lnTo>
                      <a:pt x="333" y="230"/>
                    </a:lnTo>
                    <a:lnTo>
                      <a:pt x="333" y="224"/>
                    </a:lnTo>
                    <a:lnTo>
                      <a:pt x="308" y="209"/>
                    </a:lnTo>
                    <a:lnTo>
                      <a:pt x="308" y="215"/>
                    </a:lnTo>
                    <a:close/>
                    <a:moveTo>
                      <a:pt x="333" y="224"/>
                    </a:moveTo>
                    <a:lnTo>
                      <a:pt x="333" y="230"/>
                    </a:lnTo>
                    <a:lnTo>
                      <a:pt x="354" y="216"/>
                    </a:lnTo>
                    <a:lnTo>
                      <a:pt x="354" y="210"/>
                    </a:lnTo>
                    <a:lnTo>
                      <a:pt x="333" y="224"/>
                    </a:lnTo>
                    <a:close/>
                    <a:moveTo>
                      <a:pt x="0" y="69"/>
                    </a:moveTo>
                    <a:lnTo>
                      <a:pt x="25" y="84"/>
                    </a:lnTo>
                    <a:lnTo>
                      <a:pt x="25" y="78"/>
                    </a:lnTo>
                    <a:lnTo>
                      <a:pt x="0" y="63"/>
                    </a:lnTo>
                    <a:lnTo>
                      <a:pt x="0" y="69"/>
                    </a:lnTo>
                    <a:close/>
                    <a:moveTo>
                      <a:pt x="46" y="97"/>
                    </a:moveTo>
                    <a:lnTo>
                      <a:pt x="71" y="112"/>
                    </a:lnTo>
                    <a:lnTo>
                      <a:pt x="71" y="106"/>
                    </a:lnTo>
                    <a:lnTo>
                      <a:pt x="46" y="91"/>
                    </a:lnTo>
                    <a:lnTo>
                      <a:pt x="46" y="97"/>
                    </a:lnTo>
                    <a:close/>
                    <a:moveTo>
                      <a:pt x="92" y="125"/>
                    </a:moveTo>
                    <a:lnTo>
                      <a:pt x="210" y="195"/>
                    </a:lnTo>
                    <a:lnTo>
                      <a:pt x="210" y="189"/>
                    </a:lnTo>
                    <a:lnTo>
                      <a:pt x="92" y="119"/>
                    </a:lnTo>
                    <a:lnTo>
                      <a:pt x="92" y="125"/>
                    </a:lnTo>
                    <a:close/>
                    <a:moveTo>
                      <a:pt x="231" y="208"/>
                    </a:moveTo>
                    <a:lnTo>
                      <a:pt x="256" y="223"/>
                    </a:lnTo>
                    <a:lnTo>
                      <a:pt x="256" y="217"/>
                    </a:lnTo>
                    <a:lnTo>
                      <a:pt x="231" y="202"/>
                    </a:lnTo>
                    <a:lnTo>
                      <a:pt x="231" y="208"/>
                    </a:lnTo>
                    <a:close/>
                    <a:moveTo>
                      <a:pt x="25" y="78"/>
                    </a:moveTo>
                    <a:lnTo>
                      <a:pt x="25" y="84"/>
                    </a:lnTo>
                    <a:lnTo>
                      <a:pt x="45" y="70"/>
                    </a:lnTo>
                    <a:lnTo>
                      <a:pt x="45" y="64"/>
                    </a:lnTo>
                    <a:lnTo>
                      <a:pt x="25" y="78"/>
                    </a:lnTo>
                    <a:close/>
                    <a:moveTo>
                      <a:pt x="71" y="106"/>
                    </a:moveTo>
                    <a:lnTo>
                      <a:pt x="71" y="112"/>
                    </a:lnTo>
                    <a:lnTo>
                      <a:pt x="92" y="98"/>
                    </a:lnTo>
                    <a:lnTo>
                      <a:pt x="92" y="92"/>
                    </a:lnTo>
                    <a:lnTo>
                      <a:pt x="71" y="106"/>
                    </a:lnTo>
                    <a:close/>
                    <a:moveTo>
                      <a:pt x="210" y="189"/>
                    </a:moveTo>
                    <a:lnTo>
                      <a:pt x="210" y="195"/>
                    </a:lnTo>
                    <a:lnTo>
                      <a:pt x="230" y="182"/>
                    </a:lnTo>
                    <a:lnTo>
                      <a:pt x="230" y="176"/>
                    </a:lnTo>
                    <a:lnTo>
                      <a:pt x="210" y="189"/>
                    </a:lnTo>
                    <a:close/>
                    <a:moveTo>
                      <a:pt x="256" y="217"/>
                    </a:moveTo>
                    <a:lnTo>
                      <a:pt x="256" y="223"/>
                    </a:lnTo>
                    <a:lnTo>
                      <a:pt x="277" y="209"/>
                    </a:lnTo>
                    <a:lnTo>
                      <a:pt x="277" y="203"/>
                    </a:lnTo>
                    <a:lnTo>
                      <a:pt x="256" y="217"/>
                    </a:lnTo>
                    <a:close/>
                    <a:moveTo>
                      <a:pt x="277" y="236"/>
                    </a:moveTo>
                    <a:lnTo>
                      <a:pt x="302" y="251"/>
                    </a:lnTo>
                    <a:lnTo>
                      <a:pt x="302" y="245"/>
                    </a:lnTo>
                    <a:lnTo>
                      <a:pt x="277" y="230"/>
                    </a:lnTo>
                    <a:lnTo>
                      <a:pt x="277" y="236"/>
                    </a:lnTo>
                    <a:close/>
                    <a:moveTo>
                      <a:pt x="302" y="245"/>
                    </a:moveTo>
                    <a:lnTo>
                      <a:pt x="302" y="251"/>
                    </a:lnTo>
                    <a:lnTo>
                      <a:pt x="323" y="237"/>
                    </a:lnTo>
                    <a:lnTo>
                      <a:pt x="323" y="232"/>
                    </a:lnTo>
                    <a:lnTo>
                      <a:pt x="302" y="245"/>
                    </a:lnTo>
                    <a:close/>
                  </a:path>
                </a:pathLst>
              </a:custGeom>
              <a:solidFill>
                <a:srgbClr val="660066"/>
              </a:solidFill>
              <a:ln w="317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0" name="Freeform 966"/>
              <p:cNvSpPr>
                <a:spLocks noEditPoints="1"/>
              </p:cNvSpPr>
              <p:nvPr/>
            </p:nvSpPr>
            <p:spPr bwMode="auto">
              <a:xfrm>
                <a:off x="2784" y="3498"/>
                <a:ext cx="39" cy="96"/>
              </a:xfrm>
              <a:custGeom>
                <a:avLst/>
                <a:gdLst>
                  <a:gd name="T0" fmla="*/ 21 w 39"/>
                  <a:gd name="T1" fmla="*/ 11 h 96"/>
                  <a:gd name="T2" fmla="*/ 39 w 39"/>
                  <a:gd name="T3" fmla="*/ 0 h 96"/>
                  <a:gd name="T4" fmla="*/ 39 w 39"/>
                  <a:gd name="T5" fmla="*/ 73 h 96"/>
                  <a:gd name="T6" fmla="*/ 21 w 39"/>
                  <a:gd name="T7" fmla="*/ 85 h 96"/>
                  <a:gd name="T8" fmla="*/ 21 w 39"/>
                  <a:gd name="T9" fmla="*/ 11 h 96"/>
                  <a:gd name="T10" fmla="*/ 0 w 39"/>
                  <a:gd name="T11" fmla="*/ 23 h 96"/>
                  <a:gd name="T12" fmla="*/ 10 w 39"/>
                  <a:gd name="T13" fmla="*/ 17 h 96"/>
                  <a:gd name="T14" fmla="*/ 10 w 39"/>
                  <a:gd name="T15" fmla="*/ 91 h 96"/>
                  <a:gd name="T16" fmla="*/ 0 w 39"/>
                  <a:gd name="T17" fmla="*/ 96 h 96"/>
                  <a:gd name="T18" fmla="*/ 0 w 39"/>
                  <a:gd name="T19" fmla="*/ 23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96"/>
                  <a:gd name="T32" fmla="*/ 39 w 39"/>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96">
                    <a:moveTo>
                      <a:pt x="21" y="11"/>
                    </a:moveTo>
                    <a:lnTo>
                      <a:pt x="39" y="0"/>
                    </a:lnTo>
                    <a:lnTo>
                      <a:pt x="39" y="73"/>
                    </a:lnTo>
                    <a:lnTo>
                      <a:pt x="21" y="85"/>
                    </a:lnTo>
                    <a:lnTo>
                      <a:pt x="21" y="11"/>
                    </a:lnTo>
                    <a:close/>
                    <a:moveTo>
                      <a:pt x="0" y="23"/>
                    </a:moveTo>
                    <a:lnTo>
                      <a:pt x="10" y="17"/>
                    </a:lnTo>
                    <a:lnTo>
                      <a:pt x="10" y="91"/>
                    </a:lnTo>
                    <a:lnTo>
                      <a:pt x="0" y="96"/>
                    </a:lnTo>
                    <a:lnTo>
                      <a:pt x="0"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1" name="Freeform 967"/>
              <p:cNvSpPr>
                <a:spLocks/>
              </p:cNvSpPr>
              <p:nvPr/>
            </p:nvSpPr>
            <p:spPr bwMode="auto">
              <a:xfrm>
                <a:off x="2805" y="3498"/>
                <a:ext cx="18" cy="85"/>
              </a:xfrm>
              <a:custGeom>
                <a:avLst/>
                <a:gdLst>
                  <a:gd name="T0" fmla="*/ 0 w 18"/>
                  <a:gd name="T1" fmla="*/ 11 h 85"/>
                  <a:gd name="T2" fmla="*/ 18 w 18"/>
                  <a:gd name="T3" fmla="*/ 0 h 85"/>
                  <a:gd name="T4" fmla="*/ 18 w 18"/>
                  <a:gd name="T5" fmla="*/ 73 h 85"/>
                  <a:gd name="T6" fmla="*/ 0 w 18"/>
                  <a:gd name="T7" fmla="*/ 85 h 85"/>
                  <a:gd name="T8" fmla="*/ 0 w 18"/>
                  <a:gd name="T9" fmla="*/ 11 h 85"/>
                  <a:gd name="T10" fmla="*/ 0 60000 65536"/>
                  <a:gd name="T11" fmla="*/ 0 60000 65536"/>
                  <a:gd name="T12" fmla="*/ 0 60000 65536"/>
                  <a:gd name="T13" fmla="*/ 0 60000 65536"/>
                  <a:gd name="T14" fmla="*/ 0 60000 65536"/>
                  <a:gd name="T15" fmla="*/ 0 w 18"/>
                  <a:gd name="T16" fmla="*/ 0 h 85"/>
                  <a:gd name="T17" fmla="*/ 18 w 18"/>
                  <a:gd name="T18" fmla="*/ 85 h 85"/>
                </a:gdLst>
                <a:ahLst/>
                <a:cxnLst>
                  <a:cxn ang="T10">
                    <a:pos x="T0" y="T1"/>
                  </a:cxn>
                  <a:cxn ang="T11">
                    <a:pos x="T2" y="T3"/>
                  </a:cxn>
                  <a:cxn ang="T12">
                    <a:pos x="T4" y="T5"/>
                  </a:cxn>
                  <a:cxn ang="T13">
                    <a:pos x="T6" y="T7"/>
                  </a:cxn>
                  <a:cxn ang="T14">
                    <a:pos x="T8" y="T9"/>
                  </a:cxn>
                </a:cxnLst>
                <a:rect l="T15" t="T16" r="T17" b="T18"/>
                <a:pathLst>
                  <a:path w="18" h="85">
                    <a:moveTo>
                      <a:pt x="0" y="11"/>
                    </a:moveTo>
                    <a:lnTo>
                      <a:pt x="18" y="0"/>
                    </a:lnTo>
                    <a:lnTo>
                      <a:pt x="18" y="73"/>
                    </a:lnTo>
                    <a:lnTo>
                      <a:pt x="0" y="85"/>
                    </a:lnTo>
                    <a:lnTo>
                      <a:pt x="0" y="11"/>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2" name="Freeform 968"/>
              <p:cNvSpPr>
                <a:spLocks/>
              </p:cNvSpPr>
              <p:nvPr/>
            </p:nvSpPr>
            <p:spPr bwMode="auto">
              <a:xfrm>
                <a:off x="2784" y="3515"/>
                <a:ext cx="10" cy="79"/>
              </a:xfrm>
              <a:custGeom>
                <a:avLst/>
                <a:gdLst>
                  <a:gd name="T0" fmla="*/ 0 w 10"/>
                  <a:gd name="T1" fmla="*/ 6 h 79"/>
                  <a:gd name="T2" fmla="*/ 10 w 10"/>
                  <a:gd name="T3" fmla="*/ 0 h 79"/>
                  <a:gd name="T4" fmla="*/ 10 w 10"/>
                  <a:gd name="T5" fmla="*/ 74 h 79"/>
                  <a:gd name="T6" fmla="*/ 0 w 10"/>
                  <a:gd name="T7" fmla="*/ 79 h 79"/>
                  <a:gd name="T8" fmla="*/ 0 w 10"/>
                  <a:gd name="T9" fmla="*/ 6 h 79"/>
                  <a:gd name="T10" fmla="*/ 0 60000 65536"/>
                  <a:gd name="T11" fmla="*/ 0 60000 65536"/>
                  <a:gd name="T12" fmla="*/ 0 60000 65536"/>
                  <a:gd name="T13" fmla="*/ 0 60000 65536"/>
                  <a:gd name="T14" fmla="*/ 0 60000 65536"/>
                  <a:gd name="T15" fmla="*/ 0 w 10"/>
                  <a:gd name="T16" fmla="*/ 0 h 79"/>
                  <a:gd name="T17" fmla="*/ 10 w 10"/>
                  <a:gd name="T18" fmla="*/ 79 h 79"/>
                </a:gdLst>
                <a:ahLst/>
                <a:cxnLst>
                  <a:cxn ang="T10">
                    <a:pos x="T0" y="T1"/>
                  </a:cxn>
                  <a:cxn ang="T11">
                    <a:pos x="T2" y="T3"/>
                  </a:cxn>
                  <a:cxn ang="T12">
                    <a:pos x="T4" y="T5"/>
                  </a:cxn>
                  <a:cxn ang="T13">
                    <a:pos x="T6" y="T7"/>
                  </a:cxn>
                  <a:cxn ang="T14">
                    <a:pos x="T8" y="T9"/>
                  </a:cxn>
                </a:cxnLst>
                <a:rect l="T15" t="T16" r="T17" b="T18"/>
                <a:pathLst>
                  <a:path w="10" h="79">
                    <a:moveTo>
                      <a:pt x="0" y="6"/>
                    </a:moveTo>
                    <a:lnTo>
                      <a:pt x="10" y="0"/>
                    </a:lnTo>
                    <a:lnTo>
                      <a:pt x="10" y="74"/>
                    </a:lnTo>
                    <a:lnTo>
                      <a:pt x="0" y="79"/>
                    </a:lnTo>
                    <a:lnTo>
                      <a:pt x="0" y="6"/>
                    </a:lnTo>
                    <a:close/>
                  </a:path>
                </a:pathLst>
              </a:custGeom>
              <a:solidFill>
                <a:schemeClr val="accent1"/>
              </a:soli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3" name="Freeform 969"/>
              <p:cNvSpPr>
                <a:spLocks noEditPoints="1"/>
              </p:cNvSpPr>
              <p:nvPr/>
            </p:nvSpPr>
            <p:spPr bwMode="auto">
              <a:xfrm>
                <a:off x="2208" y="3095"/>
                <a:ext cx="358" cy="680"/>
              </a:xfrm>
              <a:custGeom>
                <a:avLst/>
                <a:gdLst>
                  <a:gd name="T0" fmla="*/ 609 w 609"/>
                  <a:gd name="T1" fmla="*/ 827 h 1157"/>
                  <a:gd name="T2" fmla="*/ 130 w 609"/>
                  <a:gd name="T3" fmla="*/ 556 h 1157"/>
                  <a:gd name="T4" fmla="*/ 130 w 609"/>
                  <a:gd name="T5" fmla="*/ 556 h 1157"/>
                  <a:gd name="T6" fmla="*/ 130 w 609"/>
                  <a:gd name="T7" fmla="*/ 0 h 1157"/>
                  <a:gd name="T8" fmla="*/ 609 w 609"/>
                  <a:gd name="T9" fmla="*/ 275 h 1157"/>
                  <a:gd name="T10" fmla="*/ 609 w 609"/>
                  <a:gd name="T11" fmla="*/ 275 h 1157"/>
                  <a:gd name="T12" fmla="*/ 609 w 609"/>
                  <a:gd name="T13" fmla="*/ 827 h 1157"/>
                  <a:gd name="T14" fmla="*/ 0 w 609"/>
                  <a:gd name="T15" fmla="*/ 827 h 1157"/>
                  <a:gd name="T16" fmla="*/ 570 w 609"/>
                  <a:gd name="T17" fmla="*/ 1157 h 1157"/>
                  <a:gd name="T18" fmla="*/ 570 w 609"/>
                  <a:gd name="T19" fmla="*/ 1157 h 1157"/>
                  <a:gd name="T20" fmla="*/ 570 w 609"/>
                  <a:gd name="T21" fmla="*/ 920 h 1157"/>
                  <a:gd name="T22" fmla="*/ 0 w 609"/>
                  <a:gd name="T23" fmla="*/ 591 h 1157"/>
                  <a:gd name="T24" fmla="*/ 0 w 609"/>
                  <a:gd name="T25" fmla="*/ 591 h 1157"/>
                  <a:gd name="T26" fmla="*/ 0 w 609"/>
                  <a:gd name="T27" fmla="*/ 827 h 11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157"/>
                  <a:gd name="T44" fmla="*/ 609 w 609"/>
                  <a:gd name="T45" fmla="*/ 1157 h 11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157">
                    <a:moveTo>
                      <a:pt x="609" y="827"/>
                    </a:moveTo>
                    <a:cubicBezTo>
                      <a:pt x="429" y="779"/>
                      <a:pt x="264" y="686"/>
                      <a:pt x="130" y="556"/>
                    </a:cubicBezTo>
                    <a:lnTo>
                      <a:pt x="130" y="0"/>
                    </a:lnTo>
                    <a:cubicBezTo>
                      <a:pt x="268" y="125"/>
                      <a:pt x="432" y="219"/>
                      <a:pt x="609" y="275"/>
                    </a:cubicBezTo>
                    <a:lnTo>
                      <a:pt x="609" y="827"/>
                    </a:lnTo>
                    <a:close/>
                    <a:moveTo>
                      <a:pt x="0" y="827"/>
                    </a:moveTo>
                    <a:cubicBezTo>
                      <a:pt x="159" y="984"/>
                      <a:pt x="355" y="1097"/>
                      <a:pt x="570" y="1157"/>
                    </a:cubicBezTo>
                    <a:lnTo>
                      <a:pt x="570" y="920"/>
                    </a:lnTo>
                    <a:cubicBezTo>
                      <a:pt x="355" y="860"/>
                      <a:pt x="159" y="747"/>
                      <a:pt x="0" y="591"/>
                    </a:cubicBezTo>
                    <a:lnTo>
                      <a:pt x="0" y="827"/>
                    </a:lnTo>
                    <a:close/>
                  </a:path>
                </a:pathLst>
              </a:custGeom>
              <a:solidFill>
                <a:srgbClr val="00FFFF"/>
              </a:solidFill>
              <a:ln w="190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4" name="Freeform 970"/>
              <p:cNvSpPr>
                <a:spLocks noEditPoints="1"/>
              </p:cNvSpPr>
              <p:nvPr/>
            </p:nvSpPr>
            <p:spPr bwMode="auto">
              <a:xfrm>
                <a:off x="2233" y="3113"/>
                <a:ext cx="454" cy="509"/>
              </a:xfrm>
              <a:custGeom>
                <a:avLst/>
                <a:gdLst>
                  <a:gd name="T0" fmla="*/ 0 w 773"/>
                  <a:gd name="T1" fmla="*/ 658 h 865"/>
                  <a:gd name="T2" fmla="*/ 127 w 773"/>
                  <a:gd name="T3" fmla="*/ 761 h 865"/>
                  <a:gd name="T4" fmla="*/ 0 w 773"/>
                  <a:gd name="T5" fmla="*/ 693 h 865"/>
                  <a:gd name="T6" fmla="*/ 127 w 773"/>
                  <a:gd name="T7" fmla="*/ 796 h 865"/>
                  <a:gd name="T8" fmla="*/ 0 w 773"/>
                  <a:gd name="T9" fmla="*/ 727 h 865"/>
                  <a:gd name="T10" fmla="*/ 127 w 773"/>
                  <a:gd name="T11" fmla="*/ 830 h 865"/>
                  <a:gd name="T12" fmla="*/ 0 w 773"/>
                  <a:gd name="T13" fmla="*/ 761 h 865"/>
                  <a:gd name="T14" fmla="*/ 127 w 773"/>
                  <a:gd name="T15" fmla="*/ 865 h 865"/>
                  <a:gd name="T16" fmla="*/ 459 w 773"/>
                  <a:gd name="T17" fmla="*/ 25 h 865"/>
                  <a:gd name="T18" fmla="*/ 685 w 773"/>
                  <a:gd name="T19" fmla="*/ 156 h 865"/>
                  <a:gd name="T20" fmla="*/ 489 w 773"/>
                  <a:gd name="T21" fmla="*/ 17 h 865"/>
                  <a:gd name="T22" fmla="*/ 714 w 773"/>
                  <a:gd name="T23" fmla="*/ 148 h 865"/>
                  <a:gd name="T24" fmla="*/ 518 w 773"/>
                  <a:gd name="T25" fmla="*/ 9 h 865"/>
                  <a:gd name="T26" fmla="*/ 743 w 773"/>
                  <a:gd name="T27" fmla="*/ 139 h 865"/>
                  <a:gd name="T28" fmla="*/ 548 w 773"/>
                  <a:gd name="T29" fmla="*/ 0 h 865"/>
                  <a:gd name="T30" fmla="*/ 773 w 773"/>
                  <a:gd name="T31" fmla="*/ 131 h 8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73"/>
                  <a:gd name="T49" fmla="*/ 0 h 865"/>
                  <a:gd name="T50" fmla="*/ 773 w 773"/>
                  <a:gd name="T51" fmla="*/ 865 h 8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73" h="865">
                    <a:moveTo>
                      <a:pt x="0" y="658"/>
                    </a:moveTo>
                    <a:cubicBezTo>
                      <a:pt x="38" y="697"/>
                      <a:pt x="81" y="732"/>
                      <a:pt x="127" y="761"/>
                    </a:cubicBezTo>
                    <a:moveTo>
                      <a:pt x="0" y="693"/>
                    </a:moveTo>
                    <a:cubicBezTo>
                      <a:pt x="38" y="731"/>
                      <a:pt x="81" y="766"/>
                      <a:pt x="127" y="796"/>
                    </a:cubicBezTo>
                    <a:moveTo>
                      <a:pt x="0" y="727"/>
                    </a:moveTo>
                    <a:cubicBezTo>
                      <a:pt x="38" y="766"/>
                      <a:pt x="81" y="801"/>
                      <a:pt x="127" y="830"/>
                    </a:cubicBezTo>
                    <a:moveTo>
                      <a:pt x="0" y="761"/>
                    </a:moveTo>
                    <a:cubicBezTo>
                      <a:pt x="38" y="800"/>
                      <a:pt x="81" y="835"/>
                      <a:pt x="127" y="865"/>
                    </a:cubicBezTo>
                    <a:moveTo>
                      <a:pt x="459" y="25"/>
                    </a:moveTo>
                    <a:lnTo>
                      <a:pt x="685" y="156"/>
                    </a:lnTo>
                    <a:moveTo>
                      <a:pt x="489" y="17"/>
                    </a:moveTo>
                    <a:lnTo>
                      <a:pt x="714" y="148"/>
                    </a:lnTo>
                    <a:moveTo>
                      <a:pt x="518" y="9"/>
                    </a:moveTo>
                    <a:lnTo>
                      <a:pt x="743" y="139"/>
                    </a:lnTo>
                    <a:moveTo>
                      <a:pt x="548" y="0"/>
                    </a:moveTo>
                    <a:lnTo>
                      <a:pt x="773" y="131"/>
                    </a:lnTo>
                  </a:path>
                </a:pathLst>
              </a:custGeom>
              <a:noFill/>
              <a:ln w="6350"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5" name="Freeform 971"/>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6" name="Freeform 972"/>
              <p:cNvSpPr>
                <a:spLocks/>
              </p:cNvSpPr>
              <p:nvPr/>
            </p:nvSpPr>
            <p:spPr bwMode="auto">
              <a:xfrm>
                <a:off x="2412" y="3665"/>
                <a:ext cx="117" cy="61"/>
              </a:xfrm>
              <a:custGeom>
                <a:avLst/>
                <a:gdLst>
                  <a:gd name="T0" fmla="*/ 17 w 198"/>
                  <a:gd name="T1" fmla="*/ 0 h 103"/>
                  <a:gd name="T2" fmla="*/ 184 w 198"/>
                  <a:gd name="T3" fmla="*/ 66 h 103"/>
                  <a:gd name="T4" fmla="*/ 194 w 198"/>
                  <a:gd name="T5" fmla="*/ 92 h 103"/>
                  <a:gd name="T6" fmla="*/ 179 w 198"/>
                  <a:gd name="T7" fmla="*/ 103 h 103"/>
                  <a:gd name="T8" fmla="*/ 179 w 198"/>
                  <a:gd name="T9" fmla="*/ 103 h 103"/>
                  <a:gd name="T10" fmla="*/ 17 w 198"/>
                  <a:gd name="T11" fmla="*/ 39 h 103"/>
                  <a:gd name="T12" fmla="*/ 2 w 198"/>
                  <a:gd name="T13" fmla="*/ 16 h 103"/>
                  <a:gd name="T14" fmla="*/ 17 w 198"/>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98"/>
                  <a:gd name="T25" fmla="*/ 0 h 103"/>
                  <a:gd name="T26" fmla="*/ 198 w 198"/>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8" h="103">
                    <a:moveTo>
                      <a:pt x="17" y="0"/>
                    </a:moveTo>
                    <a:lnTo>
                      <a:pt x="184" y="66"/>
                    </a:lnTo>
                    <a:cubicBezTo>
                      <a:pt x="194" y="71"/>
                      <a:pt x="198" y="82"/>
                      <a:pt x="194" y="92"/>
                    </a:cubicBezTo>
                    <a:cubicBezTo>
                      <a:pt x="191" y="98"/>
                      <a:pt x="185" y="102"/>
                      <a:pt x="179" y="103"/>
                    </a:cubicBezTo>
                    <a:lnTo>
                      <a:pt x="17" y="39"/>
                    </a:lnTo>
                    <a:cubicBezTo>
                      <a:pt x="7" y="37"/>
                      <a:pt x="0" y="27"/>
                      <a:pt x="2" y="16"/>
                    </a:cubicBezTo>
                    <a:cubicBezTo>
                      <a:pt x="3" y="8"/>
                      <a:pt x="9" y="1"/>
                      <a:pt x="17" y="0"/>
                    </a:cubicBezTo>
                    <a:close/>
                  </a:path>
                </a:pathLst>
              </a:custGeom>
              <a:solidFill>
                <a:srgbClr val="CC3300"/>
              </a:solidFill>
              <a:ln w="9525"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7" name="Freeform 973"/>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w 141"/>
                  <a:gd name="T7" fmla="*/ 32 h 87"/>
                  <a:gd name="T8" fmla="*/ 0 w 141"/>
                  <a:gd name="T9" fmla="*/ 0 h 87"/>
                  <a:gd name="T10" fmla="*/ 0 60000 65536"/>
                  <a:gd name="T11" fmla="*/ 0 60000 65536"/>
                  <a:gd name="T12" fmla="*/ 0 60000 65536"/>
                  <a:gd name="T13" fmla="*/ 0 60000 65536"/>
                  <a:gd name="T14" fmla="*/ 0 60000 65536"/>
                  <a:gd name="T15" fmla="*/ 0 w 141"/>
                  <a:gd name="T16" fmla="*/ 0 h 87"/>
                  <a:gd name="T17" fmla="*/ 141 w 141"/>
                  <a:gd name="T18" fmla="*/ 87 h 87"/>
                </a:gdLst>
                <a:ahLst/>
                <a:cxnLst>
                  <a:cxn ang="T10">
                    <a:pos x="T0" y="T1"/>
                  </a:cxn>
                  <a:cxn ang="T11">
                    <a:pos x="T2" y="T3"/>
                  </a:cxn>
                  <a:cxn ang="T12">
                    <a:pos x="T4" y="T5"/>
                  </a:cxn>
                  <a:cxn ang="T13">
                    <a:pos x="T6" y="T7"/>
                  </a:cxn>
                  <a:cxn ang="T14">
                    <a:pos x="T8" y="T9"/>
                  </a:cxn>
                </a:cxnLst>
                <a:rect l="T15" t="T16" r="T17" b="T18"/>
                <a:pathLst>
                  <a:path w="141" h="87">
                    <a:moveTo>
                      <a:pt x="0" y="0"/>
                    </a:moveTo>
                    <a:lnTo>
                      <a:pt x="141" y="58"/>
                    </a:lnTo>
                    <a:lnTo>
                      <a:pt x="141" y="87"/>
                    </a:lnTo>
                    <a:lnTo>
                      <a:pt x="0" y="32"/>
                    </a:lnTo>
                    <a:lnTo>
                      <a:pt x="0" y="0"/>
                    </a:lnTo>
                    <a:close/>
                  </a:path>
                </a:pathLst>
              </a:custGeom>
              <a:solidFill>
                <a:schemeClr val="accent1"/>
              </a:solidFill>
              <a:ln w="9525">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8" name="Freeform 974"/>
              <p:cNvSpPr>
                <a:spLocks/>
              </p:cNvSpPr>
              <p:nvPr/>
            </p:nvSpPr>
            <p:spPr bwMode="auto">
              <a:xfrm>
                <a:off x="2385" y="3598"/>
                <a:ext cx="141" cy="87"/>
              </a:xfrm>
              <a:custGeom>
                <a:avLst/>
                <a:gdLst>
                  <a:gd name="T0" fmla="*/ 0 w 141"/>
                  <a:gd name="T1" fmla="*/ 0 h 87"/>
                  <a:gd name="T2" fmla="*/ 141 w 141"/>
                  <a:gd name="T3" fmla="*/ 58 h 87"/>
                  <a:gd name="T4" fmla="*/ 141 w 141"/>
                  <a:gd name="T5" fmla="*/ 87 h 87"/>
                  <a:gd name="T6" fmla="*/ 0 60000 65536"/>
                  <a:gd name="T7" fmla="*/ 0 60000 65536"/>
                  <a:gd name="T8" fmla="*/ 0 60000 65536"/>
                  <a:gd name="T9" fmla="*/ 0 w 141"/>
                  <a:gd name="T10" fmla="*/ 0 h 87"/>
                  <a:gd name="T11" fmla="*/ 141 w 141"/>
                  <a:gd name="T12" fmla="*/ 87 h 87"/>
                </a:gdLst>
                <a:ahLst/>
                <a:cxnLst>
                  <a:cxn ang="T6">
                    <a:pos x="T0" y="T1"/>
                  </a:cxn>
                  <a:cxn ang="T7">
                    <a:pos x="T2" y="T3"/>
                  </a:cxn>
                  <a:cxn ang="T8">
                    <a:pos x="T4" y="T5"/>
                  </a:cxn>
                </a:cxnLst>
                <a:rect l="T9" t="T10" r="T11" b="T12"/>
                <a:pathLst>
                  <a:path w="141" h="87">
                    <a:moveTo>
                      <a:pt x="0" y="0"/>
                    </a:moveTo>
                    <a:lnTo>
                      <a:pt x="141" y="58"/>
                    </a:lnTo>
                    <a:lnTo>
                      <a:pt x="141" y="87"/>
                    </a:lnTo>
                  </a:path>
                </a:pathLst>
              </a:custGeom>
              <a:noFill/>
              <a:ln w="7938" cap="rnd">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8449" name="Line 975"/>
              <p:cNvSpPr>
                <a:spLocks noChangeShapeType="1"/>
              </p:cNvSpPr>
              <p:nvPr/>
            </p:nvSpPr>
            <p:spPr bwMode="auto">
              <a:xfrm>
                <a:off x="2385" y="3610"/>
                <a:ext cx="141" cy="58"/>
              </a:xfrm>
              <a:prstGeom prst="line">
                <a:avLst/>
              </a:prstGeom>
              <a:noFill/>
              <a:ln w="7938" cap="rnd">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450" name="Freeform 976"/>
              <p:cNvSpPr>
                <a:spLocks/>
              </p:cNvSpPr>
              <p:nvPr/>
            </p:nvSpPr>
            <p:spPr bwMode="auto">
              <a:xfrm>
                <a:off x="2483" y="3523"/>
                <a:ext cx="24" cy="28"/>
              </a:xfrm>
              <a:custGeom>
                <a:avLst/>
                <a:gdLst>
                  <a:gd name="T0" fmla="*/ 20 w 24"/>
                  <a:gd name="T1" fmla="*/ 9 h 28"/>
                  <a:gd name="T2" fmla="*/ 6 w 24"/>
                  <a:gd name="T3" fmla="*/ 3 h 28"/>
                  <a:gd name="T4" fmla="*/ 4 w 24"/>
                  <a:gd name="T5" fmla="*/ 19 h 28"/>
                  <a:gd name="T6" fmla="*/ 18 w 24"/>
                  <a:gd name="T7" fmla="*/ 25 h 28"/>
                  <a:gd name="T8" fmla="*/ 20 w 24"/>
                  <a:gd name="T9" fmla="*/ 9 h 28"/>
                  <a:gd name="T10" fmla="*/ 0 60000 65536"/>
                  <a:gd name="T11" fmla="*/ 0 60000 65536"/>
                  <a:gd name="T12" fmla="*/ 0 60000 65536"/>
                  <a:gd name="T13" fmla="*/ 0 60000 65536"/>
                  <a:gd name="T14" fmla="*/ 0 60000 65536"/>
                  <a:gd name="T15" fmla="*/ 0 w 24"/>
                  <a:gd name="T16" fmla="*/ 0 h 28"/>
                  <a:gd name="T17" fmla="*/ 24 w 24"/>
                  <a:gd name="T18" fmla="*/ 28 h 28"/>
                </a:gdLst>
                <a:ahLst/>
                <a:cxnLst>
                  <a:cxn ang="T10">
                    <a:pos x="T0" y="T1"/>
                  </a:cxn>
                  <a:cxn ang="T11">
                    <a:pos x="T2" y="T3"/>
                  </a:cxn>
                  <a:cxn ang="T12">
                    <a:pos x="T4" y="T5"/>
                  </a:cxn>
                  <a:cxn ang="T13">
                    <a:pos x="T6" y="T7"/>
                  </a:cxn>
                  <a:cxn ang="T14">
                    <a:pos x="T8" y="T9"/>
                  </a:cxn>
                </a:cxnLst>
                <a:rect l="T15" t="T16" r="T17" b="T18"/>
                <a:pathLst>
                  <a:path w="24" h="28">
                    <a:moveTo>
                      <a:pt x="20" y="9"/>
                    </a:moveTo>
                    <a:cubicBezTo>
                      <a:pt x="17" y="3"/>
                      <a:pt x="10" y="0"/>
                      <a:pt x="6" y="3"/>
                    </a:cubicBezTo>
                    <a:cubicBezTo>
                      <a:pt x="1" y="6"/>
                      <a:pt x="0" y="13"/>
                      <a:pt x="4" y="19"/>
                    </a:cubicBezTo>
                    <a:cubicBezTo>
                      <a:pt x="7" y="25"/>
                      <a:pt x="14" y="28"/>
                      <a:pt x="18" y="25"/>
                    </a:cubicBezTo>
                    <a:cubicBezTo>
                      <a:pt x="23" y="23"/>
                      <a:pt x="24" y="16"/>
                      <a:pt x="20" y="9"/>
                    </a:cubicBezTo>
                  </a:path>
                </a:pathLst>
              </a:custGeom>
              <a:gradFill rotWithShape="1">
                <a:gsLst>
                  <a:gs pos="0">
                    <a:srgbClr val="FFFFFF"/>
                  </a:gs>
                  <a:gs pos="100000">
                    <a:srgbClr val="FF3300"/>
                  </a:gs>
                </a:gsLst>
                <a:path path="rect">
                  <a:fillToRect l="50000" t="50000" r="50000" b="50000"/>
                </a:path>
              </a:gradFill>
              <a:ln w="6350" cap="rnd">
                <a:solidFill>
                  <a:srgbClr val="6600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2417" name="Freeform 977"/>
              <p:cNvSpPr>
                <a:spLocks/>
              </p:cNvSpPr>
              <p:nvPr/>
            </p:nvSpPr>
            <p:spPr bwMode="auto">
              <a:xfrm>
                <a:off x="2318" y="3166"/>
                <a:ext cx="205" cy="357"/>
              </a:xfrm>
              <a:custGeom>
                <a:avLst/>
                <a:gdLst/>
                <a:ahLst/>
                <a:cxnLst>
                  <a:cxn ang="0">
                    <a:pos x="15" y="389"/>
                  </a:cxn>
                  <a:cxn ang="0">
                    <a:pos x="15" y="14"/>
                  </a:cxn>
                  <a:cxn ang="0">
                    <a:pos x="0" y="0"/>
                  </a:cxn>
                  <a:cxn ang="0">
                    <a:pos x="348" y="207"/>
                  </a:cxn>
                  <a:cxn ang="0">
                    <a:pos x="348" y="207"/>
                  </a:cxn>
                  <a:cxn ang="0">
                    <a:pos x="348" y="605"/>
                  </a:cxn>
                  <a:cxn ang="0">
                    <a:pos x="348" y="587"/>
                  </a:cxn>
                  <a:cxn ang="0">
                    <a:pos x="15" y="389"/>
                  </a:cxn>
                </a:cxnLst>
                <a:rect l="0" t="0" r="r" b="b"/>
                <a:pathLst>
                  <a:path w="348" h="605">
                    <a:moveTo>
                      <a:pt x="15" y="389"/>
                    </a:moveTo>
                    <a:lnTo>
                      <a:pt x="15" y="14"/>
                    </a:lnTo>
                    <a:lnTo>
                      <a:pt x="0" y="0"/>
                    </a:lnTo>
                    <a:cubicBezTo>
                      <a:pt x="98" y="96"/>
                      <a:pt x="217" y="167"/>
                      <a:pt x="348" y="207"/>
                    </a:cubicBezTo>
                    <a:lnTo>
                      <a:pt x="348" y="207"/>
                    </a:lnTo>
                    <a:lnTo>
                      <a:pt x="348" y="605"/>
                    </a:lnTo>
                    <a:lnTo>
                      <a:pt x="348" y="587"/>
                    </a:lnTo>
                    <a:cubicBezTo>
                      <a:pt x="226" y="542"/>
                      <a:pt x="113" y="475"/>
                      <a:pt x="15" y="389"/>
                    </a:cubicBezTo>
                    <a:close/>
                  </a:path>
                </a:pathLst>
              </a:custGeom>
              <a:gradFill rotWithShape="1">
                <a:gsLst>
                  <a:gs pos="0">
                    <a:schemeClr val="accent1">
                      <a:gamma/>
                      <a:tint val="0"/>
                      <a:invGamma/>
                    </a:schemeClr>
                  </a:gs>
                  <a:gs pos="100000">
                    <a:schemeClr val="accent1"/>
                  </a:gs>
                </a:gsLst>
                <a:path path="rect">
                  <a:fillToRect l="50000" t="50000" r="50000" b="50000"/>
                </a:path>
              </a:gradFill>
              <a:ln w="14288" cap="rnd">
                <a:solidFill>
                  <a:srgbClr val="660066"/>
                </a:solidFill>
                <a:prstDash val="solid"/>
                <a:round/>
                <a:headEnd/>
                <a:tailEnd/>
              </a:ln>
            </p:spPr>
            <p:txBody>
              <a:bodyPr/>
              <a:lstStyle/>
              <a:p>
                <a:pPr>
                  <a:defRPr/>
                </a:pPr>
                <a:endParaRPr lang="ru-RU">
                  <a:latin typeface="Arial" charset="0"/>
                  <a:cs typeface="Arial" charset="0"/>
                </a:endParaRPr>
              </a:p>
            </p:txBody>
          </p:sp>
          <p:sp>
            <p:nvSpPr>
              <p:cNvPr id="58452" name="Freeform 978"/>
              <p:cNvSpPr>
                <a:spLocks/>
              </p:cNvSpPr>
              <p:nvPr/>
            </p:nvSpPr>
            <p:spPr bwMode="auto">
              <a:xfrm>
                <a:off x="2319" y="3167"/>
                <a:ext cx="204" cy="356"/>
              </a:xfrm>
              <a:custGeom>
                <a:avLst/>
                <a:gdLst>
                  <a:gd name="T0" fmla="*/ 0 w 348"/>
                  <a:gd name="T1" fmla="*/ 0 h 605"/>
                  <a:gd name="T2" fmla="*/ 0 w 348"/>
                  <a:gd name="T3" fmla="*/ 399 h 605"/>
                  <a:gd name="T4" fmla="*/ 348 w 348"/>
                  <a:gd name="T5" fmla="*/ 605 h 605"/>
                  <a:gd name="T6" fmla="*/ 0 60000 65536"/>
                  <a:gd name="T7" fmla="*/ 0 60000 65536"/>
                  <a:gd name="T8" fmla="*/ 0 60000 65536"/>
                  <a:gd name="T9" fmla="*/ 0 w 348"/>
                  <a:gd name="T10" fmla="*/ 0 h 605"/>
                  <a:gd name="T11" fmla="*/ 348 w 348"/>
                  <a:gd name="T12" fmla="*/ 605 h 605"/>
                </a:gdLst>
                <a:ahLst/>
                <a:cxnLst>
                  <a:cxn ang="T6">
                    <a:pos x="T0" y="T1"/>
                  </a:cxn>
                  <a:cxn ang="T7">
                    <a:pos x="T2" y="T3"/>
                  </a:cxn>
                  <a:cxn ang="T8">
                    <a:pos x="T4" y="T5"/>
                  </a:cxn>
                </a:cxnLst>
                <a:rect l="T9" t="T10" r="T11" b="T12"/>
                <a:pathLst>
                  <a:path w="348" h="605">
                    <a:moveTo>
                      <a:pt x="0" y="0"/>
                    </a:moveTo>
                    <a:lnTo>
                      <a:pt x="0" y="399"/>
                    </a:lnTo>
                    <a:cubicBezTo>
                      <a:pt x="103" y="488"/>
                      <a:pt x="221" y="558"/>
                      <a:pt x="348" y="605"/>
                    </a:cubicBezTo>
                  </a:path>
                </a:pathLst>
              </a:custGeom>
              <a:noFill/>
              <a:ln w="1905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2467" name="Text Box 3"/>
          <p:cNvSpPr txBox="1">
            <a:spLocks noChangeArrowheads="1"/>
          </p:cNvSpPr>
          <p:nvPr/>
        </p:nvSpPr>
        <p:spPr bwMode="auto">
          <a:xfrm>
            <a:off x="250825" y="1493838"/>
            <a:ext cx="8642350" cy="4789487"/>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spcBef>
                <a:spcPct val="50000"/>
              </a:spcBef>
              <a:defRPr/>
            </a:pPr>
            <a:r>
              <a:rPr lang="ru-RU" sz="2800">
                <a:solidFill>
                  <a:srgbClr val="800080"/>
                </a:solidFill>
                <a:latin typeface="Arial" charset="0"/>
                <a:cs typeface="Arial" charset="0"/>
              </a:rPr>
              <a:t>В главных ЭВМ функции управления каналами (уровни 1 и 2) реализуются, как правило, техническими средствами — адаптерами со связными процессорами или программируемыми МПД. Функции уровней 3...6 реализуются средствами сетевого программного обеспечения, расширяющими возможности операционной системы (ОС). Функции уровня 7 реализуются прикладными программами ОС, а также программами, поддерживающими работу терминалов.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3491" name="Text Box 3"/>
          <p:cNvSpPr txBox="1">
            <a:spLocks noChangeArrowheads="1"/>
          </p:cNvSpPr>
          <p:nvPr/>
        </p:nvSpPr>
        <p:spPr bwMode="auto">
          <a:xfrm>
            <a:off x="250825" y="1042988"/>
            <a:ext cx="8642350" cy="5568950"/>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spcBef>
                <a:spcPct val="50000"/>
              </a:spcBef>
              <a:defRPr/>
            </a:pPr>
            <a:r>
              <a:rPr lang="ru-RU" sz="2400">
                <a:solidFill>
                  <a:srgbClr val="800080"/>
                </a:solidFill>
                <a:latin typeface="Arial" charset="0"/>
                <a:cs typeface="Arial" charset="0"/>
              </a:rPr>
              <a:t>Главные ЭВМ связаны с узлами связи с помощью одной или нескольких высокоскоростных линий связи. В качестве терминальных ЭВМ используются мини- и микро-ЭВМ. При этом функции управления физическим каналом реализуются техническими средствами — линейными адаптерами или МПД, а функции управления информационным каналом (уровень 2) возлагаются на программные средства ТВМ. На уровне 7 ТВМ выполняются программы, поддерживающие работу терминалов. В узлах связи реализуются функции уровней 1...3. Функции управления физическими каналами (уровень 1) выполняются с помощью аппаратурных средств, функции управления информационным каналом (уровень 2) — как правило, программно, и функции управления сетью (уровень 3) — всегда программно.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64515" name="Text Box 3"/>
          <p:cNvSpPr txBox="1">
            <a:spLocks noChangeArrowheads="1"/>
          </p:cNvSpPr>
          <p:nvPr/>
        </p:nvSpPr>
        <p:spPr bwMode="auto">
          <a:xfrm>
            <a:off x="239713" y="1314450"/>
            <a:ext cx="8664575" cy="5216525"/>
          </a:xfrm>
          <a:prstGeom prst="rect">
            <a:avLst/>
          </a:prstGeom>
          <a:noFill/>
          <a:ln w="9525">
            <a:noFill/>
            <a:miter lim="800000"/>
            <a:headEnd/>
            <a:tailEnd/>
          </a:ln>
          <a:effectLst>
            <a:outerShdw dist="17961" dir="2700000" algn="ctr" rotWithShape="0">
              <a:srgbClr val="FFCC66"/>
            </a:outerShdw>
          </a:effectLst>
        </p:spPr>
        <p:txBody>
          <a:bodyPr>
            <a:spAutoFit/>
          </a:bodyPr>
          <a:lstStyle/>
          <a:p>
            <a:pPr algn="ctr">
              <a:spcBef>
                <a:spcPct val="50000"/>
              </a:spcBef>
              <a:defRPr/>
            </a:pPr>
            <a:r>
              <a:rPr lang="ru-RU" sz="2800">
                <a:solidFill>
                  <a:srgbClr val="800080"/>
                </a:solidFill>
                <a:latin typeface="Arial" charset="0"/>
                <a:cs typeface="Arial" charset="0"/>
              </a:rPr>
              <a:t>Переходный узел организует систему портов, через которые осуществляется связь ИТС. При этом с одной стороны портов управление сеансами, транспортировкой данных, сетью и каналами производится с использованием протоколов одной сети, а с другой стороны портов — с использованием протоколов другой сети. В случае, когда в сопрягаемых ИТС используются сообщения с неодинаковой структурой, с одной стороны портов ставится транслятор, преобразующий сообщения одной структуры в сообщения другой структуры.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9219" name="Text Box 3"/>
          <p:cNvSpPr txBox="1">
            <a:spLocks noChangeArrowheads="1"/>
          </p:cNvSpPr>
          <p:nvPr/>
        </p:nvSpPr>
        <p:spPr bwMode="auto">
          <a:xfrm>
            <a:off x="1835150" y="476250"/>
            <a:ext cx="5472113"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400" b="1">
                <a:solidFill>
                  <a:srgbClr val="CC0000"/>
                </a:solidFill>
                <a:latin typeface="Tahoma" pitchFamily="34" charset="0"/>
                <a:cs typeface="Arial" charset="0"/>
              </a:rPr>
              <a:t>1.1. Структура и топология ИТС </a:t>
            </a:r>
          </a:p>
        </p:txBody>
      </p:sp>
      <p:sp>
        <p:nvSpPr>
          <p:cNvPr id="9221" name="Text Box 5"/>
          <p:cNvSpPr txBox="1">
            <a:spLocks noChangeArrowheads="1"/>
          </p:cNvSpPr>
          <p:nvPr/>
        </p:nvSpPr>
        <p:spPr bwMode="auto">
          <a:xfrm>
            <a:off x="250825" y="1403350"/>
            <a:ext cx="8642350" cy="5116513"/>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defRPr/>
            </a:pPr>
            <a:r>
              <a:rPr lang="ru-RU" sz="2200">
                <a:solidFill>
                  <a:srgbClr val="800080"/>
                </a:solidFill>
                <a:latin typeface="Arial" charset="0"/>
                <a:cs typeface="Arial" charset="0"/>
              </a:rPr>
              <a:t>Для создания крупномасштабных систем передачи, хранения и обработки информации (данных) ЭВМ и вычислительные комплексы объединяются с помощью средств передачи данных в ИТС, обеспечивающие пользователям различные услуги. ИТС включает, как правило, три взаимосвязанные подсети: базовую сеть передачи данных (СПД), сеть ЭВМ и терминальную сеть.</a:t>
            </a:r>
          </a:p>
          <a:p>
            <a:pPr algn="ctr">
              <a:defRPr/>
            </a:pPr>
            <a:r>
              <a:rPr lang="ru-RU" sz="2200" i="1">
                <a:solidFill>
                  <a:srgbClr val="800080"/>
                </a:solidFill>
                <a:latin typeface="Arial" charset="0"/>
                <a:cs typeface="Arial" charset="0"/>
              </a:rPr>
              <a:t>Базовая СПД</a:t>
            </a:r>
            <a:r>
              <a:rPr lang="ru-RU" sz="2200">
                <a:solidFill>
                  <a:srgbClr val="800080"/>
                </a:solidFill>
                <a:latin typeface="Arial" charset="0"/>
                <a:cs typeface="Arial" charset="0"/>
              </a:rPr>
              <a:t> — совокупность средств для передачи данных между ЭВМ — состоит из линий связи и узлов связи (УС).</a:t>
            </a:r>
            <a:r>
              <a:rPr lang="ru-RU" sz="2200" i="1">
                <a:solidFill>
                  <a:srgbClr val="800080"/>
                </a:solidFill>
                <a:latin typeface="Arial" charset="0"/>
                <a:cs typeface="Arial" charset="0"/>
              </a:rPr>
              <a:t> Узел связи </a:t>
            </a:r>
            <a:r>
              <a:rPr lang="ru-RU" sz="2200">
                <a:solidFill>
                  <a:srgbClr val="800080"/>
                </a:solidFill>
                <a:latin typeface="Arial" charset="0"/>
                <a:cs typeface="Arial" charset="0"/>
              </a:rPr>
              <a:t>—</a:t>
            </a:r>
            <a:r>
              <a:rPr lang="ru-RU" sz="2200" i="1">
                <a:solidFill>
                  <a:srgbClr val="800080"/>
                </a:solidFill>
                <a:latin typeface="Arial" charset="0"/>
                <a:cs typeface="Arial" charset="0"/>
              </a:rPr>
              <a:t> </a:t>
            </a:r>
            <a:r>
              <a:rPr lang="ru-RU" sz="2200">
                <a:solidFill>
                  <a:srgbClr val="800080"/>
                </a:solidFill>
                <a:latin typeface="Arial" charset="0"/>
                <a:cs typeface="Arial" charset="0"/>
              </a:rPr>
              <a:t>совокупность средств коммутации и передачи данных в одном пункте — принимает данные, поступающие по каналам связи, и передает данные в каналы, ведущие к абонентам. УС реализуется на основе </a:t>
            </a:r>
            <a:r>
              <a:rPr lang="ru-RU" sz="2200" i="1">
                <a:solidFill>
                  <a:srgbClr val="800080"/>
                </a:solidFill>
                <a:latin typeface="Arial" charset="0"/>
                <a:cs typeface="Arial" charset="0"/>
              </a:rPr>
              <a:t>коммутационной ЭВМ</a:t>
            </a:r>
            <a:r>
              <a:rPr lang="ru-RU" sz="2200">
                <a:solidFill>
                  <a:srgbClr val="800080"/>
                </a:solidFill>
                <a:latin typeface="Arial" charset="0"/>
                <a:cs typeface="Arial" charset="0"/>
              </a:rPr>
              <a:t> (КВМ) и аппаратуры передачи данных.</a:t>
            </a:r>
            <a:r>
              <a:rPr lang="ru-RU" sz="2200" i="1">
                <a:solidFill>
                  <a:srgbClr val="800080"/>
                </a:solidFill>
                <a:latin typeface="Arial" charset="0"/>
                <a:cs typeface="Arial" charset="0"/>
              </a:rPr>
              <a:t> </a:t>
            </a:r>
            <a:r>
              <a:rPr lang="ru-RU" sz="2200">
                <a:solidFill>
                  <a:srgbClr val="800080"/>
                </a:solidFill>
                <a:latin typeface="Arial" charset="0"/>
                <a:cs typeface="Arial" charset="0"/>
              </a:rPr>
              <a:t>КВМ управляет приемом и передачей данных и, в частности, выбирает целесообразный путь передачи данных.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0668" name="Text Box 428"/>
          <p:cNvSpPr txBox="1">
            <a:spLocks noChangeArrowheads="1"/>
          </p:cNvSpPr>
          <p:nvPr/>
        </p:nvSpPr>
        <p:spPr bwMode="auto">
          <a:xfrm>
            <a:off x="493713" y="6165850"/>
            <a:ext cx="8156575" cy="3968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000" b="1">
                <a:solidFill>
                  <a:srgbClr val="800080"/>
                </a:solidFill>
                <a:latin typeface="Tahoma" pitchFamily="34" charset="0"/>
                <a:cs typeface="Arial" charset="0"/>
              </a:rPr>
              <a:t>Рис.1.1,а. Структура информационно-технологической сети </a:t>
            </a:r>
          </a:p>
        </p:txBody>
      </p:sp>
      <p:grpSp>
        <p:nvGrpSpPr>
          <p:cNvPr id="9220" name="Group 1209"/>
          <p:cNvGrpSpPr>
            <a:grpSpLocks/>
          </p:cNvGrpSpPr>
          <p:nvPr/>
        </p:nvGrpSpPr>
        <p:grpSpPr bwMode="auto">
          <a:xfrm>
            <a:off x="611188" y="503238"/>
            <a:ext cx="7921625" cy="5670550"/>
            <a:chOff x="385" y="317"/>
            <a:chExt cx="4990" cy="3572"/>
          </a:xfrm>
        </p:grpSpPr>
        <p:sp>
          <p:nvSpPr>
            <p:cNvPr id="10671" name="Text Box 431"/>
            <p:cNvSpPr txBox="1">
              <a:spLocks noChangeArrowheads="1"/>
            </p:cNvSpPr>
            <p:nvPr/>
          </p:nvSpPr>
          <p:spPr bwMode="auto">
            <a:xfrm>
              <a:off x="1228" y="1505"/>
              <a:ext cx="350" cy="154"/>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defRPr/>
              </a:pPr>
              <a:r>
                <a:rPr lang="ru-RU" altLang="zh-CN" sz="1600" b="1">
                  <a:solidFill>
                    <a:srgbClr val="993366"/>
                  </a:solidFill>
                  <a:latin typeface="Tahoma" pitchFamily="34" charset="0"/>
                  <a:cs typeface="Arial" charset="0"/>
                </a:rPr>
                <a:t>КВМ</a:t>
              </a:r>
              <a:endParaRPr lang="ru-RU" sz="1600" b="1">
                <a:solidFill>
                  <a:srgbClr val="993366"/>
                </a:solidFill>
                <a:latin typeface="Arial" charset="0"/>
                <a:cs typeface="Arial" charset="0"/>
              </a:endParaRPr>
            </a:p>
          </p:txBody>
        </p:sp>
        <p:sp>
          <p:nvSpPr>
            <p:cNvPr id="9222" name="Line 436"/>
            <p:cNvSpPr>
              <a:spLocks noChangeShapeType="1"/>
            </p:cNvSpPr>
            <p:nvPr/>
          </p:nvSpPr>
          <p:spPr bwMode="auto">
            <a:xfrm flipV="1">
              <a:off x="3634" y="995"/>
              <a:ext cx="567" cy="208"/>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3" name="Line 437"/>
            <p:cNvSpPr>
              <a:spLocks noChangeShapeType="1"/>
            </p:cNvSpPr>
            <p:nvPr/>
          </p:nvSpPr>
          <p:spPr bwMode="auto">
            <a:xfrm flipH="1">
              <a:off x="2835" y="3080"/>
              <a:ext cx="249" cy="36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4" name="Line 439"/>
            <p:cNvSpPr>
              <a:spLocks noChangeShapeType="1"/>
            </p:cNvSpPr>
            <p:nvPr/>
          </p:nvSpPr>
          <p:spPr bwMode="auto">
            <a:xfrm>
              <a:off x="3742" y="2551"/>
              <a:ext cx="499" cy="148"/>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5" name="Line 440"/>
            <p:cNvSpPr>
              <a:spLocks noChangeShapeType="1"/>
            </p:cNvSpPr>
            <p:nvPr/>
          </p:nvSpPr>
          <p:spPr bwMode="auto">
            <a:xfrm flipV="1">
              <a:off x="3733" y="2443"/>
              <a:ext cx="791" cy="112"/>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6" name="Line 441"/>
            <p:cNvSpPr>
              <a:spLocks noChangeShapeType="1"/>
            </p:cNvSpPr>
            <p:nvPr/>
          </p:nvSpPr>
          <p:spPr bwMode="auto">
            <a:xfrm flipV="1">
              <a:off x="3752" y="2132"/>
              <a:ext cx="1056" cy="414"/>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7" name="Line 471"/>
            <p:cNvSpPr>
              <a:spLocks noChangeShapeType="1"/>
            </p:cNvSpPr>
            <p:nvPr/>
          </p:nvSpPr>
          <p:spPr bwMode="auto">
            <a:xfrm>
              <a:off x="4421" y="1053"/>
              <a:ext cx="58" cy="585"/>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8" name="Line 472"/>
            <p:cNvSpPr>
              <a:spLocks noChangeShapeType="1"/>
            </p:cNvSpPr>
            <p:nvPr/>
          </p:nvSpPr>
          <p:spPr bwMode="auto">
            <a:xfrm>
              <a:off x="4408" y="1053"/>
              <a:ext cx="268" cy="409"/>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29" name="Line 473"/>
            <p:cNvSpPr>
              <a:spLocks noChangeShapeType="1"/>
            </p:cNvSpPr>
            <p:nvPr/>
          </p:nvSpPr>
          <p:spPr bwMode="auto">
            <a:xfrm>
              <a:off x="4402" y="1077"/>
              <a:ext cx="484" cy="203"/>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741" name="Rectangle 501"/>
            <p:cNvSpPr>
              <a:spLocks noChangeArrowheads="1"/>
            </p:cNvSpPr>
            <p:nvPr/>
          </p:nvSpPr>
          <p:spPr bwMode="auto">
            <a:xfrm>
              <a:off x="4138" y="806"/>
              <a:ext cx="447" cy="289"/>
            </a:xfrm>
            <a:prstGeom prst="rect">
              <a:avLst/>
            </a:prstGeom>
            <a:solidFill>
              <a:srgbClr val="ECFFD9"/>
            </a:solidFill>
            <a:ln w="28575">
              <a:solidFill>
                <a:srgbClr val="006666"/>
              </a:solidFill>
              <a:miter lim="800000"/>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742" name="Text Box 502"/>
            <p:cNvSpPr txBox="1">
              <a:spLocks noChangeArrowheads="1"/>
            </p:cNvSpPr>
            <p:nvPr/>
          </p:nvSpPr>
          <p:spPr bwMode="auto">
            <a:xfrm>
              <a:off x="4189" y="885"/>
              <a:ext cx="352" cy="140"/>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400" b="1">
                  <a:solidFill>
                    <a:schemeClr val="accent2"/>
                  </a:solidFill>
                  <a:latin typeface="Tahoma" pitchFamily="34" charset="0"/>
                  <a:cs typeface="Arial" charset="0"/>
                </a:rPr>
                <a:t>УМПД</a:t>
              </a:r>
              <a:endParaRPr lang="ru-RU" sz="1400" b="1">
                <a:solidFill>
                  <a:schemeClr val="accent2"/>
                </a:solidFill>
                <a:latin typeface="Arial" charset="0"/>
                <a:cs typeface="Arial" charset="0"/>
              </a:endParaRPr>
            </a:p>
          </p:txBody>
        </p:sp>
        <p:sp>
          <p:nvSpPr>
            <p:cNvPr id="9232" name="Freeform 503"/>
            <p:cNvSpPr>
              <a:spLocks/>
            </p:cNvSpPr>
            <p:nvPr/>
          </p:nvSpPr>
          <p:spPr bwMode="auto">
            <a:xfrm>
              <a:off x="385" y="317"/>
              <a:ext cx="4990" cy="3572"/>
            </a:xfrm>
            <a:custGeom>
              <a:avLst/>
              <a:gdLst>
                <a:gd name="T0" fmla="*/ 7592 w 8079"/>
                <a:gd name="T1" fmla="*/ 1138 h 6225"/>
                <a:gd name="T2" fmla="*/ 7472 w 8079"/>
                <a:gd name="T3" fmla="*/ 4392 h 6225"/>
                <a:gd name="T4" fmla="*/ 5419 w 8079"/>
                <a:gd name="T5" fmla="*/ 6016 h 6225"/>
                <a:gd name="T6" fmla="*/ 2121 w 8079"/>
                <a:gd name="T7" fmla="*/ 5645 h 6225"/>
                <a:gd name="T8" fmla="*/ 610 w 8079"/>
                <a:gd name="T9" fmla="*/ 4460 h 6225"/>
                <a:gd name="T10" fmla="*/ 660 w 8079"/>
                <a:gd name="T11" fmla="*/ 900 h 6225"/>
                <a:gd name="T12" fmla="*/ 3295 w 8079"/>
                <a:gd name="T13" fmla="*/ 113 h 6225"/>
                <a:gd name="T14" fmla="*/ 7592 w 8079"/>
                <a:gd name="T15" fmla="*/ 1138 h 6225"/>
                <a:gd name="T16" fmla="*/ 0 60000 65536"/>
                <a:gd name="T17" fmla="*/ 0 60000 65536"/>
                <a:gd name="T18" fmla="*/ 0 60000 65536"/>
                <a:gd name="T19" fmla="*/ 0 60000 65536"/>
                <a:gd name="T20" fmla="*/ 0 60000 65536"/>
                <a:gd name="T21" fmla="*/ 0 60000 65536"/>
                <a:gd name="T22" fmla="*/ 0 60000 65536"/>
                <a:gd name="T23" fmla="*/ 0 60000 65536"/>
                <a:gd name="T24" fmla="*/ 0 w 8079"/>
                <a:gd name="T25" fmla="*/ 0 h 6225"/>
                <a:gd name="T26" fmla="*/ 8079 w 8079"/>
                <a:gd name="T27" fmla="*/ 6225 h 6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79" h="6225">
                  <a:moveTo>
                    <a:pt x="7592" y="1138"/>
                  </a:moveTo>
                  <a:cubicBezTo>
                    <a:pt x="8076" y="1851"/>
                    <a:pt x="8079" y="3574"/>
                    <a:pt x="7472" y="4392"/>
                  </a:cubicBezTo>
                  <a:cubicBezTo>
                    <a:pt x="6865" y="5210"/>
                    <a:pt x="6311" y="5807"/>
                    <a:pt x="5419" y="6016"/>
                  </a:cubicBezTo>
                  <a:cubicBezTo>
                    <a:pt x="4527" y="6225"/>
                    <a:pt x="2922" y="5904"/>
                    <a:pt x="2121" y="5645"/>
                  </a:cubicBezTo>
                  <a:cubicBezTo>
                    <a:pt x="1668" y="5322"/>
                    <a:pt x="986" y="4975"/>
                    <a:pt x="610" y="4460"/>
                  </a:cubicBezTo>
                  <a:cubicBezTo>
                    <a:pt x="233" y="3943"/>
                    <a:pt x="0" y="1624"/>
                    <a:pt x="660" y="900"/>
                  </a:cubicBezTo>
                  <a:cubicBezTo>
                    <a:pt x="1320" y="176"/>
                    <a:pt x="2039" y="226"/>
                    <a:pt x="3295" y="113"/>
                  </a:cubicBezTo>
                  <a:cubicBezTo>
                    <a:pt x="4551" y="0"/>
                    <a:pt x="7108" y="425"/>
                    <a:pt x="7592" y="1138"/>
                  </a:cubicBezTo>
                  <a:close/>
                </a:path>
              </a:pathLst>
            </a:custGeom>
            <a:noFill/>
            <a:ln w="38100">
              <a:solidFill>
                <a:srgbClr val="FFFF99"/>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233" name="Line 505"/>
            <p:cNvSpPr>
              <a:spLocks noChangeShapeType="1"/>
            </p:cNvSpPr>
            <p:nvPr/>
          </p:nvSpPr>
          <p:spPr bwMode="auto">
            <a:xfrm>
              <a:off x="1401" y="976"/>
              <a:ext cx="163" cy="325"/>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4" name="Line 506"/>
            <p:cNvSpPr>
              <a:spLocks noChangeShapeType="1"/>
            </p:cNvSpPr>
            <p:nvPr/>
          </p:nvSpPr>
          <p:spPr bwMode="auto">
            <a:xfrm flipV="1">
              <a:off x="1207" y="1290"/>
              <a:ext cx="351" cy="20"/>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5" name="Line 507"/>
            <p:cNvSpPr>
              <a:spLocks noChangeShapeType="1"/>
            </p:cNvSpPr>
            <p:nvPr/>
          </p:nvSpPr>
          <p:spPr bwMode="auto">
            <a:xfrm flipH="1">
              <a:off x="1006" y="1278"/>
              <a:ext cx="590" cy="410"/>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6" name="Line 508"/>
            <p:cNvSpPr>
              <a:spLocks noChangeShapeType="1"/>
            </p:cNvSpPr>
            <p:nvPr/>
          </p:nvSpPr>
          <p:spPr bwMode="auto">
            <a:xfrm flipH="1" flipV="1">
              <a:off x="3107" y="3464"/>
              <a:ext cx="563" cy="35"/>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7" name="Line 509"/>
            <p:cNvSpPr>
              <a:spLocks noChangeShapeType="1"/>
            </p:cNvSpPr>
            <p:nvPr/>
          </p:nvSpPr>
          <p:spPr bwMode="auto">
            <a:xfrm flipH="1">
              <a:off x="3107" y="3237"/>
              <a:ext cx="652" cy="22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8" name="Line 510"/>
            <p:cNvSpPr>
              <a:spLocks noChangeShapeType="1"/>
            </p:cNvSpPr>
            <p:nvPr/>
          </p:nvSpPr>
          <p:spPr bwMode="auto">
            <a:xfrm flipH="1">
              <a:off x="3107" y="2982"/>
              <a:ext cx="822" cy="482"/>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39" name="Line 511"/>
            <p:cNvSpPr>
              <a:spLocks noChangeShapeType="1"/>
            </p:cNvSpPr>
            <p:nvPr/>
          </p:nvSpPr>
          <p:spPr bwMode="auto">
            <a:xfrm flipH="1" flipV="1">
              <a:off x="1635" y="2563"/>
              <a:ext cx="184" cy="584"/>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0" name="Line 512"/>
            <p:cNvSpPr>
              <a:spLocks noChangeShapeType="1"/>
            </p:cNvSpPr>
            <p:nvPr/>
          </p:nvSpPr>
          <p:spPr bwMode="auto">
            <a:xfrm flipV="1">
              <a:off x="1586" y="2570"/>
              <a:ext cx="58" cy="361"/>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1" name="Line 513"/>
            <p:cNvSpPr>
              <a:spLocks noChangeShapeType="1"/>
            </p:cNvSpPr>
            <p:nvPr/>
          </p:nvSpPr>
          <p:spPr bwMode="auto">
            <a:xfrm flipV="1">
              <a:off x="1347" y="2590"/>
              <a:ext cx="322" cy="151"/>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781" name="Rectangle 541"/>
            <p:cNvSpPr>
              <a:spLocks noChangeArrowheads="1"/>
            </p:cNvSpPr>
            <p:nvPr/>
          </p:nvSpPr>
          <p:spPr bwMode="auto">
            <a:xfrm>
              <a:off x="2667" y="3385"/>
              <a:ext cx="446" cy="289"/>
            </a:xfrm>
            <a:prstGeom prst="rect">
              <a:avLst/>
            </a:prstGeom>
            <a:solidFill>
              <a:srgbClr val="ECFFD9"/>
            </a:solidFill>
            <a:ln w="28575">
              <a:solidFill>
                <a:srgbClr val="006666"/>
              </a:solidFill>
              <a:miter lim="800000"/>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782" name="Text Box 542"/>
            <p:cNvSpPr txBox="1">
              <a:spLocks noChangeArrowheads="1"/>
            </p:cNvSpPr>
            <p:nvPr/>
          </p:nvSpPr>
          <p:spPr bwMode="auto">
            <a:xfrm>
              <a:off x="2705" y="3457"/>
              <a:ext cx="352" cy="146"/>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400" b="1">
                  <a:solidFill>
                    <a:schemeClr val="accent2"/>
                  </a:solidFill>
                  <a:latin typeface="Tahoma" pitchFamily="34" charset="0"/>
                  <a:cs typeface="Arial" charset="0"/>
                </a:rPr>
                <a:t>УМПД</a:t>
              </a:r>
              <a:endParaRPr lang="ru-RU" sz="1400" b="1">
                <a:solidFill>
                  <a:schemeClr val="accent2"/>
                </a:solidFill>
                <a:latin typeface="Arial" charset="0"/>
                <a:cs typeface="Arial" charset="0"/>
              </a:endParaRPr>
            </a:p>
          </p:txBody>
        </p:sp>
        <p:sp>
          <p:nvSpPr>
            <p:cNvPr id="9244" name="Line 597"/>
            <p:cNvSpPr>
              <a:spLocks noChangeShapeType="1"/>
            </p:cNvSpPr>
            <p:nvPr/>
          </p:nvSpPr>
          <p:spPr bwMode="auto">
            <a:xfrm flipV="1">
              <a:off x="1743" y="2120"/>
              <a:ext cx="237" cy="149"/>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5" name="Line 598"/>
            <p:cNvSpPr>
              <a:spLocks noChangeShapeType="1"/>
            </p:cNvSpPr>
            <p:nvPr/>
          </p:nvSpPr>
          <p:spPr bwMode="auto">
            <a:xfrm flipV="1">
              <a:off x="2937" y="1235"/>
              <a:ext cx="446" cy="193"/>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6" name="Line 599"/>
            <p:cNvSpPr>
              <a:spLocks noChangeShapeType="1"/>
            </p:cNvSpPr>
            <p:nvPr/>
          </p:nvSpPr>
          <p:spPr bwMode="auto">
            <a:xfrm flipV="1">
              <a:off x="2284" y="1107"/>
              <a:ext cx="207" cy="25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7" name="Line 600"/>
            <p:cNvSpPr>
              <a:spLocks noChangeShapeType="1"/>
            </p:cNvSpPr>
            <p:nvPr/>
          </p:nvSpPr>
          <p:spPr bwMode="auto">
            <a:xfrm>
              <a:off x="2971" y="1556"/>
              <a:ext cx="673" cy="209"/>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8" name="Line 601"/>
            <p:cNvSpPr>
              <a:spLocks noChangeShapeType="1"/>
            </p:cNvSpPr>
            <p:nvPr/>
          </p:nvSpPr>
          <p:spPr bwMode="auto">
            <a:xfrm flipH="1" flipV="1">
              <a:off x="3177" y="2102"/>
              <a:ext cx="327" cy="256"/>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49" name="Line 602"/>
            <p:cNvSpPr>
              <a:spLocks noChangeShapeType="1"/>
            </p:cNvSpPr>
            <p:nvPr/>
          </p:nvSpPr>
          <p:spPr bwMode="auto">
            <a:xfrm>
              <a:off x="1838" y="1364"/>
              <a:ext cx="309" cy="96"/>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50" name="Line 603"/>
            <p:cNvSpPr>
              <a:spLocks noChangeShapeType="1"/>
            </p:cNvSpPr>
            <p:nvPr/>
          </p:nvSpPr>
          <p:spPr bwMode="auto">
            <a:xfrm flipH="1" flipV="1">
              <a:off x="1530" y="1878"/>
              <a:ext cx="445" cy="96"/>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51" name="Line 604"/>
            <p:cNvSpPr>
              <a:spLocks noChangeShapeType="1"/>
            </p:cNvSpPr>
            <p:nvPr/>
          </p:nvSpPr>
          <p:spPr bwMode="auto">
            <a:xfrm flipV="1">
              <a:off x="2250" y="2423"/>
              <a:ext cx="275" cy="25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52" name="Line 605"/>
            <p:cNvSpPr>
              <a:spLocks noChangeShapeType="1"/>
            </p:cNvSpPr>
            <p:nvPr/>
          </p:nvSpPr>
          <p:spPr bwMode="auto">
            <a:xfrm flipH="1" flipV="1">
              <a:off x="2696" y="2520"/>
              <a:ext cx="241" cy="224"/>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53" name="Freeform 606"/>
            <p:cNvSpPr>
              <a:spLocks/>
            </p:cNvSpPr>
            <p:nvPr/>
          </p:nvSpPr>
          <p:spPr bwMode="auto">
            <a:xfrm>
              <a:off x="1009" y="719"/>
              <a:ext cx="3232" cy="2518"/>
            </a:xfrm>
            <a:custGeom>
              <a:avLst/>
              <a:gdLst>
                <a:gd name="T0" fmla="*/ 4707 w 5336"/>
                <a:gd name="T1" fmla="*/ 629 h 4361"/>
                <a:gd name="T2" fmla="*/ 5319 w 5336"/>
                <a:gd name="T3" fmla="*/ 1823 h 4361"/>
                <a:gd name="T4" fmla="*/ 5054 w 5336"/>
                <a:gd name="T5" fmla="*/ 2855 h 4361"/>
                <a:gd name="T6" fmla="*/ 3553 w 5336"/>
                <a:gd name="T7" fmla="*/ 4254 h 4361"/>
                <a:gd name="T8" fmla="*/ 2504 w 5336"/>
                <a:gd name="T9" fmla="*/ 4261 h 4361"/>
                <a:gd name="T10" fmla="*/ 1342 w 5336"/>
                <a:gd name="T11" fmla="*/ 3981 h 4361"/>
                <a:gd name="T12" fmla="*/ 244 w 5336"/>
                <a:gd name="T13" fmla="*/ 3069 h 4361"/>
                <a:gd name="T14" fmla="*/ 104 w 5336"/>
                <a:gd name="T15" fmla="*/ 1798 h 4361"/>
                <a:gd name="T16" fmla="*/ 1231 w 5336"/>
                <a:gd name="T17" fmla="*/ 274 h 4361"/>
                <a:gd name="T18" fmla="*/ 2899 w 5336"/>
                <a:gd name="T19" fmla="*/ 101 h 4361"/>
                <a:gd name="T20" fmla="*/ 4707 w 5336"/>
                <a:gd name="T21" fmla="*/ 629 h 43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36"/>
                <a:gd name="T34" fmla="*/ 0 h 4361"/>
                <a:gd name="T35" fmla="*/ 5336 w 5336"/>
                <a:gd name="T36" fmla="*/ 4361 h 43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36" h="4361">
                  <a:moveTo>
                    <a:pt x="4707" y="629"/>
                  </a:moveTo>
                  <a:cubicBezTo>
                    <a:pt x="4962" y="904"/>
                    <a:pt x="5336" y="1424"/>
                    <a:pt x="5319" y="1823"/>
                  </a:cubicBezTo>
                  <a:cubicBezTo>
                    <a:pt x="5302" y="2223"/>
                    <a:pt x="5145" y="2654"/>
                    <a:pt x="5054" y="2855"/>
                  </a:cubicBezTo>
                  <a:cubicBezTo>
                    <a:pt x="4963" y="3054"/>
                    <a:pt x="4101" y="4221"/>
                    <a:pt x="3553" y="4254"/>
                  </a:cubicBezTo>
                  <a:cubicBezTo>
                    <a:pt x="3203" y="4361"/>
                    <a:pt x="2872" y="4306"/>
                    <a:pt x="2504" y="4261"/>
                  </a:cubicBezTo>
                  <a:cubicBezTo>
                    <a:pt x="2136" y="4216"/>
                    <a:pt x="1719" y="4180"/>
                    <a:pt x="1342" y="3981"/>
                  </a:cubicBezTo>
                  <a:cubicBezTo>
                    <a:pt x="1053" y="3755"/>
                    <a:pt x="483" y="3431"/>
                    <a:pt x="244" y="3069"/>
                  </a:cubicBezTo>
                  <a:cubicBezTo>
                    <a:pt x="4" y="2707"/>
                    <a:pt x="0" y="2280"/>
                    <a:pt x="104" y="1798"/>
                  </a:cubicBezTo>
                  <a:cubicBezTo>
                    <a:pt x="209" y="1315"/>
                    <a:pt x="719" y="439"/>
                    <a:pt x="1231" y="274"/>
                  </a:cubicBezTo>
                  <a:cubicBezTo>
                    <a:pt x="1743" y="108"/>
                    <a:pt x="2300" y="0"/>
                    <a:pt x="2899" y="101"/>
                  </a:cubicBezTo>
                  <a:cubicBezTo>
                    <a:pt x="3498" y="202"/>
                    <a:pt x="4452" y="354"/>
                    <a:pt x="4707" y="629"/>
                  </a:cubicBezTo>
                  <a:close/>
                </a:path>
              </a:pathLst>
            </a:custGeom>
            <a:noFill/>
            <a:ln w="38100">
              <a:solidFill>
                <a:srgbClr val="FFCC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254" name="Freeform 608"/>
            <p:cNvSpPr>
              <a:spLocks/>
            </p:cNvSpPr>
            <p:nvPr/>
          </p:nvSpPr>
          <p:spPr bwMode="auto">
            <a:xfrm>
              <a:off x="1788" y="1273"/>
              <a:ext cx="1623" cy="1349"/>
            </a:xfrm>
            <a:custGeom>
              <a:avLst/>
              <a:gdLst>
                <a:gd name="T0" fmla="*/ 2258 w 2464"/>
                <a:gd name="T1" fmla="*/ 753 h 2469"/>
                <a:gd name="T2" fmla="*/ 2456 w 2464"/>
                <a:gd name="T3" fmla="*/ 1354 h 2469"/>
                <a:gd name="T4" fmla="*/ 2201 w 2464"/>
                <a:gd name="T5" fmla="*/ 2059 h 2469"/>
                <a:gd name="T6" fmla="*/ 1707 w 2464"/>
                <a:gd name="T7" fmla="*/ 2450 h 2469"/>
                <a:gd name="T8" fmla="*/ 664 w 2464"/>
                <a:gd name="T9" fmla="*/ 2224 h 2469"/>
                <a:gd name="T10" fmla="*/ 244 w 2464"/>
                <a:gd name="T11" fmla="*/ 1819 h 2469"/>
                <a:gd name="T12" fmla="*/ 49 w 2464"/>
                <a:gd name="T13" fmla="*/ 1167 h 2469"/>
                <a:gd name="T14" fmla="*/ 536 w 2464"/>
                <a:gd name="T15" fmla="*/ 139 h 2469"/>
                <a:gd name="T16" fmla="*/ 1714 w 2464"/>
                <a:gd name="T17" fmla="*/ 102 h 2469"/>
                <a:gd name="T18" fmla="*/ 2258 w 2464"/>
                <a:gd name="T19" fmla="*/ 753 h 24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4"/>
                <a:gd name="T31" fmla="*/ 0 h 2469"/>
                <a:gd name="T32" fmla="*/ 2464 w 2464"/>
                <a:gd name="T33" fmla="*/ 2469 h 24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4" h="2469">
                  <a:moveTo>
                    <a:pt x="2258" y="753"/>
                  </a:moveTo>
                  <a:cubicBezTo>
                    <a:pt x="2325" y="926"/>
                    <a:pt x="2464" y="1122"/>
                    <a:pt x="2456" y="1354"/>
                  </a:cubicBezTo>
                  <a:cubicBezTo>
                    <a:pt x="2448" y="1586"/>
                    <a:pt x="2244" y="1943"/>
                    <a:pt x="2201" y="2059"/>
                  </a:cubicBezTo>
                  <a:cubicBezTo>
                    <a:pt x="2158" y="2175"/>
                    <a:pt x="1965" y="2431"/>
                    <a:pt x="1707" y="2450"/>
                  </a:cubicBezTo>
                  <a:cubicBezTo>
                    <a:pt x="1449" y="2469"/>
                    <a:pt x="908" y="2329"/>
                    <a:pt x="664" y="2224"/>
                  </a:cubicBezTo>
                  <a:cubicBezTo>
                    <a:pt x="528" y="2092"/>
                    <a:pt x="357" y="2029"/>
                    <a:pt x="244" y="1819"/>
                  </a:cubicBezTo>
                  <a:cubicBezTo>
                    <a:pt x="131" y="1609"/>
                    <a:pt x="0" y="1447"/>
                    <a:pt x="49" y="1167"/>
                  </a:cubicBezTo>
                  <a:cubicBezTo>
                    <a:pt x="98" y="887"/>
                    <a:pt x="295" y="235"/>
                    <a:pt x="536" y="139"/>
                  </a:cubicBezTo>
                  <a:cubicBezTo>
                    <a:pt x="777" y="43"/>
                    <a:pt x="1427" y="0"/>
                    <a:pt x="1714" y="102"/>
                  </a:cubicBezTo>
                  <a:cubicBezTo>
                    <a:pt x="2001" y="204"/>
                    <a:pt x="2145" y="618"/>
                    <a:pt x="2258" y="753"/>
                  </a:cubicBezTo>
                  <a:close/>
                </a:path>
              </a:pathLst>
            </a:custGeom>
            <a:noFill/>
            <a:ln w="38100">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0850" name="Oval 610"/>
            <p:cNvSpPr>
              <a:spLocks noChangeArrowheads="1"/>
            </p:cNvSpPr>
            <p:nvPr/>
          </p:nvSpPr>
          <p:spPr bwMode="auto">
            <a:xfrm>
              <a:off x="2148" y="1364"/>
              <a:ext cx="274" cy="257"/>
            </a:xfrm>
            <a:prstGeom prst="ellipse">
              <a:avLst/>
            </a:prstGeom>
            <a:solidFill>
              <a:srgbClr val="FFFF99"/>
            </a:solidFill>
            <a:ln w="28575">
              <a:solidFill>
                <a:srgbClr val="336600"/>
              </a:solidFill>
              <a:round/>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851" name="Oval 611"/>
            <p:cNvSpPr>
              <a:spLocks noChangeArrowheads="1"/>
            </p:cNvSpPr>
            <p:nvPr/>
          </p:nvSpPr>
          <p:spPr bwMode="auto">
            <a:xfrm>
              <a:off x="1942" y="1942"/>
              <a:ext cx="274" cy="257"/>
            </a:xfrm>
            <a:prstGeom prst="ellipse">
              <a:avLst/>
            </a:prstGeom>
            <a:solidFill>
              <a:srgbClr val="FFFF99"/>
            </a:solidFill>
            <a:ln w="28575">
              <a:solidFill>
                <a:srgbClr val="336600"/>
              </a:solidFill>
              <a:round/>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852" name="Oval 612"/>
            <p:cNvSpPr>
              <a:spLocks noChangeArrowheads="1"/>
            </p:cNvSpPr>
            <p:nvPr/>
          </p:nvSpPr>
          <p:spPr bwMode="auto">
            <a:xfrm>
              <a:off x="2697" y="1396"/>
              <a:ext cx="274" cy="257"/>
            </a:xfrm>
            <a:prstGeom prst="ellipse">
              <a:avLst/>
            </a:prstGeom>
            <a:solidFill>
              <a:srgbClr val="FFFF99"/>
            </a:solidFill>
            <a:ln w="28575">
              <a:solidFill>
                <a:srgbClr val="336600"/>
              </a:solidFill>
              <a:round/>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853" name="Oval 613"/>
            <p:cNvSpPr>
              <a:spLocks noChangeArrowheads="1"/>
            </p:cNvSpPr>
            <p:nvPr/>
          </p:nvSpPr>
          <p:spPr bwMode="auto">
            <a:xfrm>
              <a:off x="2525" y="2263"/>
              <a:ext cx="275" cy="257"/>
            </a:xfrm>
            <a:prstGeom prst="ellipse">
              <a:avLst/>
            </a:prstGeom>
            <a:solidFill>
              <a:srgbClr val="FFFF99"/>
            </a:solidFill>
            <a:ln w="28575">
              <a:solidFill>
                <a:srgbClr val="336600"/>
              </a:solidFill>
              <a:round/>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10854" name="Oval 614"/>
            <p:cNvSpPr>
              <a:spLocks noChangeArrowheads="1"/>
            </p:cNvSpPr>
            <p:nvPr/>
          </p:nvSpPr>
          <p:spPr bwMode="auto">
            <a:xfrm>
              <a:off x="3006" y="1846"/>
              <a:ext cx="274" cy="257"/>
            </a:xfrm>
            <a:prstGeom prst="ellipse">
              <a:avLst/>
            </a:prstGeom>
            <a:solidFill>
              <a:srgbClr val="FFFF99"/>
            </a:solidFill>
            <a:ln w="28575">
              <a:solidFill>
                <a:srgbClr val="336600"/>
              </a:solidFill>
              <a:round/>
              <a:headEnd/>
              <a:tailEnd/>
            </a:ln>
            <a:effectLst>
              <a:outerShdw dist="17961" dir="2700000" algn="ctr" rotWithShape="0">
                <a:srgbClr val="FFCC66"/>
              </a:outerShdw>
            </a:effectLst>
          </p:spPr>
          <p:txBody>
            <a:bodyPr/>
            <a:lstStyle/>
            <a:p>
              <a:pPr>
                <a:defRPr/>
              </a:pPr>
              <a:endParaRPr lang="ru-RU">
                <a:latin typeface="Arial" charset="0"/>
                <a:cs typeface="Arial" charset="0"/>
              </a:endParaRPr>
            </a:p>
          </p:txBody>
        </p:sp>
        <p:sp>
          <p:nvSpPr>
            <p:cNvPr id="9260" name="Line 615"/>
            <p:cNvSpPr>
              <a:spLocks noChangeShapeType="1"/>
            </p:cNvSpPr>
            <p:nvPr/>
          </p:nvSpPr>
          <p:spPr bwMode="auto">
            <a:xfrm>
              <a:off x="2422" y="1525"/>
              <a:ext cx="275" cy="0"/>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1" name="Line 616"/>
            <p:cNvSpPr>
              <a:spLocks noChangeShapeType="1"/>
            </p:cNvSpPr>
            <p:nvPr/>
          </p:nvSpPr>
          <p:spPr bwMode="auto">
            <a:xfrm>
              <a:off x="2937" y="1621"/>
              <a:ext cx="103" cy="25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2" name="Line 617"/>
            <p:cNvSpPr>
              <a:spLocks noChangeShapeType="1"/>
            </p:cNvSpPr>
            <p:nvPr/>
          </p:nvSpPr>
          <p:spPr bwMode="auto">
            <a:xfrm flipV="1">
              <a:off x="2079" y="1621"/>
              <a:ext cx="172" cy="321"/>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3" name="Line 618"/>
            <p:cNvSpPr>
              <a:spLocks noChangeShapeType="1"/>
            </p:cNvSpPr>
            <p:nvPr/>
          </p:nvSpPr>
          <p:spPr bwMode="auto">
            <a:xfrm flipV="1">
              <a:off x="2765" y="2070"/>
              <a:ext cx="275" cy="225"/>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4" name="Line 619"/>
            <p:cNvSpPr>
              <a:spLocks noChangeShapeType="1"/>
            </p:cNvSpPr>
            <p:nvPr/>
          </p:nvSpPr>
          <p:spPr bwMode="auto">
            <a:xfrm>
              <a:off x="2182" y="2167"/>
              <a:ext cx="378" cy="128"/>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5" name="Line 620"/>
            <p:cNvSpPr>
              <a:spLocks noChangeShapeType="1"/>
            </p:cNvSpPr>
            <p:nvPr/>
          </p:nvSpPr>
          <p:spPr bwMode="auto">
            <a:xfrm flipV="1">
              <a:off x="2216" y="1653"/>
              <a:ext cx="584" cy="417"/>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266" name="Line 621"/>
            <p:cNvSpPr>
              <a:spLocks noChangeShapeType="1"/>
            </p:cNvSpPr>
            <p:nvPr/>
          </p:nvSpPr>
          <p:spPr bwMode="auto">
            <a:xfrm flipV="1">
              <a:off x="2662" y="1653"/>
              <a:ext cx="206" cy="610"/>
            </a:xfrm>
            <a:prstGeom prst="line">
              <a:avLst/>
            </a:prstGeom>
            <a:noFill/>
            <a:ln w="28575">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862" name="Text Box 622"/>
            <p:cNvSpPr txBox="1">
              <a:spLocks noChangeArrowheads="1"/>
            </p:cNvSpPr>
            <p:nvPr/>
          </p:nvSpPr>
          <p:spPr bwMode="auto">
            <a:xfrm>
              <a:off x="2161" y="1433"/>
              <a:ext cx="246" cy="131"/>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400" b="1">
                  <a:solidFill>
                    <a:schemeClr val="folHlink"/>
                  </a:solidFill>
                  <a:latin typeface="Tahoma" pitchFamily="34" charset="0"/>
                  <a:cs typeface="Arial" charset="0"/>
                </a:rPr>
                <a:t>УС</a:t>
              </a:r>
              <a:endParaRPr lang="ru-RU" sz="1400" b="1">
                <a:solidFill>
                  <a:schemeClr val="folHlink"/>
                </a:solidFill>
                <a:latin typeface="Arial" charset="0"/>
                <a:cs typeface="Arial" charset="0"/>
              </a:endParaRPr>
            </a:p>
          </p:txBody>
        </p:sp>
        <p:sp>
          <p:nvSpPr>
            <p:cNvPr id="10863" name="Text Box 623"/>
            <p:cNvSpPr txBox="1">
              <a:spLocks noChangeArrowheads="1"/>
            </p:cNvSpPr>
            <p:nvPr/>
          </p:nvSpPr>
          <p:spPr bwMode="auto">
            <a:xfrm>
              <a:off x="2731" y="1460"/>
              <a:ext cx="211" cy="131"/>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a:solidFill>
                    <a:schemeClr val="folHlink"/>
                  </a:solidFill>
                  <a:latin typeface="Arial" charset="0"/>
                  <a:cs typeface="Arial" charset="0"/>
                </a:rPr>
                <a:t>УС</a:t>
              </a:r>
              <a:endParaRPr lang="ru-RU" sz="1600" b="1">
                <a:solidFill>
                  <a:schemeClr val="folHlink"/>
                </a:solidFill>
                <a:latin typeface="Arial" charset="0"/>
                <a:cs typeface="Arial" charset="0"/>
              </a:endParaRPr>
            </a:p>
          </p:txBody>
        </p:sp>
        <p:sp>
          <p:nvSpPr>
            <p:cNvPr id="10864" name="Text Box 624"/>
            <p:cNvSpPr txBox="1">
              <a:spLocks noChangeArrowheads="1"/>
            </p:cNvSpPr>
            <p:nvPr/>
          </p:nvSpPr>
          <p:spPr bwMode="auto">
            <a:xfrm>
              <a:off x="3041" y="1912"/>
              <a:ext cx="211" cy="131"/>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a:solidFill>
                    <a:schemeClr val="folHlink"/>
                  </a:solidFill>
                  <a:latin typeface="Tahoma" pitchFamily="34" charset="0"/>
                  <a:cs typeface="Arial" charset="0"/>
                </a:rPr>
                <a:t>УС</a:t>
              </a:r>
              <a:endParaRPr lang="ru-RU" sz="1600" b="1">
                <a:solidFill>
                  <a:schemeClr val="folHlink"/>
                </a:solidFill>
                <a:latin typeface="Arial" charset="0"/>
                <a:cs typeface="Arial" charset="0"/>
              </a:endParaRPr>
            </a:p>
          </p:txBody>
        </p:sp>
        <p:sp>
          <p:nvSpPr>
            <p:cNvPr id="10865" name="Text Box 625"/>
            <p:cNvSpPr txBox="1">
              <a:spLocks noChangeArrowheads="1"/>
            </p:cNvSpPr>
            <p:nvPr/>
          </p:nvSpPr>
          <p:spPr bwMode="auto">
            <a:xfrm>
              <a:off x="1956" y="2005"/>
              <a:ext cx="246" cy="131"/>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a:solidFill>
                    <a:schemeClr val="folHlink"/>
                  </a:solidFill>
                  <a:latin typeface="Tahoma" pitchFamily="34" charset="0"/>
                  <a:cs typeface="Arial" charset="0"/>
                </a:rPr>
                <a:t>УС</a:t>
              </a:r>
              <a:endParaRPr lang="ru-RU" sz="1600" b="1">
                <a:solidFill>
                  <a:schemeClr val="folHlink"/>
                </a:solidFill>
                <a:latin typeface="Arial" charset="0"/>
                <a:cs typeface="Arial" charset="0"/>
              </a:endParaRPr>
            </a:p>
          </p:txBody>
        </p:sp>
        <p:sp>
          <p:nvSpPr>
            <p:cNvPr id="10866" name="Text Box 626"/>
            <p:cNvSpPr txBox="1">
              <a:spLocks noChangeArrowheads="1"/>
            </p:cNvSpPr>
            <p:nvPr/>
          </p:nvSpPr>
          <p:spPr bwMode="auto">
            <a:xfrm>
              <a:off x="2548" y="2325"/>
              <a:ext cx="247" cy="131"/>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a:solidFill>
                    <a:schemeClr val="folHlink"/>
                  </a:solidFill>
                  <a:latin typeface="Tahoma" pitchFamily="34" charset="0"/>
                  <a:cs typeface="Arial" charset="0"/>
                </a:rPr>
                <a:t>УС</a:t>
              </a:r>
              <a:endParaRPr lang="ru-RU" sz="1600" b="1">
                <a:solidFill>
                  <a:schemeClr val="folHlink"/>
                </a:solidFill>
                <a:latin typeface="Arial" charset="0"/>
                <a:cs typeface="Arial" charset="0"/>
              </a:endParaRPr>
            </a:p>
          </p:txBody>
        </p:sp>
        <p:sp>
          <p:nvSpPr>
            <p:cNvPr id="10867" name="Text Box 627"/>
            <p:cNvSpPr txBox="1">
              <a:spLocks noChangeArrowheads="1"/>
            </p:cNvSpPr>
            <p:nvPr/>
          </p:nvSpPr>
          <p:spPr bwMode="auto">
            <a:xfrm>
              <a:off x="2849" y="2266"/>
              <a:ext cx="317" cy="164"/>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i="1">
                  <a:solidFill>
                    <a:schemeClr val="accent2"/>
                  </a:solidFill>
                  <a:latin typeface="Arial" charset="0"/>
                  <a:cs typeface="Arial" charset="0"/>
                </a:rPr>
                <a:t>СПД</a:t>
              </a:r>
              <a:endParaRPr lang="ru-RU" sz="1600" b="1" i="1">
                <a:solidFill>
                  <a:schemeClr val="accent2"/>
                </a:solidFill>
                <a:latin typeface="Arial" charset="0"/>
                <a:cs typeface="Arial" charset="0"/>
              </a:endParaRPr>
            </a:p>
          </p:txBody>
        </p:sp>
        <p:sp>
          <p:nvSpPr>
            <p:cNvPr id="10868" name="Text Box 628"/>
            <p:cNvSpPr txBox="1">
              <a:spLocks noChangeArrowheads="1"/>
            </p:cNvSpPr>
            <p:nvPr/>
          </p:nvSpPr>
          <p:spPr bwMode="auto">
            <a:xfrm>
              <a:off x="3362" y="2075"/>
              <a:ext cx="803" cy="163"/>
            </a:xfrm>
            <a:prstGeom prst="rect">
              <a:avLst/>
            </a:prstGeom>
            <a:noFill/>
            <a:ln w="9525">
              <a:noFill/>
              <a:miter lim="800000"/>
              <a:headEnd/>
              <a:tailEnd/>
            </a:ln>
            <a:effectLst>
              <a:outerShdw dist="17961" dir="2700000" algn="ctr" rotWithShape="0">
                <a:srgbClr val="FFCC66"/>
              </a:outerShdw>
            </a:effectLst>
          </p:spPr>
          <p:txBody>
            <a:bodyPr lIns="0" tIns="0" rIns="0" bIns="0"/>
            <a:lstStyle/>
            <a:p>
              <a:pPr algn="ctr">
                <a:defRPr/>
              </a:pPr>
              <a:r>
                <a:rPr lang="ru-RU" altLang="zh-CN" sz="1600" b="1" i="1">
                  <a:solidFill>
                    <a:schemeClr val="accent2"/>
                  </a:solidFill>
                  <a:latin typeface="Arial" charset="0"/>
                  <a:cs typeface="Arial" charset="0"/>
                </a:rPr>
                <a:t>Сеть ЭВМ</a:t>
              </a:r>
              <a:endParaRPr lang="ru-RU" sz="1600" b="1">
                <a:solidFill>
                  <a:schemeClr val="accent2"/>
                </a:solidFill>
                <a:latin typeface="Arial" charset="0"/>
                <a:cs typeface="Arial" charset="0"/>
              </a:endParaRPr>
            </a:p>
          </p:txBody>
        </p:sp>
        <p:sp>
          <p:nvSpPr>
            <p:cNvPr id="10869" name="Text Box 629"/>
            <p:cNvSpPr txBox="1">
              <a:spLocks noChangeArrowheads="1"/>
            </p:cNvSpPr>
            <p:nvPr/>
          </p:nvSpPr>
          <p:spPr bwMode="auto">
            <a:xfrm>
              <a:off x="2295" y="431"/>
              <a:ext cx="1092" cy="272"/>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lnSpc>
                  <a:spcPct val="88000"/>
                </a:lnSpc>
                <a:defRPr/>
              </a:pPr>
              <a:r>
                <a:rPr lang="ru-RU" altLang="zh-CN" sz="1600" b="1" i="1">
                  <a:solidFill>
                    <a:schemeClr val="accent2"/>
                  </a:solidFill>
                  <a:latin typeface="Arial" charset="0"/>
                  <a:cs typeface="Arial" charset="0"/>
                </a:rPr>
                <a:t>Терминальная сеть</a:t>
              </a:r>
              <a:endParaRPr lang="ru-RU" sz="1600" b="1">
                <a:solidFill>
                  <a:schemeClr val="accent2"/>
                </a:solidFill>
                <a:latin typeface="Arial" charset="0"/>
                <a:cs typeface="Arial" charset="0"/>
              </a:endParaRPr>
            </a:p>
          </p:txBody>
        </p:sp>
        <p:grpSp>
          <p:nvGrpSpPr>
            <p:cNvPr id="9275" name="Group 630"/>
            <p:cNvGrpSpPr>
              <a:grpSpLocks/>
            </p:cNvGrpSpPr>
            <p:nvPr/>
          </p:nvGrpSpPr>
          <p:grpSpPr bwMode="auto">
            <a:xfrm>
              <a:off x="1481" y="1051"/>
              <a:ext cx="386" cy="532"/>
              <a:chOff x="3932" y="7528"/>
              <a:chExt cx="626" cy="927"/>
            </a:xfrm>
          </p:grpSpPr>
          <p:grpSp>
            <p:nvGrpSpPr>
              <p:cNvPr id="9643" name="Group 631"/>
              <p:cNvGrpSpPr>
                <a:grpSpLocks/>
              </p:cNvGrpSpPr>
              <p:nvPr/>
            </p:nvGrpSpPr>
            <p:grpSpPr bwMode="auto">
              <a:xfrm>
                <a:off x="3932" y="7528"/>
                <a:ext cx="626" cy="846"/>
                <a:chOff x="8561" y="802"/>
                <a:chExt cx="643" cy="939"/>
              </a:xfrm>
            </p:grpSpPr>
            <p:sp>
              <p:nvSpPr>
                <p:cNvPr id="9675" name="Freeform 632"/>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68"/>
                    <a:gd name="T76" fmla="*/ 0 h 7441"/>
                    <a:gd name="T77" fmla="*/ 5368 w 5368"/>
                    <a:gd name="T78" fmla="*/ 7441 h 74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68" h="7441">
                      <a:moveTo>
                        <a:pt x="5368" y="1103"/>
                      </a:moveTo>
                      <a:lnTo>
                        <a:pt x="3303" y="0"/>
                      </a:lnTo>
                      <a:lnTo>
                        <a:pt x="0" y="1795"/>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5368" y="5643"/>
                      </a:lnTo>
                      <a:lnTo>
                        <a:pt x="5368" y="1103"/>
                      </a:lnTo>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76" name="Freeform 633"/>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412"/>
                    <a:gd name="T101" fmla="*/ 327 w 327"/>
                    <a:gd name="T102" fmla="*/ 412 h 4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77" name="Freeform 634"/>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35"/>
                    <a:gd name="T115" fmla="*/ 0 h 5649"/>
                    <a:gd name="T116" fmla="*/ 2035 w 2035"/>
                    <a:gd name="T117" fmla="*/ 5649 h 56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1119"/>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78" name="Freeform 635"/>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 name="T10" fmla="*/ 0 60000 65536"/>
                    <a:gd name="T11" fmla="*/ 0 60000 65536"/>
                    <a:gd name="T12" fmla="*/ 0 60000 65536"/>
                    <a:gd name="T13" fmla="*/ 0 60000 65536"/>
                    <a:gd name="T14" fmla="*/ 0 60000 65536"/>
                    <a:gd name="T15" fmla="*/ 0 w 3330"/>
                    <a:gd name="T16" fmla="*/ 0 h 6333"/>
                    <a:gd name="T17" fmla="*/ 3330 w 3330"/>
                    <a:gd name="T18" fmla="*/ 6333 h 6333"/>
                  </a:gdLst>
                  <a:ahLst/>
                  <a:cxnLst>
                    <a:cxn ang="T10">
                      <a:pos x="T0" y="T1"/>
                    </a:cxn>
                    <a:cxn ang="T11">
                      <a:pos x="T2" y="T3"/>
                    </a:cxn>
                    <a:cxn ang="T12">
                      <a:pos x="T4" y="T5"/>
                    </a:cxn>
                    <a:cxn ang="T13">
                      <a:pos x="T6" y="T7"/>
                    </a:cxn>
                    <a:cxn ang="T14">
                      <a:pos x="T8" y="T9"/>
                    </a:cxn>
                  </a:cxnLst>
                  <a:rect l="T15" t="T16" r="T17" b="T18"/>
                  <a:pathLst>
                    <a:path w="3330" h="6333">
                      <a:moveTo>
                        <a:pt x="0" y="1808"/>
                      </a:moveTo>
                      <a:lnTo>
                        <a:pt x="0" y="6333"/>
                      </a:lnTo>
                      <a:lnTo>
                        <a:pt x="3330" y="4540"/>
                      </a:lnTo>
                      <a:lnTo>
                        <a:pt x="3330" y="0"/>
                      </a:lnTo>
                      <a:lnTo>
                        <a:pt x="0" y="1808"/>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79" name="Freeform 636"/>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80" name="Freeform 637"/>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81" name="Freeform 638"/>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82" name="Freeform 639"/>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1"/>
                    <a:gd name="T121" fmla="*/ 0 h 826"/>
                    <a:gd name="T122" fmla="*/ 1481 w 1481"/>
                    <a:gd name="T123" fmla="*/ 826 h 8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62" y="3"/>
                      </a:lnTo>
                      <a:lnTo>
                        <a:pt x="44" y="0"/>
                      </a:lnTo>
                      <a:lnTo>
                        <a:pt x="28" y="3"/>
                      </a:lnTo>
                      <a:lnTo>
                        <a:pt x="12" y="14"/>
                      </a:lnTo>
                      <a:lnTo>
                        <a:pt x="3" y="30"/>
                      </a:lnTo>
                      <a:lnTo>
                        <a:pt x="0" y="47"/>
                      </a:lnTo>
                      <a:lnTo>
                        <a:pt x="5" y="68"/>
                      </a:lnTo>
                      <a:lnTo>
                        <a:pt x="16" y="90"/>
                      </a:lnTo>
                      <a:lnTo>
                        <a:pt x="30" y="107"/>
                      </a:lnTo>
                      <a:lnTo>
                        <a:pt x="50" y="120"/>
                      </a:lnTo>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83" name="Freeform 640"/>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6"/>
                    <a:gd name="T67" fmla="*/ 0 h 795"/>
                    <a:gd name="T68" fmla="*/ 1376 w 1376"/>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90"/>
                      </a:lnTo>
                      <a:close/>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644" name="Group 641"/>
              <p:cNvGrpSpPr>
                <a:grpSpLocks/>
              </p:cNvGrpSpPr>
              <p:nvPr/>
            </p:nvGrpSpPr>
            <p:grpSpPr bwMode="auto">
              <a:xfrm>
                <a:off x="4181" y="8167"/>
                <a:ext cx="326" cy="288"/>
                <a:chOff x="6850" y="1185"/>
                <a:chExt cx="8860" cy="8440"/>
              </a:xfrm>
            </p:grpSpPr>
            <p:grpSp>
              <p:nvGrpSpPr>
                <p:cNvPr id="9645" name="Group 642"/>
                <p:cNvGrpSpPr>
                  <a:grpSpLocks/>
                </p:cNvGrpSpPr>
                <p:nvPr/>
              </p:nvGrpSpPr>
              <p:grpSpPr bwMode="auto">
                <a:xfrm>
                  <a:off x="9246" y="1185"/>
                  <a:ext cx="6464" cy="6763"/>
                  <a:chOff x="9246" y="1185"/>
                  <a:chExt cx="6464" cy="6763"/>
                </a:xfrm>
              </p:grpSpPr>
              <p:grpSp>
                <p:nvGrpSpPr>
                  <p:cNvPr id="9651" name="Group 643"/>
                  <p:cNvGrpSpPr>
                    <a:grpSpLocks/>
                  </p:cNvGrpSpPr>
                  <p:nvPr/>
                </p:nvGrpSpPr>
                <p:grpSpPr bwMode="auto">
                  <a:xfrm>
                    <a:off x="9246" y="1185"/>
                    <a:ext cx="6464" cy="6763"/>
                    <a:chOff x="9246" y="1185"/>
                    <a:chExt cx="6464" cy="6763"/>
                  </a:xfrm>
                </p:grpSpPr>
                <p:sp>
                  <p:nvSpPr>
                    <p:cNvPr id="9654" name="Freeform 644"/>
                    <p:cNvSpPr>
                      <a:spLocks/>
                    </p:cNvSpPr>
                    <p:nvPr/>
                  </p:nvSpPr>
                  <p:spPr bwMode="auto">
                    <a:xfrm>
                      <a:off x="9246" y="1185"/>
                      <a:ext cx="6464" cy="6763"/>
                    </a:xfrm>
                    <a:custGeom>
                      <a:avLst/>
                      <a:gdLst>
                        <a:gd name="T0" fmla="*/ 3308 w 6406"/>
                        <a:gd name="T1" fmla="*/ 6971 h 6971"/>
                        <a:gd name="T2" fmla="*/ 6406 w 6406"/>
                        <a:gd name="T3" fmla="*/ 5188 h 6971"/>
                        <a:gd name="T4" fmla="*/ 6406 w 6406"/>
                        <a:gd name="T5" fmla="*/ 3826 h 6971"/>
                        <a:gd name="T6" fmla="*/ 5384 w 6406"/>
                        <a:gd name="T7" fmla="*/ 3233 h 6971"/>
                        <a:gd name="T8" fmla="*/ 5384 w 6406"/>
                        <a:gd name="T9" fmla="*/ 1362 h 6971"/>
                        <a:gd name="T10" fmla="*/ 3224 w 6406"/>
                        <a:gd name="T11" fmla="*/ 113 h 6971"/>
                        <a:gd name="T12" fmla="*/ 2230 w 6406"/>
                        <a:gd name="T13" fmla="*/ 397 h 6971"/>
                        <a:gd name="T14" fmla="*/ 1549 w 6406"/>
                        <a:gd name="T15" fmla="*/ 0 h 6971"/>
                        <a:gd name="T16" fmla="*/ 752 w 6406"/>
                        <a:gd name="T17" fmla="*/ 314 h 6971"/>
                        <a:gd name="T18" fmla="*/ 752 w 6406"/>
                        <a:gd name="T19" fmla="*/ 3287 h 6971"/>
                        <a:gd name="T20" fmla="*/ 0 w 6406"/>
                        <a:gd name="T21" fmla="*/ 3713 h 6971"/>
                        <a:gd name="T22" fmla="*/ 0 w 6406"/>
                        <a:gd name="T23" fmla="*/ 5075 h 6971"/>
                        <a:gd name="T24" fmla="*/ 0 w 6406"/>
                        <a:gd name="T25" fmla="*/ 5075 h 6971"/>
                        <a:gd name="T26" fmla="*/ 176 w 6406"/>
                        <a:gd name="T27" fmla="*/ 5238 h 6971"/>
                        <a:gd name="T28" fmla="*/ 358 w 6406"/>
                        <a:gd name="T29" fmla="*/ 5401 h 6971"/>
                        <a:gd name="T30" fmla="*/ 541 w 6406"/>
                        <a:gd name="T31" fmla="*/ 5551 h 6971"/>
                        <a:gd name="T32" fmla="*/ 734 w 6406"/>
                        <a:gd name="T33" fmla="*/ 5701 h 6971"/>
                        <a:gd name="T34" fmla="*/ 927 w 6406"/>
                        <a:gd name="T35" fmla="*/ 5843 h 6971"/>
                        <a:gd name="T36" fmla="*/ 1127 w 6406"/>
                        <a:gd name="T37" fmla="*/ 5977 h 6971"/>
                        <a:gd name="T38" fmla="*/ 1328 w 6406"/>
                        <a:gd name="T39" fmla="*/ 6107 h 6971"/>
                        <a:gd name="T40" fmla="*/ 1535 w 6406"/>
                        <a:gd name="T41" fmla="*/ 6228 h 6971"/>
                        <a:gd name="T42" fmla="*/ 1746 w 6406"/>
                        <a:gd name="T43" fmla="*/ 6345 h 6971"/>
                        <a:gd name="T44" fmla="*/ 1960 w 6406"/>
                        <a:gd name="T45" fmla="*/ 6457 h 6971"/>
                        <a:gd name="T46" fmla="*/ 2178 w 6406"/>
                        <a:gd name="T47" fmla="*/ 6558 h 6971"/>
                        <a:gd name="T48" fmla="*/ 2399 w 6406"/>
                        <a:gd name="T49" fmla="*/ 6654 h 6971"/>
                        <a:gd name="T50" fmla="*/ 2620 w 6406"/>
                        <a:gd name="T51" fmla="*/ 6746 h 6971"/>
                        <a:gd name="T52" fmla="*/ 2848 w 6406"/>
                        <a:gd name="T53" fmla="*/ 6829 h 6971"/>
                        <a:gd name="T54" fmla="*/ 3077 w 6406"/>
                        <a:gd name="T55" fmla="*/ 6904 h 6971"/>
                        <a:gd name="T56" fmla="*/ 3308 w 6406"/>
                        <a:gd name="T57" fmla="*/ 6971 h 6971"/>
                        <a:gd name="T58" fmla="*/ 3308 w 6406"/>
                        <a:gd name="T59" fmla="*/ 6971 h 6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6"/>
                        <a:gd name="T91" fmla="*/ 0 h 6971"/>
                        <a:gd name="T92" fmla="*/ 6406 w 6406"/>
                        <a:gd name="T93" fmla="*/ 6971 h 6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6" h="6971">
                          <a:moveTo>
                            <a:pt x="3308" y="6971"/>
                          </a:moveTo>
                          <a:lnTo>
                            <a:pt x="6406" y="5188"/>
                          </a:lnTo>
                          <a:lnTo>
                            <a:pt x="6406" y="3826"/>
                          </a:lnTo>
                          <a:lnTo>
                            <a:pt x="5384" y="3233"/>
                          </a:lnTo>
                          <a:lnTo>
                            <a:pt x="5384" y="1362"/>
                          </a:lnTo>
                          <a:lnTo>
                            <a:pt x="3224" y="113"/>
                          </a:lnTo>
                          <a:lnTo>
                            <a:pt x="2230" y="397"/>
                          </a:lnTo>
                          <a:lnTo>
                            <a:pt x="1549" y="0"/>
                          </a:lnTo>
                          <a:lnTo>
                            <a:pt x="752" y="314"/>
                          </a:lnTo>
                          <a:lnTo>
                            <a:pt x="752" y="3287"/>
                          </a:lnTo>
                          <a:lnTo>
                            <a:pt x="0" y="3713"/>
                          </a:lnTo>
                          <a:lnTo>
                            <a:pt x="0" y="5075"/>
                          </a:lnTo>
                          <a:lnTo>
                            <a:pt x="176" y="5238"/>
                          </a:lnTo>
                          <a:lnTo>
                            <a:pt x="358" y="5401"/>
                          </a:lnTo>
                          <a:lnTo>
                            <a:pt x="541" y="5551"/>
                          </a:lnTo>
                          <a:lnTo>
                            <a:pt x="734" y="5701"/>
                          </a:lnTo>
                          <a:lnTo>
                            <a:pt x="927" y="5843"/>
                          </a:lnTo>
                          <a:lnTo>
                            <a:pt x="1127" y="5977"/>
                          </a:lnTo>
                          <a:lnTo>
                            <a:pt x="1328" y="6107"/>
                          </a:lnTo>
                          <a:lnTo>
                            <a:pt x="1535" y="6228"/>
                          </a:lnTo>
                          <a:lnTo>
                            <a:pt x="1746" y="6345"/>
                          </a:lnTo>
                          <a:lnTo>
                            <a:pt x="1960" y="6457"/>
                          </a:lnTo>
                          <a:lnTo>
                            <a:pt x="2178" y="6558"/>
                          </a:lnTo>
                          <a:lnTo>
                            <a:pt x="2399" y="6654"/>
                          </a:lnTo>
                          <a:lnTo>
                            <a:pt x="2620" y="6746"/>
                          </a:lnTo>
                          <a:lnTo>
                            <a:pt x="2848" y="6829"/>
                          </a:lnTo>
                          <a:lnTo>
                            <a:pt x="3077" y="6904"/>
                          </a:lnTo>
                          <a:lnTo>
                            <a:pt x="3308" y="697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5" name="Freeform 645"/>
                    <p:cNvSpPr>
                      <a:spLocks/>
                    </p:cNvSpPr>
                    <p:nvPr/>
                  </p:nvSpPr>
                  <p:spPr bwMode="auto">
                    <a:xfrm>
                      <a:off x="9246" y="4787"/>
                      <a:ext cx="3338" cy="3161"/>
                    </a:xfrm>
                    <a:custGeom>
                      <a:avLst/>
                      <a:gdLst>
                        <a:gd name="T0" fmla="*/ 0 w 3308"/>
                        <a:gd name="T1" fmla="*/ 1362 h 3258"/>
                        <a:gd name="T2" fmla="*/ 176 w 3308"/>
                        <a:gd name="T3" fmla="*/ 1525 h 3258"/>
                        <a:gd name="T4" fmla="*/ 355 w 3308"/>
                        <a:gd name="T5" fmla="*/ 1688 h 3258"/>
                        <a:gd name="T6" fmla="*/ 541 w 3308"/>
                        <a:gd name="T7" fmla="*/ 1842 h 3258"/>
                        <a:gd name="T8" fmla="*/ 731 w 3308"/>
                        <a:gd name="T9" fmla="*/ 1988 h 3258"/>
                        <a:gd name="T10" fmla="*/ 924 w 3308"/>
                        <a:gd name="T11" fmla="*/ 2130 h 3258"/>
                        <a:gd name="T12" fmla="*/ 1124 w 3308"/>
                        <a:gd name="T13" fmla="*/ 2268 h 3258"/>
                        <a:gd name="T14" fmla="*/ 1328 w 3308"/>
                        <a:gd name="T15" fmla="*/ 2398 h 3258"/>
                        <a:gd name="T16" fmla="*/ 1535 w 3308"/>
                        <a:gd name="T17" fmla="*/ 2519 h 3258"/>
                        <a:gd name="T18" fmla="*/ 1742 w 3308"/>
                        <a:gd name="T19" fmla="*/ 2636 h 3258"/>
                        <a:gd name="T20" fmla="*/ 1956 w 3308"/>
                        <a:gd name="T21" fmla="*/ 2744 h 3258"/>
                        <a:gd name="T22" fmla="*/ 2174 w 3308"/>
                        <a:gd name="T23" fmla="*/ 2849 h 3258"/>
                        <a:gd name="T24" fmla="*/ 2395 w 3308"/>
                        <a:gd name="T25" fmla="*/ 2945 h 3258"/>
                        <a:gd name="T26" fmla="*/ 2620 w 3308"/>
                        <a:gd name="T27" fmla="*/ 3033 h 3258"/>
                        <a:gd name="T28" fmla="*/ 2848 w 3308"/>
                        <a:gd name="T29" fmla="*/ 3116 h 3258"/>
                        <a:gd name="T30" fmla="*/ 3077 w 3308"/>
                        <a:gd name="T31" fmla="*/ 3191 h 3258"/>
                        <a:gd name="T32" fmla="*/ 3308 w 3308"/>
                        <a:gd name="T33" fmla="*/ 3258 h 3258"/>
                        <a:gd name="T34" fmla="*/ 3308 w 3308"/>
                        <a:gd name="T35" fmla="*/ 3258 h 3258"/>
                        <a:gd name="T36" fmla="*/ 3308 w 3308"/>
                        <a:gd name="T37" fmla="*/ 1897 h 3258"/>
                        <a:gd name="T38" fmla="*/ 3308 w 3308"/>
                        <a:gd name="T39" fmla="*/ 1897 h 3258"/>
                        <a:gd name="T40" fmla="*/ 3077 w 3308"/>
                        <a:gd name="T41" fmla="*/ 1830 h 3258"/>
                        <a:gd name="T42" fmla="*/ 2848 w 3308"/>
                        <a:gd name="T43" fmla="*/ 1755 h 3258"/>
                        <a:gd name="T44" fmla="*/ 2620 w 3308"/>
                        <a:gd name="T45" fmla="*/ 1671 h 3258"/>
                        <a:gd name="T46" fmla="*/ 2395 w 3308"/>
                        <a:gd name="T47" fmla="*/ 1583 h 3258"/>
                        <a:gd name="T48" fmla="*/ 2178 w 3308"/>
                        <a:gd name="T49" fmla="*/ 1487 h 3258"/>
                        <a:gd name="T50" fmla="*/ 1960 w 3308"/>
                        <a:gd name="T51" fmla="*/ 1383 h 3258"/>
                        <a:gd name="T52" fmla="*/ 1746 w 3308"/>
                        <a:gd name="T53" fmla="*/ 1274 h 3258"/>
                        <a:gd name="T54" fmla="*/ 1535 w 3308"/>
                        <a:gd name="T55" fmla="*/ 1157 h 3258"/>
                        <a:gd name="T56" fmla="*/ 1328 w 3308"/>
                        <a:gd name="T57" fmla="*/ 1032 h 3258"/>
                        <a:gd name="T58" fmla="*/ 1124 w 3308"/>
                        <a:gd name="T59" fmla="*/ 907 h 3258"/>
                        <a:gd name="T60" fmla="*/ 927 w 3308"/>
                        <a:gd name="T61" fmla="*/ 769 h 3258"/>
                        <a:gd name="T62" fmla="*/ 731 w 3308"/>
                        <a:gd name="T63" fmla="*/ 627 h 3258"/>
                        <a:gd name="T64" fmla="*/ 541 w 3308"/>
                        <a:gd name="T65" fmla="*/ 481 h 3258"/>
                        <a:gd name="T66" fmla="*/ 355 w 3308"/>
                        <a:gd name="T67" fmla="*/ 326 h 3258"/>
                        <a:gd name="T68" fmla="*/ 176 w 3308"/>
                        <a:gd name="T69" fmla="*/ 167 h 3258"/>
                        <a:gd name="T70" fmla="*/ 0 w 3308"/>
                        <a:gd name="T71" fmla="*/ 0 h 3258"/>
                        <a:gd name="T72" fmla="*/ 0 w 3308"/>
                        <a:gd name="T73" fmla="*/ 0 h 3258"/>
                        <a:gd name="T74" fmla="*/ 0 w 3308"/>
                        <a:gd name="T75" fmla="*/ 1362 h 3258"/>
                        <a:gd name="T76" fmla="*/ 0 w 3308"/>
                        <a:gd name="T77" fmla="*/ 1362 h 32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8"/>
                        <a:gd name="T118" fmla="*/ 0 h 3258"/>
                        <a:gd name="T119" fmla="*/ 3308 w 3308"/>
                        <a:gd name="T120" fmla="*/ 3258 h 32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8" h="3258">
                          <a:moveTo>
                            <a:pt x="0" y="1362"/>
                          </a:moveTo>
                          <a:lnTo>
                            <a:pt x="176" y="1525"/>
                          </a:lnTo>
                          <a:lnTo>
                            <a:pt x="355" y="1688"/>
                          </a:lnTo>
                          <a:lnTo>
                            <a:pt x="541" y="1842"/>
                          </a:lnTo>
                          <a:lnTo>
                            <a:pt x="731" y="1988"/>
                          </a:lnTo>
                          <a:lnTo>
                            <a:pt x="924" y="2130"/>
                          </a:lnTo>
                          <a:lnTo>
                            <a:pt x="1124" y="2268"/>
                          </a:lnTo>
                          <a:lnTo>
                            <a:pt x="1328" y="2398"/>
                          </a:lnTo>
                          <a:lnTo>
                            <a:pt x="1535" y="2519"/>
                          </a:lnTo>
                          <a:lnTo>
                            <a:pt x="1742" y="2636"/>
                          </a:lnTo>
                          <a:lnTo>
                            <a:pt x="1956" y="2744"/>
                          </a:lnTo>
                          <a:lnTo>
                            <a:pt x="2174" y="2849"/>
                          </a:lnTo>
                          <a:lnTo>
                            <a:pt x="2395" y="2945"/>
                          </a:lnTo>
                          <a:lnTo>
                            <a:pt x="2620" y="3033"/>
                          </a:lnTo>
                          <a:lnTo>
                            <a:pt x="2848" y="3116"/>
                          </a:lnTo>
                          <a:lnTo>
                            <a:pt x="3077" y="3191"/>
                          </a:lnTo>
                          <a:lnTo>
                            <a:pt x="3308" y="3258"/>
                          </a:lnTo>
                          <a:lnTo>
                            <a:pt x="3308" y="1897"/>
                          </a:lnTo>
                          <a:lnTo>
                            <a:pt x="3077" y="1830"/>
                          </a:lnTo>
                          <a:lnTo>
                            <a:pt x="2848" y="1755"/>
                          </a:lnTo>
                          <a:lnTo>
                            <a:pt x="2620" y="1671"/>
                          </a:lnTo>
                          <a:lnTo>
                            <a:pt x="2395" y="1583"/>
                          </a:lnTo>
                          <a:lnTo>
                            <a:pt x="2178" y="1487"/>
                          </a:lnTo>
                          <a:lnTo>
                            <a:pt x="1960" y="1383"/>
                          </a:lnTo>
                          <a:lnTo>
                            <a:pt x="1746" y="1274"/>
                          </a:lnTo>
                          <a:lnTo>
                            <a:pt x="1535" y="1157"/>
                          </a:lnTo>
                          <a:lnTo>
                            <a:pt x="1328" y="1032"/>
                          </a:lnTo>
                          <a:lnTo>
                            <a:pt x="1124" y="907"/>
                          </a:lnTo>
                          <a:lnTo>
                            <a:pt x="927" y="769"/>
                          </a:lnTo>
                          <a:lnTo>
                            <a:pt x="731" y="627"/>
                          </a:lnTo>
                          <a:lnTo>
                            <a:pt x="541" y="481"/>
                          </a:lnTo>
                          <a:lnTo>
                            <a:pt x="355" y="326"/>
                          </a:lnTo>
                          <a:lnTo>
                            <a:pt x="176" y="167"/>
                          </a:lnTo>
                          <a:lnTo>
                            <a:pt x="0" y="0"/>
                          </a:lnTo>
                          <a:lnTo>
                            <a:pt x="0" y="1362"/>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6" name="Freeform 646"/>
                    <p:cNvSpPr>
                      <a:spLocks/>
                    </p:cNvSpPr>
                    <p:nvPr/>
                  </p:nvSpPr>
                  <p:spPr bwMode="auto">
                    <a:xfrm>
                      <a:off x="11022" y="6247"/>
                      <a:ext cx="1407" cy="827"/>
                    </a:xfrm>
                    <a:custGeom>
                      <a:avLst/>
                      <a:gdLst>
                        <a:gd name="T0" fmla="*/ 0 w 1394"/>
                        <a:gd name="T1" fmla="*/ 0 h 852"/>
                        <a:gd name="T2" fmla="*/ 1394 w 1394"/>
                        <a:gd name="T3" fmla="*/ 568 h 852"/>
                        <a:gd name="T4" fmla="*/ 1394 w 1394"/>
                        <a:gd name="T5" fmla="*/ 852 h 852"/>
                        <a:gd name="T6" fmla="*/ 0 w 1394"/>
                        <a:gd name="T7" fmla="*/ 313 h 852"/>
                        <a:gd name="T8" fmla="*/ 0 w 1394"/>
                        <a:gd name="T9" fmla="*/ 0 h 852"/>
                        <a:gd name="T10" fmla="*/ 0 60000 65536"/>
                        <a:gd name="T11" fmla="*/ 0 60000 65536"/>
                        <a:gd name="T12" fmla="*/ 0 60000 65536"/>
                        <a:gd name="T13" fmla="*/ 0 60000 65536"/>
                        <a:gd name="T14" fmla="*/ 0 60000 65536"/>
                        <a:gd name="T15" fmla="*/ 0 w 1394"/>
                        <a:gd name="T16" fmla="*/ 0 h 852"/>
                        <a:gd name="T17" fmla="*/ 1394 w 1394"/>
                        <a:gd name="T18" fmla="*/ 852 h 852"/>
                      </a:gdLst>
                      <a:ahLst/>
                      <a:cxnLst>
                        <a:cxn ang="T10">
                          <a:pos x="T0" y="T1"/>
                        </a:cxn>
                        <a:cxn ang="T11">
                          <a:pos x="T2" y="T3"/>
                        </a:cxn>
                        <a:cxn ang="T12">
                          <a:pos x="T4" y="T5"/>
                        </a:cxn>
                        <a:cxn ang="T13">
                          <a:pos x="T6" y="T7"/>
                        </a:cxn>
                        <a:cxn ang="T14">
                          <a:pos x="T8" y="T9"/>
                        </a:cxn>
                      </a:cxnLst>
                      <a:rect l="T15" t="T16" r="T17" b="T18"/>
                      <a:pathLst>
                        <a:path w="1394" h="852">
                          <a:moveTo>
                            <a:pt x="0" y="0"/>
                          </a:moveTo>
                          <a:lnTo>
                            <a:pt x="1394" y="568"/>
                          </a:lnTo>
                          <a:lnTo>
                            <a:pt x="1394" y="852"/>
                          </a:lnTo>
                          <a:lnTo>
                            <a:pt x="0" y="313"/>
                          </a:lnTo>
                          <a:lnTo>
                            <a:pt x="0" y="0"/>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7" name="Freeform 647"/>
                    <p:cNvSpPr>
                      <a:spLocks/>
                    </p:cNvSpPr>
                    <p:nvPr/>
                  </p:nvSpPr>
                  <p:spPr bwMode="auto">
                    <a:xfrm>
                      <a:off x="13446" y="2506"/>
                      <a:ext cx="1233" cy="2776"/>
                    </a:xfrm>
                    <a:custGeom>
                      <a:avLst/>
                      <a:gdLst>
                        <a:gd name="T0" fmla="*/ 24 w 1222"/>
                        <a:gd name="T1" fmla="*/ 455 h 2861"/>
                        <a:gd name="T2" fmla="*/ 1222 w 1222"/>
                        <a:gd name="T3" fmla="*/ 0 h 2861"/>
                        <a:gd name="T4" fmla="*/ 1222 w 1222"/>
                        <a:gd name="T5" fmla="*/ 1871 h 2861"/>
                        <a:gd name="T6" fmla="*/ 0 w 1222"/>
                        <a:gd name="T7" fmla="*/ 2861 h 2861"/>
                        <a:gd name="T8" fmla="*/ 24 w 1222"/>
                        <a:gd name="T9" fmla="*/ 455 h 2861"/>
                        <a:gd name="T10" fmla="*/ 0 60000 65536"/>
                        <a:gd name="T11" fmla="*/ 0 60000 65536"/>
                        <a:gd name="T12" fmla="*/ 0 60000 65536"/>
                        <a:gd name="T13" fmla="*/ 0 60000 65536"/>
                        <a:gd name="T14" fmla="*/ 0 60000 65536"/>
                        <a:gd name="T15" fmla="*/ 0 w 1222"/>
                        <a:gd name="T16" fmla="*/ 0 h 2861"/>
                        <a:gd name="T17" fmla="*/ 1222 w 1222"/>
                        <a:gd name="T18" fmla="*/ 2861 h 2861"/>
                      </a:gdLst>
                      <a:ahLst/>
                      <a:cxnLst>
                        <a:cxn ang="T10">
                          <a:pos x="T0" y="T1"/>
                        </a:cxn>
                        <a:cxn ang="T11">
                          <a:pos x="T2" y="T3"/>
                        </a:cxn>
                        <a:cxn ang="T12">
                          <a:pos x="T4" y="T5"/>
                        </a:cxn>
                        <a:cxn ang="T13">
                          <a:pos x="T6" y="T7"/>
                        </a:cxn>
                        <a:cxn ang="T14">
                          <a:pos x="T8" y="T9"/>
                        </a:cxn>
                      </a:cxnLst>
                      <a:rect l="T15" t="T16" r="T17" b="T18"/>
                      <a:pathLst>
                        <a:path w="1222" h="2861">
                          <a:moveTo>
                            <a:pt x="24" y="455"/>
                          </a:moveTo>
                          <a:lnTo>
                            <a:pt x="1222" y="0"/>
                          </a:lnTo>
                          <a:lnTo>
                            <a:pt x="1222" y="1871"/>
                          </a:lnTo>
                          <a:lnTo>
                            <a:pt x="0" y="2861"/>
                          </a:lnTo>
                          <a:lnTo>
                            <a:pt x="24" y="455"/>
                          </a:lnTo>
                          <a:close/>
                        </a:path>
                      </a:pathLst>
                    </a:custGeom>
                    <a:solidFill>
                      <a:srgbClr val="009999"/>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8" name="Freeform 648"/>
                    <p:cNvSpPr>
                      <a:spLocks/>
                    </p:cNvSpPr>
                    <p:nvPr/>
                  </p:nvSpPr>
                  <p:spPr bwMode="auto">
                    <a:xfrm>
                      <a:off x="12815" y="2661"/>
                      <a:ext cx="655" cy="3447"/>
                    </a:xfrm>
                    <a:custGeom>
                      <a:avLst/>
                      <a:gdLst>
                        <a:gd name="T0" fmla="*/ 0 w 649"/>
                        <a:gd name="T1" fmla="*/ 3554 h 3554"/>
                        <a:gd name="T2" fmla="*/ 0 w 649"/>
                        <a:gd name="T3" fmla="*/ 380 h 3554"/>
                        <a:gd name="T4" fmla="*/ 649 w 649"/>
                        <a:gd name="T5" fmla="*/ 0 h 3554"/>
                        <a:gd name="T6" fmla="*/ 625 w 649"/>
                        <a:gd name="T7" fmla="*/ 3015 h 3554"/>
                        <a:gd name="T8" fmla="*/ 0 w 649"/>
                        <a:gd name="T9" fmla="*/ 3554 h 3554"/>
                        <a:gd name="T10" fmla="*/ 0 60000 65536"/>
                        <a:gd name="T11" fmla="*/ 0 60000 65536"/>
                        <a:gd name="T12" fmla="*/ 0 60000 65536"/>
                        <a:gd name="T13" fmla="*/ 0 60000 65536"/>
                        <a:gd name="T14" fmla="*/ 0 60000 65536"/>
                        <a:gd name="T15" fmla="*/ 0 w 649"/>
                        <a:gd name="T16" fmla="*/ 0 h 3554"/>
                        <a:gd name="T17" fmla="*/ 649 w 649"/>
                        <a:gd name="T18" fmla="*/ 3554 h 3554"/>
                      </a:gdLst>
                      <a:ahLst/>
                      <a:cxnLst>
                        <a:cxn ang="T10">
                          <a:pos x="T0" y="T1"/>
                        </a:cxn>
                        <a:cxn ang="T11">
                          <a:pos x="T2" y="T3"/>
                        </a:cxn>
                        <a:cxn ang="T12">
                          <a:pos x="T4" y="T5"/>
                        </a:cxn>
                        <a:cxn ang="T13">
                          <a:pos x="T6" y="T7"/>
                        </a:cxn>
                        <a:cxn ang="T14">
                          <a:pos x="T8" y="T9"/>
                        </a:cxn>
                      </a:cxnLst>
                      <a:rect l="T15" t="T16" r="T17" b="T18"/>
                      <a:pathLst>
                        <a:path w="649" h="3554">
                          <a:moveTo>
                            <a:pt x="0" y="3554"/>
                          </a:moveTo>
                          <a:lnTo>
                            <a:pt x="0" y="380"/>
                          </a:lnTo>
                          <a:lnTo>
                            <a:pt x="649" y="0"/>
                          </a:lnTo>
                          <a:lnTo>
                            <a:pt x="625" y="3015"/>
                          </a:lnTo>
                          <a:lnTo>
                            <a:pt x="0" y="355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9" name="Freeform 649"/>
                    <p:cNvSpPr>
                      <a:spLocks/>
                    </p:cNvSpPr>
                    <p:nvPr/>
                  </p:nvSpPr>
                  <p:spPr bwMode="auto">
                    <a:xfrm>
                      <a:off x="10004" y="1490"/>
                      <a:ext cx="2811" cy="4618"/>
                    </a:xfrm>
                    <a:custGeom>
                      <a:avLst/>
                      <a:gdLst>
                        <a:gd name="T0" fmla="*/ 2785 w 2785"/>
                        <a:gd name="T1" fmla="*/ 4761 h 4761"/>
                        <a:gd name="T2" fmla="*/ 2588 w 2785"/>
                        <a:gd name="T3" fmla="*/ 4707 h 4761"/>
                        <a:gd name="T4" fmla="*/ 2395 w 2785"/>
                        <a:gd name="T5" fmla="*/ 4644 h 4761"/>
                        <a:gd name="T6" fmla="*/ 2205 w 2785"/>
                        <a:gd name="T7" fmla="*/ 4577 h 4761"/>
                        <a:gd name="T8" fmla="*/ 2019 w 2785"/>
                        <a:gd name="T9" fmla="*/ 4506 h 4761"/>
                        <a:gd name="T10" fmla="*/ 1833 w 2785"/>
                        <a:gd name="T11" fmla="*/ 4427 h 4761"/>
                        <a:gd name="T12" fmla="*/ 1650 w 2785"/>
                        <a:gd name="T13" fmla="*/ 4343 h 4761"/>
                        <a:gd name="T14" fmla="*/ 1468 w 2785"/>
                        <a:gd name="T15" fmla="*/ 4251 h 4761"/>
                        <a:gd name="T16" fmla="*/ 1292 w 2785"/>
                        <a:gd name="T17" fmla="*/ 4159 h 4761"/>
                        <a:gd name="T18" fmla="*/ 1116 w 2785"/>
                        <a:gd name="T19" fmla="*/ 4055 h 4761"/>
                        <a:gd name="T20" fmla="*/ 948 w 2785"/>
                        <a:gd name="T21" fmla="*/ 3951 h 4761"/>
                        <a:gd name="T22" fmla="*/ 779 w 2785"/>
                        <a:gd name="T23" fmla="*/ 3838 h 4761"/>
                        <a:gd name="T24" fmla="*/ 618 w 2785"/>
                        <a:gd name="T25" fmla="*/ 3721 h 4761"/>
                        <a:gd name="T26" fmla="*/ 456 w 2785"/>
                        <a:gd name="T27" fmla="*/ 3600 h 4761"/>
                        <a:gd name="T28" fmla="*/ 302 w 2785"/>
                        <a:gd name="T29" fmla="*/ 3470 h 4761"/>
                        <a:gd name="T30" fmla="*/ 147 w 2785"/>
                        <a:gd name="T31" fmla="*/ 3337 h 4761"/>
                        <a:gd name="T32" fmla="*/ 0 w 2785"/>
                        <a:gd name="T33" fmla="*/ 3199 h 4761"/>
                        <a:gd name="T34" fmla="*/ 0 w 2785"/>
                        <a:gd name="T35" fmla="*/ 3199 h 4761"/>
                        <a:gd name="T36" fmla="*/ 0 w 2785"/>
                        <a:gd name="T37" fmla="*/ 0 h 4761"/>
                        <a:gd name="T38" fmla="*/ 0 w 2785"/>
                        <a:gd name="T39" fmla="*/ 0 h 4761"/>
                        <a:gd name="T40" fmla="*/ 154 w 2785"/>
                        <a:gd name="T41" fmla="*/ 129 h 4761"/>
                        <a:gd name="T42" fmla="*/ 309 w 2785"/>
                        <a:gd name="T43" fmla="*/ 259 h 4761"/>
                        <a:gd name="T44" fmla="*/ 467 w 2785"/>
                        <a:gd name="T45" fmla="*/ 384 h 4761"/>
                        <a:gd name="T46" fmla="*/ 632 w 2785"/>
                        <a:gd name="T47" fmla="*/ 505 h 4761"/>
                        <a:gd name="T48" fmla="*/ 797 w 2785"/>
                        <a:gd name="T49" fmla="*/ 618 h 4761"/>
                        <a:gd name="T50" fmla="*/ 962 w 2785"/>
                        <a:gd name="T51" fmla="*/ 731 h 4761"/>
                        <a:gd name="T52" fmla="*/ 1134 w 2785"/>
                        <a:gd name="T53" fmla="*/ 835 h 4761"/>
                        <a:gd name="T54" fmla="*/ 1310 w 2785"/>
                        <a:gd name="T55" fmla="*/ 939 h 4761"/>
                        <a:gd name="T56" fmla="*/ 1485 w 2785"/>
                        <a:gd name="T57" fmla="*/ 1035 h 4761"/>
                        <a:gd name="T58" fmla="*/ 1664 w 2785"/>
                        <a:gd name="T59" fmla="*/ 1127 h 4761"/>
                        <a:gd name="T60" fmla="*/ 1843 w 2785"/>
                        <a:gd name="T61" fmla="*/ 1215 h 4761"/>
                        <a:gd name="T62" fmla="*/ 2030 w 2785"/>
                        <a:gd name="T63" fmla="*/ 1299 h 4761"/>
                        <a:gd name="T64" fmla="*/ 2216 w 2785"/>
                        <a:gd name="T65" fmla="*/ 1378 h 4761"/>
                        <a:gd name="T66" fmla="*/ 2402 w 2785"/>
                        <a:gd name="T67" fmla="*/ 1453 h 4761"/>
                        <a:gd name="T68" fmla="*/ 2592 w 2785"/>
                        <a:gd name="T69" fmla="*/ 1520 h 4761"/>
                        <a:gd name="T70" fmla="*/ 2785 w 2785"/>
                        <a:gd name="T71" fmla="*/ 1587 h 4761"/>
                        <a:gd name="T72" fmla="*/ 2785 w 2785"/>
                        <a:gd name="T73" fmla="*/ 1587 h 4761"/>
                        <a:gd name="T74" fmla="*/ 2785 w 2785"/>
                        <a:gd name="T75" fmla="*/ 4761 h 4761"/>
                        <a:gd name="T76" fmla="*/ 2785 w 2785"/>
                        <a:gd name="T77" fmla="*/ 4761 h 4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85"/>
                        <a:gd name="T118" fmla="*/ 0 h 4761"/>
                        <a:gd name="T119" fmla="*/ 2785 w 2785"/>
                        <a:gd name="T120" fmla="*/ 4761 h 4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85" h="4761">
                          <a:moveTo>
                            <a:pt x="2785" y="4761"/>
                          </a:moveTo>
                          <a:lnTo>
                            <a:pt x="2588" y="4707"/>
                          </a:lnTo>
                          <a:lnTo>
                            <a:pt x="2395" y="4644"/>
                          </a:lnTo>
                          <a:lnTo>
                            <a:pt x="2205" y="4577"/>
                          </a:lnTo>
                          <a:lnTo>
                            <a:pt x="2019" y="4506"/>
                          </a:lnTo>
                          <a:lnTo>
                            <a:pt x="1833" y="4427"/>
                          </a:lnTo>
                          <a:lnTo>
                            <a:pt x="1650" y="4343"/>
                          </a:lnTo>
                          <a:lnTo>
                            <a:pt x="1468" y="4251"/>
                          </a:lnTo>
                          <a:lnTo>
                            <a:pt x="1292" y="4159"/>
                          </a:lnTo>
                          <a:lnTo>
                            <a:pt x="1116" y="4055"/>
                          </a:lnTo>
                          <a:lnTo>
                            <a:pt x="948" y="3951"/>
                          </a:lnTo>
                          <a:lnTo>
                            <a:pt x="779" y="3838"/>
                          </a:lnTo>
                          <a:lnTo>
                            <a:pt x="618" y="3721"/>
                          </a:lnTo>
                          <a:lnTo>
                            <a:pt x="456" y="3600"/>
                          </a:lnTo>
                          <a:lnTo>
                            <a:pt x="302" y="3470"/>
                          </a:lnTo>
                          <a:lnTo>
                            <a:pt x="147" y="3337"/>
                          </a:lnTo>
                          <a:lnTo>
                            <a:pt x="0" y="3199"/>
                          </a:lnTo>
                          <a:lnTo>
                            <a:pt x="0" y="0"/>
                          </a:lnTo>
                          <a:lnTo>
                            <a:pt x="154" y="129"/>
                          </a:lnTo>
                          <a:lnTo>
                            <a:pt x="309" y="259"/>
                          </a:lnTo>
                          <a:lnTo>
                            <a:pt x="467" y="384"/>
                          </a:lnTo>
                          <a:lnTo>
                            <a:pt x="632" y="505"/>
                          </a:lnTo>
                          <a:lnTo>
                            <a:pt x="797" y="618"/>
                          </a:lnTo>
                          <a:lnTo>
                            <a:pt x="962" y="731"/>
                          </a:lnTo>
                          <a:lnTo>
                            <a:pt x="1134" y="835"/>
                          </a:lnTo>
                          <a:lnTo>
                            <a:pt x="1310" y="939"/>
                          </a:lnTo>
                          <a:lnTo>
                            <a:pt x="1485" y="1035"/>
                          </a:lnTo>
                          <a:lnTo>
                            <a:pt x="1664" y="1127"/>
                          </a:lnTo>
                          <a:lnTo>
                            <a:pt x="1843" y="1215"/>
                          </a:lnTo>
                          <a:lnTo>
                            <a:pt x="2030" y="1299"/>
                          </a:lnTo>
                          <a:lnTo>
                            <a:pt x="2216" y="1378"/>
                          </a:lnTo>
                          <a:lnTo>
                            <a:pt x="2402" y="1453"/>
                          </a:lnTo>
                          <a:lnTo>
                            <a:pt x="2592" y="1520"/>
                          </a:lnTo>
                          <a:lnTo>
                            <a:pt x="2785" y="1587"/>
                          </a:lnTo>
                          <a:lnTo>
                            <a:pt x="2785" y="476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0" name="Freeform 650"/>
                    <p:cNvSpPr>
                      <a:spLocks/>
                    </p:cNvSpPr>
                    <p:nvPr/>
                  </p:nvSpPr>
                  <p:spPr bwMode="auto">
                    <a:xfrm>
                      <a:off x="11496" y="1295"/>
                      <a:ext cx="3183" cy="1653"/>
                    </a:xfrm>
                    <a:custGeom>
                      <a:avLst/>
                      <a:gdLst>
                        <a:gd name="T0" fmla="*/ 1956 w 3154"/>
                        <a:gd name="T1" fmla="*/ 1704 h 1704"/>
                        <a:gd name="T2" fmla="*/ 1956 w 3154"/>
                        <a:gd name="T3" fmla="*/ 1408 h 1704"/>
                        <a:gd name="T4" fmla="*/ 0 w 3154"/>
                        <a:gd name="T5" fmla="*/ 284 h 1704"/>
                        <a:gd name="T6" fmla="*/ 994 w 3154"/>
                        <a:gd name="T7" fmla="*/ 0 h 1704"/>
                        <a:gd name="T8" fmla="*/ 3154 w 3154"/>
                        <a:gd name="T9" fmla="*/ 1249 h 1704"/>
                        <a:gd name="T10" fmla="*/ 1956 w 3154"/>
                        <a:gd name="T11" fmla="*/ 1704 h 1704"/>
                        <a:gd name="T12" fmla="*/ 0 60000 65536"/>
                        <a:gd name="T13" fmla="*/ 0 60000 65536"/>
                        <a:gd name="T14" fmla="*/ 0 60000 65536"/>
                        <a:gd name="T15" fmla="*/ 0 60000 65536"/>
                        <a:gd name="T16" fmla="*/ 0 60000 65536"/>
                        <a:gd name="T17" fmla="*/ 0 60000 65536"/>
                        <a:gd name="T18" fmla="*/ 0 w 3154"/>
                        <a:gd name="T19" fmla="*/ 0 h 1704"/>
                        <a:gd name="T20" fmla="*/ 3154 w 3154"/>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3154" h="1704">
                          <a:moveTo>
                            <a:pt x="1956" y="1704"/>
                          </a:moveTo>
                          <a:lnTo>
                            <a:pt x="1956" y="1408"/>
                          </a:lnTo>
                          <a:lnTo>
                            <a:pt x="0" y="284"/>
                          </a:lnTo>
                          <a:lnTo>
                            <a:pt x="994" y="0"/>
                          </a:lnTo>
                          <a:lnTo>
                            <a:pt x="3154" y="1249"/>
                          </a:lnTo>
                          <a:lnTo>
                            <a:pt x="1956" y="1704"/>
                          </a:ln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1" name="Freeform 651"/>
                    <p:cNvSpPr>
                      <a:spLocks/>
                    </p:cNvSpPr>
                    <p:nvPr/>
                  </p:nvSpPr>
                  <p:spPr bwMode="auto">
                    <a:xfrm>
                      <a:off x="12584" y="4897"/>
                      <a:ext cx="3126" cy="3051"/>
                    </a:xfrm>
                    <a:custGeom>
                      <a:avLst/>
                      <a:gdLst>
                        <a:gd name="T0" fmla="*/ 0 w 3098"/>
                        <a:gd name="T1" fmla="*/ 1784 h 3145"/>
                        <a:gd name="T2" fmla="*/ 3098 w 3098"/>
                        <a:gd name="T3" fmla="*/ 0 h 3145"/>
                        <a:gd name="T4" fmla="*/ 3098 w 3098"/>
                        <a:gd name="T5" fmla="*/ 1362 h 3145"/>
                        <a:gd name="T6" fmla="*/ 0 w 3098"/>
                        <a:gd name="T7" fmla="*/ 3145 h 3145"/>
                        <a:gd name="T8" fmla="*/ 0 w 3098"/>
                        <a:gd name="T9" fmla="*/ 1784 h 3145"/>
                        <a:gd name="T10" fmla="*/ 0 60000 65536"/>
                        <a:gd name="T11" fmla="*/ 0 60000 65536"/>
                        <a:gd name="T12" fmla="*/ 0 60000 65536"/>
                        <a:gd name="T13" fmla="*/ 0 60000 65536"/>
                        <a:gd name="T14" fmla="*/ 0 60000 65536"/>
                        <a:gd name="T15" fmla="*/ 0 w 3098"/>
                        <a:gd name="T16" fmla="*/ 0 h 3145"/>
                        <a:gd name="T17" fmla="*/ 3098 w 3098"/>
                        <a:gd name="T18" fmla="*/ 3145 h 3145"/>
                      </a:gdLst>
                      <a:ahLst/>
                      <a:cxnLst>
                        <a:cxn ang="T10">
                          <a:pos x="T0" y="T1"/>
                        </a:cxn>
                        <a:cxn ang="T11">
                          <a:pos x="T2" y="T3"/>
                        </a:cxn>
                        <a:cxn ang="T12">
                          <a:pos x="T4" y="T5"/>
                        </a:cxn>
                        <a:cxn ang="T13">
                          <a:pos x="T6" y="T7"/>
                        </a:cxn>
                        <a:cxn ang="T14">
                          <a:pos x="T8" y="T9"/>
                        </a:cxn>
                      </a:cxnLst>
                      <a:rect l="T15" t="T16" r="T17" b="T18"/>
                      <a:pathLst>
                        <a:path w="3098" h="3145">
                          <a:moveTo>
                            <a:pt x="0" y="1784"/>
                          </a:moveTo>
                          <a:lnTo>
                            <a:pt x="3098" y="0"/>
                          </a:lnTo>
                          <a:lnTo>
                            <a:pt x="3098" y="1362"/>
                          </a:lnTo>
                          <a:lnTo>
                            <a:pt x="0" y="3145"/>
                          </a:lnTo>
                          <a:lnTo>
                            <a:pt x="0" y="178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2" name="Freeform 652"/>
                    <p:cNvSpPr>
                      <a:spLocks/>
                    </p:cNvSpPr>
                    <p:nvPr/>
                  </p:nvSpPr>
                  <p:spPr bwMode="auto">
                    <a:xfrm>
                      <a:off x="15196" y="5314"/>
                      <a:ext cx="177" cy="806"/>
                    </a:xfrm>
                    <a:custGeom>
                      <a:avLst/>
                      <a:gdLst>
                        <a:gd name="T0" fmla="*/ 0 w 175"/>
                        <a:gd name="T1" fmla="*/ 109 h 831"/>
                        <a:gd name="T2" fmla="*/ 175 w 175"/>
                        <a:gd name="T3" fmla="*/ 0 h 831"/>
                        <a:gd name="T4" fmla="*/ 175 w 175"/>
                        <a:gd name="T5" fmla="*/ 723 h 831"/>
                        <a:gd name="T6" fmla="*/ 0 w 175"/>
                        <a:gd name="T7" fmla="*/ 831 h 831"/>
                        <a:gd name="T8" fmla="*/ 0 w 175"/>
                        <a:gd name="T9" fmla="*/ 109 h 831"/>
                        <a:gd name="T10" fmla="*/ 0 60000 65536"/>
                        <a:gd name="T11" fmla="*/ 0 60000 65536"/>
                        <a:gd name="T12" fmla="*/ 0 60000 65536"/>
                        <a:gd name="T13" fmla="*/ 0 60000 65536"/>
                        <a:gd name="T14" fmla="*/ 0 60000 65536"/>
                        <a:gd name="T15" fmla="*/ 0 w 175"/>
                        <a:gd name="T16" fmla="*/ 0 h 831"/>
                        <a:gd name="T17" fmla="*/ 175 w 175"/>
                        <a:gd name="T18" fmla="*/ 831 h 831"/>
                      </a:gdLst>
                      <a:ahLst/>
                      <a:cxnLst>
                        <a:cxn ang="T10">
                          <a:pos x="T0" y="T1"/>
                        </a:cxn>
                        <a:cxn ang="T11">
                          <a:pos x="T2" y="T3"/>
                        </a:cxn>
                        <a:cxn ang="T12">
                          <a:pos x="T4" y="T5"/>
                        </a:cxn>
                        <a:cxn ang="T13">
                          <a:pos x="T6" y="T7"/>
                        </a:cxn>
                        <a:cxn ang="T14">
                          <a:pos x="T8" y="T9"/>
                        </a:cxn>
                      </a:cxnLst>
                      <a:rect l="T15" t="T16" r="T17" b="T18"/>
                      <a:pathLst>
                        <a:path w="175" h="831">
                          <a:moveTo>
                            <a:pt x="0" y="109"/>
                          </a:moveTo>
                          <a:lnTo>
                            <a:pt x="175" y="0"/>
                          </a:lnTo>
                          <a:lnTo>
                            <a:pt x="175" y="723"/>
                          </a:lnTo>
                          <a:lnTo>
                            <a:pt x="0" y="831"/>
                          </a:lnTo>
                          <a:lnTo>
                            <a:pt x="0" y="109"/>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3" name="Freeform 653"/>
                    <p:cNvSpPr>
                      <a:spLocks/>
                    </p:cNvSpPr>
                    <p:nvPr/>
                  </p:nvSpPr>
                  <p:spPr bwMode="auto">
                    <a:xfrm>
                      <a:off x="14980" y="5476"/>
                      <a:ext cx="99" cy="757"/>
                    </a:xfrm>
                    <a:custGeom>
                      <a:avLst/>
                      <a:gdLst>
                        <a:gd name="T0" fmla="*/ 0 w 98"/>
                        <a:gd name="T1" fmla="*/ 55 h 781"/>
                        <a:gd name="T2" fmla="*/ 98 w 98"/>
                        <a:gd name="T3" fmla="*/ 0 h 781"/>
                        <a:gd name="T4" fmla="*/ 98 w 98"/>
                        <a:gd name="T5" fmla="*/ 723 h 781"/>
                        <a:gd name="T6" fmla="*/ 0 w 98"/>
                        <a:gd name="T7" fmla="*/ 781 h 781"/>
                        <a:gd name="T8" fmla="*/ 0 w 98"/>
                        <a:gd name="T9" fmla="*/ 55 h 781"/>
                        <a:gd name="T10" fmla="*/ 0 60000 65536"/>
                        <a:gd name="T11" fmla="*/ 0 60000 65536"/>
                        <a:gd name="T12" fmla="*/ 0 60000 65536"/>
                        <a:gd name="T13" fmla="*/ 0 60000 65536"/>
                        <a:gd name="T14" fmla="*/ 0 60000 65536"/>
                        <a:gd name="T15" fmla="*/ 0 w 98"/>
                        <a:gd name="T16" fmla="*/ 0 h 781"/>
                        <a:gd name="T17" fmla="*/ 98 w 98"/>
                        <a:gd name="T18" fmla="*/ 781 h 781"/>
                      </a:gdLst>
                      <a:ahLst/>
                      <a:cxnLst>
                        <a:cxn ang="T10">
                          <a:pos x="T0" y="T1"/>
                        </a:cxn>
                        <a:cxn ang="T11">
                          <a:pos x="T2" y="T3"/>
                        </a:cxn>
                        <a:cxn ang="T12">
                          <a:pos x="T4" y="T5"/>
                        </a:cxn>
                        <a:cxn ang="T13">
                          <a:pos x="T6" y="T7"/>
                        </a:cxn>
                        <a:cxn ang="T14">
                          <a:pos x="T8" y="T9"/>
                        </a:cxn>
                      </a:cxnLst>
                      <a:rect l="T15" t="T16" r="T17" b="T18"/>
                      <a:pathLst>
                        <a:path w="98" h="781">
                          <a:moveTo>
                            <a:pt x="0" y="55"/>
                          </a:moveTo>
                          <a:lnTo>
                            <a:pt x="98" y="0"/>
                          </a:lnTo>
                          <a:lnTo>
                            <a:pt x="98" y="723"/>
                          </a:lnTo>
                          <a:lnTo>
                            <a:pt x="0" y="781"/>
                          </a:lnTo>
                          <a:lnTo>
                            <a:pt x="0" y="55"/>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4" name="Freeform 654"/>
                    <p:cNvSpPr>
                      <a:spLocks/>
                    </p:cNvSpPr>
                    <p:nvPr/>
                  </p:nvSpPr>
                  <p:spPr bwMode="auto">
                    <a:xfrm>
                      <a:off x="9487" y="5338"/>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5" name="Freeform 655"/>
                    <p:cNvSpPr>
                      <a:spLocks/>
                    </p:cNvSpPr>
                    <p:nvPr/>
                  </p:nvSpPr>
                  <p:spPr bwMode="auto">
                    <a:xfrm>
                      <a:off x="9487" y="5529"/>
                      <a:ext cx="748" cy="579"/>
                    </a:xfrm>
                    <a:custGeom>
                      <a:avLst/>
                      <a:gdLst>
                        <a:gd name="T0" fmla="*/ 0 w 741"/>
                        <a:gd name="T1" fmla="*/ 0 h 597"/>
                        <a:gd name="T2" fmla="*/ 176 w 741"/>
                        <a:gd name="T3" fmla="*/ 163 h 597"/>
                        <a:gd name="T4" fmla="*/ 355 w 741"/>
                        <a:gd name="T5" fmla="*/ 317 h 597"/>
                        <a:gd name="T6" fmla="*/ 544 w 741"/>
                        <a:gd name="T7" fmla="*/ 463 h 597"/>
                        <a:gd name="T8" fmla="*/ 741 w 741"/>
                        <a:gd name="T9" fmla="*/ 597 h 597"/>
                        <a:gd name="T10" fmla="*/ 0 60000 65536"/>
                        <a:gd name="T11" fmla="*/ 0 60000 65536"/>
                        <a:gd name="T12" fmla="*/ 0 60000 65536"/>
                        <a:gd name="T13" fmla="*/ 0 60000 65536"/>
                        <a:gd name="T14" fmla="*/ 0 60000 65536"/>
                        <a:gd name="T15" fmla="*/ 0 w 741"/>
                        <a:gd name="T16" fmla="*/ 0 h 597"/>
                        <a:gd name="T17" fmla="*/ 741 w 741"/>
                        <a:gd name="T18" fmla="*/ 597 h 597"/>
                      </a:gdLst>
                      <a:ahLst/>
                      <a:cxnLst>
                        <a:cxn ang="T10">
                          <a:pos x="T0" y="T1"/>
                        </a:cxn>
                        <a:cxn ang="T11">
                          <a:pos x="T2" y="T3"/>
                        </a:cxn>
                        <a:cxn ang="T12">
                          <a:pos x="T4" y="T5"/>
                        </a:cxn>
                        <a:cxn ang="T13">
                          <a:pos x="T6" y="T7"/>
                        </a:cxn>
                        <a:cxn ang="T14">
                          <a:pos x="T8" y="T9"/>
                        </a:cxn>
                      </a:cxnLst>
                      <a:rect l="T15" t="T16" r="T17" b="T18"/>
                      <a:pathLst>
                        <a:path w="741" h="597">
                          <a:moveTo>
                            <a:pt x="0" y="0"/>
                          </a:moveTo>
                          <a:lnTo>
                            <a:pt x="176" y="163"/>
                          </a:lnTo>
                          <a:lnTo>
                            <a:pt x="355" y="317"/>
                          </a:lnTo>
                          <a:lnTo>
                            <a:pt x="544" y="463"/>
                          </a:lnTo>
                          <a:lnTo>
                            <a:pt x="741" y="59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6" name="Freeform 656"/>
                    <p:cNvSpPr>
                      <a:spLocks/>
                    </p:cNvSpPr>
                    <p:nvPr/>
                  </p:nvSpPr>
                  <p:spPr bwMode="auto">
                    <a:xfrm>
                      <a:off x="9487" y="5723"/>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7" name="Freeform 657"/>
                    <p:cNvSpPr>
                      <a:spLocks/>
                    </p:cNvSpPr>
                    <p:nvPr/>
                  </p:nvSpPr>
                  <p:spPr bwMode="auto">
                    <a:xfrm>
                      <a:off x="9487" y="5913"/>
                      <a:ext cx="748" cy="580"/>
                    </a:xfrm>
                    <a:custGeom>
                      <a:avLst/>
                      <a:gdLst>
                        <a:gd name="T0" fmla="*/ 0 w 741"/>
                        <a:gd name="T1" fmla="*/ 0 h 598"/>
                        <a:gd name="T2" fmla="*/ 176 w 741"/>
                        <a:gd name="T3" fmla="*/ 163 h 598"/>
                        <a:gd name="T4" fmla="*/ 355 w 741"/>
                        <a:gd name="T5" fmla="*/ 318 h 598"/>
                        <a:gd name="T6" fmla="*/ 544 w 741"/>
                        <a:gd name="T7" fmla="*/ 464 h 598"/>
                        <a:gd name="T8" fmla="*/ 741 w 741"/>
                        <a:gd name="T9" fmla="*/ 598 h 598"/>
                        <a:gd name="T10" fmla="*/ 0 60000 65536"/>
                        <a:gd name="T11" fmla="*/ 0 60000 65536"/>
                        <a:gd name="T12" fmla="*/ 0 60000 65536"/>
                        <a:gd name="T13" fmla="*/ 0 60000 65536"/>
                        <a:gd name="T14" fmla="*/ 0 60000 65536"/>
                        <a:gd name="T15" fmla="*/ 0 w 741"/>
                        <a:gd name="T16" fmla="*/ 0 h 598"/>
                        <a:gd name="T17" fmla="*/ 741 w 741"/>
                        <a:gd name="T18" fmla="*/ 598 h 598"/>
                      </a:gdLst>
                      <a:ahLst/>
                      <a:cxnLst>
                        <a:cxn ang="T10">
                          <a:pos x="T0" y="T1"/>
                        </a:cxn>
                        <a:cxn ang="T11">
                          <a:pos x="T2" y="T3"/>
                        </a:cxn>
                        <a:cxn ang="T12">
                          <a:pos x="T4" y="T5"/>
                        </a:cxn>
                        <a:cxn ang="T13">
                          <a:pos x="T6" y="T7"/>
                        </a:cxn>
                        <a:cxn ang="T14">
                          <a:pos x="T8" y="T9"/>
                        </a:cxn>
                      </a:cxnLst>
                      <a:rect l="T15" t="T16" r="T17" b="T18"/>
                      <a:pathLst>
                        <a:path w="741" h="598">
                          <a:moveTo>
                            <a:pt x="0" y="0"/>
                          </a:moveTo>
                          <a:lnTo>
                            <a:pt x="176" y="163"/>
                          </a:lnTo>
                          <a:lnTo>
                            <a:pt x="355" y="318"/>
                          </a:lnTo>
                          <a:lnTo>
                            <a:pt x="544" y="464"/>
                          </a:lnTo>
                          <a:lnTo>
                            <a:pt x="741" y="598"/>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68" name="Line 658"/>
                    <p:cNvSpPr>
                      <a:spLocks noChangeShapeType="1"/>
                    </p:cNvSpPr>
                    <p:nvPr/>
                  </p:nvSpPr>
                  <p:spPr bwMode="auto">
                    <a:xfrm>
                      <a:off x="12184" y="1801"/>
                      <a:ext cx="1318"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669" name="Line 659"/>
                    <p:cNvSpPr>
                      <a:spLocks noChangeShapeType="1"/>
                    </p:cNvSpPr>
                    <p:nvPr/>
                  </p:nvSpPr>
                  <p:spPr bwMode="auto">
                    <a:xfrm>
                      <a:off x="12358" y="1756"/>
                      <a:ext cx="1318" cy="7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670" name="Line 660"/>
                    <p:cNvSpPr>
                      <a:spLocks noChangeShapeType="1"/>
                    </p:cNvSpPr>
                    <p:nvPr/>
                  </p:nvSpPr>
                  <p:spPr bwMode="auto">
                    <a:xfrm>
                      <a:off x="12527" y="1712"/>
                      <a:ext cx="1319" cy="729"/>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671" name="Line 661"/>
                    <p:cNvSpPr>
                      <a:spLocks noChangeShapeType="1"/>
                    </p:cNvSpPr>
                    <p:nvPr/>
                  </p:nvSpPr>
                  <p:spPr bwMode="auto">
                    <a:xfrm>
                      <a:off x="12701" y="1663"/>
                      <a:ext cx="1319" cy="7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672" name="Freeform 662"/>
                    <p:cNvSpPr>
                      <a:spLocks/>
                    </p:cNvSpPr>
                    <p:nvPr/>
                  </p:nvSpPr>
                  <p:spPr bwMode="auto">
                    <a:xfrm>
                      <a:off x="10348" y="2175"/>
                      <a:ext cx="2038" cy="3378"/>
                    </a:xfrm>
                    <a:custGeom>
                      <a:avLst/>
                      <a:gdLst>
                        <a:gd name="T0" fmla="*/ 0 w 2020"/>
                        <a:gd name="T1" fmla="*/ 0 h 3483"/>
                        <a:gd name="T2" fmla="*/ 0 w 2020"/>
                        <a:gd name="T3" fmla="*/ 2297 h 3483"/>
                        <a:gd name="T4" fmla="*/ 0 w 2020"/>
                        <a:gd name="T5" fmla="*/ 2297 h 3483"/>
                        <a:gd name="T6" fmla="*/ 229 w 2020"/>
                        <a:gd name="T7" fmla="*/ 2485 h 3483"/>
                        <a:gd name="T8" fmla="*/ 464 w 2020"/>
                        <a:gd name="T9" fmla="*/ 2660 h 3483"/>
                        <a:gd name="T10" fmla="*/ 706 w 2020"/>
                        <a:gd name="T11" fmla="*/ 2827 h 3483"/>
                        <a:gd name="T12" fmla="*/ 956 w 2020"/>
                        <a:gd name="T13" fmla="*/ 2982 h 3483"/>
                        <a:gd name="T14" fmla="*/ 1212 w 2020"/>
                        <a:gd name="T15" fmla="*/ 3124 h 3483"/>
                        <a:gd name="T16" fmla="*/ 1475 w 2020"/>
                        <a:gd name="T17" fmla="*/ 3253 h 3483"/>
                        <a:gd name="T18" fmla="*/ 1746 w 2020"/>
                        <a:gd name="T19" fmla="*/ 3374 h 3483"/>
                        <a:gd name="T20" fmla="*/ 2020 w 2020"/>
                        <a:gd name="T21" fmla="*/ 3483 h 3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20"/>
                        <a:gd name="T34" fmla="*/ 0 h 3483"/>
                        <a:gd name="T35" fmla="*/ 2020 w 2020"/>
                        <a:gd name="T36" fmla="*/ 3483 h 3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20" h="3483">
                          <a:moveTo>
                            <a:pt x="0" y="0"/>
                          </a:moveTo>
                          <a:lnTo>
                            <a:pt x="0" y="2297"/>
                          </a:lnTo>
                          <a:lnTo>
                            <a:pt x="229" y="2485"/>
                          </a:lnTo>
                          <a:lnTo>
                            <a:pt x="464" y="2660"/>
                          </a:lnTo>
                          <a:lnTo>
                            <a:pt x="706" y="2827"/>
                          </a:lnTo>
                          <a:lnTo>
                            <a:pt x="956" y="2982"/>
                          </a:lnTo>
                          <a:lnTo>
                            <a:pt x="1212" y="3124"/>
                          </a:lnTo>
                          <a:lnTo>
                            <a:pt x="1475" y="3253"/>
                          </a:lnTo>
                          <a:lnTo>
                            <a:pt x="1746" y="3374"/>
                          </a:lnTo>
                          <a:lnTo>
                            <a:pt x="2020" y="34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73" name="Line 663"/>
                    <p:cNvSpPr>
                      <a:spLocks noChangeShapeType="1"/>
                    </p:cNvSpPr>
                    <p:nvPr/>
                  </p:nvSpPr>
                  <p:spPr bwMode="auto">
                    <a:xfrm>
                      <a:off x="11028" y="6404"/>
                      <a:ext cx="1406" cy="547"/>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674" name="Freeform 664"/>
                    <p:cNvSpPr>
                      <a:spLocks/>
                    </p:cNvSpPr>
                    <p:nvPr/>
                  </p:nvSpPr>
                  <p:spPr bwMode="auto">
                    <a:xfrm>
                      <a:off x="11287" y="6903"/>
                      <a:ext cx="1134" cy="579"/>
                    </a:xfrm>
                    <a:custGeom>
                      <a:avLst/>
                      <a:gdLst>
                        <a:gd name="T0" fmla="*/ 91 w 1124"/>
                        <a:gd name="T1" fmla="*/ 0 h 597"/>
                        <a:gd name="T2" fmla="*/ 1061 w 1124"/>
                        <a:gd name="T3" fmla="*/ 384 h 597"/>
                        <a:gd name="T4" fmla="*/ 1096 w 1124"/>
                        <a:gd name="T5" fmla="*/ 409 h 597"/>
                        <a:gd name="T6" fmla="*/ 1110 w 1124"/>
                        <a:gd name="T7" fmla="*/ 426 h 597"/>
                        <a:gd name="T8" fmla="*/ 1117 w 1124"/>
                        <a:gd name="T9" fmla="*/ 446 h 597"/>
                        <a:gd name="T10" fmla="*/ 1124 w 1124"/>
                        <a:gd name="T11" fmla="*/ 467 h 597"/>
                        <a:gd name="T12" fmla="*/ 1124 w 1124"/>
                        <a:gd name="T13" fmla="*/ 488 h 597"/>
                        <a:gd name="T14" fmla="*/ 1124 w 1124"/>
                        <a:gd name="T15" fmla="*/ 509 h 597"/>
                        <a:gd name="T16" fmla="*/ 1117 w 1124"/>
                        <a:gd name="T17" fmla="*/ 530 h 597"/>
                        <a:gd name="T18" fmla="*/ 1103 w 1124"/>
                        <a:gd name="T19" fmla="*/ 555 h 597"/>
                        <a:gd name="T20" fmla="*/ 1082 w 1124"/>
                        <a:gd name="T21" fmla="*/ 576 h 597"/>
                        <a:gd name="T22" fmla="*/ 1057 w 1124"/>
                        <a:gd name="T23" fmla="*/ 588 h 597"/>
                        <a:gd name="T24" fmla="*/ 1029 w 1124"/>
                        <a:gd name="T25" fmla="*/ 597 h 597"/>
                        <a:gd name="T26" fmla="*/ 1029 w 1124"/>
                        <a:gd name="T27" fmla="*/ 597 h 597"/>
                        <a:gd name="T28" fmla="*/ 91 w 1124"/>
                        <a:gd name="T29" fmla="*/ 229 h 597"/>
                        <a:gd name="T30" fmla="*/ 70 w 1124"/>
                        <a:gd name="T31" fmla="*/ 221 h 597"/>
                        <a:gd name="T32" fmla="*/ 49 w 1124"/>
                        <a:gd name="T33" fmla="*/ 213 h 597"/>
                        <a:gd name="T34" fmla="*/ 18 w 1124"/>
                        <a:gd name="T35" fmla="*/ 179 h 597"/>
                        <a:gd name="T36" fmla="*/ 7 w 1124"/>
                        <a:gd name="T37" fmla="*/ 158 h 597"/>
                        <a:gd name="T38" fmla="*/ 0 w 1124"/>
                        <a:gd name="T39" fmla="*/ 137 h 597"/>
                        <a:gd name="T40" fmla="*/ 0 w 1124"/>
                        <a:gd name="T41" fmla="*/ 116 h 597"/>
                        <a:gd name="T42" fmla="*/ 0 w 1124"/>
                        <a:gd name="T43" fmla="*/ 91 h 597"/>
                        <a:gd name="T44" fmla="*/ 14 w 1124"/>
                        <a:gd name="T45" fmla="*/ 62 h 597"/>
                        <a:gd name="T46" fmla="*/ 32 w 1124"/>
                        <a:gd name="T47" fmla="*/ 33 h 597"/>
                        <a:gd name="T48" fmla="*/ 60 w 1124"/>
                        <a:gd name="T49" fmla="*/ 12 h 597"/>
                        <a:gd name="T50" fmla="*/ 91 w 1124"/>
                        <a:gd name="T51" fmla="*/ 0 h 597"/>
                        <a:gd name="T52" fmla="*/ 91 w 1124"/>
                        <a:gd name="T53" fmla="*/ 0 h 5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4"/>
                        <a:gd name="T82" fmla="*/ 0 h 597"/>
                        <a:gd name="T83" fmla="*/ 1124 w 1124"/>
                        <a:gd name="T84" fmla="*/ 597 h 5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4" h="597">
                          <a:moveTo>
                            <a:pt x="91" y="0"/>
                          </a:moveTo>
                          <a:lnTo>
                            <a:pt x="1061" y="384"/>
                          </a:lnTo>
                          <a:lnTo>
                            <a:pt x="1096" y="409"/>
                          </a:lnTo>
                          <a:lnTo>
                            <a:pt x="1110" y="426"/>
                          </a:lnTo>
                          <a:lnTo>
                            <a:pt x="1117" y="446"/>
                          </a:lnTo>
                          <a:lnTo>
                            <a:pt x="1124" y="467"/>
                          </a:lnTo>
                          <a:lnTo>
                            <a:pt x="1124" y="488"/>
                          </a:lnTo>
                          <a:lnTo>
                            <a:pt x="1124" y="509"/>
                          </a:lnTo>
                          <a:lnTo>
                            <a:pt x="1117" y="530"/>
                          </a:lnTo>
                          <a:lnTo>
                            <a:pt x="1103" y="555"/>
                          </a:lnTo>
                          <a:lnTo>
                            <a:pt x="1082" y="576"/>
                          </a:lnTo>
                          <a:lnTo>
                            <a:pt x="1057" y="588"/>
                          </a:lnTo>
                          <a:lnTo>
                            <a:pt x="1029" y="597"/>
                          </a:lnTo>
                          <a:lnTo>
                            <a:pt x="91" y="229"/>
                          </a:lnTo>
                          <a:lnTo>
                            <a:pt x="70" y="221"/>
                          </a:lnTo>
                          <a:lnTo>
                            <a:pt x="49" y="213"/>
                          </a:lnTo>
                          <a:lnTo>
                            <a:pt x="18" y="179"/>
                          </a:lnTo>
                          <a:lnTo>
                            <a:pt x="7" y="158"/>
                          </a:lnTo>
                          <a:lnTo>
                            <a:pt x="0" y="137"/>
                          </a:lnTo>
                          <a:lnTo>
                            <a:pt x="0" y="116"/>
                          </a:lnTo>
                          <a:lnTo>
                            <a:pt x="0" y="91"/>
                          </a:lnTo>
                          <a:lnTo>
                            <a:pt x="14" y="62"/>
                          </a:lnTo>
                          <a:lnTo>
                            <a:pt x="32" y="33"/>
                          </a:lnTo>
                          <a:lnTo>
                            <a:pt x="60" y="12"/>
                          </a:lnTo>
                          <a:lnTo>
                            <a:pt x="91" y="0"/>
                          </a:lnTo>
                          <a:close/>
                        </a:path>
                      </a:pathLst>
                    </a:custGeom>
                    <a:solidFill>
                      <a:srgbClr val="FFCC00"/>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652" name="Freeform 665"/>
                  <p:cNvSpPr>
                    <a:spLocks/>
                  </p:cNvSpPr>
                  <p:nvPr/>
                </p:nvSpPr>
                <p:spPr bwMode="auto">
                  <a:xfrm>
                    <a:off x="11999" y="5574"/>
                    <a:ext cx="209" cy="235"/>
                  </a:xfrm>
                  <a:custGeom>
                    <a:avLst/>
                    <a:gdLst>
                      <a:gd name="T0" fmla="*/ 186 w 207"/>
                      <a:gd name="T1" fmla="*/ 75 h 242"/>
                      <a:gd name="T2" fmla="*/ 154 w 207"/>
                      <a:gd name="T3" fmla="*/ 33 h 242"/>
                      <a:gd name="T4" fmla="*/ 116 w 207"/>
                      <a:gd name="T5" fmla="*/ 8 h 242"/>
                      <a:gd name="T6" fmla="*/ 98 w 207"/>
                      <a:gd name="T7" fmla="*/ 4 h 242"/>
                      <a:gd name="T8" fmla="*/ 77 w 207"/>
                      <a:gd name="T9" fmla="*/ 0 h 242"/>
                      <a:gd name="T10" fmla="*/ 56 w 207"/>
                      <a:gd name="T11" fmla="*/ 4 h 242"/>
                      <a:gd name="T12" fmla="*/ 39 w 207"/>
                      <a:gd name="T13" fmla="*/ 12 h 242"/>
                      <a:gd name="T14" fmla="*/ 25 w 207"/>
                      <a:gd name="T15" fmla="*/ 25 h 242"/>
                      <a:gd name="T16" fmla="*/ 14 w 207"/>
                      <a:gd name="T17" fmla="*/ 37 h 242"/>
                      <a:gd name="T18" fmla="*/ 3 w 207"/>
                      <a:gd name="T19" fmla="*/ 58 h 242"/>
                      <a:gd name="T20" fmla="*/ 0 w 207"/>
                      <a:gd name="T21" fmla="*/ 75 h 242"/>
                      <a:gd name="T22" fmla="*/ 0 w 207"/>
                      <a:gd name="T23" fmla="*/ 100 h 242"/>
                      <a:gd name="T24" fmla="*/ 3 w 207"/>
                      <a:gd name="T25" fmla="*/ 121 h 242"/>
                      <a:gd name="T26" fmla="*/ 10 w 207"/>
                      <a:gd name="T27" fmla="*/ 146 h 242"/>
                      <a:gd name="T28" fmla="*/ 21 w 207"/>
                      <a:gd name="T29" fmla="*/ 167 h 242"/>
                      <a:gd name="T30" fmla="*/ 53 w 207"/>
                      <a:gd name="T31" fmla="*/ 208 h 242"/>
                      <a:gd name="T32" fmla="*/ 91 w 207"/>
                      <a:gd name="T33" fmla="*/ 233 h 242"/>
                      <a:gd name="T34" fmla="*/ 109 w 207"/>
                      <a:gd name="T35" fmla="*/ 238 h 242"/>
                      <a:gd name="T36" fmla="*/ 130 w 207"/>
                      <a:gd name="T37" fmla="*/ 242 h 242"/>
                      <a:gd name="T38" fmla="*/ 147 w 207"/>
                      <a:gd name="T39" fmla="*/ 238 h 242"/>
                      <a:gd name="T40" fmla="*/ 169 w 207"/>
                      <a:gd name="T41" fmla="*/ 229 h 242"/>
                      <a:gd name="T42" fmla="*/ 183 w 207"/>
                      <a:gd name="T43" fmla="*/ 217 h 242"/>
                      <a:gd name="T44" fmla="*/ 193 w 207"/>
                      <a:gd name="T45" fmla="*/ 204 h 242"/>
                      <a:gd name="T46" fmla="*/ 204 w 207"/>
                      <a:gd name="T47" fmla="*/ 183 h 242"/>
                      <a:gd name="T48" fmla="*/ 207 w 207"/>
                      <a:gd name="T49" fmla="*/ 167 h 242"/>
                      <a:gd name="T50" fmla="*/ 207 w 207"/>
                      <a:gd name="T51" fmla="*/ 142 h 242"/>
                      <a:gd name="T52" fmla="*/ 204 w 207"/>
                      <a:gd name="T53" fmla="*/ 121 h 242"/>
                      <a:gd name="T54" fmla="*/ 197 w 207"/>
                      <a:gd name="T55" fmla="*/ 96 h 242"/>
                      <a:gd name="T56" fmla="*/ 186 w 207"/>
                      <a:gd name="T57" fmla="*/ 75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242"/>
                      <a:gd name="T89" fmla="*/ 207 w 20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242">
                        <a:moveTo>
                          <a:pt x="186" y="75"/>
                        </a:moveTo>
                        <a:lnTo>
                          <a:pt x="154" y="33"/>
                        </a:lnTo>
                        <a:lnTo>
                          <a:pt x="116" y="8"/>
                        </a:lnTo>
                        <a:lnTo>
                          <a:pt x="98" y="4"/>
                        </a:lnTo>
                        <a:lnTo>
                          <a:pt x="77" y="0"/>
                        </a:lnTo>
                        <a:lnTo>
                          <a:pt x="56" y="4"/>
                        </a:lnTo>
                        <a:lnTo>
                          <a:pt x="39" y="12"/>
                        </a:lnTo>
                        <a:lnTo>
                          <a:pt x="25" y="25"/>
                        </a:lnTo>
                        <a:lnTo>
                          <a:pt x="14" y="37"/>
                        </a:lnTo>
                        <a:lnTo>
                          <a:pt x="3" y="58"/>
                        </a:lnTo>
                        <a:lnTo>
                          <a:pt x="0" y="75"/>
                        </a:lnTo>
                        <a:lnTo>
                          <a:pt x="0" y="100"/>
                        </a:lnTo>
                        <a:lnTo>
                          <a:pt x="3" y="121"/>
                        </a:lnTo>
                        <a:lnTo>
                          <a:pt x="10" y="146"/>
                        </a:lnTo>
                        <a:lnTo>
                          <a:pt x="21" y="167"/>
                        </a:lnTo>
                        <a:lnTo>
                          <a:pt x="53" y="208"/>
                        </a:lnTo>
                        <a:lnTo>
                          <a:pt x="91" y="233"/>
                        </a:lnTo>
                        <a:lnTo>
                          <a:pt x="109" y="238"/>
                        </a:lnTo>
                        <a:lnTo>
                          <a:pt x="130" y="242"/>
                        </a:lnTo>
                        <a:lnTo>
                          <a:pt x="147" y="238"/>
                        </a:lnTo>
                        <a:lnTo>
                          <a:pt x="169" y="229"/>
                        </a:lnTo>
                        <a:lnTo>
                          <a:pt x="183" y="217"/>
                        </a:lnTo>
                        <a:lnTo>
                          <a:pt x="193" y="204"/>
                        </a:lnTo>
                        <a:lnTo>
                          <a:pt x="204" y="183"/>
                        </a:lnTo>
                        <a:lnTo>
                          <a:pt x="207" y="167"/>
                        </a:lnTo>
                        <a:lnTo>
                          <a:pt x="207" y="142"/>
                        </a:lnTo>
                        <a:lnTo>
                          <a:pt x="204" y="121"/>
                        </a:lnTo>
                        <a:lnTo>
                          <a:pt x="197" y="96"/>
                        </a:lnTo>
                        <a:lnTo>
                          <a:pt x="186" y="75"/>
                        </a:lnTo>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0906" name="Freeform 666"/>
                  <p:cNvSpPr>
                    <a:spLocks/>
                  </p:cNvSpPr>
                  <p:nvPr/>
                </p:nvSpPr>
                <p:spPr bwMode="auto">
                  <a:xfrm>
                    <a:off x="10352" y="2170"/>
                    <a:ext cx="2027" cy="3370"/>
                  </a:xfrm>
                  <a:custGeom>
                    <a:avLst/>
                    <a:gdLst/>
                    <a:ahLst/>
                    <a:cxnLst>
                      <a:cxn ang="0">
                        <a:pos x="88" y="2242"/>
                      </a:cxn>
                      <a:cxn ang="0">
                        <a:pos x="88" y="87"/>
                      </a:cxn>
                      <a:cxn ang="0">
                        <a:pos x="0" y="0"/>
                      </a:cxn>
                      <a:cxn ang="0">
                        <a:pos x="0" y="4"/>
                      </a:cxn>
                      <a:cxn ang="0">
                        <a:pos x="222" y="204"/>
                      </a:cxn>
                      <a:cxn ang="0">
                        <a:pos x="450" y="388"/>
                      </a:cxn>
                      <a:cxn ang="0">
                        <a:pos x="689" y="559"/>
                      </a:cxn>
                      <a:cxn ang="0">
                        <a:pos x="938" y="718"/>
                      </a:cxn>
                      <a:cxn ang="0">
                        <a:pos x="1198" y="860"/>
                      </a:cxn>
                      <a:cxn ang="0">
                        <a:pos x="1465" y="985"/>
                      </a:cxn>
                      <a:cxn ang="0">
                        <a:pos x="1739" y="1098"/>
                      </a:cxn>
                      <a:cxn ang="0">
                        <a:pos x="1879" y="1148"/>
                      </a:cxn>
                      <a:cxn ang="0">
                        <a:pos x="2020" y="1190"/>
                      </a:cxn>
                      <a:cxn ang="0">
                        <a:pos x="2020" y="1190"/>
                      </a:cxn>
                      <a:cxn ang="0">
                        <a:pos x="2020" y="3483"/>
                      </a:cxn>
                      <a:cxn ang="0">
                        <a:pos x="2020" y="3378"/>
                      </a:cxn>
                      <a:cxn ang="0">
                        <a:pos x="2020" y="3378"/>
                      </a:cxn>
                      <a:cxn ang="0">
                        <a:pos x="1756" y="3278"/>
                      </a:cxn>
                      <a:cxn ang="0">
                        <a:pos x="1496" y="3161"/>
                      </a:cxn>
                      <a:cxn ang="0">
                        <a:pos x="1247" y="3036"/>
                      </a:cxn>
                      <a:cxn ang="0">
                        <a:pos x="1001" y="2898"/>
                      </a:cxn>
                      <a:cxn ang="0">
                        <a:pos x="762" y="2752"/>
                      </a:cxn>
                      <a:cxn ang="0">
                        <a:pos x="531" y="2593"/>
                      </a:cxn>
                      <a:cxn ang="0">
                        <a:pos x="302" y="2422"/>
                      </a:cxn>
                      <a:cxn ang="0">
                        <a:pos x="88" y="2242"/>
                      </a:cxn>
                      <a:cxn ang="0">
                        <a:pos x="88" y="2242"/>
                      </a:cxn>
                    </a:cxnLst>
                    <a:rect l="0" t="0" r="r" b="b"/>
                    <a:pathLst>
                      <a:path w="2020" h="3483">
                        <a:moveTo>
                          <a:pt x="88" y="2242"/>
                        </a:moveTo>
                        <a:lnTo>
                          <a:pt x="88" y="87"/>
                        </a:lnTo>
                        <a:lnTo>
                          <a:pt x="0" y="0"/>
                        </a:lnTo>
                        <a:lnTo>
                          <a:pt x="0" y="4"/>
                        </a:lnTo>
                        <a:lnTo>
                          <a:pt x="222" y="204"/>
                        </a:lnTo>
                        <a:lnTo>
                          <a:pt x="450" y="388"/>
                        </a:lnTo>
                        <a:lnTo>
                          <a:pt x="689" y="559"/>
                        </a:lnTo>
                        <a:lnTo>
                          <a:pt x="938" y="718"/>
                        </a:lnTo>
                        <a:lnTo>
                          <a:pt x="1198" y="860"/>
                        </a:lnTo>
                        <a:lnTo>
                          <a:pt x="1465" y="985"/>
                        </a:lnTo>
                        <a:lnTo>
                          <a:pt x="1739" y="1098"/>
                        </a:lnTo>
                        <a:lnTo>
                          <a:pt x="1879" y="1148"/>
                        </a:lnTo>
                        <a:lnTo>
                          <a:pt x="2020" y="1190"/>
                        </a:lnTo>
                        <a:lnTo>
                          <a:pt x="2020" y="1190"/>
                        </a:lnTo>
                        <a:lnTo>
                          <a:pt x="2020" y="3483"/>
                        </a:lnTo>
                        <a:lnTo>
                          <a:pt x="2020" y="3378"/>
                        </a:lnTo>
                        <a:lnTo>
                          <a:pt x="2020" y="3378"/>
                        </a:lnTo>
                        <a:lnTo>
                          <a:pt x="1756" y="3278"/>
                        </a:lnTo>
                        <a:lnTo>
                          <a:pt x="1496" y="3161"/>
                        </a:lnTo>
                        <a:lnTo>
                          <a:pt x="1247" y="3036"/>
                        </a:lnTo>
                        <a:lnTo>
                          <a:pt x="1001" y="2898"/>
                        </a:lnTo>
                        <a:lnTo>
                          <a:pt x="762" y="2752"/>
                        </a:lnTo>
                        <a:lnTo>
                          <a:pt x="531" y="2593"/>
                        </a:lnTo>
                        <a:lnTo>
                          <a:pt x="302" y="2422"/>
                        </a:lnTo>
                        <a:lnTo>
                          <a:pt x="88" y="2242"/>
                        </a:lnTo>
                        <a:lnTo>
                          <a:pt x="88" y="2242"/>
                        </a:lnTo>
                      </a:path>
                    </a:pathLst>
                  </a:custGeom>
                  <a:gradFill rotWithShape="1">
                    <a:gsLst>
                      <a:gs pos="0">
                        <a:schemeClr val="accent1">
                          <a:gamma/>
                          <a:tint val="2353"/>
                          <a:invGamma/>
                        </a:schemeClr>
                      </a:gs>
                      <a:gs pos="100000">
                        <a:schemeClr val="accent1"/>
                      </a:gs>
                    </a:gsLst>
                    <a:path path="rect">
                      <a:fillToRect l="50000" t="50000" r="50000" b="50000"/>
                    </a:path>
                  </a:gradFill>
                  <a:ln w="3175" cmpd="sng">
                    <a:solidFill>
                      <a:srgbClr val="000000"/>
                    </a:solidFill>
                    <a:prstDash val="solid"/>
                    <a:round/>
                    <a:headEnd/>
                    <a:tailEnd/>
                  </a:ln>
                </p:spPr>
                <p:txBody>
                  <a:bodyPr/>
                  <a:lstStyle/>
                  <a:p>
                    <a:pPr>
                      <a:defRPr/>
                    </a:pPr>
                    <a:endParaRPr lang="ru-RU">
                      <a:latin typeface="Arial" charset="0"/>
                      <a:cs typeface="Arial" charset="0"/>
                    </a:endParaRPr>
                  </a:p>
                </p:txBody>
              </p:sp>
            </p:grpSp>
            <p:grpSp>
              <p:nvGrpSpPr>
                <p:cNvPr id="9646" name="Group 667"/>
                <p:cNvGrpSpPr>
                  <a:grpSpLocks/>
                </p:cNvGrpSpPr>
                <p:nvPr/>
              </p:nvGrpSpPr>
              <p:grpSpPr bwMode="auto">
                <a:xfrm>
                  <a:off x="6850" y="6356"/>
                  <a:ext cx="4962" cy="3269"/>
                  <a:chOff x="6850" y="6356"/>
                  <a:chExt cx="4962" cy="3269"/>
                </a:xfrm>
              </p:grpSpPr>
              <p:sp>
                <p:nvSpPr>
                  <p:cNvPr id="9647" name="Freeform 668"/>
                  <p:cNvSpPr>
                    <a:spLocks/>
                  </p:cNvSpPr>
                  <p:nvPr/>
                </p:nvSpPr>
                <p:spPr bwMode="auto">
                  <a:xfrm>
                    <a:off x="6850" y="6356"/>
                    <a:ext cx="4962" cy="3269"/>
                  </a:xfrm>
                  <a:custGeom>
                    <a:avLst/>
                    <a:gdLst>
                      <a:gd name="T0" fmla="*/ 0 w 4917"/>
                      <a:gd name="T1" fmla="*/ 1048 h 3370"/>
                      <a:gd name="T2" fmla="*/ 1507 w 4917"/>
                      <a:gd name="T3" fmla="*/ 0 h 3370"/>
                      <a:gd name="T4" fmla="*/ 4917 w 4917"/>
                      <a:gd name="T5" fmla="*/ 1954 h 3370"/>
                      <a:gd name="T6" fmla="*/ 4917 w 4917"/>
                      <a:gd name="T7" fmla="*/ 2464 h 3370"/>
                      <a:gd name="T8" fmla="*/ 3354 w 4917"/>
                      <a:gd name="T9" fmla="*/ 3370 h 3370"/>
                      <a:gd name="T10" fmla="*/ 0 w 4917"/>
                      <a:gd name="T11" fmla="*/ 1445 h 3370"/>
                      <a:gd name="T12" fmla="*/ 0 w 4917"/>
                      <a:gd name="T13" fmla="*/ 1048 h 3370"/>
                      <a:gd name="T14" fmla="*/ 0 w 4917"/>
                      <a:gd name="T15" fmla="*/ 1048 h 3370"/>
                      <a:gd name="T16" fmla="*/ 0 60000 65536"/>
                      <a:gd name="T17" fmla="*/ 0 60000 65536"/>
                      <a:gd name="T18" fmla="*/ 0 60000 65536"/>
                      <a:gd name="T19" fmla="*/ 0 60000 65536"/>
                      <a:gd name="T20" fmla="*/ 0 60000 65536"/>
                      <a:gd name="T21" fmla="*/ 0 60000 65536"/>
                      <a:gd name="T22" fmla="*/ 0 60000 65536"/>
                      <a:gd name="T23" fmla="*/ 0 60000 65536"/>
                      <a:gd name="T24" fmla="*/ 0 w 4917"/>
                      <a:gd name="T25" fmla="*/ 0 h 3370"/>
                      <a:gd name="T26" fmla="*/ 4917 w 4917"/>
                      <a:gd name="T27" fmla="*/ 3370 h 33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17" h="3370">
                        <a:moveTo>
                          <a:pt x="0" y="1048"/>
                        </a:moveTo>
                        <a:lnTo>
                          <a:pt x="1507" y="0"/>
                        </a:lnTo>
                        <a:lnTo>
                          <a:pt x="4917" y="1954"/>
                        </a:lnTo>
                        <a:lnTo>
                          <a:pt x="4917" y="2464"/>
                        </a:lnTo>
                        <a:lnTo>
                          <a:pt x="3354" y="3370"/>
                        </a:lnTo>
                        <a:lnTo>
                          <a:pt x="0" y="1445"/>
                        </a:lnTo>
                        <a:lnTo>
                          <a:pt x="0" y="1048"/>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48" name="Freeform 669"/>
                  <p:cNvSpPr>
                    <a:spLocks/>
                  </p:cNvSpPr>
                  <p:nvPr/>
                </p:nvSpPr>
                <p:spPr bwMode="auto">
                  <a:xfrm>
                    <a:off x="6850" y="6356"/>
                    <a:ext cx="4962" cy="2889"/>
                  </a:xfrm>
                  <a:custGeom>
                    <a:avLst/>
                    <a:gdLst>
                      <a:gd name="T0" fmla="*/ 0 w 4917"/>
                      <a:gd name="T1" fmla="*/ 1048 h 2978"/>
                      <a:gd name="T2" fmla="*/ 1507 w 4917"/>
                      <a:gd name="T3" fmla="*/ 0 h 2978"/>
                      <a:gd name="T4" fmla="*/ 4917 w 4917"/>
                      <a:gd name="T5" fmla="*/ 1954 h 2978"/>
                      <a:gd name="T6" fmla="*/ 3354 w 4917"/>
                      <a:gd name="T7" fmla="*/ 2978 h 2978"/>
                      <a:gd name="T8" fmla="*/ 0 w 4917"/>
                      <a:gd name="T9" fmla="*/ 1048 h 2978"/>
                      <a:gd name="T10" fmla="*/ 0 60000 65536"/>
                      <a:gd name="T11" fmla="*/ 0 60000 65536"/>
                      <a:gd name="T12" fmla="*/ 0 60000 65536"/>
                      <a:gd name="T13" fmla="*/ 0 60000 65536"/>
                      <a:gd name="T14" fmla="*/ 0 60000 65536"/>
                      <a:gd name="T15" fmla="*/ 0 w 4917"/>
                      <a:gd name="T16" fmla="*/ 0 h 2978"/>
                      <a:gd name="T17" fmla="*/ 4917 w 4917"/>
                      <a:gd name="T18" fmla="*/ 2978 h 2978"/>
                    </a:gdLst>
                    <a:ahLst/>
                    <a:cxnLst>
                      <a:cxn ang="T10">
                        <a:pos x="T0" y="T1"/>
                      </a:cxn>
                      <a:cxn ang="T11">
                        <a:pos x="T2" y="T3"/>
                      </a:cxn>
                      <a:cxn ang="T12">
                        <a:pos x="T4" y="T5"/>
                      </a:cxn>
                      <a:cxn ang="T13">
                        <a:pos x="T6" y="T7"/>
                      </a:cxn>
                      <a:cxn ang="T14">
                        <a:pos x="T8" y="T9"/>
                      </a:cxn>
                    </a:cxnLst>
                    <a:rect l="T15" t="T16" r="T17" b="T18"/>
                    <a:pathLst>
                      <a:path w="4917" h="2978">
                        <a:moveTo>
                          <a:pt x="0" y="1048"/>
                        </a:moveTo>
                        <a:lnTo>
                          <a:pt x="1507" y="0"/>
                        </a:lnTo>
                        <a:lnTo>
                          <a:pt x="4917" y="1954"/>
                        </a:lnTo>
                        <a:lnTo>
                          <a:pt x="3354" y="2978"/>
                        </a:lnTo>
                        <a:lnTo>
                          <a:pt x="0" y="1048"/>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49" name="Freeform 670"/>
                  <p:cNvSpPr>
                    <a:spLocks/>
                  </p:cNvSpPr>
                  <p:nvPr/>
                </p:nvSpPr>
                <p:spPr bwMode="auto">
                  <a:xfrm>
                    <a:off x="6850" y="7372"/>
                    <a:ext cx="3385" cy="2253"/>
                  </a:xfrm>
                  <a:custGeom>
                    <a:avLst/>
                    <a:gdLst>
                      <a:gd name="T0" fmla="*/ 0 w 3354"/>
                      <a:gd name="T1" fmla="*/ 0 h 2322"/>
                      <a:gd name="T2" fmla="*/ 3354 w 3354"/>
                      <a:gd name="T3" fmla="*/ 1930 h 2322"/>
                      <a:gd name="T4" fmla="*/ 3354 w 3354"/>
                      <a:gd name="T5" fmla="*/ 2322 h 2322"/>
                      <a:gd name="T6" fmla="*/ 0 w 3354"/>
                      <a:gd name="T7" fmla="*/ 397 h 2322"/>
                      <a:gd name="T8" fmla="*/ 0 w 3354"/>
                      <a:gd name="T9" fmla="*/ 0 h 2322"/>
                      <a:gd name="T10" fmla="*/ 0 60000 65536"/>
                      <a:gd name="T11" fmla="*/ 0 60000 65536"/>
                      <a:gd name="T12" fmla="*/ 0 60000 65536"/>
                      <a:gd name="T13" fmla="*/ 0 60000 65536"/>
                      <a:gd name="T14" fmla="*/ 0 60000 65536"/>
                      <a:gd name="T15" fmla="*/ 0 w 3354"/>
                      <a:gd name="T16" fmla="*/ 0 h 2322"/>
                      <a:gd name="T17" fmla="*/ 3354 w 3354"/>
                      <a:gd name="T18" fmla="*/ 2322 h 2322"/>
                    </a:gdLst>
                    <a:ahLst/>
                    <a:cxnLst>
                      <a:cxn ang="T10">
                        <a:pos x="T0" y="T1"/>
                      </a:cxn>
                      <a:cxn ang="T11">
                        <a:pos x="T2" y="T3"/>
                      </a:cxn>
                      <a:cxn ang="T12">
                        <a:pos x="T4" y="T5"/>
                      </a:cxn>
                      <a:cxn ang="T13">
                        <a:pos x="T6" y="T7"/>
                      </a:cxn>
                      <a:cxn ang="T14">
                        <a:pos x="T8" y="T9"/>
                      </a:cxn>
                    </a:cxnLst>
                    <a:rect l="T15" t="T16" r="T17" b="T18"/>
                    <a:pathLst>
                      <a:path w="3354" h="2322">
                        <a:moveTo>
                          <a:pt x="0" y="0"/>
                        </a:moveTo>
                        <a:lnTo>
                          <a:pt x="3354" y="1930"/>
                        </a:lnTo>
                        <a:lnTo>
                          <a:pt x="3354" y="2322"/>
                        </a:lnTo>
                        <a:lnTo>
                          <a:pt x="0" y="397"/>
                        </a:lnTo>
                        <a:lnTo>
                          <a:pt x="0" y="0"/>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50" name="Freeform 671"/>
                  <p:cNvSpPr>
                    <a:spLocks noEditPoints="1"/>
                  </p:cNvSpPr>
                  <p:nvPr/>
                </p:nvSpPr>
                <p:spPr bwMode="auto">
                  <a:xfrm>
                    <a:off x="7218" y="6546"/>
                    <a:ext cx="4140" cy="2447"/>
                  </a:xfrm>
                  <a:custGeom>
                    <a:avLst/>
                    <a:gdLst>
                      <a:gd name="T0" fmla="*/ 450 w 4102"/>
                      <a:gd name="T1" fmla="*/ 752 h 2523"/>
                      <a:gd name="T2" fmla="*/ 306 w 4102"/>
                      <a:gd name="T3" fmla="*/ 539 h 2523"/>
                      <a:gd name="T4" fmla="*/ 509 w 4102"/>
                      <a:gd name="T5" fmla="*/ 405 h 2523"/>
                      <a:gd name="T6" fmla="*/ 854 w 4102"/>
                      <a:gd name="T7" fmla="*/ 480 h 2523"/>
                      <a:gd name="T8" fmla="*/ 608 w 4102"/>
                      <a:gd name="T9" fmla="*/ 334 h 2523"/>
                      <a:gd name="T10" fmla="*/ 1363 w 4102"/>
                      <a:gd name="T11" fmla="*/ 142 h 2523"/>
                      <a:gd name="T12" fmla="*/ 1370 w 4102"/>
                      <a:gd name="T13" fmla="*/ 405 h 2523"/>
                      <a:gd name="T14" fmla="*/ 1574 w 4102"/>
                      <a:gd name="T15" fmla="*/ 271 h 2523"/>
                      <a:gd name="T16" fmla="*/ 2072 w 4102"/>
                      <a:gd name="T17" fmla="*/ 823 h 2523"/>
                      <a:gd name="T18" fmla="*/ 1826 w 4102"/>
                      <a:gd name="T19" fmla="*/ 677 h 2523"/>
                      <a:gd name="T20" fmla="*/ 2733 w 4102"/>
                      <a:gd name="T21" fmla="*/ 961 h 2523"/>
                      <a:gd name="T22" fmla="*/ 3196 w 4102"/>
                      <a:gd name="T23" fmla="*/ 1495 h 2523"/>
                      <a:gd name="T24" fmla="*/ 3400 w 4102"/>
                      <a:gd name="T25" fmla="*/ 1362 h 2523"/>
                      <a:gd name="T26" fmla="*/ 3899 w 4102"/>
                      <a:gd name="T27" fmla="*/ 1913 h 2523"/>
                      <a:gd name="T28" fmla="*/ 3653 w 4102"/>
                      <a:gd name="T29" fmla="*/ 1767 h 2523"/>
                      <a:gd name="T30" fmla="*/ 3800 w 4102"/>
                      <a:gd name="T31" fmla="*/ 1984 h 2523"/>
                      <a:gd name="T32" fmla="*/ 2891 w 4102"/>
                      <a:gd name="T33" fmla="*/ 1700 h 2523"/>
                      <a:gd name="T34" fmla="*/ 3098 w 4102"/>
                      <a:gd name="T35" fmla="*/ 1566 h 2523"/>
                      <a:gd name="T36" fmla="*/ 2985 w 4102"/>
                      <a:gd name="T37" fmla="*/ 1366 h 2523"/>
                      <a:gd name="T38" fmla="*/ 2740 w 4102"/>
                      <a:gd name="T39" fmla="*/ 1224 h 2523"/>
                      <a:gd name="T40" fmla="*/ 2887 w 4102"/>
                      <a:gd name="T41" fmla="*/ 1437 h 2523"/>
                      <a:gd name="T42" fmla="*/ 1977 w 4102"/>
                      <a:gd name="T43" fmla="*/ 1153 h 2523"/>
                      <a:gd name="T44" fmla="*/ 2185 w 4102"/>
                      <a:gd name="T45" fmla="*/ 1019 h 2523"/>
                      <a:gd name="T46" fmla="*/ 1767 w 4102"/>
                      <a:gd name="T47" fmla="*/ 1023 h 2523"/>
                      <a:gd name="T48" fmla="*/ 1521 w 4102"/>
                      <a:gd name="T49" fmla="*/ 881 h 2523"/>
                      <a:gd name="T50" fmla="*/ 1517 w 4102"/>
                      <a:gd name="T51" fmla="*/ 618 h 2523"/>
                      <a:gd name="T52" fmla="*/ 762 w 4102"/>
                      <a:gd name="T53" fmla="*/ 810 h 2523"/>
                      <a:gd name="T54" fmla="*/ 966 w 4102"/>
                      <a:gd name="T55" fmla="*/ 677 h 2523"/>
                      <a:gd name="T56" fmla="*/ 1465 w 4102"/>
                      <a:gd name="T57" fmla="*/ 1228 h 2523"/>
                      <a:gd name="T58" fmla="*/ 1219 w 4102"/>
                      <a:gd name="T59" fmla="*/ 1082 h 2523"/>
                      <a:gd name="T60" fmla="*/ 2125 w 4102"/>
                      <a:gd name="T61" fmla="*/ 1366 h 2523"/>
                      <a:gd name="T62" fmla="*/ 2132 w 4102"/>
                      <a:gd name="T63" fmla="*/ 1629 h 2523"/>
                      <a:gd name="T64" fmla="*/ 2336 w 4102"/>
                      <a:gd name="T65" fmla="*/ 1495 h 2523"/>
                      <a:gd name="T66" fmla="*/ 2834 w 4102"/>
                      <a:gd name="T67" fmla="*/ 2046 h 2523"/>
                      <a:gd name="T68" fmla="*/ 2589 w 4102"/>
                      <a:gd name="T69" fmla="*/ 1900 h 2523"/>
                      <a:gd name="T70" fmla="*/ 3495 w 4102"/>
                      <a:gd name="T71" fmla="*/ 2184 h 2523"/>
                      <a:gd name="T72" fmla="*/ 2740 w 4102"/>
                      <a:gd name="T73" fmla="*/ 2376 h 2523"/>
                      <a:gd name="T74" fmla="*/ 2943 w 4102"/>
                      <a:gd name="T75" fmla="*/ 2243 h 2523"/>
                      <a:gd name="T76" fmla="*/ 2529 w 4102"/>
                      <a:gd name="T77" fmla="*/ 2251 h 2523"/>
                      <a:gd name="T78" fmla="*/ 2283 w 4102"/>
                      <a:gd name="T79" fmla="*/ 2105 h 2523"/>
                      <a:gd name="T80" fmla="*/ 2276 w 4102"/>
                      <a:gd name="T81" fmla="*/ 1842 h 2523"/>
                      <a:gd name="T82" fmla="*/ 457 w 4102"/>
                      <a:gd name="T83" fmla="*/ 1015 h 2523"/>
                      <a:gd name="T84" fmla="*/ 660 w 4102"/>
                      <a:gd name="T85" fmla="*/ 881 h 25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2"/>
                      <a:gd name="T130" fmla="*/ 0 h 2523"/>
                      <a:gd name="T131" fmla="*/ 4102 w 4102"/>
                      <a:gd name="T132" fmla="*/ 2523 h 25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2" h="2523">
                        <a:moveTo>
                          <a:pt x="0" y="739"/>
                        </a:moveTo>
                        <a:lnTo>
                          <a:pt x="246" y="885"/>
                        </a:lnTo>
                        <a:lnTo>
                          <a:pt x="450" y="752"/>
                        </a:lnTo>
                        <a:lnTo>
                          <a:pt x="204" y="610"/>
                        </a:lnTo>
                        <a:lnTo>
                          <a:pt x="0" y="739"/>
                        </a:lnTo>
                        <a:close/>
                        <a:moveTo>
                          <a:pt x="306" y="539"/>
                        </a:moveTo>
                        <a:lnTo>
                          <a:pt x="552" y="685"/>
                        </a:lnTo>
                        <a:lnTo>
                          <a:pt x="755" y="551"/>
                        </a:lnTo>
                        <a:lnTo>
                          <a:pt x="509" y="405"/>
                        </a:lnTo>
                        <a:lnTo>
                          <a:pt x="306" y="539"/>
                        </a:lnTo>
                        <a:close/>
                        <a:moveTo>
                          <a:pt x="608" y="334"/>
                        </a:moveTo>
                        <a:lnTo>
                          <a:pt x="854" y="480"/>
                        </a:lnTo>
                        <a:lnTo>
                          <a:pt x="1061" y="347"/>
                        </a:lnTo>
                        <a:lnTo>
                          <a:pt x="815" y="200"/>
                        </a:lnTo>
                        <a:lnTo>
                          <a:pt x="608" y="334"/>
                        </a:lnTo>
                        <a:close/>
                        <a:moveTo>
                          <a:pt x="913" y="134"/>
                        </a:moveTo>
                        <a:lnTo>
                          <a:pt x="1159" y="276"/>
                        </a:lnTo>
                        <a:lnTo>
                          <a:pt x="1363" y="142"/>
                        </a:lnTo>
                        <a:lnTo>
                          <a:pt x="1117" y="0"/>
                        </a:lnTo>
                        <a:lnTo>
                          <a:pt x="913" y="134"/>
                        </a:lnTo>
                        <a:close/>
                        <a:moveTo>
                          <a:pt x="1370" y="405"/>
                        </a:moveTo>
                        <a:lnTo>
                          <a:pt x="1616" y="551"/>
                        </a:lnTo>
                        <a:lnTo>
                          <a:pt x="1819" y="418"/>
                        </a:lnTo>
                        <a:lnTo>
                          <a:pt x="1574" y="271"/>
                        </a:lnTo>
                        <a:lnTo>
                          <a:pt x="1370" y="405"/>
                        </a:lnTo>
                        <a:close/>
                        <a:moveTo>
                          <a:pt x="1826" y="677"/>
                        </a:moveTo>
                        <a:lnTo>
                          <a:pt x="2072" y="823"/>
                        </a:lnTo>
                        <a:lnTo>
                          <a:pt x="2276" y="689"/>
                        </a:lnTo>
                        <a:lnTo>
                          <a:pt x="2030" y="543"/>
                        </a:lnTo>
                        <a:lnTo>
                          <a:pt x="1826" y="677"/>
                        </a:lnTo>
                        <a:close/>
                        <a:moveTo>
                          <a:pt x="2283" y="948"/>
                        </a:moveTo>
                        <a:lnTo>
                          <a:pt x="2529" y="1094"/>
                        </a:lnTo>
                        <a:lnTo>
                          <a:pt x="2733" y="961"/>
                        </a:lnTo>
                        <a:lnTo>
                          <a:pt x="2487" y="814"/>
                        </a:lnTo>
                        <a:lnTo>
                          <a:pt x="2283" y="948"/>
                        </a:lnTo>
                        <a:close/>
                        <a:moveTo>
                          <a:pt x="3196" y="1495"/>
                        </a:moveTo>
                        <a:lnTo>
                          <a:pt x="3442" y="1641"/>
                        </a:lnTo>
                        <a:lnTo>
                          <a:pt x="3646" y="1508"/>
                        </a:lnTo>
                        <a:lnTo>
                          <a:pt x="3400" y="1362"/>
                        </a:lnTo>
                        <a:lnTo>
                          <a:pt x="3196" y="1495"/>
                        </a:lnTo>
                        <a:close/>
                        <a:moveTo>
                          <a:pt x="3653" y="1767"/>
                        </a:moveTo>
                        <a:lnTo>
                          <a:pt x="3899" y="1913"/>
                        </a:lnTo>
                        <a:lnTo>
                          <a:pt x="4102" y="1779"/>
                        </a:lnTo>
                        <a:lnTo>
                          <a:pt x="3856" y="1633"/>
                        </a:lnTo>
                        <a:lnTo>
                          <a:pt x="3653" y="1767"/>
                        </a:lnTo>
                        <a:close/>
                        <a:moveTo>
                          <a:pt x="3347" y="1971"/>
                        </a:moveTo>
                        <a:lnTo>
                          <a:pt x="3593" y="2117"/>
                        </a:lnTo>
                        <a:lnTo>
                          <a:pt x="3800" y="1984"/>
                        </a:lnTo>
                        <a:lnTo>
                          <a:pt x="3554" y="1838"/>
                        </a:lnTo>
                        <a:lnTo>
                          <a:pt x="3347" y="1971"/>
                        </a:lnTo>
                        <a:close/>
                        <a:moveTo>
                          <a:pt x="2891" y="1700"/>
                        </a:moveTo>
                        <a:lnTo>
                          <a:pt x="3136" y="1842"/>
                        </a:lnTo>
                        <a:lnTo>
                          <a:pt x="3344" y="1708"/>
                        </a:lnTo>
                        <a:lnTo>
                          <a:pt x="3098" y="1566"/>
                        </a:lnTo>
                        <a:lnTo>
                          <a:pt x="2891" y="1700"/>
                        </a:lnTo>
                        <a:close/>
                        <a:moveTo>
                          <a:pt x="2740" y="1224"/>
                        </a:moveTo>
                        <a:lnTo>
                          <a:pt x="2985" y="1366"/>
                        </a:lnTo>
                        <a:lnTo>
                          <a:pt x="3189" y="1232"/>
                        </a:lnTo>
                        <a:lnTo>
                          <a:pt x="2943" y="1090"/>
                        </a:lnTo>
                        <a:lnTo>
                          <a:pt x="2740" y="1224"/>
                        </a:lnTo>
                        <a:close/>
                        <a:moveTo>
                          <a:pt x="2434" y="1424"/>
                        </a:moveTo>
                        <a:lnTo>
                          <a:pt x="2680" y="1570"/>
                        </a:lnTo>
                        <a:lnTo>
                          <a:pt x="2887" y="1437"/>
                        </a:lnTo>
                        <a:lnTo>
                          <a:pt x="2641" y="1291"/>
                        </a:lnTo>
                        <a:lnTo>
                          <a:pt x="2434" y="1424"/>
                        </a:lnTo>
                        <a:close/>
                        <a:moveTo>
                          <a:pt x="1977" y="1153"/>
                        </a:moveTo>
                        <a:lnTo>
                          <a:pt x="2223" y="1299"/>
                        </a:lnTo>
                        <a:lnTo>
                          <a:pt x="2431" y="1165"/>
                        </a:lnTo>
                        <a:lnTo>
                          <a:pt x="2185" y="1019"/>
                        </a:lnTo>
                        <a:lnTo>
                          <a:pt x="1977" y="1153"/>
                        </a:lnTo>
                        <a:close/>
                        <a:moveTo>
                          <a:pt x="1521" y="881"/>
                        </a:moveTo>
                        <a:lnTo>
                          <a:pt x="1767" y="1023"/>
                        </a:lnTo>
                        <a:lnTo>
                          <a:pt x="1974" y="894"/>
                        </a:lnTo>
                        <a:lnTo>
                          <a:pt x="1728" y="748"/>
                        </a:lnTo>
                        <a:lnTo>
                          <a:pt x="1521" y="881"/>
                        </a:lnTo>
                        <a:close/>
                        <a:moveTo>
                          <a:pt x="1064" y="610"/>
                        </a:moveTo>
                        <a:lnTo>
                          <a:pt x="1310" y="752"/>
                        </a:lnTo>
                        <a:lnTo>
                          <a:pt x="1517" y="618"/>
                        </a:lnTo>
                        <a:lnTo>
                          <a:pt x="1272" y="476"/>
                        </a:lnTo>
                        <a:lnTo>
                          <a:pt x="1064" y="610"/>
                        </a:lnTo>
                        <a:close/>
                        <a:moveTo>
                          <a:pt x="762" y="810"/>
                        </a:moveTo>
                        <a:lnTo>
                          <a:pt x="1008" y="956"/>
                        </a:lnTo>
                        <a:lnTo>
                          <a:pt x="1212" y="823"/>
                        </a:lnTo>
                        <a:lnTo>
                          <a:pt x="966" y="677"/>
                        </a:lnTo>
                        <a:lnTo>
                          <a:pt x="762" y="810"/>
                        </a:lnTo>
                        <a:close/>
                        <a:moveTo>
                          <a:pt x="1219" y="1082"/>
                        </a:moveTo>
                        <a:lnTo>
                          <a:pt x="1465" y="1228"/>
                        </a:lnTo>
                        <a:lnTo>
                          <a:pt x="1668" y="1094"/>
                        </a:lnTo>
                        <a:lnTo>
                          <a:pt x="1423" y="948"/>
                        </a:lnTo>
                        <a:lnTo>
                          <a:pt x="1219" y="1082"/>
                        </a:lnTo>
                        <a:close/>
                        <a:moveTo>
                          <a:pt x="1675" y="1357"/>
                        </a:moveTo>
                        <a:lnTo>
                          <a:pt x="1921" y="1499"/>
                        </a:lnTo>
                        <a:lnTo>
                          <a:pt x="2125" y="1366"/>
                        </a:lnTo>
                        <a:lnTo>
                          <a:pt x="1879" y="1224"/>
                        </a:lnTo>
                        <a:lnTo>
                          <a:pt x="1675" y="1357"/>
                        </a:lnTo>
                        <a:close/>
                        <a:moveTo>
                          <a:pt x="2132" y="1629"/>
                        </a:moveTo>
                        <a:lnTo>
                          <a:pt x="2378" y="1775"/>
                        </a:lnTo>
                        <a:lnTo>
                          <a:pt x="2582" y="1641"/>
                        </a:lnTo>
                        <a:lnTo>
                          <a:pt x="2336" y="1495"/>
                        </a:lnTo>
                        <a:lnTo>
                          <a:pt x="2132" y="1629"/>
                        </a:lnTo>
                        <a:close/>
                        <a:moveTo>
                          <a:pt x="2589" y="1900"/>
                        </a:moveTo>
                        <a:lnTo>
                          <a:pt x="2834" y="2046"/>
                        </a:lnTo>
                        <a:lnTo>
                          <a:pt x="3038" y="1913"/>
                        </a:lnTo>
                        <a:lnTo>
                          <a:pt x="2792" y="1767"/>
                        </a:lnTo>
                        <a:lnTo>
                          <a:pt x="2589" y="1900"/>
                        </a:lnTo>
                        <a:close/>
                        <a:moveTo>
                          <a:pt x="3045" y="2176"/>
                        </a:moveTo>
                        <a:lnTo>
                          <a:pt x="3291" y="2318"/>
                        </a:lnTo>
                        <a:lnTo>
                          <a:pt x="3495" y="2184"/>
                        </a:lnTo>
                        <a:lnTo>
                          <a:pt x="3249" y="2042"/>
                        </a:lnTo>
                        <a:lnTo>
                          <a:pt x="3045" y="2176"/>
                        </a:lnTo>
                        <a:close/>
                        <a:moveTo>
                          <a:pt x="2740" y="2376"/>
                        </a:moveTo>
                        <a:lnTo>
                          <a:pt x="2985" y="2523"/>
                        </a:lnTo>
                        <a:lnTo>
                          <a:pt x="3189" y="2389"/>
                        </a:lnTo>
                        <a:lnTo>
                          <a:pt x="2943" y="2243"/>
                        </a:lnTo>
                        <a:lnTo>
                          <a:pt x="2740" y="2376"/>
                        </a:lnTo>
                        <a:close/>
                        <a:moveTo>
                          <a:pt x="2283" y="2105"/>
                        </a:moveTo>
                        <a:lnTo>
                          <a:pt x="2529" y="2251"/>
                        </a:lnTo>
                        <a:lnTo>
                          <a:pt x="2733" y="2117"/>
                        </a:lnTo>
                        <a:lnTo>
                          <a:pt x="2487" y="1971"/>
                        </a:lnTo>
                        <a:lnTo>
                          <a:pt x="2283" y="2105"/>
                        </a:lnTo>
                        <a:close/>
                        <a:moveTo>
                          <a:pt x="913" y="1286"/>
                        </a:moveTo>
                        <a:lnTo>
                          <a:pt x="2072" y="1975"/>
                        </a:lnTo>
                        <a:lnTo>
                          <a:pt x="2276" y="1842"/>
                        </a:lnTo>
                        <a:lnTo>
                          <a:pt x="1117" y="1153"/>
                        </a:lnTo>
                        <a:lnTo>
                          <a:pt x="913" y="1286"/>
                        </a:lnTo>
                        <a:close/>
                        <a:moveTo>
                          <a:pt x="457" y="1015"/>
                        </a:moveTo>
                        <a:lnTo>
                          <a:pt x="703" y="1157"/>
                        </a:lnTo>
                        <a:lnTo>
                          <a:pt x="906" y="1027"/>
                        </a:lnTo>
                        <a:lnTo>
                          <a:pt x="660" y="881"/>
                        </a:lnTo>
                        <a:lnTo>
                          <a:pt x="457" y="1015"/>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276" name="Group 798"/>
            <p:cNvGrpSpPr>
              <a:grpSpLocks/>
            </p:cNvGrpSpPr>
            <p:nvPr/>
          </p:nvGrpSpPr>
          <p:grpSpPr bwMode="auto">
            <a:xfrm>
              <a:off x="1179" y="1669"/>
              <a:ext cx="382" cy="489"/>
              <a:chOff x="1094" y="7575"/>
              <a:chExt cx="1027" cy="1425"/>
            </a:xfrm>
          </p:grpSpPr>
          <p:grpSp>
            <p:nvGrpSpPr>
              <p:cNvPr id="9628" name="Group 799"/>
              <p:cNvGrpSpPr>
                <a:grpSpLocks/>
              </p:cNvGrpSpPr>
              <p:nvPr/>
            </p:nvGrpSpPr>
            <p:grpSpPr bwMode="auto">
              <a:xfrm>
                <a:off x="1094" y="7575"/>
                <a:ext cx="1027" cy="1416"/>
                <a:chOff x="1094" y="7575"/>
                <a:chExt cx="1027" cy="1416"/>
              </a:xfrm>
            </p:grpSpPr>
            <p:sp>
              <p:nvSpPr>
                <p:cNvPr id="9634" name="Freeform 800"/>
                <p:cNvSpPr>
                  <a:spLocks/>
                </p:cNvSpPr>
                <p:nvPr/>
              </p:nvSpPr>
              <p:spPr bwMode="auto">
                <a:xfrm>
                  <a:off x="1094" y="7575"/>
                  <a:ext cx="1027" cy="554"/>
                </a:xfrm>
                <a:custGeom>
                  <a:avLst/>
                  <a:gdLst>
                    <a:gd name="T0" fmla="*/ 389 w 1027"/>
                    <a:gd name="T1" fmla="*/ 554 h 554"/>
                    <a:gd name="T2" fmla="*/ 1027 w 1027"/>
                    <a:gd name="T3" fmla="*/ 210 h 554"/>
                    <a:gd name="T4" fmla="*/ 632 w 1027"/>
                    <a:gd name="T5" fmla="*/ 0 h 554"/>
                    <a:gd name="T6" fmla="*/ 0 w 1027"/>
                    <a:gd name="T7" fmla="*/ 341 h 554"/>
                    <a:gd name="T8" fmla="*/ 40 w 1027"/>
                    <a:gd name="T9" fmla="*/ 380 h 554"/>
                    <a:gd name="T10" fmla="*/ 81 w 1027"/>
                    <a:gd name="T11" fmla="*/ 418 h 554"/>
                    <a:gd name="T12" fmla="*/ 127 w 1027"/>
                    <a:gd name="T13" fmla="*/ 450 h 554"/>
                    <a:gd name="T14" fmla="*/ 175 w 1027"/>
                    <a:gd name="T15" fmla="*/ 479 h 554"/>
                    <a:gd name="T16" fmla="*/ 227 w 1027"/>
                    <a:gd name="T17" fmla="*/ 503 h 554"/>
                    <a:gd name="T18" fmla="*/ 279 w 1027"/>
                    <a:gd name="T19" fmla="*/ 525 h 554"/>
                    <a:gd name="T20" fmla="*/ 334 w 1027"/>
                    <a:gd name="T21" fmla="*/ 542 h 554"/>
                    <a:gd name="T22" fmla="*/ 389 w 1027"/>
                    <a:gd name="T23" fmla="*/ 554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7"/>
                    <a:gd name="T37" fmla="*/ 0 h 554"/>
                    <a:gd name="T38" fmla="*/ 1027 w 1027"/>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7" h="554">
                      <a:moveTo>
                        <a:pt x="389" y="554"/>
                      </a:moveTo>
                      <a:lnTo>
                        <a:pt x="1027" y="210"/>
                      </a:lnTo>
                      <a:lnTo>
                        <a:pt x="632" y="0"/>
                      </a:lnTo>
                      <a:lnTo>
                        <a:pt x="0" y="341"/>
                      </a:lnTo>
                      <a:lnTo>
                        <a:pt x="40" y="380"/>
                      </a:lnTo>
                      <a:lnTo>
                        <a:pt x="81" y="418"/>
                      </a:lnTo>
                      <a:lnTo>
                        <a:pt x="127" y="450"/>
                      </a:lnTo>
                      <a:lnTo>
                        <a:pt x="175" y="479"/>
                      </a:lnTo>
                      <a:lnTo>
                        <a:pt x="227" y="503"/>
                      </a:lnTo>
                      <a:lnTo>
                        <a:pt x="279" y="525"/>
                      </a:lnTo>
                      <a:lnTo>
                        <a:pt x="334" y="542"/>
                      </a:lnTo>
                      <a:lnTo>
                        <a:pt x="389" y="554"/>
                      </a:lnTo>
                    </a:path>
                  </a:pathLst>
                </a:custGeom>
                <a:solidFill>
                  <a:srgbClr val="EAF5F6"/>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5" name="Freeform 801"/>
                <p:cNvSpPr>
                  <a:spLocks/>
                </p:cNvSpPr>
                <p:nvPr/>
              </p:nvSpPr>
              <p:spPr bwMode="auto">
                <a:xfrm>
                  <a:off x="1094" y="7916"/>
                  <a:ext cx="389" cy="1075"/>
                </a:xfrm>
                <a:custGeom>
                  <a:avLst/>
                  <a:gdLst>
                    <a:gd name="T0" fmla="*/ 389 w 389"/>
                    <a:gd name="T1" fmla="*/ 213 h 1075"/>
                    <a:gd name="T2" fmla="*/ 334 w 389"/>
                    <a:gd name="T3" fmla="*/ 201 h 1075"/>
                    <a:gd name="T4" fmla="*/ 279 w 389"/>
                    <a:gd name="T5" fmla="*/ 184 h 1075"/>
                    <a:gd name="T6" fmla="*/ 225 w 389"/>
                    <a:gd name="T7" fmla="*/ 162 h 1075"/>
                    <a:gd name="T8" fmla="*/ 175 w 389"/>
                    <a:gd name="T9" fmla="*/ 138 h 1075"/>
                    <a:gd name="T10" fmla="*/ 127 w 389"/>
                    <a:gd name="T11" fmla="*/ 109 h 1075"/>
                    <a:gd name="T12" fmla="*/ 81 w 389"/>
                    <a:gd name="T13" fmla="*/ 75 h 1075"/>
                    <a:gd name="T14" fmla="*/ 40 w 389"/>
                    <a:gd name="T15" fmla="*/ 39 h 1075"/>
                    <a:gd name="T16" fmla="*/ 0 w 389"/>
                    <a:gd name="T17" fmla="*/ 0 h 1075"/>
                    <a:gd name="T18" fmla="*/ 0 w 389"/>
                    <a:gd name="T19" fmla="*/ 0 h 1075"/>
                    <a:gd name="T20" fmla="*/ 0 w 389"/>
                    <a:gd name="T21" fmla="*/ 879 h 1075"/>
                    <a:gd name="T22" fmla="*/ 40 w 389"/>
                    <a:gd name="T23" fmla="*/ 917 h 1075"/>
                    <a:gd name="T24" fmla="*/ 83 w 389"/>
                    <a:gd name="T25" fmla="*/ 951 h 1075"/>
                    <a:gd name="T26" fmla="*/ 128 w 389"/>
                    <a:gd name="T27" fmla="*/ 981 h 1075"/>
                    <a:gd name="T28" fmla="*/ 177 w 389"/>
                    <a:gd name="T29" fmla="*/ 1009 h 1075"/>
                    <a:gd name="T30" fmla="*/ 228 w 389"/>
                    <a:gd name="T31" fmla="*/ 1031 h 1075"/>
                    <a:gd name="T32" fmla="*/ 279 w 389"/>
                    <a:gd name="T33" fmla="*/ 1051 h 1075"/>
                    <a:gd name="T34" fmla="*/ 334 w 389"/>
                    <a:gd name="T35" fmla="*/ 1065 h 1075"/>
                    <a:gd name="T36" fmla="*/ 389 w 389"/>
                    <a:gd name="T37" fmla="*/ 1075 h 1075"/>
                    <a:gd name="T38" fmla="*/ 389 w 389"/>
                    <a:gd name="T39" fmla="*/ 1075 h 1075"/>
                    <a:gd name="T40" fmla="*/ 389 w 389"/>
                    <a:gd name="T41" fmla="*/ 213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9"/>
                    <a:gd name="T64" fmla="*/ 0 h 1075"/>
                    <a:gd name="T65" fmla="*/ 389 w 389"/>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9" h="1075">
                      <a:moveTo>
                        <a:pt x="389" y="213"/>
                      </a:moveTo>
                      <a:lnTo>
                        <a:pt x="334" y="201"/>
                      </a:lnTo>
                      <a:lnTo>
                        <a:pt x="279" y="184"/>
                      </a:lnTo>
                      <a:lnTo>
                        <a:pt x="225" y="162"/>
                      </a:lnTo>
                      <a:lnTo>
                        <a:pt x="175" y="138"/>
                      </a:lnTo>
                      <a:lnTo>
                        <a:pt x="127" y="109"/>
                      </a:lnTo>
                      <a:lnTo>
                        <a:pt x="81" y="75"/>
                      </a:lnTo>
                      <a:lnTo>
                        <a:pt x="40" y="39"/>
                      </a:lnTo>
                      <a:lnTo>
                        <a:pt x="0" y="0"/>
                      </a:lnTo>
                      <a:lnTo>
                        <a:pt x="0" y="879"/>
                      </a:lnTo>
                      <a:lnTo>
                        <a:pt x="40" y="917"/>
                      </a:lnTo>
                      <a:lnTo>
                        <a:pt x="83" y="951"/>
                      </a:lnTo>
                      <a:lnTo>
                        <a:pt x="128" y="981"/>
                      </a:lnTo>
                      <a:lnTo>
                        <a:pt x="177" y="1009"/>
                      </a:lnTo>
                      <a:lnTo>
                        <a:pt x="228" y="1031"/>
                      </a:lnTo>
                      <a:lnTo>
                        <a:pt x="279" y="1051"/>
                      </a:lnTo>
                      <a:lnTo>
                        <a:pt x="334" y="1065"/>
                      </a:lnTo>
                      <a:lnTo>
                        <a:pt x="389" y="1075"/>
                      </a:lnTo>
                      <a:lnTo>
                        <a:pt x="389" y="213"/>
                      </a:lnTo>
                    </a:path>
                  </a:pathLst>
                </a:custGeom>
                <a:solidFill>
                  <a:srgbClr val="EAF5F6"/>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6" name="Freeform 802"/>
                <p:cNvSpPr>
                  <a:spLocks/>
                </p:cNvSpPr>
                <p:nvPr/>
              </p:nvSpPr>
              <p:spPr bwMode="auto">
                <a:xfrm>
                  <a:off x="1483" y="7785"/>
                  <a:ext cx="638" cy="1206"/>
                </a:xfrm>
                <a:custGeom>
                  <a:avLst/>
                  <a:gdLst>
                    <a:gd name="T0" fmla="*/ 0 w 638"/>
                    <a:gd name="T1" fmla="*/ 344 h 1206"/>
                    <a:gd name="T2" fmla="*/ 0 w 638"/>
                    <a:gd name="T3" fmla="*/ 1206 h 1206"/>
                    <a:gd name="T4" fmla="*/ 638 w 638"/>
                    <a:gd name="T5" fmla="*/ 864 h 1206"/>
                    <a:gd name="T6" fmla="*/ 638 w 638"/>
                    <a:gd name="T7" fmla="*/ 0 h 1206"/>
                    <a:gd name="T8" fmla="*/ 0 w 638"/>
                    <a:gd name="T9" fmla="*/ 344 h 1206"/>
                    <a:gd name="T10" fmla="*/ 0 60000 65536"/>
                    <a:gd name="T11" fmla="*/ 0 60000 65536"/>
                    <a:gd name="T12" fmla="*/ 0 60000 65536"/>
                    <a:gd name="T13" fmla="*/ 0 60000 65536"/>
                    <a:gd name="T14" fmla="*/ 0 60000 65536"/>
                    <a:gd name="T15" fmla="*/ 0 w 638"/>
                    <a:gd name="T16" fmla="*/ 0 h 1206"/>
                    <a:gd name="T17" fmla="*/ 638 w 638"/>
                    <a:gd name="T18" fmla="*/ 1206 h 1206"/>
                  </a:gdLst>
                  <a:ahLst/>
                  <a:cxnLst>
                    <a:cxn ang="T10">
                      <a:pos x="T0" y="T1"/>
                    </a:cxn>
                    <a:cxn ang="T11">
                      <a:pos x="T2" y="T3"/>
                    </a:cxn>
                    <a:cxn ang="T12">
                      <a:pos x="T4" y="T5"/>
                    </a:cxn>
                    <a:cxn ang="T13">
                      <a:pos x="T6" y="T7"/>
                    </a:cxn>
                    <a:cxn ang="T14">
                      <a:pos x="T8" y="T9"/>
                    </a:cxn>
                  </a:cxnLst>
                  <a:rect l="T15" t="T16" r="T17" b="T18"/>
                  <a:pathLst>
                    <a:path w="638" h="1206">
                      <a:moveTo>
                        <a:pt x="0" y="344"/>
                      </a:moveTo>
                      <a:lnTo>
                        <a:pt x="0" y="1206"/>
                      </a:lnTo>
                      <a:lnTo>
                        <a:pt x="638" y="864"/>
                      </a:lnTo>
                      <a:lnTo>
                        <a:pt x="638" y="0"/>
                      </a:lnTo>
                      <a:lnTo>
                        <a:pt x="0" y="344"/>
                      </a:lnTo>
                      <a:close/>
                    </a:path>
                  </a:pathLst>
                </a:custGeom>
                <a:solidFill>
                  <a:srgbClr val="EAF5F6"/>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7" name="Freeform 803"/>
                <p:cNvSpPr>
                  <a:spLocks/>
                </p:cNvSpPr>
                <p:nvPr/>
              </p:nvSpPr>
              <p:spPr bwMode="auto">
                <a:xfrm>
                  <a:off x="1242" y="8449"/>
                  <a:ext cx="63" cy="78"/>
                </a:xfrm>
                <a:custGeom>
                  <a:avLst/>
                  <a:gdLst>
                    <a:gd name="T0" fmla="*/ 59 w 63"/>
                    <a:gd name="T1" fmla="*/ 28 h 78"/>
                    <a:gd name="T2" fmla="*/ 52 w 63"/>
                    <a:gd name="T3" fmla="*/ 15 h 78"/>
                    <a:gd name="T4" fmla="*/ 42 w 63"/>
                    <a:gd name="T5" fmla="*/ 5 h 78"/>
                    <a:gd name="T6" fmla="*/ 29 w 63"/>
                    <a:gd name="T7" fmla="*/ 0 h 78"/>
                    <a:gd name="T8" fmla="*/ 17 w 63"/>
                    <a:gd name="T9" fmla="*/ 1 h 78"/>
                    <a:gd name="T10" fmla="*/ 7 w 63"/>
                    <a:gd name="T11" fmla="*/ 8 h 78"/>
                    <a:gd name="T12" fmla="*/ 2 w 63"/>
                    <a:gd name="T13" fmla="*/ 20 h 78"/>
                    <a:gd name="T14" fmla="*/ 0 w 63"/>
                    <a:gd name="T15" fmla="*/ 34 h 78"/>
                    <a:gd name="T16" fmla="*/ 3 w 63"/>
                    <a:gd name="T17" fmla="*/ 49 h 78"/>
                    <a:gd name="T18" fmla="*/ 10 w 63"/>
                    <a:gd name="T19" fmla="*/ 62 h 78"/>
                    <a:gd name="T20" fmla="*/ 22 w 63"/>
                    <a:gd name="T21" fmla="*/ 73 h 78"/>
                    <a:gd name="T22" fmla="*/ 33 w 63"/>
                    <a:gd name="T23" fmla="*/ 78 h 78"/>
                    <a:gd name="T24" fmla="*/ 46 w 63"/>
                    <a:gd name="T25" fmla="*/ 78 h 78"/>
                    <a:gd name="T26" fmla="*/ 54 w 63"/>
                    <a:gd name="T27" fmla="*/ 69 h 78"/>
                    <a:gd name="T28" fmla="*/ 62 w 63"/>
                    <a:gd name="T29" fmla="*/ 59 h 78"/>
                    <a:gd name="T30" fmla="*/ 63 w 63"/>
                    <a:gd name="T31" fmla="*/ 44 h 78"/>
                    <a:gd name="T32" fmla="*/ 59 w 63"/>
                    <a:gd name="T33" fmla="*/ 28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8"/>
                    <a:gd name="T53" fmla="*/ 63 w 63"/>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8">
                      <a:moveTo>
                        <a:pt x="59" y="28"/>
                      </a:moveTo>
                      <a:lnTo>
                        <a:pt x="52" y="15"/>
                      </a:lnTo>
                      <a:lnTo>
                        <a:pt x="42" y="5"/>
                      </a:lnTo>
                      <a:lnTo>
                        <a:pt x="29" y="0"/>
                      </a:lnTo>
                      <a:lnTo>
                        <a:pt x="17" y="1"/>
                      </a:lnTo>
                      <a:lnTo>
                        <a:pt x="7" y="8"/>
                      </a:lnTo>
                      <a:lnTo>
                        <a:pt x="2" y="20"/>
                      </a:lnTo>
                      <a:lnTo>
                        <a:pt x="0" y="34"/>
                      </a:lnTo>
                      <a:lnTo>
                        <a:pt x="3" y="49"/>
                      </a:lnTo>
                      <a:lnTo>
                        <a:pt x="10" y="62"/>
                      </a:lnTo>
                      <a:lnTo>
                        <a:pt x="22" y="73"/>
                      </a:lnTo>
                      <a:lnTo>
                        <a:pt x="33" y="78"/>
                      </a:lnTo>
                      <a:lnTo>
                        <a:pt x="46" y="78"/>
                      </a:lnTo>
                      <a:lnTo>
                        <a:pt x="54" y="69"/>
                      </a:lnTo>
                      <a:lnTo>
                        <a:pt x="62" y="59"/>
                      </a:lnTo>
                      <a:lnTo>
                        <a:pt x="63" y="44"/>
                      </a:lnTo>
                      <a:lnTo>
                        <a:pt x="59" y="28"/>
                      </a:lnTo>
                    </a:path>
                  </a:pathLst>
                </a:custGeom>
                <a:solidFill>
                  <a:srgbClr val="99CCFF"/>
                </a:solidFill>
                <a:ln w="9525">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8" name="Freeform 804"/>
                <p:cNvSpPr>
                  <a:spLocks/>
                </p:cNvSpPr>
                <p:nvPr/>
              </p:nvSpPr>
              <p:spPr bwMode="auto">
                <a:xfrm>
                  <a:off x="1157" y="8627"/>
                  <a:ext cx="264" cy="134"/>
                </a:xfrm>
                <a:custGeom>
                  <a:avLst/>
                  <a:gdLst>
                    <a:gd name="T0" fmla="*/ 0 w 264"/>
                    <a:gd name="T1" fmla="*/ 0 h 134"/>
                    <a:gd name="T2" fmla="*/ 30 w 264"/>
                    <a:gd name="T3" fmla="*/ 24 h 134"/>
                    <a:gd name="T4" fmla="*/ 61 w 264"/>
                    <a:gd name="T5" fmla="*/ 46 h 134"/>
                    <a:gd name="T6" fmla="*/ 92 w 264"/>
                    <a:gd name="T7" fmla="*/ 65 h 134"/>
                    <a:gd name="T8" fmla="*/ 125 w 264"/>
                    <a:gd name="T9" fmla="*/ 83 h 134"/>
                    <a:gd name="T10" fmla="*/ 159 w 264"/>
                    <a:gd name="T11" fmla="*/ 99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6"/>
                      </a:lnTo>
                      <a:lnTo>
                        <a:pt x="92" y="65"/>
                      </a:lnTo>
                      <a:lnTo>
                        <a:pt x="125" y="83"/>
                      </a:lnTo>
                      <a:lnTo>
                        <a:pt x="159" y="99"/>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9" name="Freeform 805"/>
                <p:cNvSpPr>
                  <a:spLocks/>
                </p:cNvSpPr>
                <p:nvPr/>
              </p:nvSpPr>
              <p:spPr bwMode="auto">
                <a:xfrm>
                  <a:off x="1157" y="8680"/>
                  <a:ext cx="264" cy="134"/>
                </a:xfrm>
                <a:custGeom>
                  <a:avLst/>
                  <a:gdLst>
                    <a:gd name="T0" fmla="*/ 0 w 264"/>
                    <a:gd name="T1" fmla="*/ 0 h 134"/>
                    <a:gd name="T2" fmla="*/ 30 w 264"/>
                    <a:gd name="T3" fmla="*/ 24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40" name="Freeform 806"/>
                <p:cNvSpPr>
                  <a:spLocks/>
                </p:cNvSpPr>
                <p:nvPr/>
              </p:nvSpPr>
              <p:spPr bwMode="auto">
                <a:xfrm>
                  <a:off x="1157" y="8733"/>
                  <a:ext cx="264" cy="134"/>
                </a:xfrm>
                <a:custGeom>
                  <a:avLst/>
                  <a:gdLst>
                    <a:gd name="T0" fmla="*/ 0 w 264"/>
                    <a:gd name="T1" fmla="*/ 0 h 134"/>
                    <a:gd name="T2" fmla="*/ 30 w 264"/>
                    <a:gd name="T3" fmla="*/ 23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3"/>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41" name="Freeform 807"/>
                <p:cNvSpPr>
                  <a:spLocks/>
                </p:cNvSpPr>
                <p:nvPr/>
              </p:nvSpPr>
              <p:spPr bwMode="auto">
                <a:xfrm>
                  <a:off x="1147" y="8083"/>
                  <a:ext cx="282" cy="156"/>
                </a:xfrm>
                <a:custGeom>
                  <a:avLst/>
                  <a:gdLst>
                    <a:gd name="T0" fmla="*/ 10 w 282"/>
                    <a:gd name="T1" fmla="*/ 22 h 156"/>
                    <a:gd name="T2" fmla="*/ 68 w 282"/>
                    <a:gd name="T3" fmla="*/ 66 h 156"/>
                    <a:gd name="T4" fmla="*/ 99 w 282"/>
                    <a:gd name="T5" fmla="*/ 85 h 156"/>
                    <a:gd name="T6" fmla="*/ 132 w 282"/>
                    <a:gd name="T7" fmla="*/ 104 h 156"/>
                    <a:gd name="T8" fmla="*/ 167 w 282"/>
                    <a:gd name="T9" fmla="*/ 119 h 156"/>
                    <a:gd name="T10" fmla="*/ 201 w 282"/>
                    <a:gd name="T11" fmla="*/ 134 h 156"/>
                    <a:gd name="T12" fmla="*/ 236 w 282"/>
                    <a:gd name="T13" fmla="*/ 146 h 156"/>
                    <a:gd name="T14" fmla="*/ 272 w 282"/>
                    <a:gd name="T15" fmla="*/ 156 h 156"/>
                    <a:gd name="T16" fmla="*/ 278 w 282"/>
                    <a:gd name="T17" fmla="*/ 155 h 156"/>
                    <a:gd name="T18" fmla="*/ 281 w 282"/>
                    <a:gd name="T19" fmla="*/ 151 h 156"/>
                    <a:gd name="T20" fmla="*/ 282 w 282"/>
                    <a:gd name="T21" fmla="*/ 146 h 156"/>
                    <a:gd name="T22" fmla="*/ 282 w 282"/>
                    <a:gd name="T23" fmla="*/ 141 h 156"/>
                    <a:gd name="T24" fmla="*/ 279 w 282"/>
                    <a:gd name="T25" fmla="*/ 136 h 156"/>
                    <a:gd name="T26" fmla="*/ 272 w 282"/>
                    <a:gd name="T27" fmla="*/ 133 h 156"/>
                    <a:gd name="T28" fmla="*/ 236 w 282"/>
                    <a:gd name="T29" fmla="*/ 122 h 156"/>
                    <a:gd name="T30" fmla="*/ 202 w 282"/>
                    <a:gd name="T31" fmla="*/ 110 h 156"/>
                    <a:gd name="T32" fmla="*/ 168 w 282"/>
                    <a:gd name="T33" fmla="*/ 97 h 156"/>
                    <a:gd name="T34" fmla="*/ 135 w 282"/>
                    <a:gd name="T35" fmla="*/ 80 h 156"/>
                    <a:gd name="T36" fmla="*/ 104 w 282"/>
                    <a:gd name="T37" fmla="*/ 63 h 156"/>
                    <a:gd name="T38" fmla="*/ 72 w 282"/>
                    <a:gd name="T39" fmla="*/ 44 h 156"/>
                    <a:gd name="T40" fmla="*/ 14 w 282"/>
                    <a:gd name="T41" fmla="*/ 2 h 156"/>
                    <a:gd name="T42" fmla="*/ 8 w 282"/>
                    <a:gd name="T43" fmla="*/ 0 h 156"/>
                    <a:gd name="T44" fmla="*/ 2 w 282"/>
                    <a:gd name="T45" fmla="*/ 2 h 156"/>
                    <a:gd name="T46" fmla="*/ 0 w 282"/>
                    <a:gd name="T47" fmla="*/ 5 h 156"/>
                    <a:gd name="T48" fmla="*/ 0 w 282"/>
                    <a:gd name="T49" fmla="*/ 8 h 156"/>
                    <a:gd name="T50" fmla="*/ 2 w 282"/>
                    <a:gd name="T51" fmla="*/ 17 h 156"/>
                    <a:gd name="T52" fmla="*/ 10 w 282"/>
                    <a:gd name="T53" fmla="*/ 22 h 1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2"/>
                    <a:gd name="T82" fmla="*/ 0 h 156"/>
                    <a:gd name="T83" fmla="*/ 282 w 282"/>
                    <a:gd name="T84" fmla="*/ 156 h 1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2" h="156">
                      <a:moveTo>
                        <a:pt x="10" y="22"/>
                      </a:moveTo>
                      <a:lnTo>
                        <a:pt x="68" y="66"/>
                      </a:lnTo>
                      <a:lnTo>
                        <a:pt x="99" y="85"/>
                      </a:lnTo>
                      <a:lnTo>
                        <a:pt x="132" y="104"/>
                      </a:lnTo>
                      <a:lnTo>
                        <a:pt x="167" y="119"/>
                      </a:lnTo>
                      <a:lnTo>
                        <a:pt x="201" y="134"/>
                      </a:lnTo>
                      <a:lnTo>
                        <a:pt x="236" y="146"/>
                      </a:lnTo>
                      <a:lnTo>
                        <a:pt x="272" y="156"/>
                      </a:lnTo>
                      <a:lnTo>
                        <a:pt x="278" y="155"/>
                      </a:lnTo>
                      <a:lnTo>
                        <a:pt x="281" y="151"/>
                      </a:lnTo>
                      <a:lnTo>
                        <a:pt x="282" y="146"/>
                      </a:lnTo>
                      <a:lnTo>
                        <a:pt x="282" y="141"/>
                      </a:lnTo>
                      <a:lnTo>
                        <a:pt x="279" y="136"/>
                      </a:lnTo>
                      <a:lnTo>
                        <a:pt x="272" y="133"/>
                      </a:lnTo>
                      <a:lnTo>
                        <a:pt x="236" y="122"/>
                      </a:lnTo>
                      <a:lnTo>
                        <a:pt x="202" y="110"/>
                      </a:lnTo>
                      <a:lnTo>
                        <a:pt x="168" y="97"/>
                      </a:lnTo>
                      <a:lnTo>
                        <a:pt x="135" y="80"/>
                      </a:lnTo>
                      <a:lnTo>
                        <a:pt x="104" y="63"/>
                      </a:lnTo>
                      <a:lnTo>
                        <a:pt x="72" y="44"/>
                      </a:lnTo>
                      <a:lnTo>
                        <a:pt x="14" y="2"/>
                      </a:lnTo>
                      <a:lnTo>
                        <a:pt x="8" y="0"/>
                      </a:lnTo>
                      <a:lnTo>
                        <a:pt x="2" y="2"/>
                      </a:lnTo>
                      <a:lnTo>
                        <a:pt x="0" y="5"/>
                      </a:lnTo>
                      <a:lnTo>
                        <a:pt x="0" y="8"/>
                      </a:lnTo>
                      <a:lnTo>
                        <a:pt x="2" y="17"/>
                      </a:lnTo>
                      <a:lnTo>
                        <a:pt x="10" y="22"/>
                      </a:lnTo>
                    </a:path>
                  </a:pathLst>
                </a:custGeom>
                <a:solidFill>
                  <a:srgbClr val="000000"/>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42" name="Freeform 808"/>
                <p:cNvSpPr>
                  <a:spLocks/>
                </p:cNvSpPr>
                <p:nvPr/>
              </p:nvSpPr>
              <p:spPr bwMode="auto">
                <a:xfrm>
                  <a:off x="1157" y="8190"/>
                  <a:ext cx="264" cy="151"/>
                </a:xfrm>
                <a:custGeom>
                  <a:avLst/>
                  <a:gdLst>
                    <a:gd name="T0" fmla="*/ 0 w 264"/>
                    <a:gd name="T1" fmla="*/ 17 h 151"/>
                    <a:gd name="T2" fmla="*/ 30 w 264"/>
                    <a:gd name="T3" fmla="*/ 41 h 151"/>
                    <a:gd name="T4" fmla="*/ 60 w 264"/>
                    <a:gd name="T5" fmla="*/ 61 h 151"/>
                    <a:gd name="T6" fmla="*/ 91 w 264"/>
                    <a:gd name="T7" fmla="*/ 82 h 151"/>
                    <a:gd name="T8" fmla="*/ 124 w 264"/>
                    <a:gd name="T9" fmla="*/ 99 h 151"/>
                    <a:gd name="T10" fmla="*/ 157 w 264"/>
                    <a:gd name="T11" fmla="*/ 116 h 151"/>
                    <a:gd name="T12" fmla="*/ 192 w 264"/>
                    <a:gd name="T13" fmla="*/ 129 h 151"/>
                    <a:gd name="T14" fmla="*/ 226 w 264"/>
                    <a:gd name="T15" fmla="*/ 141 h 151"/>
                    <a:gd name="T16" fmla="*/ 264 w 264"/>
                    <a:gd name="T17" fmla="*/ 151 h 151"/>
                    <a:gd name="T18" fmla="*/ 264 w 264"/>
                    <a:gd name="T19" fmla="*/ 151 h 151"/>
                    <a:gd name="T20" fmla="*/ 264 w 264"/>
                    <a:gd name="T21" fmla="*/ 134 h 151"/>
                    <a:gd name="T22" fmla="*/ 228 w 264"/>
                    <a:gd name="T23" fmla="*/ 124 h 151"/>
                    <a:gd name="T24" fmla="*/ 192 w 264"/>
                    <a:gd name="T25" fmla="*/ 111 h 151"/>
                    <a:gd name="T26" fmla="*/ 124 w 264"/>
                    <a:gd name="T27" fmla="*/ 80 h 151"/>
                    <a:gd name="T28" fmla="*/ 60 w 264"/>
                    <a:gd name="T29" fmla="*/ 44 h 151"/>
                    <a:gd name="T30" fmla="*/ 0 w 264"/>
                    <a:gd name="T31" fmla="*/ 0 h 151"/>
                    <a:gd name="T32" fmla="*/ 0 w 264"/>
                    <a:gd name="T33" fmla="*/ 0 h 151"/>
                    <a:gd name="T34" fmla="*/ 0 w 264"/>
                    <a:gd name="T35" fmla="*/ 17 h 151"/>
                    <a:gd name="T36" fmla="*/ 0 w 264"/>
                    <a:gd name="T37" fmla="*/ 17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
                    <a:gd name="T58" fmla="*/ 0 h 151"/>
                    <a:gd name="T59" fmla="*/ 264 w 264"/>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 h="151">
                      <a:moveTo>
                        <a:pt x="0" y="17"/>
                      </a:moveTo>
                      <a:lnTo>
                        <a:pt x="30" y="41"/>
                      </a:lnTo>
                      <a:lnTo>
                        <a:pt x="60" y="61"/>
                      </a:lnTo>
                      <a:lnTo>
                        <a:pt x="91" y="82"/>
                      </a:lnTo>
                      <a:lnTo>
                        <a:pt x="124" y="99"/>
                      </a:lnTo>
                      <a:lnTo>
                        <a:pt x="157" y="116"/>
                      </a:lnTo>
                      <a:lnTo>
                        <a:pt x="192" y="129"/>
                      </a:lnTo>
                      <a:lnTo>
                        <a:pt x="226" y="141"/>
                      </a:lnTo>
                      <a:lnTo>
                        <a:pt x="264" y="151"/>
                      </a:lnTo>
                      <a:lnTo>
                        <a:pt x="264" y="134"/>
                      </a:lnTo>
                      <a:lnTo>
                        <a:pt x="228" y="124"/>
                      </a:lnTo>
                      <a:lnTo>
                        <a:pt x="192" y="111"/>
                      </a:lnTo>
                      <a:lnTo>
                        <a:pt x="124" y="80"/>
                      </a:lnTo>
                      <a:lnTo>
                        <a:pt x="60" y="44"/>
                      </a:lnTo>
                      <a:lnTo>
                        <a:pt x="0" y="0"/>
                      </a:lnTo>
                      <a:lnTo>
                        <a:pt x="0" y="17"/>
                      </a:lnTo>
                      <a:close/>
                    </a:path>
                  </a:pathLst>
                </a:custGeom>
                <a:solidFill>
                  <a:srgbClr val="000000"/>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629" name="Group 809"/>
              <p:cNvGrpSpPr>
                <a:grpSpLocks/>
              </p:cNvGrpSpPr>
              <p:nvPr/>
            </p:nvGrpSpPr>
            <p:grpSpPr bwMode="auto">
              <a:xfrm>
                <a:off x="1550" y="8601"/>
                <a:ext cx="399" cy="399"/>
                <a:chOff x="1949" y="8886"/>
                <a:chExt cx="513" cy="513"/>
              </a:xfrm>
            </p:grpSpPr>
            <p:grpSp>
              <p:nvGrpSpPr>
                <p:cNvPr id="9630" name="Group 810"/>
                <p:cNvGrpSpPr>
                  <a:grpSpLocks/>
                </p:cNvGrpSpPr>
                <p:nvPr/>
              </p:nvGrpSpPr>
              <p:grpSpPr bwMode="auto">
                <a:xfrm>
                  <a:off x="1949" y="8886"/>
                  <a:ext cx="513" cy="513"/>
                  <a:chOff x="1949" y="8886"/>
                  <a:chExt cx="513" cy="513"/>
                </a:xfrm>
              </p:grpSpPr>
              <p:sp>
                <p:nvSpPr>
                  <p:cNvPr id="9632" name="Freeform 811"/>
                  <p:cNvSpPr>
                    <a:spLocks/>
                  </p:cNvSpPr>
                  <p:nvPr/>
                </p:nvSpPr>
                <p:spPr bwMode="auto">
                  <a:xfrm>
                    <a:off x="1949" y="8886"/>
                    <a:ext cx="513" cy="513"/>
                  </a:xfrm>
                  <a:custGeom>
                    <a:avLst/>
                    <a:gdLst>
                      <a:gd name="T0" fmla="*/ 2096 w 2100"/>
                      <a:gd name="T1" fmla="*/ 918 h 2048"/>
                      <a:gd name="T2" fmla="*/ 2068 w 2100"/>
                      <a:gd name="T3" fmla="*/ 768 h 2048"/>
                      <a:gd name="T4" fmla="*/ 2018 w 2100"/>
                      <a:gd name="T5" fmla="*/ 625 h 2048"/>
                      <a:gd name="T6" fmla="*/ 1949 w 2100"/>
                      <a:gd name="T7" fmla="*/ 492 h 2048"/>
                      <a:gd name="T8" fmla="*/ 1861 w 2100"/>
                      <a:gd name="T9" fmla="*/ 373 h 2048"/>
                      <a:gd name="T10" fmla="*/ 1756 w 2100"/>
                      <a:gd name="T11" fmla="*/ 266 h 2048"/>
                      <a:gd name="T12" fmla="*/ 1637 w 2100"/>
                      <a:gd name="T13" fmla="*/ 175 h 2048"/>
                      <a:gd name="T14" fmla="*/ 1505 w 2100"/>
                      <a:gd name="T15" fmla="*/ 100 h 2048"/>
                      <a:gd name="T16" fmla="*/ 1362 w 2100"/>
                      <a:gd name="T17" fmla="*/ 46 h 2048"/>
                      <a:gd name="T18" fmla="*/ 1211 w 2100"/>
                      <a:gd name="T19" fmla="*/ 12 h 2048"/>
                      <a:gd name="T20" fmla="*/ 1051 w 2100"/>
                      <a:gd name="T21" fmla="*/ 0 h 2048"/>
                      <a:gd name="T22" fmla="*/ 891 w 2100"/>
                      <a:gd name="T23" fmla="*/ 12 h 2048"/>
                      <a:gd name="T24" fmla="*/ 738 w 2100"/>
                      <a:gd name="T25" fmla="*/ 46 h 2048"/>
                      <a:gd name="T26" fmla="*/ 595 w 2100"/>
                      <a:gd name="T27" fmla="*/ 100 h 2048"/>
                      <a:gd name="T28" fmla="*/ 463 w 2100"/>
                      <a:gd name="T29" fmla="*/ 175 h 2048"/>
                      <a:gd name="T30" fmla="*/ 344 w 2100"/>
                      <a:gd name="T31" fmla="*/ 266 h 2048"/>
                      <a:gd name="T32" fmla="*/ 239 w 2100"/>
                      <a:gd name="T33" fmla="*/ 373 h 2048"/>
                      <a:gd name="T34" fmla="*/ 151 w 2100"/>
                      <a:gd name="T35" fmla="*/ 492 h 2048"/>
                      <a:gd name="T36" fmla="*/ 82 w 2100"/>
                      <a:gd name="T37" fmla="*/ 625 h 2048"/>
                      <a:gd name="T38" fmla="*/ 32 w 2100"/>
                      <a:gd name="T39" fmla="*/ 768 h 2048"/>
                      <a:gd name="T40" fmla="*/ 5 w 2100"/>
                      <a:gd name="T41" fmla="*/ 918 h 2048"/>
                      <a:gd name="T42" fmla="*/ 1 w 2100"/>
                      <a:gd name="T43" fmla="*/ 1077 h 2048"/>
                      <a:gd name="T44" fmla="*/ 21 w 2100"/>
                      <a:gd name="T45" fmla="*/ 1230 h 2048"/>
                      <a:gd name="T46" fmla="*/ 63 w 2100"/>
                      <a:gd name="T47" fmla="*/ 1375 h 2048"/>
                      <a:gd name="T48" fmla="*/ 127 w 2100"/>
                      <a:gd name="T49" fmla="*/ 1511 h 2048"/>
                      <a:gd name="T50" fmla="*/ 208 w 2100"/>
                      <a:gd name="T51" fmla="*/ 1636 h 2048"/>
                      <a:gd name="T52" fmla="*/ 307 w 2100"/>
                      <a:gd name="T53" fmla="*/ 1748 h 2048"/>
                      <a:gd name="T54" fmla="*/ 422 w 2100"/>
                      <a:gd name="T55" fmla="*/ 1844 h 2048"/>
                      <a:gd name="T56" fmla="*/ 549 w 2100"/>
                      <a:gd name="T57" fmla="*/ 1924 h 2048"/>
                      <a:gd name="T58" fmla="*/ 689 w 2100"/>
                      <a:gd name="T59" fmla="*/ 1985 h 2048"/>
                      <a:gd name="T60" fmla="*/ 838 w 2100"/>
                      <a:gd name="T61" fmla="*/ 2026 h 2048"/>
                      <a:gd name="T62" fmla="*/ 997 w 2100"/>
                      <a:gd name="T63" fmla="*/ 2047 h 2048"/>
                      <a:gd name="T64" fmla="*/ 1158 w 2100"/>
                      <a:gd name="T65" fmla="*/ 2042 h 2048"/>
                      <a:gd name="T66" fmla="*/ 1313 w 2100"/>
                      <a:gd name="T67" fmla="*/ 2016 h 2048"/>
                      <a:gd name="T68" fmla="*/ 1459 w 2100"/>
                      <a:gd name="T69" fmla="*/ 1967 h 2048"/>
                      <a:gd name="T70" fmla="*/ 1595 w 2100"/>
                      <a:gd name="T71" fmla="*/ 1900 h 2048"/>
                      <a:gd name="T72" fmla="*/ 1719 w 2100"/>
                      <a:gd name="T73" fmla="*/ 1813 h 2048"/>
                      <a:gd name="T74" fmla="*/ 1828 w 2100"/>
                      <a:gd name="T75" fmla="*/ 1713 h 2048"/>
                      <a:gd name="T76" fmla="*/ 1922 w 2100"/>
                      <a:gd name="T77" fmla="*/ 1597 h 2048"/>
                      <a:gd name="T78" fmla="*/ 1997 w 2100"/>
                      <a:gd name="T79" fmla="*/ 1467 h 2048"/>
                      <a:gd name="T80" fmla="*/ 2054 w 2100"/>
                      <a:gd name="T81" fmla="*/ 1327 h 2048"/>
                      <a:gd name="T82" fmla="*/ 2089 w 2100"/>
                      <a:gd name="T83" fmla="*/ 1179 h 2048"/>
                      <a:gd name="T84" fmla="*/ 2100 w 2100"/>
                      <a:gd name="T85" fmla="*/ 1024 h 20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00"/>
                      <a:gd name="T130" fmla="*/ 0 h 2048"/>
                      <a:gd name="T131" fmla="*/ 2100 w 2100"/>
                      <a:gd name="T132" fmla="*/ 2048 h 20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00" h="2048">
                        <a:moveTo>
                          <a:pt x="2100" y="1024"/>
                        </a:moveTo>
                        <a:lnTo>
                          <a:pt x="2099" y="971"/>
                        </a:lnTo>
                        <a:lnTo>
                          <a:pt x="2096" y="918"/>
                        </a:lnTo>
                        <a:lnTo>
                          <a:pt x="2089" y="867"/>
                        </a:lnTo>
                        <a:lnTo>
                          <a:pt x="2079" y="818"/>
                        </a:lnTo>
                        <a:lnTo>
                          <a:pt x="2068" y="768"/>
                        </a:lnTo>
                        <a:lnTo>
                          <a:pt x="2054" y="719"/>
                        </a:lnTo>
                        <a:lnTo>
                          <a:pt x="2037" y="671"/>
                        </a:lnTo>
                        <a:lnTo>
                          <a:pt x="2018" y="625"/>
                        </a:lnTo>
                        <a:lnTo>
                          <a:pt x="1997" y="579"/>
                        </a:lnTo>
                        <a:lnTo>
                          <a:pt x="1974" y="535"/>
                        </a:lnTo>
                        <a:lnTo>
                          <a:pt x="1949" y="492"/>
                        </a:lnTo>
                        <a:lnTo>
                          <a:pt x="1922" y="451"/>
                        </a:lnTo>
                        <a:lnTo>
                          <a:pt x="1892" y="410"/>
                        </a:lnTo>
                        <a:lnTo>
                          <a:pt x="1861" y="373"/>
                        </a:lnTo>
                        <a:lnTo>
                          <a:pt x="1828" y="335"/>
                        </a:lnTo>
                        <a:lnTo>
                          <a:pt x="1793" y="300"/>
                        </a:lnTo>
                        <a:lnTo>
                          <a:pt x="1756" y="266"/>
                        </a:lnTo>
                        <a:lnTo>
                          <a:pt x="1719" y="233"/>
                        </a:lnTo>
                        <a:lnTo>
                          <a:pt x="1678" y="202"/>
                        </a:lnTo>
                        <a:lnTo>
                          <a:pt x="1637" y="175"/>
                        </a:lnTo>
                        <a:lnTo>
                          <a:pt x="1595" y="148"/>
                        </a:lnTo>
                        <a:lnTo>
                          <a:pt x="1551" y="124"/>
                        </a:lnTo>
                        <a:lnTo>
                          <a:pt x="1505" y="100"/>
                        </a:lnTo>
                        <a:lnTo>
                          <a:pt x="1459" y="80"/>
                        </a:lnTo>
                        <a:lnTo>
                          <a:pt x="1412" y="61"/>
                        </a:lnTo>
                        <a:lnTo>
                          <a:pt x="1362" y="46"/>
                        </a:lnTo>
                        <a:lnTo>
                          <a:pt x="1313" y="32"/>
                        </a:lnTo>
                        <a:lnTo>
                          <a:pt x="1262" y="20"/>
                        </a:lnTo>
                        <a:lnTo>
                          <a:pt x="1211" y="12"/>
                        </a:lnTo>
                        <a:lnTo>
                          <a:pt x="1158" y="5"/>
                        </a:lnTo>
                        <a:lnTo>
                          <a:pt x="1105" y="1"/>
                        </a:lnTo>
                        <a:lnTo>
                          <a:pt x="1051" y="0"/>
                        </a:lnTo>
                        <a:lnTo>
                          <a:pt x="997" y="1"/>
                        </a:lnTo>
                        <a:lnTo>
                          <a:pt x="943" y="5"/>
                        </a:lnTo>
                        <a:lnTo>
                          <a:pt x="891" y="12"/>
                        </a:lnTo>
                        <a:lnTo>
                          <a:pt x="838" y="20"/>
                        </a:lnTo>
                        <a:lnTo>
                          <a:pt x="787" y="32"/>
                        </a:lnTo>
                        <a:lnTo>
                          <a:pt x="738" y="46"/>
                        </a:lnTo>
                        <a:lnTo>
                          <a:pt x="689" y="61"/>
                        </a:lnTo>
                        <a:lnTo>
                          <a:pt x="641" y="80"/>
                        </a:lnTo>
                        <a:lnTo>
                          <a:pt x="595" y="100"/>
                        </a:lnTo>
                        <a:lnTo>
                          <a:pt x="549" y="124"/>
                        </a:lnTo>
                        <a:lnTo>
                          <a:pt x="505" y="148"/>
                        </a:lnTo>
                        <a:lnTo>
                          <a:pt x="463" y="175"/>
                        </a:lnTo>
                        <a:lnTo>
                          <a:pt x="422" y="202"/>
                        </a:lnTo>
                        <a:lnTo>
                          <a:pt x="382" y="233"/>
                        </a:lnTo>
                        <a:lnTo>
                          <a:pt x="344" y="266"/>
                        </a:lnTo>
                        <a:lnTo>
                          <a:pt x="307" y="300"/>
                        </a:lnTo>
                        <a:lnTo>
                          <a:pt x="273" y="335"/>
                        </a:lnTo>
                        <a:lnTo>
                          <a:pt x="239" y="373"/>
                        </a:lnTo>
                        <a:lnTo>
                          <a:pt x="208" y="410"/>
                        </a:lnTo>
                        <a:lnTo>
                          <a:pt x="179" y="451"/>
                        </a:lnTo>
                        <a:lnTo>
                          <a:pt x="151" y="492"/>
                        </a:lnTo>
                        <a:lnTo>
                          <a:pt x="127" y="535"/>
                        </a:lnTo>
                        <a:lnTo>
                          <a:pt x="103" y="579"/>
                        </a:lnTo>
                        <a:lnTo>
                          <a:pt x="82" y="625"/>
                        </a:lnTo>
                        <a:lnTo>
                          <a:pt x="63" y="671"/>
                        </a:lnTo>
                        <a:lnTo>
                          <a:pt x="46" y="719"/>
                        </a:lnTo>
                        <a:lnTo>
                          <a:pt x="32" y="768"/>
                        </a:lnTo>
                        <a:lnTo>
                          <a:pt x="21" y="818"/>
                        </a:lnTo>
                        <a:lnTo>
                          <a:pt x="12" y="867"/>
                        </a:lnTo>
                        <a:lnTo>
                          <a:pt x="5" y="918"/>
                        </a:lnTo>
                        <a:lnTo>
                          <a:pt x="1" y="971"/>
                        </a:lnTo>
                        <a:lnTo>
                          <a:pt x="0" y="1024"/>
                        </a:lnTo>
                        <a:lnTo>
                          <a:pt x="1" y="1077"/>
                        </a:lnTo>
                        <a:lnTo>
                          <a:pt x="5" y="1128"/>
                        </a:lnTo>
                        <a:lnTo>
                          <a:pt x="12" y="1179"/>
                        </a:lnTo>
                        <a:lnTo>
                          <a:pt x="21" y="1230"/>
                        </a:lnTo>
                        <a:lnTo>
                          <a:pt x="32" y="1280"/>
                        </a:lnTo>
                        <a:lnTo>
                          <a:pt x="46" y="1327"/>
                        </a:lnTo>
                        <a:lnTo>
                          <a:pt x="63" y="1375"/>
                        </a:lnTo>
                        <a:lnTo>
                          <a:pt x="82" y="1423"/>
                        </a:lnTo>
                        <a:lnTo>
                          <a:pt x="103" y="1467"/>
                        </a:lnTo>
                        <a:lnTo>
                          <a:pt x="127" y="1511"/>
                        </a:lnTo>
                        <a:lnTo>
                          <a:pt x="151" y="1554"/>
                        </a:lnTo>
                        <a:lnTo>
                          <a:pt x="179" y="1597"/>
                        </a:lnTo>
                        <a:lnTo>
                          <a:pt x="208" y="1636"/>
                        </a:lnTo>
                        <a:lnTo>
                          <a:pt x="239" y="1675"/>
                        </a:lnTo>
                        <a:lnTo>
                          <a:pt x="273" y="1713"/>
                        </a:lnTo>
                        <a:lnTo>
                          <a:pt x="307" y="1748"/>
                        </a:lnTo>
                        <a:lnTo>
                          <a:pt x="344" y="1782"/>
                        </a:lnTo>
                        <a:lnTo>
                          <a:pt x="382" y="1813"/>
                        </a:lnTo>
                        <a:lnTo>
                          <a:pt x="422" y="1844"/>
                        </a:lnTo>
                        <a:lnTo>
                          <a:pt x="463" y="1873"/>
                        </a:lnTo>
                        <a:lnTo>
                          <a:pt x="505" y="1900"/>
                        </a:lnTo>
                        <a:lnTo>
                          <a:pt x="549" y="1924"/>
                        </a:lnTo>
                        <a:lnTo>
                          <a:pt x="595" y="1946"/>
                        </a:lnTo>
                        <a:lnTo>
                          <a:pt x="641" y="1967"/>
                        </a:lnTo>
                        <a:lnTo>
                          <a:pt x="689" y="1985"/>
                        </a:lnTo>
                        <a:lnTo>
                          <a:pt x="738" y="2002"/>
                        </a:lnTo>
                        <a:lnTo>
                          <a:pt x="787" y="2016"/>
                        </a:lnTo>
                        <a:lnTo>
                          <a:pt x="838" y="2026"/>
                        </a:lnTo>
                        <a:lnTo>
                          <a:pt x="891" y="2036"/>
                        </a:lnTo>
                        <a:lnTo>
                          <a:pt x="943" y="2042"/>
                        </a:lnTo>
                        <a:lnTo>
                          <a:pt x="997" y="2047"/>
                        </a:lnTo>
                        <a:lnTo>
                          <a:pt x="1051" y="2048"/>
                        </a:lnTo>
                        <a:lnTo>
                          <a:pt x="1105" y="2047"/>
                        </a:lnTo>
                        <a:lnTo>
                          <a:pt x="1158" y="2042"/>
                        </a:lnTo>
                        <a:lnTo>
                          <a:pt x="1211" y="2036"/>
                        </a:lnTo>
                        <a:lnTo>
                          <a:pt x="1262" y="2026"/>
                        </a:lnTo>
                        <a:lnTo>
                          <a:pt x="1313" y="2016"/>
                        </a:lnTo>
                        <a:lnTo>
                          <a:pt x="1362" y="2002"/>
                        </a:lnTo>
                        <a:lnTo>
                          <a:pt x="1412" y="1985"/>
                        </a:lnTo>
                        <a:lnTo>
                          <a:pt x="1459" y="1967"/>
                        </a:lnTo>
                        <a:lnTo>
                          <a:pt x="1505" y="1946"/>
                        </a:lnTo>
                        <a:lnTo>
                          <a:pt x="1551" y="1924"/>
                        </a:lnTo>
                        <a:lnTo>
                          <a:pt x="1595" y="1900"/>
                        </a:lnTo>
                        <a:lnTo>
                          <a:pt x="1637" y="1873"/>
                        </a:lnTo>
                        <a:lnTo>
                          <a:pt x="1678" y="1844"/>
                        </a:lnTo>
                        <a:lnTo>
                          <a:pt x="1719" y="1813"/>
                        </a:lnTo>
                        <a:lnTo>
                          <a:pt x="1756" y="1782"/>
                        </a:lnTo>
                        <a:lnTo>
                          <a:pt x="1793" y="1748"/>
                        </a:lnTo>
                        <a:lnTo>
                          <a:pt x="1828" y="1713"/>
                        </a:lnTo>
                        <a:lnTo>
                          <a:pt x="1861" y="1675"/>
                        </a:lnTo>
                        <a:lnTo>
                          <a:pt x="1892" y="1636"/>
                        </a:lnTo>
                        <a:lnTo>
                          <a:pt x="1922" y="1597"/>
                        </a:lnTo>
                        <a:lnTo>
                          <a:pt x="1949" y="1554"/>
                        </a:lnTo>
                        <a:lnTo>
                          <a:pt x="1974" y="1511"/>
                        </a:lnTo>
                        <a:lnTo>
                          <a:pt x="1997" y="1467"/>
                        </a:lnTo>
                        <a:lnTo>
                          <a:pt x="2018" y="1423"/>
                        </a:lnTo>
                        <a:lnTo>
                          <a:pt x="2037" y="1375"/>
                        </a:lnTo>
                        <a:lnTo>
                          <a:pt x="2054" y="1327"/>
                        </a:lnTo>
                        <a:lnTo>
                          <a:pt x="2068" y="1280"/>
                        </a:lnTo>
                        <a:lnTo>
                          <a:pt x="2079" y="1230"/>
                        </a:lnTo>
                        <a:lnTo>
                          <a:pt x="2089" y="1179"/>
                        </a:lnTo>
                        <a:lnTo>
                          <a:pt x="2096" y="1128"/>
                        </a:lnTo>
                        <a:lnTo>
                          <a:pt x="2099" y="1077"/>
                        </a:lnTo>
                        <a:lnTo>
                          <a:pt x="2100" y="1024"/>
                        </a:lnTo>
                      </a:path>
                    </a:pathLst>
                  </a:custGeom>
                  <a:solidFill>
                    <a:srgbClr val="99CCFF"/>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33" name="Freeform 812"/>
                  <p:cNvSpPr>
                    <a:spLocks/>
                  </p:cNvSpPr>
                  <p:nvPr/>
                </p:nvSpPr>
                <p:spPr bwMode="auto">
                  <a:xfrm>
                    <a:off x="1973" y="8886"/>
                    <a:ext cx="489" cy="513"/>
                  </a:xfrm>
                  <a:custGeom>
                    <a:avLst/>
                    <a:gdLst>
                      <a:gd name="T0" fmla="*/ 1026 w 2015"/>
                      <a:gd name="T1" fmla="*/ 1615 h 1996"/>
                      <a:gd name="T2" fmla="*/ 1127 w 2015"/>
                      <a:gd name="T3" fmla="*/ 1454 h 1996"/>
                      <a:gd name="T4" fmla="*/ 1129 w 2015"/>
                      <a:gd name="T5" fmla="*/ 1293 h 1996"/>
                      <a:gd name="T6" fmla="*/ 1029 w 2015"/>
                      <a:gd name="T7" fmla="*/ 1193 h 1996"/>
                      <a:gd name="T8" fmla="*/ 900 w 2015"/>
                      <a:gd name="T9" fmla="*/ 1181 h 1996"/>
                      <a:gd name="T10" fmla="*/ 801 w 2015"/>
                      <a:gd name="T11" fmla="*/ 1239 h 1996"/>
                      <a:gd name="T12" fmla="*/ 713 w 2015"/>
                      <a:gd name="T13" fmla="*/ 1206 h 1996"/>
                      <a:gd name="T14" fmla="*/ 805 w 2015"/>
                      <a:gd name="T15" fmla="*/ 1145 h 1996"/>
                      <a:gd name="T16" fmla="*/ 853 w 2015"/>
                      <a:gd name="T17" fmla="*/ 1048 h 1996"/>
                      <a:gd name="T18" fmla="*/ 695 w 2015"/>
                      <a:gd name="T19" fmla="*/ 932 h 1996"/>
                      <a:gd name="T20" fmla="*/ 782 w 2015"/>
                      <a:gd name="T21" fmla="*/ 525 h 1996"/>
                      <a:gd name="T22" fmla="*/ 995 w 2015"/>
                      <a:gd name="T23" fmla="*/ 269 h 1996"/>
                      <a:gd name="T24" fmla="*/ 1314 w 2015"/>
                      <a:gd name="T25" fmla="*/ 514 h 1996"/>
                      <a:gd name="T26" fmla="*/ 1350 w 2015"/>
                      <a:gd name="T27" fmla="*/ 1113 h 1996"/>
                      <a:gd name="T28" fmla="*/ 1379 w 2015"/>
                      <a:gd name="T29" fmla="*/ 1174 h 1996"/>
                      <a:gd name="T30" fmla="*/ 1491 w 2015"/>
                      <a:gd name="T31" fmla="*/ 1242 h 1996"/>
                      <a:gd name="T32" fmla="*/ 1588 w 2015"/>
                      <a:gd name="T33" fmla="*/ 1234 h 1996"/>
                      <a:gd name="T34" fmla="*/ 1685 w 2015"/>
                      <a:gd name="T35" fmla="*/ 1271 h 1996"/>
                      <a:gd name="T36" fmla="*/ 1730 w 2015"/>
                      <a:gd name="T37" fmla="*/ 1370 h 1996"/>
                      <a:gd name="T38" fmla="*/ 1807 w 2015"/>
                      <a:gd name="T39" fmla="*/ 1600 h 1996"/>
                      <a:gd name="T40" fmla="*/ 1907 w 2015"/>
                      <a:gd name="T41" fmla="*/ 1447 h 1996"/>
                      <a:gd name="T42" fmla="*/ 1975 w 2015"/>
                      <a:gd name="T43" fmla="*/ 1278 h 1996"/>
                      <a:gd name="T44" fmla="*/ 2009 w 2015"/>
                      <a:gd name="T45" fmla="*/ 1101 h 1996"/>
                      <a:gd name="T46" fmla="*/ 2012 w 2015"/>
                      <a:gd name="T47" fmla="*/ 915 h 1996"/>
                      <a:gd name="T48" fmla="*/ 1970 w 2015"/>
                      <a:gd name="T49" fmla="*/ 722 h 1996"/>
                      <a:gd name="T50" fmla="*/ 1882 w 2015"/>
                      <a:gd name="T51" fmla="*/ 555 h 1996"/>
                      <a:gd name="T52" fmla="*/ 1800 w 2015"/>
                      <a:gd name="T53" fmla="*/ 422 h 1996"/>
                      <a:gd name="T54" fmla="*/ 1692 w 2015"/>
                      <a:gd name="T55" fmla="*/ 344 h 1996"/>
                      <a:gd name="T56" fmla="*/ 1607 w 2015"/>
                      <a:gd name="T57" fmla="*/ 405 h 1996"/>
                      <a:gd name="T58" fmla="*/ 1570 w 2015"/>
                      <a:gd name="T59" fmla="*/ 473 h 1996"/>
                      <a:gd name="T60" fmla="*/ 1554 w 2015"/>
                      <a:gd name="T61" fmla="*/ 632 h 1996"/>
                      <a:gd name="T62" fmla="*/ 1471 w 2015"/>
                      <a:gd name="T63" fmla="*/ 615 h 1996"/>
                      <a:gd name="T64" fmla="*/ 1409 w 2015"/>
                      <a:gd name="T65" fmla="*/ 738 h 1996"/>
                      <a:gd name="T66" fmla="*/ 1321 w 2015"/>
                      <a:gd name="T67" fmla="*/ 540 h 1996"/>
                      <a:gd name="T68" fmla="*/ 1318 w 2015"/>
                      <a:gd name="T69" fmla="*/ 330 h 1996"/>
                      <a:gd name="T70" fmla="*/ 945 w 2015"/>
                      <a:gd name="T71" fmla="*/ 12 h 1996"/>
                      <a:gd name="T72" fmla="*/ 563 w 2015"/>
                      <a:gd name="T73" fmla="*/ 380 h 1996"/>
                      <a:gd name="T74" fmla="*/ 656 w 2015"/>
                      <a:gd name="T75" fmla="*/ 429 h 1996"/>
                      <a:gd name="T76" fmla="*/ 686 w 2015"/>
                      <a:gd name="T77" fmla="*/ 514 h 1996"/>
                      <a:gd name="T78" fmla="*/ 686 w 2015"/>
                      <a:gd name="T79" fmla="*/ 552 h 1996"/>
                      <a:gd name="T80" fmla="*/ 666 w 2015"/>
                      <a:gd name="T81" fmla="*/ 584 h 1996"/>
                      <a:gd name="T82" fmla="*/ 611 w 2015"/>
                      <a:gd name="T83" fmla="*/ 589 h 1996"/>
                      <a:gd name="T84" fmla="*/ 547 w 2015"/>
                      <a:gd name="T85" fmla="*/ 589 h 1996"/>
                      <a:gd name="T86" fmla="*/ 502 w 2015"/>
                      <a:gd name="T87" fmla="*/ 547 h 1996"/>
                      <a:gd name="T88" fmla="*/ 496 w 2015"/>
                      <a:gd name="T89" fmla="*/ 504 h 1996"/>
                      <a:gd name="T90" fmla="*/ 285 w 2015"/>
                      <a:gd name="T91" fmla="*/ 218 h 1996"/>
                      <a:gd name="T92" fmla="*/ 102 w 2015"/>
                      <a:gd name="T93" fmla="*/ 405 h 1996"/>
                      <a:gd name="T94" fmla="*/ 0 w 2015"/>
                      <a:gd name="T95" fmla="*/ 589 h 1996"/>
                      <a:gd name="T96" fmla="*/ 155 w 2015"/>
                      <a:gd name="T97" fmla="*/ 692 h 1996"/>
                      <a:gd name="T98" fmla="*/ 199 w 2015"/>
                      <a:gd name="T99" fmla="*/ 826 h 1996"/>
                      <a:gd name="T100" fmla="*/ 228 w 2015"/>
                      <a:gd name="T101" fmla="*/ 942 h 1996"/>
                      <a:gd name="T102" fmla="*/ 346 w 2015"/>
                      <a:gd name="T103" fmla="*/ 1039 h 1996"/>
                      <a:gd name="T104" fmla="*/ 469 w 2015"/>
                      <a:gd name="T105" fmla="*/ 1080 h 1996"/>
                      <a:gd name="T106" fmla="*/ 588 w 2015"/>
                      <a:gd name="T107" fmla="*/ 1097 h 1996"/>
                      <a:gd name="T108" fmla="*/ 700 w 2015"/>
                      <a:gd name="T109" fmla="*/ 1201 h 1996"/>
                      <a:gd name="T110" fmla="*/ 730 w 2015"/>
                      <a:gd name="T111" fmla="*/ 1292 h 1996"/>
                      <a:gd name="T112" fmla="*/ 690 w 2015"/>
                      <a:gd name="T113" fmla="*/ 1372 h 1996"/>
                      <a:gd name="T114" fmla="*/ 693 w 2015"/>
                      <a:gd name="T115" fmla="*/ 1464 h 1996"/>
                      <a:gd name="T116" fmla="*/ 831 w 2015"/>
                      <a:gd name="T117" fmla="*/ 1568 h 1996"/>
                      <a:gd name="T118" fmla="*/ 806 w 2015"/>
                      <a:gd name="T119" fmla="*/ 1644 h 1996"/>
                      <a:gd name="T120" fmla="*/ 757 w 2015"/>
                      <a:gd name="T121" fmla="*/ 1731 h 1996"/>
                      <a:gd name="T122" fmla="*/ 778 w 2015"/>
                      <a:gd name="T123" fmla="*/ 1888 h 1996"/>
                      <a:gd name="T124" fmla="*/ 832 w 2015"/>
                      <a:gd name="T125" fmla="*/ 1996 h 19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15"/>
                      <a:gd name="T190" fmla="*/ 0 h 1996"/>
                      <a:gd name="T191" fmla="*/ 2015 w 2015"/>
                      <a:gd name="T192" fmla="*/ 1996 h 19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15" h="1996">
                        <a:moveTo>
                          <a:pt x="832" y="1996"/>
                        </a:moveTo>
                        <a:lnTo>
                          <a:pt x="954" y="1682"/>
                        </a:lnTo>
                        <a:lnTo>
                          <a:pt x="992" y="1650"/>
                        </a:lnTo>
                        <a:lnTo>
                          <a:pt x="1026" y="1615"/>
                        </a:lnTo>
                        <a:lnTo>
                          <a:pt x="1057" y="1578"/>
                        </a:lnTo>
                        <a:lnTo>
                          <a:pt x="1084" y="1539"/>
                        </a:lnTo>
                        <a:lnTo>
                          <a:pt x="1108" y="1496"/>
                        </a:lnTo>
                        <a:lnTo>
                          <a:pt x="1127" y="1454"/>
                        </a:lnTo>
                        <a:lnTo>
                          <a:pt x="1142" y="1407"/>
                        </a:lnTo>
                        <a:lnTo>
                          <a:pt x="1154" y="1361"/>
                        </a:lnTo>
                        <a:lnTo>
                          <a:pt x="1144" y="1326"/>
                        </a:lnTo>
                        <a:lnTo>
                          <a:pt x="1129" y="1293"/>
                        </a:lnTo>
                        <a:lnTo>
                          <a:pt x="1110" y="1263"/>
                        </a:lnTo>
                        <a:lnTo>
                          <a:pt x="1087" y="1237"/>
                        </a:lnTo>
                        <a:lnTo>
                          <a:pt x="1059" y="1213"/>
                        </a:lnTo>
                        <a:lnTo>
                          <a:pt x="1029" y="1193"/>
                        </a:lnTo>
                        <a:lnTo>
                          <a:pt x="995" y="1177"/>
                        </a:lnTo>
                        <a:lnTo>
                          <a:pt x="958" y="1167"/>
                        </a:lnTo>
                        <a:lnTo>
                          <a:pt x="928" y="1172"/>
                        </a:lnTo>
                        <a:lnTo>
                          <a:pt x="900" y="1181"/>
                        </a:lnTo>
                        <a:lnTo>
                          <a:pt x="873" y="1191"/>
                        </a:lnTo>
                        <a:lnTo>
                          <a:pt x="848" y="1205"/>
                        </a:lnTo>
                        <a:lnTo>
                          <a:pt x="822" y="1220"/>
                        </a:lnTo>
                        <a:lnTo>
                          <a:pt x="801" y="1239"/>
                        </a:lnTo>
                        <a:lnTo>
                          <a:pt x="780" y="1259"/>
                        </a:lnTo>
                        <a:lnTo>
                          <a:pt x="763" y="1281"/>
                        </a:lnTo>
                        <a:lnTo>
                          <a:pt x="713" y="1206"/>
                        </a:lnTo>
                        <a:lnTo>
                          <a:pt x="740" y="1196"/>
                        </a:lnTo>
                        <a:lnTo>
                          <a:pt x="764" y="1181"/>
                        </a:lnTo>
                        <a:lnTo>
                          <a:pt x="785" y="1165"/>
                        </a:lnTo>
                        <a:lnTo>
                          <a:pt x="805" y="1145"/>
                        </a:lnTo>
                        <a:lnTo>
                          <a:pt x="822" y="1125"/>
                        </a:lnTo>
                        <a:lnTo>
                          <a:pt x="836" y="1101"/>
                        </a:lnTo>
                        <a:lnTo>
                          <a:pt x="846" y="1075"/>
                        </a:lnTo>
                        <a:lnTo>
                          <a:pt x="853" y="1048"/>
                        </a:lnTo>
                        <a:lnTo>
                          <a:pt x="808" y="1026"/>
                        </a:lnTo>
                        <a:lnTo>
                          <a:pt x="765" y="998"/>
                        </a:lnTo>
                        <a:lnTo>
                          <a:pt x="729" y="968"/>
                        </a:lnTo>
                        <a:lnTo>
                          <a:pt x="695" y="932"/>
                        </a:lnTo>
                        <a:lnTo>
                          <a:pt x="869" y="792"/>
                        </a:lnTo>
                        <a:lnTo>
                          <a:pt x="914" y="606"/>
                        </a:lnTo>
                        <a:lnTo>
                          <a:pt x="782" y="525"/>
                        </a:lnTo>
                        <a:lnTo>
                          <a:pt x="866" y="424"/>
                        </a:lnTo>
                        <a:lnTo>
                          <a:pt x="712" y="318"/>
                        </a:lnTo>
                        <a:lnTo>
                          <a:pt x="753" y="201"/>
                        </a:lnTo>
                        <a:lnTo>
                          <a:pt x="995" y="269"/>
                        </a:lnTo>
                        <a:lnTo>
                          <a:pt x="985" y="462"/>
                        </a:lnTo>
                        <a:lnTo>
                          <a:pt x="1081" y="490"/>
                        </a:lnTo>
                        <a:lnTo>
                          <a:pt x="1210" y="431"/>
                        </a:lnTo>
                        <a:lnTo>
                          <a:pt x="1314" y="514"/>
                        </a:lnTo>
                        <a:lnTo>
                          <a:pt x="1440" y="796"/>
                        </a:lnTo>
                        <a:lnTo>
                          <a:pt x="1401" y="951"/>
                        </a:lnTo>
                        <a:lnTo>
                          <a:pt x="1314" y="1009"/>
                        </a:lnTo>
                        <a:lnTo>
                          <a:pt x="1350" y="1113"/>
                        </a:lnTo>
                        <a:lnTo>
                          <a:pt x="1356" y="1130"/>
                        </a:lnTo>
                        <a:lnTo>
                          <a:pt x="1362" y="1145"/>
                        </a:lnTo>
                        <a:lnTo>
                          <a:pt x="1369" y="1160"/>
                        </a:lnTo>
                        <a:lnTo>
                          <a:pt x="1379" y="1174"/>
                        </a:lnTo>
                        <a:lnTo>
                          <a:pt x="1401" y="1198"/>
                        </a:lnTo>
                        <a:lnTo>
                          <a:pt x="1427" y="1218"/>
                        </a:lnTo>
                        <a:lnTo>
                          <a:pt x="1458" y="1234"/>
                        </a:lnTo>
                        <a:lnTo>
                          <a:pt x="1491" y="1242"/>
                        </a:lnTo>
                        <a:lnTo>
                          <a:pt x="1525" y="1246"/>
                        </a:lnTo>
                        <a:lnTo>
                          <a:pt x="1543" y="1244"/>
                        </a:lnTo>
                        <a:lnTo>
                          <a:pt x="1560" y="1242"/>
                        </a:lnTo>
                        <a:lnTo>
                          <a:pt x="1588" y="1234"/>
                        </a:lnTo>
                        <a:lnTo>
                          <a:pt x="1615" y="1220"/>
                        </a:lnTo>
                        <a:lnTo>
                          <a:pt x="1642" y="1235"/>
                        </a:lnTo>
                        <a:lnTo>
                          <a:pt x="1665" y="1252"/>
                        </a:lnTo>
                        <a:lnTo>
                          <a:pt x="1685" y="1271"/>
                        </a:lnTo>
                        <a:lnTo>
                          <a:pt x="1702" y="1293"/>
                        </a:lnTo>
                        <a:lnTo>
                          <a:pt x="1715" y="1317"/>
                        </a:lnTo>
                        <a:lnTo>
                          <a:pt x="1724" y="1344"/>
                        </a:lnTo>
                        <a:lnTo>
                          <a:pt x="1730" y="1370"/>
                        </a:lnTo>
                        <a:lnTo>
                          <a:pt x="1732" y="1399"/>
                        </a:lnTo>
                        <a:lnTo>
                          <a:pt x="1777" y="1636"/>
                        </a:lnTo>
                        <a:lnTo>
                          <a:pt x="1807" y="1600"/>
                        </a:lnTo>
                        <a:lnTo>
                          <a:pt x="1835" y="1563"/>
                        </a:lnTo>
                        <a:lnTo>
                          <a:pt x="1860" y="1525"/>
                        </a:lnTo>
                        <a:lnTo>
                          <a:pt x="1885" y="1486"/>
                        </a:lnTo>
                        <a:lnTo>
                          <a:pt x="1907" y="1447"/>
                        </a:lnTo>
                        <a:lnTo>
                          <a:pt x="1927" y="1406"/>
                        </a:lnTo>
                        <a:lnTo>
                          <a:pt x="1945" y="1363"/>
                        </a:lnTo>
                        <a:lnTo>
                          <a:pt x="1961" y="1321"/>
                        </a:lnTo>
                        <a:lnTo>
                          <a:pt x="1975" y="1278"/>
                        </a:lnTo>
                        <a:lnTo>
                          <a:pt x="1987" y="1235"/>
                        </a:lnTo>
                        <a:lnTo>
                          <a:pt x="1996" y="1191"/>
                        </a:lnTo>
                        <a:lnTo>
                          <a:pt x="2005" y="1147"/>
                        </a:lnTo>
                        <a:lnTo>
                          <a:pt x="2009" y="1101"/>
                        </a:lnTo>
                        <a:lnTo>
                          <a:pt x="2013" y="1056"/>
                        </a:lnTo>
                        <a:lnTo>
                          <a:pt x="2015" y="1010"/>
                        </a:lnTo>
                        <a:lnTo>
                          <a:pt x="2013" y="964"/>
                        </a:lnTo>
                        <a:lnTo>
                          <a:pt x="2012" y="915"/>
                        </a:lnTo>
                        <a:lnTo>
                          <a:pt x="2008" y="865"/>
                        </a:lnTo>
                        <a:lnTo>
                          <a:pt x="1999" y="818"/>
                        </a:lnTo>
                        <a:lnTo>
                          <a:pt x="1987" y="770"/>
                        </a:lnTo>
                        <a:lnTo>
                          <a:pt x="1970" y="722"/>
                        </a:lnTo>
                        <a:lnTo>
                          <a:pt x="1950" y="678"/>
                        </a:lnTo>
                        <a:lnTo>
                          <a:pt x="1926" y="634"/>
                        </a:lnTo>
                        <a:lnTo>
                          <a:pt x="1897" y="591"/>
                        </a:lnTo>
                        <a:lnTo>
                          <a:pt x="1882" y="555"/>
                        </a:lnTo>
                        <a:lnTo>
                          <a:pt x="1865" y="521"/>
                        </a:lnTo>
                        <a:lnTo>
                          <a:pt x="1845" y="487"/>
                        </a:lnTo>
                        <a:lnTo>
                          <a:pt x="1822" y="455"/>
                        </a:lnTo>
                        <a:lnTo>
                          <a:pt x="1800" y="422"/>
                        </a:lnTo>
                        <a:lnTo>
                          <a:pt x="1774" y="393"/>
                        </a:lnTo>
                        <a:lnTo>
                          <a:pt x="1747" y="364"/>
                        </a:lnTo>
                        <a:lnTo>
                          <a:pt x="1717" y="337"/>
                        </a:lnTo>
                        <a:lnTo>
                          <a:pt x="1692" y="344"/>
                        </a:lnTo>
                        <a:lnTo>
                          <a:pt x="1668" y="356"/>
                        </a:lnTo>
                        <a:lnTo>
                          <a:pt x="1645" y="369"/>
                        </a:lnTo>
                        <a:lnTo>
                          <a:pt x="1624" y="387"/>
                        </a:lnTo>
                        <a:lnTo>
                          <a:pt x="1607" y="405"/>
                        </a:lnTo>
                        <a:lnTo>
                          <a:pt x="1591" y="426"/>
                        </a:lnTo>
                        <a:lnTo>
                          <a:pt x="1580" y="450"/>
                        </a:lnTo>
                        <a:lnTo>
                          <a:pt x="1570" y="473"/>
                        </a:lnTo>
                        <a:lnTo>
                          <a:pt x="1615" y="611"/>
                        </a:lnTo>
                        <a:lnTo>
                          <a:pt x="1596" y="622"/>
                        </a:lnTo>
                        <a:lnTo>
                          <a:pt x="1576" y="629"/>
                        </a:lnTo>
                        <a:lnTo>
                          <a:pt x="1554" y="632"/>
                        </a:lnTo>
                        <a:lnTo>
                          <a:pt x="1533" y="632"/>
                        </a:lnTo>
                        <a:lnTo>
                          <a:pt x="1512" y="630"/>
                        </a:lnTo>
                        <a:lnTo>
                          <a:pt x="1491" y="623"/>
                        </a:lnTo>
                        <a:lnTo>
                          <a:pt x="1471" y="615"/>
                        </a:lnTo>
                        <a:lnTo>
                          <a:pt x="1454" y="603"/>
                        </a:lnTo>
                        <a:lnTo>
                          <a:pt x="1431" y="806"/>
                        </a:lnTo>
                        <a:lnTo>
                          <a:pt x="1409" y="738"/>
                        </a:lnTo>
                        <a:lnTo>
                          <a:pt x="1383" y="671"/>
                        </a:lnTo>
                        <a:lnTo>
                          <a:pt x="1353" y="605"/>
                        </a:lnTo>
                        <a:lnTo>
                          <a:pt x="1321" y="540"/>
                        </a:lnTo>
                        <a:lnTo>
                          <a:pt x="1457" y="487"/>
                        </a:lnTo>
                        <a:lnTo>
                          <a:pt x="1407" y="412"/>
                        </a:lnTo>
                        <a:lnTo>
                          <a:pt x="1315" y="392"/>
                        </a:lnTo>
                        <a:lnTo>
                          <a:pt x="1318" y="330"/>
                        </a:lnTo>
                        <a:lnTo>
                          <a:pt x="1360" y="92"/>
                        </a:lnTo>
                        <a:lnTo>
                          <a:pt x="1134" y="29"/>
                        </a:lnTo>
                        <a:lnTo>
                          <a:pt x="1020" y="88"/>
                        </a:lnTo>
                        <a:lnTo>
                          <a:pt x="945" y="12"/>
                        </a:lnTo>
                        <a:lnTo>
                          <a:pt x="812" y="0"/>
                        </a:lnTo>
                        <a:lnTo>
                          <a:pt x="527" y="153"/>
                        </a:lnTo>
                        <a:lnTo>
                          <a:pt x="659" y="233"/>
                        </a:lnTo>
                        <a:lnTo>
                          <a:pt x="563" y="380"/>
                        </a:lnTo>
                        <a:lnTo>
                          <a:pt x="590" y="387"/>
                        </a:lnTo>
                        <a:lnTo>
                          <a:pt x="615" y="397"/>
                        </a:lnTo>
                        <a:lnTo>
                          <a:pt x="638" y="412"/>
                        </a:lnTo>
                        <a:lnTo>
                          <a:pt x="656" y="429"/>
                        </a:lnTo>
                        <a:lnTo>
                          <a:pt x="670" y="451"/>
                        </a:lnTo>
                        <a:lnTo>
                          <a:pt x="680" y="475"/>
                        </a:lnTo>
                        <a:lnTo>
                          <a:pt x="686" y="501"/>
                        </a:lnTo>
                        <a:lnTo>
                          <a:pt x="686" y="514"/>
                        </a:lnTo>
                        <a:lnTo>
                          <a:pt x="686" y="528"/>
                        </a:lnTo>
                        <a:lnTo>
                          <a:pt x="685" y="531"/>
                        </a:lnTo>
                        <a:lnTo>
                          <a:pt x="686" y="542"/>
                        </a:lnTo>
                        <a:lnTo>
                          <a:pt x="686" y="552"/>
                        </a:lnTo>
                        <a:lnTo>
                          <a:pt x="683" y="562"/>
                        </a:lnTo>
                        <a:lnTo>
                          <a:pt x="679" y="571"/>
                        </a:lnTo>
                        <a:lnTo>
                          <a:pt x="673" y="577"/>
                        </a:lnTo>
                        <a:lnTo>
                          <a:pt x="666" y="584"/>
                        </a:lnTo>
                        <a:lnTo>
                          <a:pt x="656" y="589"/>
                        </a:lnTo>
                        <a:lnTo>
                          <a:pt x="646" y="593"/>
                        </a:lnTo>
                        <a:lnTo>
                          <a:pt x="628" y="594"/>
                        </a:lnTo>
                        <a:lnTo>
                          <a:pt x="611" y="589"/>
                        </a:lnTo>
                        <a:lnTo>
                          <a:pt x="595" y="594"/>
                        </a:lnTo>
                        <a:lnTo>
                          <a:pt x="578" y="596"/>
                        </a:lnTo>
                        <a:lnTo>
                          <a:pt x="563" y="594"/>
                        </a:lnTo>
                        <a:lnTo>
                          <a:pt x="547" y="589"/>
                        </a:lnTo>
                        <a:lnTo>
                          <a:pt x="533" y="583"/>
                        </a:lnTo>
                        <a:lnTo>
                          <a:pt x="520" y="572"/>
                        </a:lnTo>
                        <a:lnTo>
                          <a:pt x="510" y="560"/>
                        </a:lnTo>
                        <a:lnTo>
                          <a:pt x="502" y="547"/>
                        </a:lnTo>
                        <a:lnTo>
                          <a:pt x="499" y="536"/>
                        </a:lnTo>
                        <a:lnTo>
                          <a:pt x="496" y="526"/>
                        </a:lnTo>
                        <a:lnTo>
                          <a:pt x="496" y="516"/>
                        </a:lnTo>
                        <a:lnTo>
                          <a:pt x="496" y="504"/>
                        </a:lnTo>
                        <a:lnTo>
                          <a:pt x="536" y="344"/>
                        </a:lnTo>
                        <a:lnTo>
                          <a:pt x="489" y="187"/>
                        </a:lnTo>
                        <a:lnTo>
                          <a:pt x="285" y="218"/>
                        </a:lnTo>
                        <a:lnTo>
                          <a:pt x="291" y="317"/>
                        </a:lnTo>
                        <a:lnTo>
                          <a:pt x="244" y="359"/>
                        </a:lnTo>
                        <a:lnTo>
                          <a:pt x="148" y="351"/>
                        </a:lnTo>
                        <a:lnTo>
                          <a:pt x="102" y="405"/>
                        </a:lnTo>
                        <a:lnTo>
                          <a:pt x="63" y="463"/>
                        </a:lnTo>
                        <a:lnTo>
                          <a:pt x="29" y="525"/>
                        </a:lnTo>
                        <a:lnTo>
                          <a:pt x="13" y="557"/>
                        </a:lnTo>
                        <a:lnTo>
                          <a:pt x="0" y="589"/>
                        </a:lnTo>
                        <a:lnTo>
                          <a:pt x="114" y="632"/>
                        </a:lnTo>
                        <a:lnTo>
                          <a:pt x="136" y="661"/>
                        </a:lnTo>
                        <a:lnTo>
                          <a:pt x="155" y="692"/>
                        </a:lnTo>
                        <a:lnTo>
                          <a:pt x="172" y="724"/>
                        </a:lnTo>
                        <a:lnTo>
                          <a:pt x="183" y="756"/>
                        </a:lnTo>
                        <a:lnTo>
                          <a:pt x="193" y="790"/>
                        </a:lnTo>
                        <a:lnTo>
                          <a:pt x="199" y="826"/>
                        </a:lnTo>
                        <a:lnTo>
                          <a:pt x="202" y="862"/>
                        </a:lnTo>
                        <a:lnTo>
                          <a:pt x="200" y="898"/>
                        </a:lnTo>
                        <a:lnTo>
                          <a:pt x="213" y="920"/>
                        </a:lnTo>
                        <a:lnTo>
                          <a:pt x="228" y="942"/>
                        </a:lnTo>
                        <a:lnTo>
                          <a:pt x="245" y="961"/>
                        </a:lnTo>
                        <a:lnTo>
                          <a:pt x="262" y="980"/>
                        </a:lnTo>
                        <a:lnTo>
                          <a:pt x="302" y="1012"/>
                        </a:lnTo>
                        <a:lnTo>
                          <a:pt x="346" y="1039"/>
                        </a:lnTo>
                        <a:lnTo>
                          <a:pt x="394" y="1061"/>
                        </a:lnTo>
                        <a:lnTo>
                          <a:pt x="418" y="1068"/>
                        </a:lnTo>
                        <a:lnTo>
                          <a:pt x="444" y="1075"/>
                        </a:lnTo>
                        <a:lnTo>
                          <a:pt x="469" y="1080"/>
                        </a:lnTo>
                        <a:lnTo>
                          <a:pt x="496" y="1082"/>
                        </a:lnTo>
                        <a:lnTo>
                          <a:pt x="523" y="1084"/>
                        </a:lnTo>
                        <a:lnTo>
                          <a:pt x="550" y="1084"/>
                        </a:lnTo>
                        <a:lnTo>
                          <a:pt x="588" y="1097"/>
                        </a:lnTo>
                        <a:lnTo>
                          <a:pt x="622" y="1118"/>
                        </a:lnTo>
                        <a:lnTo>
                          <a:pt x="653" y="1142"/>
                        </a:lnTo>
                        <a:lnTo>
                          <a:pt x="679" y="1171"/>
                        </a:lnTo>
                        <a:lnTo>
                          <a:pt x="700" y="1201"/>
                        </a:lnTo>
                        <a:lnTo>
                          <a:pt x="717" y="1235"/>
                        </a:lnTo>
                        <a:lnTo>
                          <a:pt x="723" y="1254"/>
                        </a:lnTo>
                        <a:lnTo>
                          <a:pt x="727" y="1273"/>
                        </a:lnTo>
                        <a:lnTo>
                          <a:pt x="730" y="1292"/>
                        </a:lnTo>
                        <a:lnTo>
                          <a:pt x="731" y="1312"/>
                        </a:lnTo>
                        <a:lnTo>
                          <a:pt x="713" y="1329"/>
                        </a:lnTo>
                        <a:lnTo>
                          <a:pt x="700" y="1350"/>
                        </a:lnTo>
                        <a:lnTo>
                          <a:pt x="690" y="1372"/>
                        </a:lnTo>
                        <a:lnTo>
                          <a:pt x="683" y="1394"/>
                        </a:lnTo>
                        <a:lnTo>
                          <a:pt x="682" y="1418"/>
                        </a:lnTo>
                        <a:lnTo>
                          <a:pt x="685" y="1442"/>
                        </a:lnTo>
                        <a:lnTo>
                          <a:pt x="693" y="1464"/>
                        </a:lnTo>
                        <a:lnTo>
                          <a:pt x="704" y="1486"/>
                        </a:lnTo>
                        <a:lnTo>
                          <a:pt x="829" y="1546"/>
                        </a:lnTo>
                        <a:lnTo>
                          <a:pt x="831" y="1568"/>
                        </a:lnTo>
                        <a:lnTo>
                          <a:pt x="828" y="1588"/>
                        </a:lnTo>
                        <a:lnTo>
                          <a:pt x="823" y="1609"/>
                        </a:lnTo>
                        <a:lnTo>
                          <a:pt x="816" y="1627"/>
                        </a:lnTo>
                        <a:lnTo>
                          <a:pt x="806" y="1644"/>
                        </a:lnTo>
                        <a:lnTo>
                          <a:pt x="794" y="1661"/>
                        </a:lnTo>
                        <a:lnTo>
                          <a:pt x="780" y="1677"/>
                        </a:lnTo>
                        <a:lnTo>
                          <a:pt x="763" y="1690"/>
                        </a:lnTo>
                        <a:lnTo>
                          <a:pt x="757" y="1731"/>
                        </a:lnTo>
                        <a:lnTo>
                          <a:pt x="757" y="1771"/>
                        </a:lnTo>
                        <a:lnTo>
                          <a:pt x="760" y="1810"/>
                        </a:lnTo>
                        <a:lnTo>
                          <a:pt x="767" y="1849"/>
                        </a:lnTo>
                        <a:lnTo>
                          <a:pt x="778" y="1888"/>
                        </a:lnTo>
                        <a:lnTo>
                          <a:pt x="792" y="1926"/>
                        </a:lnTo>
                        <a:lnTo>
                          <a:pt x="811" y="1961"/>
                        </a:lnTo>
                        <a:lnTo>
                          <a:pt x="832" y="1996"/>
                        </a:lnTo>
                        <a:close/>
                      </a:path>
                    </a:pathLst>
                  </a:custGeom>
                  <a:solidFill>
                    <a:schemeClr val="hlink"/>
                  </a:solidFill>
                  <a:ln w="9525">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631" name="Freeform 813"/>
                <p:cNvSpPr>
                  <a:spLocks/>
                </p:cNvSpPr>
                <p:nvPr/>
              </p:nvSpPr>
              <p:spPr bwMode="auto">
                <a:xfrm>
                  <a:off x="1949" y="8886"/>
                  <a:ext cx="513" cy="513"/>
                </a:xfrm>
                <a:custGeom>
                  <a:avLst/>
                  <a:gdLst>
                    <a:gd name="T0" fmla="*/ 2096 w 2100"/>
                    <a:gd name="T1" fmla="*/ 918 h 2048"/>
                    <a:gd name="T2" fmla="*/ 2068 w 2100"/>
                    <a:gd name="T3" fmla="*/ 768 h 2048"/>
                    <a:gd name="T4" fmla="*/ 2018 w 2100"/>
                    <a:gd name="T5" fmla="*/ 625 h 2048"/>
                    <a:gd name="T6" fmla="*/ 1949 w 2100"/>
                    <a:gd name="T7" fmla="*/ 492 h 2048"/>
                    <a:gd name="T8" fmla="*/ 1861 w 2100"/>
                    <a:gd name="T9" fmla="*/ 373 h 2048"/>
                    <a:gd name="T10" fmla="*/ 1756 w 2100"/>
                    <a:gd name="T11" fmla="*/ 266 h 2048"/>
                    <a:gd name="T12" fmla="*/ 1637 w 2100"/>
                    <a:gd name="T13" fmla="*/ 175 h 2048"/>
                    <a:gd name="T14" fmla="*/ 1505 w 2100"/>
                    <a:gd name="T15" fmla="*/ 100 h 2048"/>
                    <a:gd name="T16" fmla="*/ 1362 w 2100"/>
                    <a:gd name="T17" fmla="*/ 46 h 2048"/>
                    <a:gd name="T18" fmla="*/ 1211 w 2100"/>
                    <a:gd name="T19" fmla="*/ 12 h 2048"/>
                    <a:gd name="T20" fmla="*/ 1051 w 2100"/>
                    <a:gd name="T21" fmla="*/ 0 h 2048"/>
                    <a:gd name="T22" fmla="*/ 891 w 2100"/>
                    <a:gd name="T23" fmla="*/ 12 h 2048"/>
                    <a:gd name="T24" fmla="*/ 738 w 2100"/>
                    <a:gd name="T25" fmla="*/ 46 h 2048"/>
                    <a:gd name="T26" fmla="*/ 595 w 2100"/>
                    <a:gd name="T27" fmla="*/ 100 h 2048"/>
                    <a:gd name="T28" fmla="*/ 463 w 2100"/>
                    <a:gd name="T29" fmla="*/ 175 h 2048"/>
                    <a:gd name="T30" fmla="*/ 344 w 2100"/>
                    <a:gd name="T31" fmla="*/ 266 h 2048"/>
                    <a:gd name="T32" fmla="*/ 239 w 2100"/>
                    <a:gd name="T33" fmla="*/ 373 h 2048"/>
                    <a:gd name="T34" fmla="*/ 151 w 2100"/>
                    <a:gd name="T35" fmla="*/ 492 h 2048"/>
                    <a:gd name="T36" fmla="*/ 82 w 2100"/>
                    <a:gd name="T37" fmla="*/ 625 h 2048"/>
                    <a:gd name="T38" fmla="*/ 32 w 2100"/>
                    <a:gd name="T39" fmla="*/ 768 h 2048"/>
                    <a:gd name="T40" fmla="*/ 5 w 2100"/>
                    <a:gd name="T41" fmla="*/ 918 h 2048"/>
                    <a:gd name="T42" fmla="*/ 1 w 2100"/>
                    <a:gd name="T43" fmla="*/ 1077 h 2048"/>
                    <a:gd name="T44" fmla="*/ 21 w 2100"/>
                    <a:gd name="T45" fmla="*/ 1230 h 2048"/>
                    <a:gd name="T46" fmla="*/ 63 w 2100"/>
                    <a:gd name="T47" fmla="*/ 1375 h 2048"/>
                    <a:gd name="T48" fmla="*/ 127 w 2100"/>
                    <a:gd name="T49" fmla="*/ 1511 h 2048"/>
                    <a:gd name="T50" fmla="*/ 208 w 2100"/>
                    <a:gd name="T51" fmla="*/ 1636 h 2048"/>
                    <a:gd name="T52" fmla="*/ 307 w 2100"/>
                    <a:gd name="T53" fmla="*/ 1748 h 2048"/>
                    <a:gd name="T54" fmla="*/ 422 w 2100"/>
                    <a:gd name="T55" fmla="*/ 1844 h 2048"/>
                    <a:gd name="T56" fmla="*/ 549 w 2100"/>
                    <a:gd name="T57" fmla="*/ 1924 h 2048"/>
                    <a:gd name="T58" fmla="*/ 689 w 2100"/>
                    <a:gd name="T59" fmla="*/ 1985 h 2048"/>
                    <a:gd name="T60" fmla="*/ 838 w 2100"/>
                    <a:gd name="T61" fmla="*/ 2026 h 2048"/>
                    <a:gd name="T62" fmla="*/ 997 w 2100"/>
                    <a:gd name="T63" fmla="*/ 2047 h 2048"/>
                    <a:gd name="T64" fmla="*/ 1158 w 2100"/>
                    <a:gd name="T65" fmla="*/ 2042 h 2048"/>
                    <a:gd name="T66" fmla="*/ 1313 w 2100"/>
                    <a:gd name="T67" fmla="*/ 2016 h 2048"/>
                    <a:gd name="T68" fmla="*/ 1459 w 2100"/>
                    <a:gd name="T69" fmla="*/ 1967 h 2048"/>
                    <a:gd name="T70" fmla="*/ 1595 w 2100"/>
                    <a:gd name="T71" fmla="*/ 1900 h 2048"/>
                    <a:gd name="T72" fmla="*/ 1719 w 2100"/>
                    <a:gd name="T73" fmla="*/ 1813 h 2048"/>
                    <a:gd name="T74" fmla="*/ 1828 w 2100"/>
                    <a:gd name="T75" fmla="*/ 1713 h 2048"/>
                    <a:gd name="T76" fmla="*/ 1922 w 2100"/>
                    <a:gd name="T77" fmla="*/ 1597 h 2048"/>
                    <a:gd name="T78" fmla="*/ 1997 w 2100"/>
                    <a:gd name="T79" fmla="*/ 1467 h 2048"/>
                    <a:gd name="T80" fmla="*/ 2054 w 2100"/>
                    <a:gd name="T81" fmla="*/ 1327 h 2048"/>
                    <a:gd name="T82" fmla="*/ 2089 w 2100"/>
                    <a:gd name="T83" fmla="*/ 1179 h 2048"/>
                    <a:gd name="T84" fmla="*/ 2100 w 2100"/>
                    <a:gd name="T85" fmla="*/ 1024 h 20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00"/>
                    <a:gd name="T130" fmla="*/ 0 h 2048"/>
                    <a:gd name="T131" fmla="*/ 2100 w 2100"/>
                    <a:gd name="T132" fmla="*/ 2048 h 20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00" h="2048">
                      <a:moveTo>
                        <a:pt x="2100" y="1024"/>
                      </a:moveTo>
                      <a:lnTo>
                        <a:pt x="2099" y="971"/>
                      </a:lnTo>
                      <a:lnTo>
                        <a:pt x="2096" y="918"/>
                      </a:lnTo>
                      <a:lnTo>
                        <a:pt x="2089" y="867"/>
                      </a:lnTo>
                      <a:lnTo>
                        <a:pt x="2079" y="818"/>
                      </a:lnTo>
                      <a:lnTo>
                        <a:pt x="2068" y="768"/>
                      </a:lnTo>
                      <a:lnTo>
                        <a:pt x="2054" y="719"/>
                      </a:lnTo>
                      <a:lnTo>
                        <a:pt x="2037" y="671"/>
                      </a:lnTo>
                      <a:lnTo>
                        <a:pt x="2018" y="625"/>
                      </a:lnTo>
                      <a:lnTo>
                        <a:pt x="1997" y="579"/>
                      </a:lnTo>
                      <a:lnTo>
                        <a:pt x="1974" y="535"/>
                      </a:lnTo>
                      <a:lnTo>
                        <a:pt x="1949" y="492"/>
                      </a:lnTo>
                      <a:lnTo>
                        <a:pt x="1922" y="451"/>
                      </a:lnTo>
                      <a:lnTo>
                        <a:pt x="1892" y="410"/>
                      </a:lnTo>
                      <a:lnTo>
                        <a:pt x="1861" y="373"/>
                      </a:lnTo>
                      <a:lnTo>
                        <a:pt x="1828" y="335"/>
                      </a:lnTo>
                      <a:lnTo>
                        <a:pt x="1793" y="300"/>
                      </a:lnTo>
                      <a:lnTo>
                        <a:pt x="1756" y="266"/>
                      </a:lnTo>
                      <a:lnTo>
                        <a:pt x="1719" y="233"/>
                      </a:lnTo>
                      <a:lnTo>
                        <a:pt x="1678" y="202"/>
                      </a:lnTo>
                      <a:lnTo>
                        <a:pt x="1637" y="175"/>
                      </a:lnTo>
                      <a:lnTo>
                        <a:pt x="1595" y="148"/>
                      </a:lnTo>
                      <a:lnTo>
                        <a:pt x="1551" y="124"/>
                      </a:lnTo>
                      <a:lnTo>
                        <a:pt x="1505" y="100"/>
                      </a:lnTo>
                      <a:lnTo>
                        <a:pt x="1459" y="80"/>
                      </a:lnTo>
                      <a:lnTo>
                        <a:pt x="1412" y="61"/>
                      </a:lnTo>
                      <a:lnTo>
                        <a:pt x="1362" y="46"/>
                      </a:lnTo>
                      <a:lnTo>
                        <a:pt x="1313" y="32"/>
                      </a:lnTo>
                      <a:lnTo>
                        <a:pt x="1262" y="20"/>
                      </a:lnTo>
                      <a:lnTo>
                        <a:pt x="1211" y="12"/>
                      </a:lnTo>
                      <a:lnTo>
                        <a:pt x="1158" y="5"/>
                      </a:lnTo>
                      <a:lnTo>
                        <a:pt x="1105" y="1"/>
                      </a:lnTo>
                      <a:lnTo>
                        <a:pt x="1051" y="0"/>
                      </a:lnTo>
                      <a:lnTo>
                        <a:pt x="997" y="1"/>
                      </a:lnTo>
                      <a:lnTo>
                        <a:pt x="943" y="5"/>
                      </a:lnTo>
                      <a:lnTo>
                        <a:pt x="891" y="12"/>
                      </a:lnTo>
                      <a:lnTo>
                        <a:pt x="838" y="20"/>
                      </a:lnTo>
                      <a:lnTo>
                        <a:pt x="787" y="32"/>
                      </a:lnTo>
                      <a:lnTo>
                        <a:pt x="738" y="46"/>
                      </a:lnTo>
                      <a:lnTo>
                        <a:pt x="689" y="61"/>
                      </a:lnTo>
                      <a:lnTo>
                        <a:pt x="641" y="80"/>
                      </a:lnTo>
                      <a:lnTo>
                        <a:pt x="595" y="100"/>
                      </a:lnTo>
                      <a:lnTo>
                        <a:pt x="549" y="124"/>
                      </a:lnTo>
                      <a:lnTo>
                        <a:pt x="505" y="148"/>
                      </a:lnTo>
                      <a:lnTo>
                        <a:pt x="463" y="175"/>
                      </a:lnTo>
                      <a:lnTo>
                        <a:pt x="422" y="202"/>
                      </a:lnTo>
                      <a:lnTo>
                        <a:pt x="382" y="233"/>
                      </a:lnTo>
                      <a:lnTo>
                        <a:pt x="344" y="266"/>
                      </a:lnTo>
                      <a:lnTo>
                        <a:pt x="307" y="300"/>
                      </a:lnTo>
                      <a:lnTo>
                        <a:pt x="273" y="335"/>
                      </a:lnTo>
                      <a:lnTo>
                        <a:pt x="239" y="373"/>
                      </a:lnTo>
                      <a:lnTo>
                        <a:pt x="208" y="410"/>
                      </a:lnTo>
                      <a:lnTo>
                        <a:pt x="179" y="451"/>
                      </a:lnTo>
                      <a:lnTo>
                        <a:pt x="151" y="492"/>
                      </a:lnTo>
                      <a:lnTo>
                        <a:pt x="127" y="535"/>
                      </a:lnTo>
                      <a:lnTo>
                        <a:pt x="103" y="579"/>
                      </a:lnTo>
                      <a:lnTo>
                        <a:pt x="82" y="625"/>
                      </a:lnTo>
                      <a:lnTo>
                        <a:pt x="63" y="671"/>
                      </a:lnTo>
                      <a:lnTo>
                        <a:pt x="46" y="719"/>
                      </a:lnTo>
                      <a:lnTo>
                        <a:pt x="32" y="768"/>
                      </a:lnTo>
                      <a:lnTo>
                        <a:pt x="21" y="818"/>
                      </a:lnTo>
                      <a:lnTo>
                        <a:pt x="12" y="867"/>
                      </a:lnTo>
                      <a:lnTo>
                        <a:pt x="5" y="918"/>
                      </a:lnTo>
                      <a:lnTo>
                        <a:pt x="1" y="971"/>
                      </a:lnTo>
                      <a:lnTo>
                        <a:pt x="0" y="1024"/>
                      </a:lnTo>
                      <a:lnTo>
                        <a:pt x="1" y="1077"/>
                      </a:lnTo>
                      <a:lnTo>
                        <a:pt x="5" y="1128"/>
                      </a:lnTo>
                      <a:lnTo>
                        <a:pt x="12" y="1179"/>
                      </a:lnTo>
                      <a:lnTo>
                        <a:pt x="21" y="1230"/>
                      </a:lnTo>
                      <a:lnTo>
                        <a:pt x="32" y="1280"/>
                      </a:lnTo>
                      <a:lnTo>
                        <a:pt x="46" y="1327"/>
                      </a:lnTo>
                      <a:lnTo>
                        <a:pt x="63" y="1375"/>
                      </a:lnTo>
                      <a:lnTo>
                        <a:pt x="82" y="1423"/>
                      </a:lnTo>
                      <a:lnTo>
                        <a:pt x="103" y="1467"/>
                      </a:lnTo>
                      <a:lnTo>
                        <a:pt x="127" y="1511"/>
                      </a:lnTo>
                      <a:lnTo>
                        <a:pt x="151" y="1554"/>
                      </a:lnTo>
                      <a:lnTo>
                        <a:pt x="179" y="1597"/>
                      </a:lnTo>
                      <a:lnTo>
                        <a:pt x="208" y="1636"/>
                      </a:lnTo>
                      <a:lnTo>
                        <a:pt x="239" y="1675"/>
                      </a:lnTo>
                      <a:lnTo>
                        <a:pt x="273" y="1713"/>
                      </a:lnTo>
                      <a:lnTo>
                        <a:pt x="307" y="1748"/>
                      </a:lnTo>
                      <a:lnTo>
                        <a:pt x="344" y="1782"/>
                      </a:lnTo>
                      <a:lnTo>
                        <a:pt x="382" y="1813"/>
                      </a:lnTo>
                      <a:lnTo>
                        <a:pt x="422" y="1844"/>
                      </a:lnTo>
                      <a:lnTo>
                        <a:pt x="463" y="1873"/>
                      </a:lnTo>
                      <a:lnTo>
                        <a:pt x="505" y="1900"/>
                      </a:lnTo>
                      <a:lnTo>
                        <a:pt x="549" y="1924"/>
                      </a:lnTo>
                      <a:lnTo>
                        <a:pt x="595" y="1946"/>
                      </a:lnTo>
                      <a:lnTo>
                        <a:pt x="641" y="1967"/>
                      </a:lnTo>
                      <a:lnTo>
                        <a:pt x="689" y="1985"/>
                      </a:lnTo>
                      <a:lnTo>
                        <a:pt x="738" y="2002"/>
                      </a:lnTo>
                      <a:lnTo>
                        <a:pt x="787" y="2016"/>
                      </a:lnTo>
                      <a:lnTo>
                        <a:pt x="838" y="2026"/>
                      </a:lnTo>
                      <a:lnTo>
                        <a:pt x="891" y="2036"/>
                      </a:lnTo>
                      <a:lnTo>
                        <a:pt x="943" y="2042"/>
                      </a:lnTo>
                      <a:lnTo>
                        <a:pt x="997" y="2047"/>
                      </a:lnTo>
                      <a:lnTo>
                        <a:pt x="1051" y="2048"/>
                      </a:lnTo>
                      <a:lnTo>
                        <a:pt x="1105" y="2047"/>
                      </a:lnTo>
                      <a:lnTo>
                        <a:pt x="1158" y="2042"/>
                      </a:lnTo>
                      <a:lnTo>
                        <a:pt x="1211" y="2036"/>
                      </a:lnTo>
                      <a:lnTo>
                        <a:pt x="1262" y="2026"/>
                      </a:lnTo>
                      <a:lnTo>
                        <a:pt x="1313" y="2016"/>
                      </a:lnTo>
                      <a:lnTo>
                        <a:pt x="1362" y="2002"/>
                      </a:lnTo>
                      <a:lnTo>
                        <a:pt x="1412" y="1985"/>
                      </a:lnTo>
                      <a:lnTo>
                        <a:pt x="1459" y="1967"/>
                      </a:lnTo>
                      <a:lnTo>
                        <a:pt x="1505" y="1946"/>
                      </a:lnTo>
                      <a:lnTo>
                        <a:pt x="1551" y="1924"/>
                      </a:lnTo>
                      <a:lnTo>
                        <a:pt x="1595" y="1900"/>
                      </a:lnTo>
                      <a:lnTo>
                        <a:pt x="1637" y="1873"/>
                      </a:lnTo>
                      <a:lnTo>
                        <a:pt x="1678" y="1844"/>
                      </a:lnTo>
                      <a:lnTo>
                        <a:pt x="1719" y="1813"/>
                      </a:lnTo>
                      <a:lnTo>
                        <a:pt x="1756" y="1782"/>
                      </a:lnTo>
                      <a:lnTo>
                        <a:pt x="1793" y="1748"/>
                      </a:lnTo>
                      <a:lnTo>
                        <a:pt x="1828" y="1713"/>
                      </a:lnTo>
                      <a:lnTo>
                        <a:pt x="1861" y="1675"/>
                      </a:lnTo>
                      <a:lnTo>
                        <a:pt x="1892" y="1636"/>
                      </a:lnTo>
                      <a:lnTo>
                        <a:pt x="1922" y="1597"/>
                      </a:lnTo>
                      <a:lnTo>
                        <a:pt x="1949" y="1554"/>
                      </a:lnTo>
                      <a:lnTo>
                        <a:pt x="1974" y="1511"/>
                      </a:lnTo>
                      <a:lnTo>
                        <a:pt x="1997" y="1467"/>
                      </a:lnTo>
                      <a:lnTo>
                        <a:pt x="2018" y="1423"/>
                      </a:lnTo>
                      <a:lnTo>
                        <a:pt x="2037" y="1375"/>
                      </a:lnTo>
                      <a:lnTo>
                        <a:pt x="2054" y="1327"/>
                      </a:lnTo>
                      <a:lnTo>
                        <a:pt x="2068" y="1280"/>
                      </a:lnTo>
                      <a:lnTo>
                        <a:pt x="2079" y="1230"/>
                      </a:lnTo>
                      <a:lnTo>
                        <a:pt x="2089" y="1179"/>
                      </a:lnTo>
                      <a:lnTo>
                        <a:pt x="2096" y="1128"/>
                      </a:lnTo>
                      <a:lnTo>
                        <a:pt x="2099" y="1077"/>
                      </a:lnTo>
                      <a:lnTo>
                        <a:pt x="2100" y="1024"/>
                      </a:lnTo>
                    </a:path>
                  </a:pathLst>
                </a:custGeom>
                <a:noFill/>
                <a:ln w="9525">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77" name="Group 814"/>
            <p:cNvGrpSpPr>
              <a:grpSpLocks/>
            </p:cNvGrpSpPr>
            <p:nvPr/>
          </p:nvGrpSpPr>
          <p:grpSpPr bwMode="auto">
            <a:xfrm flipH="1">
              <a:off x="2374" y="774"/>
              <a:ext cx="377" cy="483"/>
              <a:chOff x="6972" y="5484"/>
              <a:chExt cx="1027" cy="1464"/>
            </a:xfrm>
          </p:grpSpPr>
          <p:sp>
            <p:nvSpPr>
              <p:cNvPr id="9616" name="Freeform 815"/>
              <p:cNvSpPr>
                <a:spLocks/>
              </p:cNvSpPr>
              <p:nvPr/>
            </p:nvSpPr>
            <p:spPr bwMode="auto">
              <a:xfrm>
                <a:off x="6972" y="5484"/>
                <a:ext cx="1027" cy="554"/>
              </a:xfrm>
              <a:custGeom>
                <a:avLst/>
                <a:gdLst>
                  <a:gd name="T0" fmla="*/ 389 w 1027"/>
                  <a:gd name="T1" fmla="*/ 554 h 554"/>
                  <a:gd name="T2" fmla="*/ 1027 w 1027"/>
                  <a:gd name="T3" fmla="*/ 210 h 554"/>
                  <a:gd name="T4" fmla="*/ 632 w 1027"/>
                  <a:gd name="T5" fmla="*/ 0 h 554"/>
                  <a:gd name="T6" fmla="*/ 0 w 1027"/>
                  <a:gd name="T7" fmla="*/ 341 h 554"/>
                  <a:gd name="T8" fmla="*/ 40 w 1027"/>
                  <a:gd name="T9" fmla="*/ 380 h 554"/>
                  <a:gd name="T10" fmla="*/ 81 w 1027"/>
                  <a:gd name="T11" fmla="*/ 418 h 554"/>
                  <a:gd name="T12" fmla="*/ 127 w 1027"/>
                  <a:gd name="T13" fmla="*/ 450 h 554"/>
                  <a:gd name="T14" fmla="*/ 175 w 1027"/>
                  <a:gd name="T15" fmla="*/ 479 h 554"/>
                  <a:gd name="T16" fmla="*/ 227 w 1027"/>
                  <a:gd name="T17" fmla="*/ 503 h 554"/>
                  <a:gd name="T18" fmla="*/ 279 w 1027"/>
                  <a:gd name="T19" fmla="*/ 525 h 554"/>
                  <a:gd name="T20" fmla="*/ 334 w 1027"/>
                  <a:gd name="T21" fmla="*/ 542 h 554"/>
                  <a:gd name="T22" fmla="*/ 389 w 1027"/>
                  <a:gd name="T23" fmla="*/ 554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7"/>
                  <a:gd name="T37" fmla="*/ 0 h 554"/>
                  <a:gd name="T38" fmla="*/ 1027 w 1027"/>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7" h="554">
                    <a:moveTo>
                      <a:pt x="389" y="554"/>
                    </a:moveTo>
                    <a:lnTo>
                      <a:pt x="1027" y="210"/>
                    </a:lnTo>
                    <a:lnTo>
                      <a:pt x="632" y="0"/>
                    </a:lnTo>
                    <a:lnTo>
                      <a:pt x="0" y="341"/>
                    </a:lnTo>
                    <a:lnTo>
                      <a:pt x="40" y="380"/>
                    </a:lnTo>
                    <a:lnTo>
                      <a:pt x="81" y="418"/>
                    </a:lnTo>
                    <a:lnTo>
                      <a:pt x="127" y="450"/>
                    </a:lnTo>
                    <a:lnTo>
                      <a:pt x="175" y="479"/>
                    </a:lnTo>
                    <a:lnTo>
                      <a:pt x="227" y="503"/>
                    </a:lnTo>
                    <a:lnTo>
                      <a:pt x="279" y="525"/>
                    </a:lnTo>
                    <a:lnTo>
                      <a:pt x="334" y="542"/>
                    </a:lnTo>
                    <a:lnTo>
                      <a:pt x="389" y="554"/>
                    </a:lnTo>
                  </a:path>
                </a:pathLst>
              </a:custGeom>
              <a:solidFill>
                <a:srgbClr val="CCE8EA"/>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7" name="Freeform 816"/>
              <p:cNvSpPr>
                <a:spLocks/>
              </p:cNvSpPr>
              <p:nvPr/>
            </p:nvSpPr>
            <p:spPr bwMode="auto">
              <a:xfrm>
                <a:off x="6972" y="5825"/>
                <a:ext cx="389" cy="1075"/>
              </a:xfrm>
              <a:custGeom>
                <a:avLst/>
                <a:gdLst>
                  <a:gd name="T0" fmla="*/ 389 w 389"/>
                  <a:gd name="T1" fmla="*/ 213 h 1075"/>
                  <a:gd name="T2" fmla="*/ 334 w 389"/>
                  <a:gd name="T3" fmla="*/ 201 h 1075"/>
                  <a:gd name="T4" fmla="*/ 279 w 389"/>
                  <a:gd name="T5" fmla="*/ 184 h 1075"/>
                  <a:gd name="T6" fmla="*/ 225 w 389"/>
                  <a:gd name="T7" fmla="*/ 162 h 1075"/>
                  <a:gd name="T8" fmla="*/ 175 w 389"/>
                  <a:gd name="T9" fmla="*/ 138 h 1075"/>
                  <a:gd name="T10" fmla="*/ 127 w 389"/>
                  <a:gd name="T11" fmla="*/ 109 h 1075"/>
                  <a:gd name="T12" fmla="*/ 81 w 389"/>
                  <a:gd name="T13" fmla="*/ 75 h 1075"/>
                  <a:gd name="T14" fmla="*/ 40 w 389"/>
                  <a:gd name="T15" fmla="*/ 39 h 1075"/>
                  <a:gd name="T16" fmla="*/ 0 w 389"/>
                  <a:gd name="T17" fmla="*/ 0 h 1075"/>
                  <a:gd name="T18" fmla="*/ 0 w 389"/>
                  <a:gd name="T19" fmla="*/ 0 h 1075"/>
                  <a:gd name="T20" fmla="*/ 0 w 389"/>
                  <a:gd name="T21" fmla="*/ 879 h 1075"/>
                  <a:gd name="T22" fmla="*/ 40 w 389"/>
                  <a:gd name="T23" fmla="*/ 917 h 1075"/>
                  <a:gd name="T24" fmla="*/ 83 w 389"/>
                  <a:gd name="T25" fmla="*/ 951 h 1075"/>
                  <a:gd name="T26" fmla="*/ 128 w 389"/>
                  <a:gd name="T27" fmla="*/ 981 h 1075"/>
                  <a:gd name="T28" fmla="*/ 177 w 389"/>
                  <a:gd name="T29" fmla="*/ 1009 h 1075"/>
                  <a:gd name="T30" fmla="*/ 228 w 389"/>
                  <a:gd name="T31" fmla="*/ 1031 h 1075"/>
                  <a:gd name="T32" fmla="*/ 279 w 389"/>
                  <a:gd name="T33" fmla="*/ 1051 h 1075"/>
                  <a:gd name="T34" fmla="*/ 334 w 389"/>
                  <a:gd name="T35" fmla="*/ 1065 h 1075"/>
                  <a:gd name="T36" fmla="*/ 389 w 389"/>
                  <a:gd name="T37" fmla="*/ 1075 h 1075"/>
                  <a:gd name="T38" fmla="*/ 389 w 389"/>
                  <a:gd name="T39" fmla="*/ 1075 h 1075"/>
                  <a:gd name="T40" fmla="*/ 389 w 389"/>
                  <a:gd name="T41" fmla="*/ 213 h 10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9"/>
                  <a:gd name="T64" fmla="*/ 0 h 1075"/>
                  <a:gd name="T65" fmla="*/ 389 w 389"/>
                  <a:gd name="T66" fmla="*/ 1075 h 10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9" h="1075">
                    <a:moveTo>
                      <a:pt x="389" y="213"/>
                    </a:moveTo>
                    <a:lnTo>
                      <a:pt x="334" y="201"/>
                    </a:lnTo>
                    <a:lnTo>
                      <a:pt x="279" y="184"/>
                    </a:lnTo>
                    <a:lnTo>
                      <a:pt x="225" y="162"/>
                    </a:lnTo>
                    <a:lnTo>
                      <a:pt x="175" y="138"/>
                    </a:lnTo>
                    <a:lnTo>
                      <a:pt x="127" y="109"/>
                    </a:lnTo>
                    <a:lnTo>
                      <a:pt x="81" y="75"/>
                    </a:lnTo>
                    <a:lnTo>
                      <a:pt x="40" y="39"/>
                    </a:lnTo>
                    <a:lnTo>
                      <a:pt x="0" y="0"/>
                    </a:lnTo>
                    <a:lnTo>
                      <a:pt x="0" y="879"/>
                    </a:lnTo>
                    <a:lnTo>
                      <a:pt x="40" y="917"/>
                    </a:lnTo>
                    <a:lnTo>
                      <a:pt x="83" y="951"/>
                    </a:lnTo>
                    <a:lnTo>
                      <a:pt x="128" y="981"/>
                    </a:lnTo>
                    <a:lnTo>
                      <a:pt x="177" y="1009"/>
                    </a:lnTo>
                    <a:lnTo>
                      <a:pt x="228" y="1031"/>
                    </a:lnTo>
                    <a:lnTo>
                      <a:pt x="279" y="1051"/>
                    </a:lnTo>
                    <a:lnTo>
                      <a:pt x="334" y="1065"/>
                    </a:lnTo>
                    <a:lnTo>
                      <a:pt x="389" y="1075"/>
                    </a:lnTo>
                    <a:lnTo>
                      <a:pt x="389" y="213"/>
                    </a:lnTo>
                  </a:path>
                </a:pathLst>
              </a:custGeom>
              <a:solidFill>
                <a:srgbClr val="CCE8EA"/>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8" name="Freeform 817"/>
              <p:cNvSpPr>
                <a:spLocks/>
              </p:cNvSpPr>
              <p:nvPr/>
            </p:nvSpPr>
            <p:spPr bwMode="auto">
              <a:xfrm>
                <a:off x="7361" y="5694"/>
                <a:ext cx="638" cy="1206"/>
              </a:xfrm>
              <a:custGeom>
                <a:avLst/>
                <a:gdLst>
                  <a:gd name="T0" fmla="*/ 0 w 638"/>
                  <a:gd name="T1" fmla="*/ 344 h 1206"/>
                  <a:gd name="T2" fmla="*/ 0 w 638"/>
                  <a:gd name="T3" fmla="*/ 1206 h 1206"/>
                  <a:gd name="T4" fmla="*/ 638 w 638"/>
                  <a:gd name="T5" fmla="*/ 864 h 1206"/>
                  <a:gd name="T6" fmla="*/ 638 w 638"/>
                  <a:gd name="T7" fmla="*/ 0 h 1206"/>
                  <a:gd name="T8" fmla="*/ 0 w 638"/>
                  <a:gd name="T9" fmla="*/ 344 h 1206"/>
                  <a:gd name="T10" fmla="*/ 0 60000 65536"/>
                  <a:gd name="T11" fmla="*/ 0 60000 65536"/>
                  <a:gd name="T12" fmla="*/ 0 60000 65536"/>
                  <a:gd name="T13" fmla="*/ 0 60000 65536"/>
                  <a:gd name="T14" fmla="*/ 0 60000 65536"/>
                  <a:gd name="T15" fmla="*/ 0 w 638"/>
                  <a:gd name="T16" fmla="*/ 0 h 1206"/>
                  <a:gd name="T17" fmla="*/ 638 w 638"/>
                  <a:gd name="T18" fmla="*/ 1206 h 1206"/>
                </a:gdLst>
                <a:ahLst/>
                <a:cxnLst>
                  <a:cxn ang="T10">
                    <a:pos x="T0" y="T1"/>
                  </a:cxn>
                  <a:cxn ang="T11">
                    <a:pos x="T2" y="T3"/>
                  </a:cxn>
                  <a:cxn ang="T12">
                    <a:pos x="T4" y="T5"/>
                  </a:cxn>
                  <a:cxn ang="T13">
                    <a:pos x="T6" y="T7"/>
                  </a:cxn>
                  <a:cxn ang="T14">
                    <a:pos x="T8" y="T9"/>
                  </a:cxn>
                </a:cxnLst>
                <a:rect l="T15" t="T16" r="T17" b="T18"/>
                <a:pathLst>
                  <a:path w="638" h="1206">
                    <a:moveTo>
                      <a:pt x="0" y="344"/>
                    </a:moveTo>
                    <a:lnTo>
                      <a:pt x="0" y="1206"/>
                    </a:lnTo>
                    <a:lnTo>
                      <a:pt x="638" y="864"/>
                    </a:lnTo>
                    <a:lnTo>
                      <a:pt x="638" y="0"/>
                    </a:lnTo>
                    <a:lnTo>
                      <a:pt x="0" y="344"/>
                    </a:lnTo>
                    <a:close/>
                  </a:path>
                </a:pathLst>
              </a:custGeom>
              <a:solidFill>
                <a:srgbClr val="CCE8EA"/>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9" name="Freeform 818"/>
              <p:cNvSpPr>
                <a:spLocks/>
              </p:cNvSpPr>
              <p:nvPr/>
            </p:nvSpPr>
            <p:spPr bwMode="auto">
              <a:xfrm>
                <a:off x="7120" y="6358"/>
                <a:ext cx="63" cy="78"/>
              </a:xfrm>
              <a:custGeom>
                <a:avLst/>
                <a:gdLst>
                  <a:gd name="T0" fmla="*/ 59 w 63"/>
                  <a:gd name="T1" fmla="*/ 28 h 78"/>
                  <a:gd name="T2" fmla="*/ 52 w 63"/>
                  <a:gd name="T3" fmla="*/ 15 h 78"/>
                  <a:gd name="T4" fmla="*/ 42 w 63"/>
                  <a:gd name="T5" fmla="*/ 5 h 78"/>
                  <a:gd name="T6" fmla="*/ 29 w 63"/>
                  <a:gd name="T7" fmla="*/ 0 h 78"/>
                  <a:gd name="T8" fmla="*/ 17 w 63"/>
                  <a:gd name="T9" fmla="*/ 1 h 78"/>
                  <a:gd name="T10" fmla="*/ 7 w 63"/>
                  <a:gd name="T11" fmla="*/ 8 h 78"/>
                  <a:gd name="T12" fmla="*/ 2 w 63"/>
                  <a:gd name="T13" fmla="*/ 20 h 78"/>
                  <a:gd name="T14" fmla="*/ 0 w 63"/>
                  <a:gd name="T15" fmla="*/ 34 h 78"/>
                  <a:gd name="T16" fmla="*/ 3 w 63"/>
                  <a:gd name="T17" fmla="*/ 49 h 78"/>
                  <a:gd name="T18" fmla="*/ 10 w 63"/>
                  <a:gd name="T19" fmla="*/ 62 h 78"/>
                  <a:gd name="T20" fmla="*/ 22 w 63"/>
                  <a:gd name="T21" fmla="*/ 73 h 78"/>
                  <a:gd name="T22" fmla="*/ 33 w 63"/>
                  <a:gd name="T23" fmla="*/ 78 h 78"/>
                  <a:gd name="T24" fmla="*/ 46 w 63"/>
                  <a:gd name="T25" fmla="*/ 78 h 78"/>
                  <a:gd name="T26" fmla="*/ 54 w 63"/>
                  <a:gd name="T27" fmla="*/ 69 h 78"/>
                  <a:gd name="T28" fmla="*/ 62 w 63"/>
                  <a:gd name="T29" fmla="*/ 59 h 78"/>
                  <a:gd name="T30" fmla="*/ 63 w 63"/>
                  <a:gd name="T31" fmla="*/ 44 h 78"/>
                  <a:gd name="T32" fmla="*/ 59 w 63"/>
                  <a:gd name="T33" fmla="*/ 28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8"/>
                  <a:gd name="T53" fmla="*/ 63 w 63"/>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8">
                    <a:moveTo>
                      <a:pt x="59" y="28"/>
                    </a:moveTo>
                    <a:lnTo>
                      <a:pt x="52" y="15"/>
                    </a:lnTo>
                    <a:lnTo>
                      <a:pt x="42" y="5"/>
                    </a:lnTo>
                    <a:lnTo>
                      <a:pt x="29" y="0"/>
                    </a:lnTo>
                    <a:lnTo>
                      <a:pt x="17" y="1"/>
                    </a:lnTo>
                    <a:lnTo>
                      <a:pt x="7" y="8"/>
                    </a:lnTo>
                    <a:lnTo>
                      <a:pt x="2" y="20"/>
                    </a:lnTo>
                    <a:lnTo>
                      <a:pt x="0" y="34"/>
                    </a:lnTo>
                    <a:lnTo>
                      <a:pt x="3" y="49"/>
                    </a:lnTo>
                    <a:lnTo>
                      <a:pt x="10" y="62"/>
                    </a:lnTo>
                    <a:lnTo>
                      <a:pt x="22" y="73"/>
                    </a:lnTo>
                    <a:lnTo>
                      <a:pt x="33" y="78"/>
                    </a:lnTo>
                    <a:lnTo>
                      <a:pt x="46" y="78"/>
                    </a:lnTo>
                    <a:lnTo>
                      <a:pt x="54" y="69"/>
                    </a:lnTo>
                    <a:lnTo>
                      <a:pt x="62" y="59"/>
                    </a:lnTo>
                    <a:lnTo>
                      <a:pt x="63" y="44"/>
                    </a:lnTo>
                    <a:lnTo>
                      <a:pt x="59" y="28"/>
                    </a:lnTo>
                  </a:path>
                </a:pathLst>
              </a:custGeom>
              <a:solidFill>
                <a:srgbClr val="FFE6B3"/>
              </a:solidFill>
              <a:ln w="9525">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0" name="Freeform 819"/>
              <p:cNvSpPr>
                <a:spLocks/>
              </p:cNvSpPr>
              <p:nvPr/>
            </p:nvSpPr>
            <p:spPr bwMode="auto">
              <a:xfrm>
                <a:off x="7035" y="6536"/>
                <a:ext cx="264" cy="134"/>
              </a:xfrm>
              <a:custGeom>
                <a:avLst/>
                <a:gdLst>
                  <a:gd name="T0" fmla="*/ 0 w 264"/>
                  <a:gd name="T1" fmla="*/ 0 h 134"/>
                  <a:gd name="T2" fmla="*/ 30 w 264"/>
                  <a:gd name="T3" fmla="*/ 24 h 134"/>
                  <a:gd name="T4" fmla="*/ 61 w 264"/>
                  <a:gd name="T5" fmla="*/ 46 h 134"/>
                  <a:gd name="T6" fmla="*/ 92 w 264"/>
                  <a:gd name="T7" fmla="*/ 65 h 134"/>
                  <a:gd name="T8" fmla="*/ 125 w 264"/>
                  <a:gd name="T9" fmla="*/ 83 h 134"/>
                  <a:gd name="T10" fmla="*/ 159 w 264"/>
                  <a:gd name="T11" fmla="*/ 99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6"/>
                    </a:lnTo>
                    <a:lnTo>
                      <a:pt x="92" y="65"/>
                    </a:lnTo>
                    <a:lnTo>
                      <a:pt x="125" y="83"/>
                    </a:lnTo>
                    <a:lnTo>
                      <a:pt x="159" y="99"/>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1" name="Freeform 820"/>
              <p:cNvSpPr>
                <a:spLocks/>
              </p:cNvSpPr>
              <p:nvPr/>
            </p:nvSpPr>
            <p:spPr bwMode="auto">
              <a:xfrm>
                <a:off x="7035" y="6589"/>
                <a:ext cx="264" cy="134"/>
              </a:xfrm>
              <a:custGeom>
                <a:avLst/>
                <a:gdLst>
                  <a:gd name="T0" fmla="*/ 0 w 264"/>
                  <a:gd name="T1" fmla="*/ 0 h 134"/>
                  <a:gd name="T2" fmla="*/ 30 w 264"/>
                  <a:gd name="T3" fmla="*/ 24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2" name="Freeform 821"/>
              <p:cNvSpPr>
                <a:spLocks/>
              </p:cNvSpPr>
              <p:nvPr/>
            </p:nvSpPr>
            <p:spPr bwMode="auto">
              <a:xfrm>
                <a:off x="7035" y="6642"/>
                <a:ext cx="264" cy="134"/>
              </a:xfrm>
              <a:custGeom>
                <a:avLst/>
                <a:gdLst>
                  <a:gd name="T0" fmla="*/ 0 w 264"/>
                  <a:gd name="T1" fmla="*/ 0 h 134"/>
                  <a:gd name="T2" fmla="*/ 30 w 264"/>
                  <a:gd name="T3" fmla="*/ 23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3"/>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3" name="Freeform 822"/>
              <p:cNvSpPr>
                <a:spLocks/>
              </p:cNvSpPr>
              <p:nvPr/>
            </p:nvSpPr>
            <p:spPr bwMode="auto">
              <a:xfrm>
                <a:off x="7025" y="5992"/>
                <a:ext cx="282" cy="156"/>
              </a:xfrm>
              <a:custGeom>
                <a:avLst/>
                <a:gdLst>
                  <a:gd name="T0" fmla="*/ 10 w 282"/>
                  <a:gd name="T1" fmla="*/ 22 h 156"/>
                  <a:gd name="T2" fmla="*/ 68 w 282"/>
                  <a:gd name="T3" fmla="*/ 66 h 156"/>
                  <a:gd name="T4" fmla="*/ 99 w 282"/>
                  <a:gd name="T5" fmla="*/ 85 h 156"/>
                  <a:gd name="T6" fmla="*/ 132 w 282"/>
                  <a:gd name="T7" fmla="*/ 104 h 156"/>
                  <a:gd name="T8" fmla="*/ 167 w 282"/>
                  <a:gd name="T9" fmla="*/ 119 h 156"/>
                  <a:gd name="T10" fmla="*/ 201 w 282"/>
                  <a:gd name="T11" fmla="*/ 134 h 156"/>
                  <a:gd name="T12" fmla="*/ 236 w 282"/>
                  <a:gd name="T13" fmla="*/ 146 h 156"/>
                  <a:gd name="T14" fmla="*/ 272 w 282"/>
                  <a:gd name="T15" fmla="*/ 156 h 156"/>
                  <a:gd name="T16" fmla="*/ 278 w 282"/>
                  <a:gd name="T17" fmla="*/ 155 h 156"/>
                  <a:gd name="T18" fmla="*/ 281 w 282"/>
                  <a:gd name="T19" fmla="*/ 151 h 156"/>
                  <a:gd name="T20" fmla="*/ 282 w 282"/>
                  <a:gd name="T21" fmla="*/ 146 h 156"/>
                  <a:gd name="T22" fmla="*/ 282 w 282"/>
                  <a:gd name="T23" fmla="*/ 141 h 156"/>
                  <a:gd name="T24" fmla="*/ 279 w 282"/>
                  <a:gd name="T25" fmla="*/ 136 h 156"/>
                  <a:gd name="T26" fmla="*/ 272 w 282"/>
                  <a:gd name="T27" fmla="*/ 133 h 156"/>
                  <a:gd name="T28" fmla="*/ 236 w 282"/>
                  <a:gd name="T29" fmla="*/ 122 h 156"/>
                  <a:gd name="T30" fmla="*/ 202 w 282"/>
                  <a:gd name="T31" fmla="*/ 110 h 156"/>
                  <a:gd name="T32" fmla="*/ 168 w 282"/>
                  <a:gd name="T33" fmla="*/ 97 h 156"/>
                  <a:gd name="T34" fmla="*/ 135 w 282"/>
                  <a:gd name="T35" fmla="*/ 80 h 156"/>
                  <a:gd name="T36" fmla="*/ 104 w 282"/>
                  <a:gd name="T37" fmla="*/ 63 h 156"/>
                  <a:gd name="T38" fmla="*/ 72 w 282"/>
                  <a:gd name="T39" fmla="*/ 44 h 156"/>
                  <a:gd name="T40" fmla="*/ 14 w 282"/>
                  <a:gd name="T41" fmla="*/ 2 h 156"/>
                  <a:gd name="T42" fmla="*/ 8 w 282"/>
                  <a:gd name="T43" fmla="*/ 0 h 156"/>
                  <a:gd name="T44" fmla="*/ 2 w 282"/>
                  <a:gd name="T45" fmla="*/ 2 h 156"/>
                  <a:gd name="T46" fmla="*/ 0 w 282"/>
                  <a:gd name="T47" fmla="*/ 5 h 156"/>
                  <a:gd name="T48" fmla="*/ 0 w 282"/>
                  <a:gd name="T49" fmla="*/ 8 h 156"/>
                  <a:gd name="T50" fmla="*/ 2 w 282"/>
                  <a:gd name="T51" fmla="*/ 17 h 156"/>
                  <a:gd name="T52" fmla="*/ 10 w 282"/>
                  <a:gd name="T53" fmla="*/ 22 h 1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2"/>
                  <a:gd name="T82" fmla="*/ 0 h 156"/>
                  <a:gd name="T83" fmla="*/ 282 w 282"/>
                  <a:gd name="T84" fmla="*/ 156 h 1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2" h="156">
                    <a:moveTo>
                      <a:pt x="10" y="22"/>
                    </a:moveTo>
                    <a:lnTo>
                      <a:pt x="68" y="66"/>
                    </a:lnTo>
                    <a:lnTo>
                      <a:pt x="99" y="85"/>
                    </a:lnTo>
                    <a:lnTo>
                      <a:pt x="132" y="104"/>
                    </a:lnTo>
                    <a:lnTo>
                      <a:pt x="167" y="119"/>
                    </a:lnTo>
                    <a:lnTo>
                      <a:pt x="201" y="134"/>
                    </a:lnTo>
                    <a:lnTo>
                      <a:pt x="236" y="146"/>
                    </a:lnTo>
                    <a:lnTo>
                      <a:pt x="272" y="156"/>
                    </a:lnTo>
                    <a:lnTo>
                      <a:pt x="278" y="155"/>
                    </a:lnTo>
                    <a:lnTo>
                      <a:pt x="281" y="151"/>
                    </a:lnTo>
                    <a:lnTo>
                      <a:pt x="282" y="146"/>
                    </a:lnTo>
                    <a:lnTo>
                      <a:pt x="282" y="141"/>
                    </a:lnTo>
                    <a:lnTo>
                      <a:pt x="279" y="136"/>
                    </a:lnTo>
                    <a:lnTo>
                      <a:pt x="272" y="133"/>
                    </a:lnTo>
                    <a:lnTo>
                      <a:pt x="236" y="122"/>
                    </a:lnTo>
                    <a:lnTo>
                      <a:pt x="202" y="110"/>
                    </a:lnTo>
                    <a:lnTo>
                      <a:pt x="168" y="97"/>
                    </a:lnTo>
                    <a:lnTo>
                      <a:pt x="135" y="80"/>
                    </a:lnTo>
                    <a:lnTo>
                      <a:pt x="104" y="63"/>
                    </a:lnTo>
                    <a:lnTo>
                      <a:pt x="72" y="44"/>
                    </a:lnTo>
                    <a:lnTo>
                      <a:pt x="14" y="2"/>
                    </a:lnTo>
                    <a:lnTo>
                      <a:pt x="8" y="0"/>
                    </a:lnTo>
                    <a:lnTo>
                      <a:pt x="2" y="2"/>
                    </a:lnTo>
                    <a:lnTo>
                      <a:pt x="0" y="5"/>
                    </a:lnTo>
                    <a:lnTo>
                      <a:pt x="0" y="8"/>
                    </a:lnTo>
                    <a:lnTo>
                      <a:pt x="2" y="17"/>
                    </a:lnTo>
                    <a:lnTo>
                      <a:pt x="10" y="22"/>
                    </a:lnTo>
                  </a:path>
                </a:pathLst>
              </a:custGeom>
              <a:solidFill>
                <a:srgbClr val="FFE6B3"/>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4" name="Freeform 823"/>
              <p:cNvSpPr>
                <a:spLocks/>
              </p:cNvSpPr>
              <p:nvPr/>
            </p:nvSpPr>
            <p:spPr bwMode="auto">
              <a:xfrm>
                <a:off x="7035" y="6099"/>
                <a:ext cx="264" cy="151"/>
              </a:xfrm>
              <a:custGeom>
                <a:avLst/>
                <a:gdLst>
                  <a:gd name="T0" fmla="*/ 0 w 264"/>
                  <a:gd name="T1" fmla="*/ 17 h 151"/>
                  <a:gd name="T2" fmla="*/ 30 w 264"/>
                  <a:gd name="T3" fmla="*/ 41 h 151"/>
                  <a:gd name="T4" fmla="*/ 60 w 264"/>
                  <a:gd name="T5" fmla="*/ 61 h 151"/>
                  <a:gd name="T6" fmla="*/ 91 w 264"/>
                  <a:gd name="T7" fmla="*/ 82 h 151"/>
                  <a:gd name="T8" fmla="*/ 124 w 264"/>
                  <a:gd name="T9" fmla="*/ 99 h 151"/>
                  <a:gd name="T10" fmla="*/ 157 w 264"/>
                  <a:gd name="T11" fmla="*/ 116 h 151"/>
                  <a:gd name="T12" fmla="*/ 192 w 264"/>
                  <a:gd name="T13" fmla="*/ 129 h 151"/>
                  <a:gd name="T14" fmla="*/ 226 w 264"/>
                  <a:gd name="T15" fmla="*/ 141 h 151"/>
                  <a:gd name="T16" fmla="*/ 264 w 264"/>
                  <a:gd name="T17" fmla="*/ 151 h 151"/>
                  <a:gd name="T18" fmla="*/ 264 w 264"/>
                  <a:gd name="T19" fmla="*/ 151 h 151"/>
                  <a:gd name="T20" fmla="*/ 264 w 264"/>
                  <a:gd name="T21" fmla="*/ 134 h 151"/>
                  <a:gd name="T22" fmla="*/ 228 w 264"/>
                  <a:gd name="T23" fmla="*/ 124 h 151"/>
                  <a:gd name="T24" fmla="*/ 192 w 264"/>
                  <a:gd name="T25" fmla="*/ 111 h 151"/>
                  <a:gd name="T26" fmla="*/ 124 w 264"/>
                  <a:gd name="T27" fmla="*/ 80 h 151"/>
                  <a:gd name="T28" fmla="*/ 60 w 264"/>
                  <a:gd name="T29" fmla="*/ 44 h 151"/>
                  <a:gd name="T30" fmla="*/ 0 w 264"/>
                  <a:gd name="T31" fmla="*/ 0 h 151"/>
                  <a:gd name="T32" fmla="*/ 0 w 264"/>
                  <a:gd name="T33" fmla="*/ 0 h 151"/>
                  <a:gd name="T34" fmla="*/ 0 w 264"/>
                  <a:gd name="T35" fmla="*/ 17 h 151"/>
                  <a:gd name="T36" fmla="*/ 0 w 264"/>
                  <a:gd name="T37" fmla="*/ 17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
                  <a:gd name="T58" fmla="*/ 0 h 151"/>
                  <a:gd name="T59" fmla="*/ 264 w 264"/>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 h="151">
                    <a:moveTo>
                      <a:pt x="0" y="17"/>
                    </a:moveTo>
                    <a:lnTo>
                      <a:pt x="30" y="41"/>
                    </a:lnTo>
                    <a:lnTo>
                      <a:pt x="60" y="61"/>
                    </a:lnTo>
                    <a:lnTo>
                      <a:pt x="91" y="82"/>
                    </a:lnTo>
                    <a:lnTo>
                      <a:pt x="124" y="99"/>
                    </a:lnTo>
                    <a:lnTo>
                      <a:pt x="157" y="116"/>
                    </a:lnTo>
                    <a:lnTo>
                      <a:pt x="192" y="129"/>
                    </a:lnTo>
                    <a:lnTo>
                      <a:pt x="226" y="141"/>
                    </a:lnTo>
                    <a:lnTo>
                      <a:pt x="264" y="151"/>
                    </a:lnTo>
                    <a:lnTo>
                      <a:pt x="264" y="134"/>
                    </a:lnTo>
                    <a:lnTo>
                      <a:pt x="228" y="124"/>
                    </a:lnTo>
                    <a:lnTo>
                      <a:pt x="192" y="111"/>
                    </a:lnTo>
                    <a:lnTo>
                      <a:pt x="124" y="80"/>
                    </a:lnTo>
                    <a:lnTo>
                      <a:pt x="60" y="44"/>
                    </a:lnTo>
                    <a:lnTo>
                      <a:pt x="0" y="0"/>
                    </a:lnTo>
                    <a:lnTo>
                      <a:pt x="0" y="17"/>
                    </a:lnTo>
                    <a:close/>
                  </a:path>
                </a:pathLst>
              </a:custGeom>
              <a:solidFill>
                <a:srgbClr val="000000"/>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625" name="Group 824"/>
              <p:cNvGrpSpPr>
                <a:grpSpLocks/>
              </p:cNvGrpSpPr>
              <p:nvPr/>
            </p:nvGrpSpPr>
            <p:grpSpPr bwMode="auto">
              <a:xfrm>
                <a:off x="7475" y="6435"/>
                <a:ext cx="399" cy="513"/>
                <a:chOff x="8159" y="6378"/>
                <a:chExt cx="399" cy="513"/>
              </a:xfrm>
            </p:grpSpPr>
            <p:sp>
              <p:nvSpPr>
                <p:cNvPr id="9626" name="Freeform 825"/>
                <p:cNvSpPr>
                  <a:spLocks/>
                </p:cNvSpPr>
                <p:nvPr/>
              </p:nvSpPr>
              <p:spPr bwMode="auto">
                <a:xfrm>
                  <a:off x="8159" y="6378"/>
                  <a:ext cx="399" cy="513"/>
                </a:xfrm>
                <a:custGeom>
                  <a:avLst/>
                  <a:gdLst>
                    <a:gd name="T0" fmla="*/ 350 w 350"/>
                    <a:gd name="T1" fmla="*/ 80 h 470"/>
                    <a:gd name="T2" fmla="*/ 348 w 350"/>
                    <a:gd name="T3" fmla="*/ 72 h 470"/>
                    <a:gd name="T4" fmla="*/ 345 w 350"/>
                    <a:gd name="T5" fmla="*/ 63 h 470"/>
                    <a:gd name="T6" fmla="*/ 341 w 350"/>
                    <a:gd name="T7" fmla="*/ 57 h 470"/>
                    <a:gd name="T8" fmla="*/ 335 w 350"/>
                    <a:gd name="T9" fmla="*/ 48 h 470"/>
                    <a:gd name="T10" fmla="*/ 328 w 350"/>
                    <a:gd name="T11" fmla="*/ 41 h 470"/>
                    <a:gd name="T12" fmla="*/ 320 w 350"/>
                    <a:gd name="T13" fmla="*/ 34 h 470"/>
                    <a:gd name="T14" fmla="*/ 298 w 350"/>
                    <a:gd name="T15" fmla="*/ 23 h 470"/>
                    <a:gd name="T16" fmla="*/ 272 w 350"/>
                    <a:gd name="T17" fmla="*/ 14 h 470"/>
                    <a:gd name="T18" fmla="*/ 242 w 350"/>
                    <a:gd name="T19" fmla="*/ 6 h 470"/>
                    <a:gd name="T20" fmla="*/ 210 w 350"/>
                    <a:gd name="T21" fmla="*/ 0 h 470"/>
                    <a:gd name="T22" fmla="*/ 174 w 350"/>
                    <a:gd name="T23" fmla="*/ 0 h 470"/>
                    <a:gd name="T24" fmla="*/ 138 w 350"/>
                    <a:gd name="T25" fmla="*/ 0 h 470"/>
                    <a:gd name="T26" fmla="*/ 106 w 350"/>
                    <a:gd name="T27" fmla="*/ 6 h 470"/>
                    <a:gd name="T28" fmla="*/ 77 w 350"/>
                    <a:gd name="T29" fmla="*/ 14 h 470"/>
                    <a:gd name="T30" fmla="*/ 50 w 350"/>
                    <a:gd name="T31" fmla="*/ 23 h 470"/>
                    <a:gd name="T32" fmla="*/ 28 w 350"/>
                    <a:gd name="T33" fmla="*/ 34 h 470"/>
                    <a:gd name="T34" fmla="*/ 20 w 350"/>
                    <a:gd name="T35" fmla="*/ 41 h 470"/>
                    <a:gd name="T36" fmla="*/ 13 w 350"/>
                    <a:gd name="T37" fmla="*/ 48 h 470"/>
                    <a:gd name="T38" fmla="*/ 7 w 350"/>
                    <a:gd name="T39" fmla="*/ 57 h 470"/>
                    <a:gd name="T40" fmla="*/ 3 w 350"/>
                    <a:gd name="T41" fmla="*/ 63 h 470"/>
                    <a:gd name="T42" fmla="*/ 0 w 350"/>
                    <a:gd name="T43" fmla="*/ 72 h 470"/>
                    <a:gd name="T44" fmla="*/ 0 w 350"/>
                    <a:gd name="T45" fmla="*/ 80 h 470"/>
                    <a:gd name="T46" fmla="*/ 0 w 350"/>
                    <a:gd name="T47" fmla="*/ 80 h 470"/>
                    <a:gd name="T48" fmla="*/ 0 w 350"/>
                    <a:gd name="T49" fmla="*/ 80 h 470"/>
                    <a:gd name="T50" fmla="*/ 0 w 350"/>
                    <a:gd name="T51" fmla="*/ 392 h 470"/>
                    <a:gd name="T52" fmla="*/ 1 w 350"/>
                    <a:gd name="T53" fmla="*/ 400 h 470"/>
                    <a:gd name="T54" fmla="*/ 4 w 350"/>
                    <a:gd name="T55" fmla="*/ 409 h 470"/>
                    <a:gd name="T56" fmla="*/ 8 w 350"/>
                    <a:gd name="T57" fmla="*/ 415 h 470"/>
                    <a:gd name="T58" fmla="*/ 16 w 350"/>
                    <a:gd name="T59" fmla="*/ 422 h 470"/>
                    <a:gd name="T60" fmla="*/ 23 w 350"/>
                    <a:gd name="T61" fmla="*/ 431 h 470"/>
                    <a:gd name="T62" fmla="*/ 33 w 350"/>
                    <a:gd name="T63" fmla="*/ 436 h 470"/>
                    <a:gd name="T64" fmla="*/ 54 w 350"/>
                    <a:gd name="T65" fmla="*/ 448 h 470"/>
                    <a:gd name="T66" fmla="*/ 81 w 350"/>
                    <a:gd name="T67" fmla="*/ 458 h 470"/>
                    <a:gd name="T68" fmla="*/ 111 w 350"/>
                    <a:gd name="T69" fmla="*/ 465 h 470"/>
                    <a:gd name="T70" fmla="*/ 145 w 350"/>
                    <a:gd name="T71" fmla="*/ 468 h 470"/>
                    <a:gd name="T72" fmla="*/ 180 w 350"/>
                    <a:gd name="T73" fmla="*/ 470 h 470"/>
                    <a:gd name="T74" fmla="*/ 214 w 350"/>
                    <a:gd name="T75" fmla="*/ 468 h 470"/>
                    <a:gd name="T76" fmla="*/ 244 w 350"/>
                    <a:gd name="T77" fmla="*/ 463 h 470"/>
                    <a:gd name="T78" fmla="*/ 272 w 350"/>
                    <a:gd name="T79" fmla="*/ 456 h 470"/>
                    <a:gd name="T80" fmla="*/ 297 w 350"/>
                    <a:gd name="T81" fmla="*/ 446 h 470"/>
                    <a:gd name="T82" fmla="*/ 318 w 350"/>
                    <a:gd name="T83" fmla="*/ 436 h 470"/>
                    <a:gd name="T84" fmla="*/ 334 w 350"/>
                    <a:gd name="T85" fmla="*/ 422 h 470"/>
                    <a:gd name="T86" fmla="*/ 340 w 350"/>
                    <a:gd name="T87" fmla="*/ 415 h 470"/>
                    <a:gd name="T88" fmla="*/ 344 w 350"/>
                    <a:gd name="T89" fmla="*/ 409 h 470"/>
                    <a:gd name="T90" fmla="*/ 347 w 350"/>
                    <a:gd name="T91" fmla="*/ 400 h 470"/>
                    <a:gd name="T92" fmla="*/ 350 w 350"/>
                    <a:gd name="T93" fmla="*/ 393 h 470"/>
                    <a:gd name="T94" fmla="*/ 350 w 350"/>
                    <a:gd name="T95" fmla="*/ 80 h 4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0"/>
                    <a:gd name="T145" fmla="*/ 0 h 470"/>
                    <a:gd name="T146" fmla="*/ 350 w 350"/>
                    <a:gd name="T147" fmla="*/ 470 h 4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0" h="470">
                      <a:moveTo>
                        <a:pt x="350" y="80"/>
                      </a:moveTo>
                      <a:lnTo>
                        <a:pt x="348" y="72"/>
                      </a:lnTo>
                      <a:lnTo>
                        <a:pt x="345" y="63"/>
                      </a:lnTo>
                      <a:lnTo>
                        <a:pt x="341" y="57"/>
                      </a:lnTo>
                      <a:lnTo>
                        <a:pt x="335" y="48"/>
                      </a:lnTo>
                      <a:lnTo>
                        <a:pt x="328" y="41"/>
                      </a:lnTo>
                      <a:lnTo>
                        <a:pt x="320" y="34"/>
                      </a:lnTo>
                      <a:lnTo>
                        <a:pt x="298" y="23"/>
                      </a:lnTo>
                      <a:lnTo>
                        <a:pt x="272" y="14"/>
                      </a:lnTo>
                      <a:lnTo>
                        <a:pt x="242" y="6"/>
                      </a:lnTo>
                      <a:lnTo>
                        <a:pt x="210" y="0"/>
                      </a:lnTo>
                      <a:lnTo>
                        <a:pt x="174" y="0"/>
                      </a:lnTo>
                      <a:lnTo>
                        <a:pt x="138" y="0"/>
                      </a:lnTo>
                      <a:lnTo>
                        <a:pt x="106" y="6"/>
                      </a:lnTo>
                      <a:lnTo>
                        <a:pt x="77" y="14"/>
                      </a:lnTo>
                      <a:lnTo>
                        <a:pt x="50" y="23"/>
                      </a:lnTo>
                      <a:lnTo>
                        <a:pt x="28" y="34"/>
                      </a:lnTo>
                      <a:lnTo>
                        <a:pt x="20" y="41"/>
                      </a:lnTo>
                      <a:lnTo>
                        <a:pt x="13" y="48"/>
                      </a:lnTo>
                      <a:lnTo>
                        <a:pt x="7" y="57"/>
                      </a:lnTo>
                      <a:lnTo>
                        <a:pt x="3" y="63"/>
                      </a:lnTo>
                      <a:lnTo>
                        <a:pt x="0" y="72"/>
                      </a:lnTo>
                      <a:lnTo>
                        <a:pt x="0" y="80"/>
                      </a:lnTo>
                      <a:lnTo>
                        <a:pt x="0" y="392"/>
                      </a:lnTo>
                      <a:lnTo>
                        <a:pt x="1" y="400"/>
                      </a:lnTo>
                      <a:lnTo>
                        <a:pt x="4" y="409"/>
                      </a:lnTo>
                      <a:lnTo>
                        <a:pt x="8" y="415"/>
                      </a:lnTo>
                      <a:lnTo>
                        <a:pt x="16" y="422"/>
                      </a:lnTo>
                      <a:lnTo>
                        <a:pt x="23" y="431"/>
                      </a:lnTo>
                      <a:lnTo>
                        <a:pt x="33" y="436"/>
                      </a:lnTo>
                      <a:lnTo>
                        <a:pt x="54" y="448"/>
                      </a:lnTo>
                      <a:lnTo>
                        <a:pt x="81" y="458"/>
                      </a:lnTo>
                      <a:lnTo>
                        <a:pt x="111" y="465"/>
                      </a:lnTo>
                      <a:lnTo>
                        <a:pt x="145" y="468"/>
                      </a:lnTo>
                      <a:lnTo>
                        <a:pt x="180" y="470"/>
                      </a:lnTo>
                      <a:lnTo>
                        <a:pt x="214" y="468"/>
                      </a:lnTo>
                      <a:lnTo>
                        <a:pt x="244" y="463"/>
                      </a:lnTo>
                      <a:lnTo>
                        <a:pt x="272" y="456"/>
                      </a:lnTo>
                      <a:lnTo>
                        <a:pt x="297" y="446"/>
                      </a:lnTo>
                      <a:lnTo>
                        <a:pt x="318" y="436"/>
                      </a:lnTo>
                      <a:lnTo>
                        <a:pt x="334" y="422"/>
                      </a:lnTo>
                      <a:lnTo>
                        <a:pt x="340" y="415"/>
                      </a:lnTo>
                      <a:lnTo>
                        <a:pt x="344" y="409"/>
                      </a:lnTo>
                      <a:lnTo>
                        <a:pt x="347" y="400"/>
                      </a:lnTo>
                      <a:lnTo>
                        <a:pt x="350" y="393"/>
                      </a:lnTo>
                      <a:lnTo>
                        <a:pt x="350" y="80"/>
                      </a:lnTo>
                    </a:path>
                  </a:pathLst>
                </a:custGeom>
                <a:solidFill>
                  <a:srgbClr val="FFE6B3"/>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27" name="Freeform 826"/>
                <p:cNvSpPr>
                  <a:spLocks/>
                </p:cNvSpPr>
                <p:nvPr/>
              </p:nvSpPr>
              <p:spPr bwMode="auto">
                <a:xfrm>
                  <a:off x="8159" y="6462"/>
                  <a:ext cx="399" cy="429"/>
                </a:xfrm>
                <a:custGeom>
                  <a:avLst/>
                  <a:gdLst>
                    <a:gd name="T0" fmla="*/ 0 w 353"/>
                    <a:gd name="T1" fmla="*/ 0 h 390"/>
                    <a:gd name="T2" fmla="*/ 0 w 353"/>
                    <a:gd name="T3" fmla="*/ 313 h 390"/>
                    <a:gd name="T4" fmla="*/ 2 w 353"/>
                    <a:gd name="T5" fmla="*/ 322 h 390"/>
                    <a:gd name="T6" fmla="*/ 5 w 353"/>
                    <a:gd name="T7" fmla="*/ 329 h 390"/>
                    <a:gd name="T8" fmla="*/ 10 w 353"/>
                    <a:gd name="T9" fmla="*/ 337 h 390"/>
                    <a:gd name="T10" fmla="*/ 16 w 353"/>
                    <a:gd name="T11" fmla="*/ 344 h 390"/>
                    <a:gd name="T12" fmla="*/ 25 w 353"/>
                    <a:gd name="T13" fmla="*/ 351 h 390"/>
                    <a:gd name="T14" fmla="*/ 33 w 353"/>
                    <a:gd name="T15" fmla="*/ 357 h 390"/>
                    <a:gd name="T16" fmla="*/ 56 w 353"/>
                    <a:gd name="T17" fmla="*/ 369 h 390"/>
                    <a:gd name="T18" fmla="*/ 83 w 353"/>
                    <a:gd name="T19" fmla="*/ 378 h 390"/>
                    <a:gd name="T20" fmla="*/ 113 w 353"/>
                    <a:gd name="T21" fmla="*/ 385 h 390"/>
                    <a:gd name="T22" fmla="*/ 147 w 353"/>
                    <a:gd name="T23" fmla="*/ 390 h 390"/>
                    <a:gd name="T24" fmla="*/ 183 w 353"/>
                    <a:gd name="T25" fmla="*/ 390 h 390"/>
                    <a:gd name="T26" fmla="*/ 216 w 353"/>
                    <a:gd name="T27" fmla="*/ 388 h 390"/>
                    <a:gd name="T28" fmla="*/ 247 w 353"/>
                    <a:gd name="T29" fmla="*/ 385 h 390"/>
                    <a:gd name="T30" fmla="*/ 276 w 353"/>
                    <a:gd name="T31" fmla="*/ 376 h 390"/>
                    <a:gd name="T32" fmla="*/ 300 w 353"/>
                    <a:gd name="T33" fmla="*/ 368 h 390"/>
                    <a:gd name="T34" fmla="*/ 322 w 353"/>
                    <a:gd name="T35" fmla="*/ 356 h 390"/>
                    <a:gd name="T36" fmla="*/ 337 w 353"/>
                    <a:gd name="T37" fmla="*/ 344 h 390"/>
                    <a:gd name="T38" fmla="*/ 343 w 353"/>
                    <a:gd name="T39" fmla="*/ 337 h 390"/>
                    <a:gd name="T40" fmla="*/ 349 w 353"/>
                    <a:gd name="T41" fmla="*/ 329 h 390"/>
                    <a:gd name="T42" fmla="*/ 352 w 353"/>
                    <a:gd name="T43" fmla="*/ 322 h 390"/>
                    <a:gd name="T44" fmla="*/ 353 w 353"/>
                    <a:gd name="T45" fmla="*/ 313 h 390"/>
                    <a:gd name="T46" fmla="*/ 353 w 353"/>
                    <a:gd name="T47" fmla="*/ 313 h 390"/>
                    <a:gd name="T48" fmla="*/ 353 w 353"/>
                    <a:gd name="T49" fmla="*/ 0 h 390"/>
                    <a:gd name="T50" fmla="*/ 353 w 353"/>
                    <a:gd name="T51" fmla="*/ 9 h 390"/>
                    <a:gd name="T52" fmla="*/ 350 w 353"/>
                    <a:gd name="T53" fmla="*/ 17 h 390"/>
                    <a:gd name="T54" fmla="*/ 346 w 353"/>
                    <a:gd name="T55" fmla="*/ 24 h 390"/>
                    <a:gd name="T56" fmla="*/ 340 w 353"/>
                    <a:gd name="T57" fmla="*/ 33 h 390"/>
                    <a:gd name="T58" fmla="*/ 333 w 353"/>
                    <a:gd name="T59" fmla="*/ 39 h 390"/>
                    <a:gd name="T60" fmla="*/ 324 w 353"/>
                    <a:gd name="T61" fmla="*/ 46 h 390"/>
                    <a:gd name="T62" fmla="*/ 303 w 353"/>
                    <a:gd name="T63" fmla="*/ 58 h 390"/>
                    <a:gd name="T64" fmla="*/ 277 w 353"/>
                    <a:gd name="T65" fmla="*/ 68 h 390"/>
                    <a:gd name="T66" fmla="*/ 247 w 353"/>
                    <a:gd name="T67" fmla="*/ 75 h 390"/>
                    <a:gd name="T68" fmla="*/ 215 w 353"/>
                    <a:gd name="T69" fmla="*/ 80 h 390"/>
                    <a:gd name="T70" fmla="*/ 179 w 353"/>
                    <a:gd name="T71" fmla="*/ 82 h 390"/>
                    <a:gd name="T72" fmla="*/ 143 w 353"/>
                    <a:gd name="T73" fmla="*/ 80 h 390"/>
                    <a:gd name="T74" fmla="*/ 109 w 353"/>
                    <a:gd name="T75" fmla="*/ 75 h 390"/>
                    <a:gd name="T76" fmla="*/ 79 w 353"/>
                    <a:gd name="T77" fmla="*/ 68 h 390"/>
                    <a:gd name="T78" fmla="*/ 53 w 353"/>
                    <a:gd name="T79" fmla="*/ 58 h 390"/>
                    <a:gd name="T80" fmla="*/ 32 w 353"/>
                    <a:gd name="T81" fmla="*/ 46 h 390"/>
                    <a:gd name="T82" fmla="*/ 22 w 353"/>
                    <a:gd name="T83" fmla="*/ 41 h 390"/>
                    <a:gd name="T84" fmla="*/ 15 w 353"/>
                    <a:gd name="T85" fmla="*/ 33 h 390"/>
                    <a:gd name="T86" fmla="*/ 9 w 353"/>
                    <a:gd name="T87" fmla="*/ 26 h 390"/>
                    <a:gd name="T88" fmla="*/ 5 w 353"/>
                    <a:gd name="T89" fmla="*/ 19 h 390"/>
                    <a:gd name="T90" fmla="*/ 2 w 353"/>
                    <a:gd name="T91" fmla="*/ 11 h 390"/>
                    <a:gd name="T92" fmla="*/ 0 w 353"/>
                    <a:gd name="T93" fmla="*/ 2 h 390"/>
                    <a:gd name="T94" fmla="*/ 0 w 353"/>
                    <a:gd name="T95" fmla="*/ 0 h 390"/>
                    <a:gd name="T96" fmla="*/ 0 w 353"/>
                    <a:gd name="T97" fmla="*/ 0 h 3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3"/>
                    <a:gd name="T148" fmla="*/ 0 h 390"/>
                    <a:gd name="T149" fmla="*/ 353 w 353"/>
                    <a:gd name="T150" fmla="*/ 390 h 39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3" h="390">
                      <a:moveTo>
                        <a:pt x="0" y="0"/>
                      </a:moveTo>
                      <a:lnTo>
                        <a:pt x="0" y="313"/>
                      </a:lnTo>
                      <a:lnTo>
                        <a:pt x="2" y="322"/>
                      </a:lnTo>
                      <a:lnTo>
                        <a:pt x="5" y="329"/>
                      </a:lnTo>
                      <a:lnTo>
                        <a:pt x="10" y="337"/>
                      </a:lnTo>
                      <a:lnTo>
                        <a:pt x="16" y="344"/>
                      </a:lnTo>
                      <a:lnTo>
                        <a:pt x="25" y="351"/>
                      </a:lnTo>
                      <a:lnTo>
                        <a:pt x="33" y="357"/>
                      </a:lnTo>
                      <a:lnTo>
                        <a:pt x="56" y="369"/>
                      </a:lnTo>
                      <a:lnTo>
                        <a:pt x="83" y="378"/>
                      </a:lnTo>
                      <a:lnTo>
                        <a:pt x="113" y="385"/>
                      </a:lnTo>
                      <a:lnTo>
                        <a:pt x="147" y="390"/>
                      </a:lnTo>
                      <a:lnTo>
                        <a:pt x="183" y="390"/>
                      </a:lnTo>
                      <a:lnTo>
                        <a:pt x="216" y="388"/>
                      </a:lnTo>
                      <a:lnTo>
                        <a:pt x="247" y="385"/>
                      </a:lnTo>
                      <a:lnTo>
                        <a:pt x="276" y="376"/>
                      </a:lnTo>
                      <a:lnTo>
                        <a:pt x="300" y="368"/>
                      </a:lnTo>
                      <a:lnTo>
                        <a:pt x="322" y="356"/>
                      </a:lnTo>
                      <a:lnTo>
                        <a:pt x="337" y="344"/>
                      </a:lnTo>
                      <a:lnTo>
                        <a:pt x="343" y="337"/>
                      </a:lnTo>
                      <a:lnTo>
                        <a:pt x="349" y="329"/>
                      </a:lnTo>
                      <a:lnTo>
                        <a:pt x="352" y="322"/>
                      </a:lnTo>
                      <a:lnTo>
                        <a:pt x="353" y="313"/>
                      </a:lnTo>
                      <a:lnTo>
                        <a:pt x="353" y="0"/>
                      </a:lnTo>
                      <a:lnTo>
                        <a:pt x="353" y="9"/>
                      </a:lnTo>
                      <a:lnTo>
                        <a:pt x="350" y="17"/>
                      </a:lnTo>
                      <a:lnTo>
                        <a:pt x="346" y="24"/>
                      </a:lnTo>
                      <a:lnTo>
                        <a:pt x="340" y="33"/>
                      </a:lnTo>
                      <a:lnTo>
                        <a:pt x="333" y="39"/>
                      </a:lnTo>
                      <a:lnTo>
                        <a:pt x="324" y="46"/>
                      </a:lnTo>
                      <a:lnTo>
                        <a:pt x="303" y="58"/>
                      </a:lnTo>
                      <a:lnTo>
                        <a:pt x="277" y="68"/>
                      </a:lnTo>
                      <a:lnTo>
                        <a:pt x="247" y="75"/>
                      </a:lnTo>
                      <a:lnTo>
                        <a:pt x="215" y="80"/>
                      </a:lnTo>
                      <a:lnTo>
                        <a:pt x="179" y="82"/>
                      </a:lnTo>
                      <a:lnTo>
                        <a:pt x="143" y="80"/>
                      </a:lnTo>
                      <a:lnTo>
                        <a:pt x="109" y="75"/>
                      </a:lnTo>
                      <a:lnTo>
                        <a:pt x="79" y="68"/>
                      </a:lnTo>
                      <a:lnTo>
                        <a:pt x="53" y="58"/>
                      </a:lnTo>
                      <a:lnTo>
                        <a:pt x="32" y="46"/>
                      </a:lnTo>
                      <a:lnTo>
                        <a:pt x="22" y="41"/>
                      </a:lnTo>
                      <a:lnTo>
                        <a:pt x="15" y="33"/>
                      </a:lnTo>
                      <a:lnTo>
                        <a:pt x="9" y="26"/>
                      </a:lnTo>
                      <a:lnTo>
                        <a:pt x="5" y="19"/>
                      </a:lnTo>
                      <a:lnTo>
                        <a:pt x="2" y="11"/>
                      </a:lnTo>
                      <a:lnTo>
                        <a:pt x="0" y="2"/>
                      </a:lnTo>
                      <a:lnTo>
                        <a:pt x="0" y="0"/>
                      </a:lnTo>
                    </a:path>
                  </a:pathLst>
                </a:custGeom>
                <a:solidFill>
                  <a:srgbClr val="FFE6B3"/>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78" name="Group 841"/>
            <p:cNvGrpSpPr>
              <a:grpSpLocks/>
            </p:cNvGrpSpPr>
            <p:nvPr/>
          </p:nvGrpSpPr>
          <p:grpSpPr bwMode="auto">
            <a:xfrm flipH="1">
              <a:off x="3482" y="1587"/>
              <a:ext cx="403" cy="499"/>
              <a:chOff x="1090" y="7708"/>
              <a:chExt cx="1027" cy="1503"/>
            </a:xfrm>
          </p:grpSpPr>
          <p:sp>
            <p:nvSpPr>
              <p:cNvPr id="9604" name="Freeform 842"/>
              <p:cNvSpPr>
                <a:spLocks/>
              </p:cNvSpPr>
              <p:nvPr/>
            </p:nvSpPr>
            <p:spPr bwMode="auto">
              <a:xfrm>
                <a:off x="1090" y="7708"/>
                <a:ext cx="1027" cy="1416"/>
              </a:xfrm>
              <a:custGeom>
                <a:avLst/>
                <a:gdLst>
                  <a:gd name="T0" fmla="*/ 1027 w 1027"/>
                  <a:gd name="T1" fmla="*/ 210 h 1416"/>
                  <a:gd name="T2" fmla="*/ 632 w 1027"/>
                  <a:gd name="T3" fmla="*/ 0 h 1416"/>
                  <a:gd name="T4" fmla="*/ 0 w 1027"/>
                  <a:gd name="T5" fmla="*/ 341 h 1416"/>
                  <a:gd name="T6" fmla="*/ 0 w 1027"/>
                  <a:gd name="T7" fmla="*/ 1220 h 1416"/>
                  <a:gd name="T8" fmla="*/ 40 w 1027"/>
                  <a:gd name="T9" fmla="*/ 1258 h 1416"/>
                  <a:gd name="T10" fmla="*/ 83 w 1027"/>
                  <a:gd name="T11" fmla="*/ 1292 h 1416"/>
                  <a:gd name="T12" fmla="*/ 128 w 1027"/>
                  <a:gd name="T13" fmla="*/ 1322 h 1416"/>
                  <a:gd name="T14" fmla="*/ 177 w 1027"/>
                  <a:gd name="T15" fmla="*/ 1350 h 1416"/>
                  <a:gd name="T16" fmla="*/ 228 w 1027"/>
                  <a:gd name="T17" fmla="*/ 1372 h 1416"/>
                  <a:gd name="T18" fmla="*/ 279 w 1027"/>
                  <a:gd name="T19" fmla="*/ 1390 h 1416"/>
                  <a:gd name="T20" fmla="*/ 334 w 1027"/>
                  <a:gd name="T21" fmla="*/ 1406 h 1416"/>
                  <a:gd name="T22" fmla="*/ 389 w 1027"/>
                  <a:gd name="T23" fmla="*/ 1416 h 1416"/>
                  <a:gd name="T24" fmla="*/ 389 w 1027"/>
                  <a:gd name="T25" fmla="*/ 1416 h 1416"/>
                  <a:gd name="T26" fmla="*/ 1027 w 1027"/>
                  <a:gd name="T27" fmla="*/ 1074 h 1416"/>
                  <a:gd name="T28" fmla="*/ 1027 w 1027"/>
                  <a:gd name="T29" fmla="*/ 210 h 1416"/>
                  <a:gd name="T30" fmla="*/ 1027 w 1027"/>
                  <a:gd name="T31" fmla="*/ 210 h 1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7"/>
                  <a:gd name="T49" fmla="*/ 0 h 1416"/>
                  <a:gd name="T50" fmla="*/ 1027 w 1027"/>
                  <a:gd name="T51" fmla="*/ 1416 h 1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7" h="1416">
                    <a:moveTo>
                      <a:pt x="1027" y="210"/>
                    </a:moveTo>
                    <a:lnTo>
                      <a:pt x="632" y="0"/>
                    </a:lnTo>
                    <a:lnTo>
                      <a:pt x="0" y="341"/>
                    </a:lnTo>
                    <a:lnTo>
                      <a:pt x="0" y="1220"/>
                    </a:lnTo>
                    <a:lnTo>
                      <a:pt x="40" y="1258"/>
                    </a:lnTo>
                    <a:lnTo>
                      <a:pt x="83" y="1292"/>
                    </a:lnTo>
                    <a:lnTo>
                      <a:pt x="128" y="1322"/>
                    </a:lnTo>
                    <a:lnTo>
                      <a:pt x="177" y="1350"/>
                    </a:lnTo>
                    <a:lnTo>
                      <a:pt x="228" y="1372"/>
                    </a:lnTo>
                    <a:lnTo>
                      <a:pt x="279" y="1390"/>
                    </a:lnTo>
                    <a:lnTo>
                      <a:pt x="334" y="1406"/>
                    </a:lnTo>
                    <a:lnTo>
                      <a:pt x="389" y="1416"/>
                    </a:lnTo>
                    <a:lnTo>
                      <a:pt x="1027" y="1074"/>
                    </a:lnTo>
                    <a:lnTo>
                      <a:pt x="1027" y="210"/>
                    </a:lnTo>
                  </a:path>
                </a:pathLst>
              </a:custGeom>
              <a:solidFill>
                <a:srgbClr val="99FFCC"/>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605" name="Group 843"/>
              <p:cNvGrpSpPr>
                <a:grpSpLocks/>
              </p:cNvGrpSpPr>
              <p:nvPr/>
            </p:nvGrpSpPr>
            <p:grpSpPr bwMode="auto">
              <a:xfrm>
                <a:off x="1090" y="7708"/>
                <a:ext cx="1027" cy="1503"/>
                <a:chOff x="1090" y="7708"/>
                <a:chExt cx="1027" cy="1503"/>
              </a:xfrm>
            </p:grpSpPr>
            <p:sp>
              <p:nvSpPr>
                <p:cNvPr id="9606" name="Freeform 844"/>
                <p:cNvSpPr>
                  <a:spLocks/>
                </p:cNvSpPr>
                <p:nvPr/>
              </p:nvSpPr>
              <p:spPr bwMode="auto">
                <a:xfrm>
                  <a:off x="1090" y="7708"/>
                  <a:ext cx="1027" cy="554"/>
                </a:xfrm>
                <a:custGeom>
                  <a:avLst/>
                  <a:gdLst>
                    <a:gd name="T0" fmla="*/ 389 w 1027"/>
                    <a:gd name="T1" fmla="*/ 554 h 554"/>
                    <a:gd name="T2" fmla="*/ 1027 w 1027"/>
                    <a:gd name="T3" fmla="*/ 210 h 554"/>
                    <a:gd name="T4" fmla="*/ 632 w 1027"/>
                    <a:gd name="T5" fmla="*/ 0 h 554"/>
                    <a:gd name="T6" fmla="*/ 0 w 1027"/>
                    <a:gd name="T7" fmla="*/ 341 h 554"/>
                    <a:gd name="T8" fmla="*/ 40 w 1027"/>
                    <a:gd name="T9" fmla="*/ 380 h 554"/>
                    <a:gd name="T10" fmla="*/ 81 w 1027"/>
                    <a:gd name="T11" fmla="*/ 418 h 554"/>
                    <a:gd name="T12" fmla="*/ 127 w 1027"/>
                    <a:gd name="T13" fmla="*/ 450 h 554"/>
                    <a:gd name="T14" fmla="*/ 175 w 1027"/>
                    <a:gd name="T15" fmla="*/ 479 h 554"/>
                    <a:gd name="T16" fmla="*/ 227 w 1027"/>
                    <a:gd name="T17" fmla="*/ 503 h 554"/>
                    <a:gd name="T18" fmla="*/ 279 w 1027"/>
                    <a:gd name="T19" fmla="*/ 525 h 554"/>
                    <a:gd name="T20" fmla="*/ 334 w 1027"/>
                    <a:gd name="T21" fmla="*/ 542 h 554"/>
                    <a:gd name="T22" fmla="*/ 389 w 1027"/>
                    <a:gd name="T23" fmla="*/ 554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7"/>
                    <a:gd name="T37" fmla="*/ 0 h 554"/>
                    <a:gd name="T38" fmla="*/ 1027 w 1027"/>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7" h="554">
                      <a:moveTo>
                        <a:pt x="389" y="554"/>
                      </a:moveTo>
                      <a:lnTo>
                        <a:pt x="1027" y="210"/>
                      </a:lnTo>
                      <a:lnTo>
                        <a:pt x="632" y="0"/>
                      </a:lnTo>
                      <a:lnTo>
                        <a:pt x="0" y="341"/>
                      </a:lnTo>
                      <a:lnTo>
                        <a:pt x="40" y="380"/>
                      </a:lnTo>
                      <a:lnTo>
                        <a:pt x="81" y="418"/>
                      </a:lnTo>
                      <a:lnTo>
                        <a:pt x="127" y="450"/>
                      </a:lnTo>
                      <a:lnTo>
                        <a:pt x="175" y="479"/>
                      </a:lnTo>
                      <a:lnTo>
                        <a:pt x="227" y="503"/>
                      </a:lnTo>
                      <a:lnTo>
                        <a:pt x="279" y="525"/>
                      </a:lnTo>
                      <a:lnTo>
                        <a:pt x="334" y="542"/>
                      </a:lnTo>
                      <a:lnTo>
                        <a:pt x="389" y="55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7" name="Freeform 845"/>
                <p:cNvSpPr>
                  <a:spLocks/>
                </p:cNvSpPr>
                <p:nvPr/>
              </p:nvSpPr>
              <p:spPr bwMode="auto">
                <a:xfrm>
                  <a:off x="1479" y="7918"/>
                  <a:ext cx="638" cy="1206"/>
                </a:xfrm>
                <a:custGeom>
                  <a:avLst/>
                  <a:gdLst>
                    <a:gd name="T0" fmla="*/ 0 w 638"/>
                    <a:gd name="T1" fmla="*/ 344 h 1206"/>
                    <a:gd name="T2" fmla="*/ 0 w 638"/>
                    <a:gd name="T3" fmla="*/ 1206 h 1206"/>
                    <a:gd name="T4" fmla="*/ 638 w 638"/>
                    <a:gd name="T5" fmla="*/ 864 h 1206"/>
                    <a:gd name="T6" fmla="*/ 638 w 638"/>
                    <a:gd name="T7" fmla="*/ 0 h 1206"/>
                    <a:gd name="T8" fmla="*/ 0 w 638"/>
                    <a:gd name="T9" fmla="*/ 344 h 1206"/>
                    <a:gd name="T10" fmla="*/ 0 60000 65536"/>
                    <a:gd name="T11" fmla="*/ 0 60000 65536"/>
                    <a:gd name="T12" fmla="*/ 0 60000 65536"/>
                    <a:gd name="T13" fmla="*/ 0 60000 65536"/>
                    <a:gd name="T14" fmla="*/ 0 60000 65536"/>
                    <a:gd name="T15" fmla="*/ 0 w 638"/>
                    <a:gd name="T16" fmla="*/ 0 h 1206"/>
                    <a:gd name="T17" fmla="*/ 638 w 638"/>
                    <a:gd name="T18" fmla="*/ 1206 h 1206"/>
                  </a:gdLst>
                  <a:ahLst/>
                  <a:cxnLst>
                    <a:cxn ang="T10">
                      <a:pos x="T0" y="T1"/>
                    </a:cxn>
                    <a:cxn ang="T11">
                      <a:pos x="T2" y="T3"/>
                    </a:cxn>
                    <a:cxn ang="T12">
                      <a:pos x="T4" y="T5"/>
                    </a:cxn>
                    <a:cxn ang="T13">
                      <a:pos x="T6" y="T7"/>
                    </a:cxn>
                    <a:cxn ang="T14">
                      <a:pos x="T8" y="T9"/>
                    </a:cxn>
                  </a:cxnLst>
                  <a:rect l="T15" t="T16" r="T17" b="T18"/>
                  <a:pathLst>
                    <a:path w="638" h="1206">
                      <a:moveTo>
                        <a:pt x="0" y="344"/>
                      </a:moveTo>
                      <a:lnTo>
                        <a:pt x="0" y="1206"/>
                      </a:lnTo>
                      <a:lnTo>
                        <a:pt x="638" y="864"/>
                      </a:lnTo>
                      <a:lnTo>
                        <a:pt x="638" y="0"/>
                      </a:lnTo>
                      <a:lnTo>
                        <a:pt x="0" y="344"/>
                      </a:lnTo>
                      <a:close/>
                    </a:path>
                  </a:pathLst>
                </a:custGeom>
                <a:solidFill>
                  <a:srgbClr val="99FFCC"/>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8" name="Freeform 846"/>
                <p:cNvSpPr>
                  <a:spLocks/>
                </p:cNvSpPr>
                <p:nvPr/>
              </p:nvSpPr>
              <p:spPr bwMode="auto">
                <a:xfrm>
                  <a:off x="1238" y="8582"/>
                  <a:ext cx="63" cy="78"/>
                </a:xfrm>
                <a:custGeom>
                  <a:avLst/>
                  <a:gdLst>
                    <a:gd name="T0" fmla="*/ 59 w 63"/>
                    <a:gd name="T1" fmla="*/ 28 h 78"/>
                    <a:gd name="T2" fmla="*/ 52 w 63"/>
                    <a:gd name="T3" fmla="*/ 15 h 78"/>
                    <a:gd name="T4" fmla="*/ 42 w 63"/>
                    <a:gd name="T5" fmla="*/ 5 h 78"/>
                    <a:gd name="T6" fmla="*/ 29 w 63"/>
                    <a:gd name="T7" fmla="*/ 0 h 78"/>
                    <a:gd name="T8" fmla="*/ 17 w 63"/>
                    <a:gd name="T9" fmla="*/ 1 h 78"/>
                    <a:gd name="T10" fmla="*/ 7 w 63"/>
                    <a:gd name="T11" fmla="*/ 8 h 78"/>
                    <a:gd name="T12" fmla="*/ 2 w 63"/>
                    <a:gd name="T13" fmla="*/ 20 h 78"/>
                    <a:gd name="T14" fmla="*/ 0 w 63"/>
                    <a:gd name="T15" fmla="*/ 34 h 78"/>
                    <a:gd name="T16" fmla="*/ 3 w 63"/>
                    <a:gd name="T17" fmla="*/ 49 h 78"/>
                    <a:gd name="T18" fmla="*/ 10 w 63"/>
                    <a:gd name="T19" fmla="*/ 62 h 78"/>
                    <a:gd name="T20" fmla="*/ 22 w 63"/>
                    <a:gd name="T21" fmla="*/ 73 h 78"/>
                    <a:gd name="T22" fmla="*/ 33 w 63"/>
                    <a:gd name="T23" fmla="*/ 78 h 78"/>
                    <a:gd name="T24" fmla="*/ 46 w 63"/>
                    <a:gd name="T25" fmla="*/ 78 h 78"/>
                    <a:gd name="T26" fmla="*/ 54 w 63"/>
                    <a:gd name="T27" fmla="*/ 69 h 78"/>
                    <a:gd name="T28" fmla="*/ 62 w 63"/>
                    <a:gd name="T29" fmla="*/ 59 h 78"/>
                    <a:gd name="T30" fmla="*/ 63 w 63"/>
                    <a:gd name="T31" fmla="*/ 44 h 78"/>
                    <a:gd name="T32" fmla="*/ 59 w 63"/>
                    <a:gd name="T33" fmla="*/ 28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8"/>
                    <a:gd name="T53" fmla="*/ 63 w 63"/>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8">
                      <a:moveTo>
                        <a:pt x="59" y="28"/>
                      </a:moveTo>
                      <a:lnTo>
                        <a:pt x="52" y="15"/>
                      </a:lnTo>
                      <a:lnTo>
                        <a:pt x="42" y="5"/>
                      </a:lnTo>
                      <a:lnTo>
                        <a:pt x="29" y="0"/>
                      </a:lnTo>
                      <a:lnTo>
                        <a:pt x="17" y="1"/>
                      </a:lnTo>
                      <a:lnTo>
                        <a:pt x="7" y="8"/>
                      </a:lnTo>
                      <a:lnTo>
                        <a:pt x="2" y="20"/>
                      </a:lnTo>
                      <a:lnTo>
                        <a:pt x="0" y="34"/>
                      </a:lnTo>
                      <a:lnTo>
                        <a:pt x="3" y="49"/>
                      </a:lnTo>
                      <a:lnTo>
                        <a:pt x="10" y="62"/>
                      </a:lnTo>
                      <a:lnTo>
                        <a:pt x="22" y="73"/>
                      </a:lnTo>
                      <a:lnTo>
                        <a:pt x="33" y="78"/>
                      </a:lnTo>
                      <a:lnTo>
                        <a:pt x="46" y="78"/>
                      </a:lnTo>
                      <a:lnTo>
                        <a:pt x="54" y="69"/>
                      </a:lnTo>
                      <a:lnTo>
                        <a:pt x="62" y="59"/>
                      </a:lnTo>
                      <a:lnTo>
                        <a:pt x="63" y="44"/>
                      </a:lnTo>
                      <a:lnTo>
                        <a:pt x="59" y="28"/>
                      </a:lnTo>
                    </a:path>
                  </a:pathLst>
                </a:custGeom>
                <a:solidFill>
                  <a:srgbClr val="FFCCFF"/>
                </a:solidFill>
                <a:ln w="9525">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9" name="Freeform 847"/>
                <p:cNvSpPr>
                  <a:spLocks/>
                </p:cNvSpPr>
                <p:nvPr/>
              </p:nvSpPr>
              <p:spPr bwMode="auto">
                <a:xfrm>
                  <a:off x="1153" y="8760"/>
                  <a:ext cx="264" cy="134"/>
                </a:xfrm>
                <a:custGeom>
                  <a:avLst/>
                  <a:gdLst>
                    <a:gd name="T0" fmla="*/ 0 w 264"/>
                    <a:gd name="T1" fmla="*/ 0 h 134"/>
                    <a:gd name="T2" fmla="*/ 30 w 264"/>
                    <a:gd name="T3" fmla="*/ 24 h 134"/>
                    <a:gd name="T4" fmla="*/ 61 w 264"/>
                    <a:gd name="T5" fmla="*/ 46 h 134"/>
                    <a:gd name="T6" fmla="*/ 92 w 264"/>
                    <a:gd name="T7" fmla="*/ 65 h 134"/>
                    <a:gd name="T8" fmla="*/ 125 w 264"/>
                    <a:gd name="T9" fmla="*/ 83 h 134"/>
                    <a:gd name="T10" fmla="*/ 159 w 264"/>
                    <a:gd name="T11" fmla="*/ 99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6"/>
                      </a:lnTo>
                      <a:lnTo>
                        <a:pt x="92" y="65"/>
                      </a:lnTo>
                      <a:lnTo>
                        <a:pt x="125" y="83"/>
                      </a:lnTo>
                      <a:lnTo>
                        <a:pt x="159" y="99"/>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0" name="Freeform 848"/>
                <p:cNvSpPr>
                  <a:spLocks/>
                </p:cNvSpPr>
                <p:nvPr/>
              </p:nvSpPr>
              <p:spPr bwMode="auto">
                <a:xfrm>
                  <a:off x="1153" y="8813"/>
                  <a:ext cx="264" cy="134"/>
                </a:xfrm>
                <a:custGeom>
                  <a:avLst/>
                  <a:gdLst>
                    <a:gd name="T0" fmla="*/ 0 w 264"/>
                    <a:gd name="T1" fmla="*/ 0 h 134"/>
                    <a:gd name="T2" fmla="*/ 30 w 264"/>
                    <a:gd name="T3" fmla="*/ 24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1" name="Freeform 849"/>
                <p:cNvSpPr>
                  <a:spLocks/>
                </p:cNvSpPr>
                <p:nvPr/>
              </p:nvSpPr>
              <p:spPr bwMode="auto">
                <a:xfrm>
                  <a:off x="1153" y="8866"/>
                  <a:ext cx="264" cy="134"/>
                </a:xfrm>
                <a:custGeom>
                  <a:avLst/>
                  <a:gdLst>
                    <a:gd name="T0" fmla="*/ 0 w 264"/>
                    <a:gd name="T1" fmla="*/ 0 h 134"/>
                    <a:gd name="T2" fmla="*/ 30 w 264"/>
                    <a:gd name="T3" fmla="*/ 23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3"/>
                      </a:lnTo>
                      <a:lnTo>
                        <a:pt x="61" y="44"/>
                      </a:lnTo>
                      <a:lnTo>
                        <a:pt x="92" y="64"/>
                      </a:lnTo>
                      <a:lnTo>
                        <a:pt x="125" y="81"/>
                      </a:lnTo>
                      <a:lnTo>
                        <a:pt x="159" y="98"/>
                      </a:lnTo>
                      <a:lnTo>
                        <a:pt x="194" y="112"/>
                      </a:lnTo>
                      <a:lnTo>
                        <a:pt x="228" y="124"/>
                      </a:lnTo>
                      <a:lnTo>
                        <a:pt x="264" y="134"/>
                      </a:lnTo>
                    </a:path>
                  </a:pathLst>
                </a:cu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2" name="Freeform 850"/>
                <p:cNvSpPr>
                  <a:spLocks/>
                </p:cNvSpPr>
                <p:nvPr/>
              </p:nvSpPr>
              <p:spPr bwMode="auto">
                <a:xfrm>
                  <a:off x="1143" y="8216"/>
                  <a:ext cx="282" cy="156"/>
                </a:xfrm>
                <a:custGeom>
                  <a:avLst/>
                  <a:gdLst>
                    <a:gd name="T0" fmla="*/ 10 w 282"/>
                    <a:gd name="T1" fmla="*/ 22 h 156"/>
                    <a:gd name="T2" fmla="*/ 68 w 282"/>
                    <a:gd name="T3" fmla="*/ 66 h 156"/>
                    <a:gd name="T4" fmla="*/ 99 w 282"/>
                    <a:gd name="T5" fmla="*/ 85 h 156"/>
                    <a:gd name="T6" fmla="*/ 132 w 282"/>
                    <a:gd name="T7" fmla="*/ 104 h 156"/>
                    <a:gd name="T8" fmla="*/ 167 w 282"/>
                    <a:gd name="T9" fmla="*/ 119 h 156"/>
                    <a:gd name="T10" fmla="*/ 201 w 282"/>
                    <a:gd name="T11" fmla="*/ 134 h 156"/>
                    <a:gd name="T12" fmla="*/ 236 w 282"/>
                    <a:gd name="T13" fmla="*/ 146 h 156"/>
                    <a:gd name="T14" fmla="*/ 272 w 282"/>
                    <a:gd name="T15" fmla="*/ 156 h 156"/>
                    <a:gd name="T16" fmla="*/ 278 w 282"/>
                    <a:gd name="T17" fmla="*/ 155 h 156"/>
                    <a:gd name="T18" fmla="*/ 281 w 282"/>
                    <a:gd name="T19" fmla="*/ 151 h 156"/>
                    <a:gd name="T20" fmla="*/ 282 w 282"/>
                    <a:gd name="T21" fmla="*/ 146 h 156"/>
                    <a:gd name="T22" fmla="*/ 282 w 282"/>
                    <a:gd name="T23" fmla="*/ 141 h 156"/>
                    <a:gd name="T24" fmla="*/ 279 w 282"/>
                    <a:gd name="T25" fmla="*/ 136 h 156"/>
                    <a:gd name="T26" fmla="*/ 272 w 282"/>
                    <a:gd name="T27" fmla="*/ 133 h 156"/>
                    <a:gd name="T28" fmla="*/ 236 w 282"/>
                    <a:gd name="T29" fmla="*/ 122 h 156"/>
                    <a:gd name="T30" fmla="*/ 202 w 282"/>
                    <a:gd name="T31" fmla="*/ 110 h 156"/>
                    <a:gd name="T32" fmla="*/ 168 w 282"/>
                    <a:gd name="T33" fmla="*/ 97 h 156"/>
                    <a:gd name="T34" fmla="*/ 135 w 282"/>
                    <a:gd name="T35" fmla="*/ 80 h 156"/>
                    <a:gd name="T36" fmla="*/ 104 w 282"/>
                    <a:gd name="T37" fmla="*/ 63 h 156"/>
                    <a:gd name="T38" fmla="*/ 72 w 282"/>
                    <a:gd name="T39" fmla="*/ 44 h 156"/>
                    <a:gd name="T40" fmla="*/ 14 w 282"/>
                    <a:gd name="T41" fmla="*/ 2 h 156"/>
                    <a:gd name="T42" fmla="*/ 8 w 282"/>
                    <a:gd name="T43" fmla="*/ 0 h 156"/>
                    <a:gd name="T44" fmla="*/ 2 w 282"/>
                    <a:gd name="T45" fmla="*/ 2 h 156"/>
                    <a:gd name="T46" fmla="*/ 0 w 282"/>
                    <a:gd name="T47" fmla="*/ 5 h 156"/>
                    <a:gd name="T48" fmla="*/ 0 w 282"/>
                    <a:gd name="T49" fmla="*/ 8 h 156"/>
                    <a:gd name="T50" fmla="*/ 2 w 282"/>
                    <a:gd name="T51" fmla="*/ 17 h 156"/>
                    <a:gd name="T52" fmla="*/ 10 w 282"/>
                    <a:gd name="T53" fmla="*/ 22 h 1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2"/>
                    <a:gd name="T82" fmla="*/ 0 h 156"/>
                    <a:gd name="T83" fmla="*/ 282 w 282"/>
                    <a:gd name="T84" fmla="*/ 156 h 1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2" h="156">
                      <a:moveTo>
                        <a:pt x="10" y="22"/>
                      </a:moveTo>
                      <a:lnTo>
                        <a:pt x="68" y="66"/>
                      </a:lnTo>
                      <a:lnTo>
                        <a:pt x="99" y="85"/>
                      </a:lnTo>
                      <a:lnTo>
                        <a:pt x="132" y="104"/>
                      </a:lnTo>
                      <a:lnTo>
                        <a:pt x="167" y="119"/>
                      </a:lnTo>
                      <a:lnTo>
                        <a:pt x="201" y="134"/>
                      </a:lnTo>
                      <a:lnTo>
                        <a:pt x="236" y="146"/>
                      </a:lnTo>
                      <a:lnTo>
                        <a:pt x="272" y="156"/>
                      </a:lnTo>
                      <a:lnTo>
                        <a:pt x="278" y="155"/>
                      </a:lnTo>
                      <a:lnTo>
                        <a:pt x="281" y="151"/>
                      </a:lnTo>
                      <a:lnTo>
                        <a:pt x="282" y="146"/>
                      </a:lnTo>
                      <a:lnTo>
                        <a:pt x="282" y="141"/>
                      </a:lnTo>
                      <a:lnTo>
                        <a:pt x="279" y="136"/>
                      </a:lnTo>
                      <a:lnTo>
                        <a:pt x="272" y="133"/>
                      </a:lnTo>
                      <a:lnTo>
                        <a:pt x="236" y="122"/>
                      </a:lnTo>
                      <a:lnTo>
                        <a:pt x="202" y="110"/>
                      </a:lnTo>
                      <a:lnTo>
                        <a:pt x="168" y="97"/>
                      </a:lnTo>
                      <a:lnTo>
                        <a:pt x="135" y="80"/>
                      </a:lnTo>
                      <a:lnTo>
                        <a:pt x="104" y="63"/>
                      </a:lnTo>
                      <a:lnTo>
                        <a:pt x="72" y="44"/>
                      </a:lnTo>
                      <a:lnTo>
                        <a:pt x="14" y="2"/>
                      </a:lnTo>
                      <a:lnTo>
                        <a:pt x="8" y="0"/>
                      </a:lnTo>
                      <a:lnTo>
                        <a:pt x="2" y="2"/>
                      </a:lnTo>
                      <a:lnTo>
                        <a:pt x="0" y="5"/>
                      </a:lnTo>
                      <a:lnTo>
                        <a:pt x="0" y="8"/>
                      </a:lnTo>
                      <a:lnTo>
                        <a:pt x="2" y="17"/>
                      </a:lnTo>
                      <a:lnTo>
                        <a:pt x="10" y="22"/>
                      </a:lnTo>
                    </a:path>
                  </a:pathLst>
                </a:custGeom>
                <a:solidFill>
                  <a:srgbClr val="000000"/>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3" name="Freeform 851"/>
                <p:cNvSpPr>
                  <a:spLocks/>
                </p:cNvSpPr>
                <p:nvPr/>
              </p:nvSpPr>
              <p:spPr bwMode="auto">
                <a:xfrm>
                  <a:off x="1147" y="8326"/>
                  <a:ext cx="264" cy="151"/>
                </a:xfrm>
                <a:custGeom>
                  <a:avLst/>
                  <a:gdLst>
                    <a:gd name="T0" fmla="*/ 0 w 264"/>
                    <a:gd name="T1" fmla="*/ 17 h 151"/>
                    <a:gd name="T2" fmla="*/ 30 w 264"/>
                    <a:gd name="T3" fmla="*/ 41 h 151"/>
                    <a:gd name="T4" fmla="*/ 60 w 264"/>
                    <a:gd name="T5" fmla="*/ 61 h 151"/>
                    <a:gd name="T6" fmla="*/ 91 w 264"/>
                    <a:gd name="T7" fmla="*/ 82 h 151"/>
                    <a:gd name="T8" fmla="*/ 124 w 264"/>
                    <a:gd name="T9" fmla="*/ 99 h 151"/>
                    <a:gd name="T10" fmla="*/ 157 w 264"/>
                    <a:gd name="T11" fmla="*/ 116 h 151"/>
                    <a:gd name="T12" fmla="*/ 192 w 264"/>
                    <a:gd name="T13" fmla="*/ 129 h 151"/>
                    <a:gd name="T14" fmla="*/ 226 w 264"/>
                    <a:gd name="T15" fmla="*/ 141 h 151"/>
                    <a:gd name="T16" fmla="*/ 264 w 264"/>
                    <a:gd name="T17" fmla="*/ 151 h 151"/>
                    <a:gd name="T18" fmla="*/ 264 w 264"/>
                    <a:gd name="T19" fmla="*/ 151 h 151"/>
                    <a:gd name="T20" fmla="*/ 264 w 264"/>
                    <a:gd name="T21" fmla="*/ 134 h 151"/>
                    <a:gd name="T22" fmla="*/ 228 w 264"/>
                    <a:gd name="T23" fmla="*/ 124 h 151"/>
                    <a:gd name="T24" fmla="*/ 192 w 264"/>
                    <a:gd name="T25" fmla="*/ 111 h 151"/>
                    <a:gd name="T26" fmla="*/ 124 w 264"/>
                    <a:gd name="T27" fmla="*/ 80 h 151"/>
                    <a:gd name="T28" fmla="*/ 60 w 264"/>
                    <a:gd name="T29" fmla="*/ 44 h 151"/>
                    <a:gd name="T30" fmla="*/ 0 w 264"/>
                    <a:gd name="T31" fmla="*/ 0 h 151"/>
                    <a:gd name="T32" fmla="*/ 0 w 264"/>
                    <a:gd name="T33" fmla="*/ 0 h 151"/>
                    <a:gd name="T34" fmla="*/ 0 w 264"/>
                    <a:gd name="T35" fmla="*/ 17 h 151"/>
                    <a:gd name="T36" fmla="*/ 0 w 264"/>
                    <a:gd name="T37" fmla="*/ 17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
                    <a:gd name="T58" fmla="*/ 0 h 151"/>
                    <a:gd name="T59" fmla="*/ 264 w 264"/>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 h="151">
                      <a:moveTo>
                        <a:pt x="0" y="17"/>
                      </a:moveTo>
                      <a:lnTo>
                        <a:pt x="30" y="41"/>
                      </a:lnTo>
                      <a:lnTo>
                        <a:pt x="60" y="61"/>
                      </a:lnTo>
                      <a:lnTo>
                        <a:pt x="91" y="82"/>
                      </a:lnTo>
                      <a:lnTo>
                        <a:pt x="124" y="99"/>
                      </a:lnTo>
                      <a:lnTo>
                        <a:pt x="157" y="116"/>
                      </a:lnTo>
                      <a:lnTo>
                        <a:pt x="192" y="129"/>
                      </a:lnTo>
                      <a:lnTo>
                        <a:pt x="226" y="141"/>
                      </a:lnTo>
                      <a:lnTo>
                        <a:pt x="264" y="151"/>
                      </a:lnTo>
                      <a:lnTo>
                        <a:pt x="264" y="134"/>
                      </a:lnTo>
                      <a:lnTo>
                        <a:pt x="228" y="124"/>
                      </a:lnTo>
                      <a:lnTo>
                        <a:pt x="192" y="111"/>
                      </a:lnTo>
                      <a:lnTo>
                        <a:pt x="124" y="80"/>
                      </a:lnTo>
                      <a:lnTo>
                        <a:pt x="60" y="44"/>
                      </a:lnTo>
                      <a:lnTo>
                        <a:pt x="0" y="0"/>
                      </a:lnTo>
                      <a:lnTo>
                        <a:pt x="0" y="17"/>
                      </a:lnTo>
                      <a:close/>
                    </a:path>
                  </a:pathLst>
                </a:custGeom>
                <a:solidFill>
                  <a:srgbClr val="000000"/>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4" name="Freeform 852"/>
                <p:cNvSpPr>
                  <a:spLocks/>
                </p:cNvSpPr>
                <p:nvPr/>
              </p:nvSpPr>
              <p:spPr bwMode="auto">
                <a:xfrm>
                  <a:off x="1604" y="8714"/>
                  <a:ext cx="341" cy="497"/>
                </a:xfrm>
                <a:custGeom>
                  <a:avLst/>
                  <a:gdLst>
                    <a:gd name="T0" fmla="*/ 0 w 341"/>
                    <a:gd name="T1" fmla="*/ 344 h 497"/>
                    <a:gd name="T2" fmla="*/ 279 w 341"/>
                    <a:gd name="T3" fmla="*/ 495 h 497"/>
                    <a:gd name="T4" fmla="*/ 289 w 341"/>
                    <a:gd name="T5" fmla="*/ 497 h 497"/>
                    <a:gd name="T6" fmla="*/ 298 w 341"/>
                    <a:gd name="T7" fmla="*/ 497 h 497"/>
                    <a:gd name="T8" fmla="*/ 316 w 341"/>
                    <a:gd name="T9" fmla="*/ 493 h 497"/>
                    <a:gd name="T10" fmla="*/ 331 w 341"/>
                    <a:gd name="T11" fmla="*/ 481 h 497"/>
                    <a:gd name="T12" fmla="*/ 335 w 341"/>
                    <a:gd name="T13" fmla="*/ 475 h 497"/>
                    <a:gd name="T14" fmla="*/ 339 w 341"/>
                    <a:gd name="T15" fmla="*/ 466 h 497"/>
                    <a:gd name="T16" fmla="*/ 341 w 341"/>
                    <a:gd name="T17" fmla="*/ 458 h 497"/>
                    <a:gd name="T18" fmla="*/ 341 w 341"/>
                    <a:gd name="T19" fmla="*/ 447 h 497"/>
                    <a:gd name="T20" fmla="*/ 341 w 341"/>
                    <a:gd name="T21" fmla="*/ 192 h 497"/>
                    <a:gd name="T22" fmla="*/ 179 w 341"/>
                    <a:gd name="T23" fmla="*/ 100 h 497"/>
                    <a:gd name="T24" fmla="*/ 171 w 341"/>
                    <a:gd name="T25" fmla="*/ 65 h 497"/>
                    <a:gd name="T26" fmla="*/ 34 w 341"/>
                    <a:gd name="T27" fmla="*/ 0 h 497"/>
                    <a:gd name="T28" fmla="*/ 32 w 341"/>
                    <a:gd name="T29" fmla="*/ 66 h 497"/>
                    <a:gd name="T30" fmla="*/ 17 w 341"/>
                    <a:gd name="T31" fmla="*/ 58 h 497"/>
                    <a:gd name="T32" fmla="*/ 0 w 341"/>
                    <a:gd name="T33" fmla="*/ 51 h 497"/>
                    <a:gd name="T34" fmla="*/ 0 w 341"/>
                    <a:gd name="T35" fmla="*/ 51 h 497"/>
                    <a:gd name="T36" fmla="*/ 0 w 341"/>
                    <a:gd name="T37" fmla="*/ 344 h 497"/>
                    <a:gd name="T38" fmla="*/ 0 w 341"/>
                    <a:gd name="T39" fmla="*/ 344 h 4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1"/>
                    <a:gd name="T61" fmla="*/ 0 h 497"/>
                    <a:gd name="T62" fmla="*/ 341 w 341"/>
                    <a:gd name="T63" fmla="*/ 497 h 4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1" h="497">
                      <a:moveTo>
                        <a:pt x="0" y="344"/>
                      </a:moveTo>
                      <a:lnTo>
                        <a:pt x="279" y="495"/>
                      </a:lnTo>
                      <a:lnTo>
                        <a:pt x="289" y="497"/>
                      </a:lnTo>
                      <a:lnTo>
                        <a:pt x="298" y="497"/>
                      </a:lnTo>
                      <a:lnTo>
                        <a:pt x="316" y="493"/>
                      </a:lnTo>
                      <a:lnTo>
                        <a:pt x="331" y="481"/>
                      </a:lnTo>
                      <a:lnTo>
                        <a:pt x="335" y="475"/>
                      </a:lnTo>
                      <a:lnTo>
                        <a:pt x="339" y="466"/>
                      </a:lnTo>
                      <a:lnTo>
                        <a:pt x="341" y="458"/>
                      </a:lnTo>
                      <a:lnTo>
                        <a:pt x="341" y="447"/>
                      </a:lnTo>
                      <a:lnTo>
                        <a:pt x="341" y="192"/>
                      </a:lnTo>
                      <a:lnTo>
                        <a:pt x="179" y="100"/>
                      </a:lnTo>
                      <a:lnTo>
                        <a:pt x="171" y="65"/>
                      </a:lnTo>
                      <a:lnTo>
                        <a:pt x="34" y="0"/>
                      </a:lnTo>
                      <a:lnTo>
                        <a:pt x="32" y="66"/>
                      </a:lnTo>
                      <a:lnTo>
                        <a:pt x="17" y="58"/>
                      </a:lnTo>
                      <a:lnTo>
                        <a:pt x="0" y="51"/>
                      </a:lnTo>
                      <a:lnTo>
                        <a:pt x="0" y="344"/>
                      </a:lnTo>
                    </a:path>
                  </a:pathLst>
                </a:custGeom>
                <a:solidFill>
                  <a:srgbClr val="FFCCFF"/>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15" name="Freeform 853"/>
                <p:cNvSpPr>
                  <a:spLocks/>
                </p:cNvSpPr>
                <p:nvPr/>
              </p:nvSpPr>
              <p:spPr bwMode="auto">
                <a:xfrm>
                  <a:off x="1629" y="8779"/>
                  <a:ext cx="264" cy="427"/>
                </a:xfrm>
                <a:custGeom>
                  <a:avLst/>
                  <a:gdLst>
                    <a:gd name="T0" fmla="*/ 0 w 264"/>
                    <a:gd name="T1" fmla="*/ 0 h 436"/>
                    <a:gd name="T2" fmla="*/ 264 w 264"/>
                    <a:gd name="T3" fmla="*/ 143 h 436"/>
                    <a:gd name="T4" fmla="*/ 264 w 264"/>
                    <a:gd name="T5" fmla="*/ 436 h 436"/>
                    <a:gd name="T6" fmla="*/ 0 60000 65536"/>
                    <a:gd name="T7" fmla="*/ 0 60000 65536"/>
                    <a:gd name="T8" fmla="*/ 0 60000 65536"/>
                    <a:gd name="T9" fmla="*/ 0 w 264"/>
                    <a:gd name="T10" fmla="*/ 0 h 436"/>
                    <a:gd name="T11" fmla="*/ 264 w 264"/>
                    <a:gd name="T12" fmla="*/ 436 h 436"/>
                  </a:gdLst>
                  <a:ahLst/>
                  <a:cxnLst>
                    <a:cxn ang="T6">
                      <a:pos x="T0" y="T1"/>
                    </a:cxn>
                    <a:cxn ang="T7">
                      <a:pos x="T2" y="T3"/>
                    </a:cxn>
                    <a:cxn ang="T8">
                      <a:pos x="T4" y="T5"/>
                    </a:cxn>
                  </a:cxnLst>
                  <a:rect l="T9" t="T10" r="T11" b="T12"/>
                  <a:pathLst>
                    <a:path w="264" h="436">
                      <a:moveTo>
                        <a:pt x="0" y="0"/>
                      </a:moveTo>
                      <a:lnTo>
                        <a:pt x="264" y="143"/>
                      </a:lnTo>
                      <a:lnTo>
                        <a:pt x="264" y="436"/>
                      </a:lnTo>
                    </a:path>
                  </a:pathLst>
                </a:custGeom>
                <a:solidFill>
                  <a:srgbClr val="FFCCFF"/>
                </a:solidFill>
                <a:ln w="19050">
                  <a:solidFill>
                    <a:srgbClr val="008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sp>
          <p:nvSpPr>
            <p:cNvPr id="11139" name="Text Box 899"/>
            <p:cNvSpPr txBox="1">
              <a:spLocks noChangeArrowheads="1"/>
            </p:cNvSpPr>
            <p:nvPr/>
          </p:nvSpPr>
          <p:spPr bwMode="auto">
            <a:xfrm>
              <a:off x="2937" y="998"/>
              <a:ext cx="350" cy="154"/>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defRPr/>
              </a:pPr>
              <a:r>
                <a:rPr lang="ru-RU" altLang="zh-CN" sz="1600" b="1">
                  <a:solidFill>
                    <a:srgbClr val="993366"/>
                  </a:solidFill>
                  <a:latin typeface="Tahoma" pitchFamily="34" charset="0"/>
                  <a:cs typeface="Arial" charset="0"/>
                </a:rPr>
                <a:t>КВМ</a:t>
              </a:r>
              <a:endParaRPr lang="ru-RU" sz="1600" b="1">
                <a:solidFill>
                  <a:srgbClr val="993366"/>
                </a:solidFill>
                <a:latin typeface="Arial" charset="0"/>
                <a:cs typeface="Arial" charset="0"/>
              </a:endParaRPr>
            </a:p>
          </p:txBody>
        </p:sp>
        <p:sp>
          <p:nvSpPr>
            <p:cNvPr id="11140" name="Text Box 900"/>
            <p:cNvSpPr txBox="1">
              <a:spLocks noChangeArrowheads="1"/>
            </p:cNvSpPr>
            <p:nvPr/>
          </p:nvSpPr>
          <p:spPr bwMode="auto">
            <a:xfrm>
              <a:off x="3305" y="2784"/>
              <a:ext cx="350" cy="154"/>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defRPr/>
              </a:pPr>
              <a:r>
                <a:rPr lang="ru-RU" altLang="zh-CN" sz="1600" b="1">
                  <a:solidFill>
                    <a:srgbClr val="993366"/>
                  </a:solidFill>
                  <a:latin typeface="Tahoma" pitchFamily="34" charset="0"/>
                  <a:cs typeface="Arial" charset="0"/>
                </a:rPr>
                <a:t>КВМ</a:t>
              </a:r>
              <a:endParaRPr lang="ru-RU" sz="1600" b="1">
                <a:solidFill>
                  <a:srgbClr val="993366"/>
                </a:solidFill>
                <a:latin typeface="Arial" charset="0"/>
                <a:cs typeface="Arial" charset="0"/>
              </a:endParaRPr>
            </a:p>
          </p:txBody>
        </p:sp>
        <p:sp>
          <p:nvSpPr>
            <p:cNvPr id="11141" name="Text Box 901"/>
            <p:cNvSpPr txBox="1">
              <a:spLocks noChangeArrowheads="1"/>
            </p:cNvSpPr>
            <p:nvPr/>
          </p:nvSpPr>
          <p:spPr bwMode="auto">
            <a:xfrm>
              <a:off x="2455" y="2755"/>
              <a:ext cx="350" cy="154"/>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defRPr/>
              </a:pPr>
              <a:r>
                <a:rPr lang="ru-RU" altLang="zh-CN" sz="1600" b="1">
                  <a:solidFill>
                    <a:srgbClr val="993366"/>
                  </a:solidFill>
                  <a:latin typeface="Tahoma" pitchFamily="34" charset="0"/>
                  <a:cs typeface="Arial" charset="0"/>
                </a:rPr>
                <a:t>КВМ</a:t>
              </a:r>
              <a:endParaRPr lang="ru-RU" sz="1600" b="1">
                <a:solidFill>
                  <a:srgbClr val="993366"/>
                </a:solidFill>
                <a:latin typeface="Arial" charset="0"/>
                <a:cs typeface="Arial" charset="0"/>
              </a:endParaRPr>
            </a:p>
          </p:txBody>
        </p:sp>
        <p:sp>
          <p:nvSpPr>
            <p:cNvPr id="11142" name="Text Box 902"/>
            <p:cNvSpPr txBox="1">
              <a:spLocks noChangeArrowheads="1"/>
            </p:cNvSpPr>
            <p:nvPr/>
          </p:nvSpPr>
          <p:spPr bwMode="auto">
            <a:xfrm>
              <a:off x="1122" y="2415"/>
              <a:ext cx="350" cy="154"/>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defRPr/>
              </a:pPr>
              <a:r>
                <a:rPr lang="ru-RU" altLang="zh-CN" sz="1600" b="1">
                  <a:solidFill>
                    <a:srgbClr val="993366"/>
                  </a:solidFill>
                  <a:latin typeface="Tahoma" pitchFamily="34" charset="0"/>
                  <a:cs typeface="Arial" charset="0"/>
                </a:rPr>
                <a:t>КВМ</a:t>
              </a:r>
              <a:endParaRPr lang="ru-RU" sz="1600" b="1">
                <a:solidFill>
                  <a:srgbClr val="993366"/>
                </a:solidFill>
                <a:latin typeface="Arial" charset="0"/>
                <a:cs typeface="Arial" charset="0"/>
              </a:endParaRPr>
            </a:p>
          </p:txBody>
        </p:sp>
        <p:sp>
          <p:nvSpPr>
            <p:cNvPr id="10673" name="Text Box 433"/>
            <p:cNvSpPr txBox="1">
              <a:spLocks noChangeArrowheads="1"/>
            </p:cNvSpPr>
            <p:nvPr/>
          </p:nvSpPr>
          <p:spPr bwMode="auto">
            <a:xfrm>
              <a:off x="1859" y="714"/>
              <a:ext cx="509" cy="399"/>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lnSpc>
                  <a:spcPct val="72000"/>
                </a:lnSpc>
                <a:defRPr/>
              </a:pPr>
              <a:r>
                <a:rPr lang="ru-RU" altLang="zh-CN" sz="1600" b="1">
                  <a:solidFill>
                    <a:srgbClr val="006666"/>
                  </a:solidFill>
                  <a:latin typeface="Arial" charset="0"/>
                  <a:cs typeface="Arial" charset="0"/>
                </a:rPr>
                <a:t>ГВМ</a:t>
              </a:r>
            </a:p>
            <a:p>
              <a:pPr algn="ctr">
                <a:lnSpc>
                  <a:spcPct val="72000"/>
                </a:lnSpc>
                <a:defRPr/>
              </a:pPr>
              <a:r>
                <a:rPr lang="ru-RU" altLang="zh-CN" sz="1400" b="1">
                  <a:solidFill>
                    <a:srgbClr val="006666"/>
                  </a:solidFill>
                  <a:latin typeface="Arial" charset="0"/>
                  <a:cs typeface="Arial" charset="0"/>
                </a:rPr>
                <a:t>(сервер баз данных)</a:t>
              </a:r>
              <a:endParaRPr lang="ru-RU" sz="1400" b="1">
                <a:solidFill>
                  <a:srgbClr val="006666"/>
                </a:solidFill>
                <a:latin typeface="Arial" charset="0"/>
                <a:cs typeface="Arial" charset="0"/>
              </a:endParaRPr>
            </a:p>
          </p:txBody>
        </p:sp>
        <p:sp>
          <p:nvSpPr>
            <p:cNvPr id="11143" name="Text Box 903"/>
            <p:cNvSpPr txBox="1">
              <a:spLocks noChangeArrowheads="1"/>
            </p:cNvSpPr>
            <p:nvPr/>
          </p:nvSpPr>
          <p:spPr bwMode="auto">
            <a:xfrm>
              <a:off x="3702" y="1338"/>
              <a:ext cx="652" cy="303"/>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lnSpc>
                  <a:spcPct val="72000"/>
                </a:lnSpc>
                <a:defRPr/>
              </a:pPr>
              <a:r>
                <a:rPr lang="ru-RU" altLang="zh-CN" sz="1600" b="1">
                  <a:solidFill>
                    <a:srgbClr val="006666"/>
                  </a:solidFill>
                  <a:latin typeface="Arial" charset="0"/>
                  <a:cs typeface="Arial" charset="0"/>
                </a:rPr>
                <a:t>ГВМ</a:t>
              </a:r>
            </a:p>
            <a:p>
              <a:pPr algn="ctr">
                <a:lnSpc>
                  <a:spcPct val="72000"/>
                </a:lnSpc>
                <a:defRPr/>
              </a:pPr>
              <a:r>
                <a:rPr lang="ru-RU" altLang="zh-CN" sz="1400" b="1">
                  <a:solidFill>
                    <a:srgbClr val="006666"/>
                  </a:solidFill>
                  <a:latin typeface="Arial" charset="0"/>
                  <a:cs typeface="Arial" charset="0"/>
                </a:rPr>
                <a:t>(файловый сервер)</a:t>
              </a:r>
              <a:endParaRPr lang="ru-RU" sz="1400" b="1">
                <a:solidFill>
                  <a:srgbClr val="006666"/>
                </a:solidFill>
                <a:latin typeface="Arial" charset="0"/>
                <a:cs typeface="Arial" charset="0"/>
              </a:endParaRPr>
            </a:p>
          </p:txBody>
        </p:sp>
        <p:sp>
          <p:nvSpPr>
            <p:cNvPr id="11144" name="Text Box 904"/>
            <p:cNvSpPr txBox="1">
              <a:spLocks noChangeArrowheads="1"/>
            </p:cNvSpPr>
            <p:nvPr/>
          </p:nvSpPr>
          <p:spPr bwMode="auto">
            <a:xfrm>
              <a:off x="612" y="2075"/>
              <a:ext cx="766" cy="207"/>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lnSpc>
                  <a:spcPct val="72000"/>
                </a:lnSpc>
                <a:defRPr/>
              </a:pPr>
              <a:r>
                <a:rPr lang="ru-RU" altLang="zh-CN" sz="1600" b="1">
                  <a:solidFill>
                    <a:srgbClr val="006666"/>
                  </a:solidFill>
                  <a:latin typeface="Arial" charset="0"/>
                  <a:cs typeface="Arial" charset="0"/>
                </a:rPr>
                <a:t>ГВМ</a:t>
              </a:r>
            </a:p>
            <a:p>
              <a:pPr algn="ctr">
                <a:lnSpc>
                  <a:spcPct val="72000"/>
                </a:lnSpc>
                <a:defRPr/>
              </a:pPr>
              <a:r>
                <a:rPr lang="ru-RU" altLang="zh-CN" sz="1400" b="1">
                  <a:solidFill>
                    <a:srgbClr val="006666"/>
                  </a:solidFill>
                  <a:latin typeface="Arial" charset="0"/>
                  <a:cs typeface="Arial" charset="0"/>
                </a:rPr>
                <a:t>(</a:t>
              </a:r>
              <a:r>
                <a:rPr lang="en-US" altLang="zh-CN" sz="1400" b="1">
                  <a:solidFill>
                    <a:srgbClr val="006666"/>
                  </a:solidFill>
                  <a:latin typeface="Arial" charset="0"/>
                  <a:ea typeface="SimSun" pitchFamily="2" charset="-122"/>
                  <a:cs typeface="Arial" charset="0"/>
                </a:rPr>
                <a:t>Web-</a:t>
              </a:r>
              <a:r>
                <a:rPr lang="ru-RU" altLang="zh-CN" sz="1400" b="1">
                  <a:solidFill>
                    <a:srgbClr val="006666"/>
                  </a:solidFill>
                  <a:latin typeface="Arial" charset="0"/>
                  <a:cs typeface="Arial" charset="0"/>
                </a:rPr>
                <a:t>сервер)</a:t>
              </a:r>
              <a:endParaRPr lang="ru-RU" sz="1400" b="1">
                <a:solidFill>
                  <a:srgbClr val="006666"/>
                </a:solidFill>
                <a:latin typeface="Arial" charset="0"/>
                <a:cs typeface="Arial" charset="0"/>
              </a:endParaRPr>
            </a:p>
          </p:txBody>
        </p:sp>
        <p:sp>
          <p:nvSpPr>
            <p:cNvPr id="11145" name="Text Box 905"/>
            <p:cNvSpPr txBox="1">
              <a:spLocks noChangeArrowheads="1"/>
            </p:cNvSpPr>
            <p:nvPr/>
          </p:nvSpPr>
          <p:spPr bwMode="auto">
            <a:xfrm>
              <a:off x="2001" y="3152"/>
              <a:ext cx="622" cy="303"/>
            </a:xfrm>
            <a:prstGeom prst="rect">
              <a:avLst/>
            </a:prstGeom>
            <a:noFill/>
            <a:ln w="9525">
              <a:noFill/>
              <a:miter lim="800000"/>
              <a:headEnd/>
              <a:tailEnd/>
            </a:ln>
            <a:effectLst>
              <a:outerShdw dist="17961" dir="2700000" algn="ctr" rotWithShape="0">
                <a:srgbClr val="FFCC66"/>
              </a:outerShdw>
            </a:effectLst>
          </p:spPr>
          <p:txBody>
            <a:bodyPr lIns="0" tIns="0" rIns="0" bIns="0" anchor="ctr" anchorCtr="1">
              <a:spAutoFit/>
            </a:bodyPr>
            <a:lstStyle/>
            <a:p>
              <a:pPr algn="ctr">
                <a:lnSpc>
                  <a:spcPct val="72000"/>
                </a:lnSpc>
                <a:defRPr/>
              </a:pPr>
              <a:r>
                <a:rPr lang="ru-RU" altLang="zh-CN" sz="1600" b="1">
                  <a:solidFill>
                    <a:srgbClr val="006666"/>
                  </a:solidFill>
                  <a:latin typeface="Arial" charset="0"/>
                  <a:cs typeface="Arial" charset="0"/>
                </a:rPr>
                <a:t>ГВМ</a:t>
              </a:r>
            </a:p>
            <a:p>
              <a:pPr algn="ctr">
                <a:lnSpc>
                  <a:spcPct val="72000"/>
                </a:lnSpc>
                <a:defRPr/>
              </a:pPr>
              <a:r>
                <a:rPr lang="ru-RU" altLang="zh-CN" sz="1400" b="1">
                  <a:solidFill>
                    <a:srgbClr val="006666"/>
                  </a:solidFill>
                  <a:latin typeface="Arial" charset="0"/>
                  <a:cs typeface="Arial" charset="0"/>
                </a:rPr>
                <a:t>(почтовый сервер)</a:t>
              </a:r>
              <a:endParaRPr lang="ru-RU" sz="1400" b="1">
                <a:solidFill>
                  <a:srgbClr val="006666"/>
                </a:solidFill>
                <a:latin typeface="Arial" charset="0"/>
                <a:cs typeface="Arial" charset="0"/>
              </a:endParaRPr>
            </a:p>
          </p:txBody>
        </p:sp>
        <p:grpSp>
          <p:nvGrpSpPr>
            <p:cNvPr id="9287" name="Group 827"/>
            <p:cNvGrpSpPr>
              <a:grpSpLocks/>
            </p:cNvGrpSpPr>
            <p:nvPr/>
          </p:nvGrpSpPr>
          <p:grpSpPr bwMode="auto">
            <a:xfrm>
              <a:off x="1985" y="2549"/>
              <a:ext cx="378" cy="566"/>
              <a:chOff x="2194" y="8820"/>
              <a:chExt cx="899" cy="1344"/>
            </a:xfrm>
          </p:grpSpPr>
          <p:sp>
            <p:nvSpPr>
              <p:cNvPr id="9591" name="Freeform 828"/>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6"/>
                  <a:gd name="T49" fmla="*/ 0 h 1427"/>
                  <a:gd name="T50" fmla="*/ 1036 w 1036"/>
                  <a:gd name="T51" fmla="*/ 1427 h 14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1036" y="1083"/>
                    </a:lnTo>
                    <a:lnTo>
                      <a:pt x="1036" y="212"/>
                    </a:lnTo>
                  </a:path>
                </a:pathLst>
              </a:custGeom>
              <a:solidFill>
                <a:srgbClr val="ECFFD9"/>
              </a:solidFill>
              <a:ln w="19050">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2" name="Freeform 829"/>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3"/>
                  <a:gd name="T64" fmla="*/ 0 h 1083"/>
                  <a:gd name="T65" fmla="*/ 393 w 393"/>
                  <a:gd name="T66" fmla="*/ 1083 h 10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3" h="1083">
                    <a:moveTo>
                      <a:pt x="393" y="214"/>
                    </a:moveTo>
                    <a:lnTo>
                      <a:pt x="337" y="202"/>
                    </a:lnTo>
                    <a:lnTo>
                      <a:pt x="282" y="185"/>
                    </a:lnTo>
                    <a:lnTo>
                      <a:pt x="227" y="163"/>
                    </a:lnTo>
                    <a:lnTo>
                      <a:pt x="177" y="139"/>
                    </a:lnTo>
                    <a:lnTo>
                      <a:pt x="128" y="110"/>
                    </a:lnTo>
                    <a:lnTo>
                      <a:pt x="82" y="76"/>
                    </a:lnTo>
                    <a:lnTo>
                      <a:pt x="40" y="4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214"/>
                    </a:lnTo>
                  </a:path>
                </a:pathLst>
              </a:custGeom>
              <a:noFill/>
              <a:ln w="19050">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3" name="Freeform 830"/>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 name="T10" fmla="*/ 0 60000 65536"/>
                  <a:gd name="T11" fmla="*/ 0 60000 65536"/>
                  <a:gd name="T12" fmla="*/ 0 60000 65536"/>
                  <a:gd name="T13" fmla="*/ 0 60000 65536"/>
                  <a:gd name="T14" fmla="*/ 0 60000 65536"/>
                  <a:gd name="T15" fmla="*/ 0 w 643"/>
                  <a:gd name="T16" fmla="*/ 0 h 1215"/>
                  <a:gd name="T17" fmla="*/ 643 w 643"/>
                  <a:gd name="T18" fmla="*/ 1215 h 1215"/>
                </a:gdLst>
                <a:ahLst/>
                <a:cxnLst>
                  <a:cxn ang="T10">
                    <a:pos x="T0" y="T1"/>
                  </a:cxn>
                  <a:cxn ang="T11">
                    <a:pos x="T2" y="T3"/>
                  </a:cxn>
                  <a:cxn ang="T12">
                    <a:pos x="T4" y="T5"/>
                  </a:cxn>
                  <a:cxn ang="T13">
                    <a:pos x="T6" y="T7"/>
                  </a:cxn>
                  <a:cxn ang="T14">
                    <a:pos x="T8" y="T9"/>
                  </a:cxn>
                </a:cxnLst>
                <a:rect l="T15" t="T16" r="T17" b="T18"/>
                <a:pathLst>
                  <a:path w="643" h="1215">
                    <a:moveTo>
                      <a:pt x="0" y="346"/>
                    </a:moveTo>
                    <a:lnTo>
                      <a:pt x="0" y="1215"/>
                    </a:lnTo>
                    <a:lnTo>
                      <a:pt x="643" y="871"/>
                    </a:lnTo>
                    <a:lnTo>
                      <a:pt x="643" y="0"/>
                    </a:lnTo>
                    <a:lnTo>
                      <a:pt x="0" y="346"/>
                    </a:lnTo>
                    <a:close/>
                  </a:path>
                </a:pathLst>
              </a:custGeom>
              <a:noFill/>
              <a:ln w="19050">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4" name="Freeform 831"/>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
                  <a:gd name="T55" fmla="*/ 0 h 78"/>
                  <a:gd name="T56" fmla="*/ 63 w 63"/>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chemeClr val="accent1"/>
              </a:solidFill>
              <a:ln w="9525">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5" name="Freeform 832"/>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136"/>
                  <a:gd name="T29" fmla="*/ 267 w 267"/>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136">
                    <a:moveTo>
                      <a:pt x="0" y="0"/>
                    </a:moveTo>
                    <a:lnTo>
                      <a:pt x="31" y="24"/>
                    </a:lnTo>
                    <a:lnTo>
                      <a:pt x="62" y="47"/>
                    </a:lnTo>
                    <a:lnTo>
                      <a:pt x="94" y="66"/>
                    </a:lnTo>
                    <a:lnTo>
                      <a:pt x="127" y="84"/>
                    </a:lnTo>
                    <a:lnTo>
                      <a:pt x="162" y="100"/>
                    </a:lnTo>
                    <a:lnTo>
                      <a:pt x="196" y="114"/>
                    </a:lnTo>
                    <a:lnTo>
                      <a:pt x="231" y="126"/>
                    </a:lnTo>
                    <a:lnTo>
                      <a:pt x="267" y="136"/>
                    </a:lnTo>
                  </a:path>
                </a:pathLst>
              </a:custGeom>
              <a:noFill/>
              <a:ln w="19050">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6" name="Freeform 833"/>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135"/>
                  <a:gd name="T29" fmla="*/ 267 w 267"/>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135">
                    <a:moveTo>
                      <a:pt x="0" y="0"/>
                    </a:moveTo>
                    <a:lnTo>
                      <a:pt x="31" y="24"/>
                    </a:lnTo>
                    <a:lnTo>
                      <a:pt x="62" y="44"/>
                    </a:lnTo>
                    <a:lnTo>
                      <a:pt x="94" y="65"/>
                    </a:lnTo>
                    <a:lnTo>
                      <a:pt x="127" y="82"/>
                    </a:lnTo>
                    <a:lnTo>
                      <a:pt x="162" y="99"/>
                    </a:lnTo>
                    <a:lnTo>
                      <a:pt x="196" y="113"/>
                    </a:lnTo>
                    <a:lnTo>
                      <a:pt x="231" y="125"/>
                    </a:lnTo>
                    <a:lnTo>
                      <a:pt x="267" y="135"/>
                    </a:lnTo>
                  </a:path>
                </a:pathLst>
              </a:custGeom>
              <a:noFill/>
              <a:ln w="19050">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7" name="Freeform 834"/>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7"/>
                  <a:gd name="T28" fmla="*/ 0 h 135"/>
                  <a:gd name="T29" fmla="*/ 267 w 267"/>
                  <a:gd name="T30" fmla="*/ 135 h 1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7" h="135">
                    <a:moveTo>
                      <a:pt x="0" y="0"/>
                    </a:moveTo>
                    <a:lnTo>
                      <a:pt x="31" y="24"/>
                    </a:lnTo>
                    <a:lnTo>
                      <a:pt x="62" y="44"/>
                    </a:lnTo>
                    <a:lnTo>
                      <a:pt x="94" y="65"/>
                    </a:lnTo>
                    <a:lnTo>
                      <a:pt x="127" y="82"/>
                    </a:lnTo>
                    <a:lnTo>
                      <a:pt x="162" y="99"/>
                    </a:lnTo>
                    <a:lnTo>
                      <a:pt x="196" y="113"/>
                    </a:lnTo>
                    <a:lnTo>
                      <a:pt x="231" y="125"/>
                    </a:lnTo>
                    <a:lnTo>
                      <a:pt x="267" y="135"/>
                    </a:lnTo>
                  </a:path>
                </a:pathLst>
              </a:custGeom>
              <a:noFill/>
              <a:ln w="19050">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8" name="Freeform 835"/>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5"/>
                  <a:gd name="T82" fmla="*/ 0 h 158"/>
                  <a:gd name="T83" fmla="*/ 285 w 285"/>
                  <a:gd name="T84" fmla="*/ 158 h 15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000000"/>
              </a:solidFill>
              <a:ln w="19050">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9" name="Freeform 836"/>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7"/>
                  <a:gd name="T58" fmla="*/ 0 h 153"/>
                  <a:gd name="T59" fmla="*/ 267 w 267"/>
                  <a:gd name="T60" fmla="*/ 153 h 1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7" h="153">
                    <a:moveTo>
                      <a:pt x="0" y="17"/>
                    </a:moveTo>
                    <a:lnTo>
                      <a:pt x="31" y="41"/>
                    </a:lnTo>
                    <a:lnTo>
                      <a:pt x="61" y="62"/>
                    </a:lnTo>
                    <a:lnTo>
                      <a:pt x="93" y="82"/>
                    </a:lnTo>
                    <a:lnTo>
                      <a:pt x="126" y="99"/>
                    </a:lnTo>
                    <a:lnTo>
                      <a:pt x="159" y="117"/>
                    </a:lnTo>
                    <a:lnTo>
                      <a:pt x="195" y="130"/>
                    </a:lnTo>
                    <a:lnTo>
                      <a:pt x="229" y="142"/>
                    </a:lnTo>
                    <a:lnTo>
                      <a:pt x="267" y="153"/>
                    </a:lnTo>
                    <a:lnTo>
                      <a:pt x="267" y="135"/>
                    </a:lnTo>
                    <a:lnTo>
                      <a:pt x="231" y="125"/>
                    </a:lnTo>
                    <a:lnTo>
                      <a:pt x="195" y="111"/>
                    </a:lnTo>
                    <a:lnTo>
                      <a:pt x="126" y="81"/>
                    </a:lnTo>
                    <a:lnTo>
                      <a:pt x="61" y="45"/>
                    </a:lnTo>
                    <a:lnTo>
                      <a:pt x="0" y="0"/>
                    </a:lnTo>
                    <a:lnTo>
                      <a:pt x="0" y="17"/>
                    </a:lnTo>
                    <a:close/>
                  </a:path>
                </a:pathLst>
              </a:custGeom>
              <a:solidFill>
                <a:srgbClr val="000000"/>
              </a:solidFill>
              <a:ln w="12700">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0" name="Freeform 837"/>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 name="T10" fmla="*/ 0 60000 65536"/>
                  <a:gd name="T11" fmla="*/ 0 60000 65536"/>
                  <a:gd name="T12" fmla="*/ 0 60000 65536"/>
                  <a:gd name="T13" fmla="*/ 0 60000 65536"/>
                  <a:gd name="T14" fmla="*/ 0 60000 65536"/>
                  <a:gd name="T15" fmla="*/ 0 w 444"/>
                  <a:gd name="T16" fmla="*/ 0 h 536"/>
                  <a:gd name="T17" fmla="*/ 444 w 444"/>
                  <a:gd name="T18" fmla="*/ 536 h 536"/>
                </a:gdLst>
                <a:ahLst/>
                <a:cxnLst>
                  <a:cxn ang="T10">
                    <a:pos x="T0" y="T1"/>
                  </a:cxn>
                  <a:cxn ang="T11">
                    <a:pos x="T2" y="T3"/>
                  </a:cxn>
                  <a:cxn ang="T12">
                    <a:pos x="T4" y="T5"/>
                  </a:cxn>
                  <a:cxn ang="T13">
                    <a:pos x="T6" y="T7"/>
                  </a:cxn>
                  <a:cxn ang="T14">
                    <a:pos x="T8" y="T9"/>
                  </a:cxn>
                </a:cxnLst>
                <a:rect l="T15" t="T16" r="T17" b="T18"/>
                <a:pathLst>
                  <a:path w="444" h="536">
                    <a:moveTo>
                      <a:pt x="0" y="276"/>
                    </a:moveTo>
                    <a:lnTo>
                      <a:pt x="444" y="536"/>
                    </a:lnTo>
                    <a:lnTo>
                      <a:pt x="443" y="265"/>
                    </a:lnTo>
                    <a:lnTo>
                      <a:pt x="0" y="0"/>
                    </a:lnTo>
                    <a:lnTo>
                      <a:pt x="0" y="276"/>
                    </a:lnTo>
                    <a:close/>
                  </a:path>
                </a:pathLst>
              </a:custGeom>
              <a:solidFill>
                <a:srgbClr val="CCFF99"/>
              </a:solidFill>
              <a:ln w="9525">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1" name="Freeform 838"/>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 name="T8" fmla="*/ 0 60000 65536"/>
                  <a:gd name="T9" fmla="*/ 0 60000 65536"/>
                  <a:gd name="T10" fmla="*/ 0 60000 65536"/>
                  <a:gd name="T11" fmla="*/ 0 60000 65536"/>
                  <a:gd name="T12" fmla="*/ 0 w 525"/>
                  <a:gd name="T13" fmla="*/ 0 h 369"/>
                  <a:gd name="T14" fmla="*/ 525 w 525"/>
                  <a:gd name="T15" fmla="*/ 369 h 369"/>
                </a:gdLst>
                <a:ahLst/>
                <a:cxnLst>
                  <a:cxn ang="T8">
                    <a:pos x="T0" y="T1"/>
                  </a:cxn>
                  <a:cxn ang="T9">
                    <a:pos x="T2" y="T3"/>
                  </a:cxn>
                  <a:cxn ang="T10">
                    <a:pos x="T4" y="T5"/>
                  </a:cxn>
                  <a:cxn ang="T11">
                    <a:pos x="T6" y="T7"/>
                  </a:cxn>
                </a:cxnLst>
                <a:rect l="T12" t="T13" r="T14" b="T15"/>
                <a:pathLst>
                  <a:path w="525" h="369">
                    <a:moveTo>
                      <a:pt x="0" y="0"/>
                    </a:moveTo>
                    <a:lnTo>
                      <a:pt x="99" y="231"/>
                    </a:lnTo>
                    <a:lnTo>
                      <a:pt x="342" y="369"/>
                    </a:lnTo>
                    <a:lnTo>
                      <a:pt x="525" y="300"/>
                    </a:lnTo>
                  </a:path>
                </a:pathLst>
              </a:custGeom>
              <a:solidFill>
                <a:srgbClr val="CCFF99"/>
              </a:solidFill>
              <a:ln w="9525">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2" name="Freeform 839"/>
              <p:cNvSpPr>
                <a:spLocks/>
              </p:cNvSpPr>
              <p:nvPr/>
            </p:nvSpPr>
            <p:spPr bwMode="auto">
              <a:xfrm>
                <a:off x="2906" y="9983"/>
                <a:ext cx="117" cy="181"/>
              </a:xfrm>
              <a:custGeom>
                <a:avLst/>
                <a:gdLst>
                  <a:gd name="T0" fmla="*/ 0 w 165"/>
                  <a:gd name="T1" fmla="*/ 0 h 252"/>
                  <a:gd name="T2" fmla="*/ 165 w 165"/>
                  <a:gd name="T3" fmla="*/ 252 h 252"/>
                  <a:gd name="T4" fmla="*/ 0 60000 65536"/>
                  <a:gd name="T5" fmla="*/ 0 60000 65536"/>
                  <a:gd name="T6" fmla="*/ 0 w 165"/>
                  <a:gd name="T7" fmla="*/ 0 h 252"/>
                  <a:gd name="T8" fmla="*/ 165 w 165"/>
                  <a:gd name="T9" fmla="*/ 252 h 252"/>
                </a:gdLst>
                <a:ahLst/>
                <a:cxnLst>
                  <a:cxn ang="T4">
                    <a:pos x="T0" y="T1"/>
                  </a:cxn>
                  <a:cxn ang="T5">
                    <a:pos x="T2" y="T3"/>
                  </a:cxn>
                </a:cxnLst>
                <a:rect l="T6" t="T7" r="T8" b="T9"/>
                <a:pathLst>
                  <a:path w="165" h="252">
                    <a:moveTo>
                      <a:pt x="0" y="0"/>
                    </a:moveTo>
                    <a:lnTo>
                      <a:pt x="165" y="252"/>
                    </a:lnTo>
                  </a:path>
                </a:pathLst>
              </a:custGeom>
              <a:solidFill>
                <a:srgbClr val="CCFF99"/>
              </a:solidFill>
              <a:ln w="9525">
                <a:solidFill>
                  <a:srgbClr val="006666"/>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603" name="Freeform 840"/>
              <p:cNvSpPr>
                <a:spLocks/>
              </p:cNvSpPr>
              <p:nvPr/>
            </p:nvSpPr>
            <p:spPr bwMode="auto">
              <a:xfrm>
                <a:off x="2645" y="9874"/>
                <a:ext cx="66" cy="66"/>
              </a:xfrm>
              <a:custGeom>
                <a:avLst/>
                <a:gdLst>
                  <a:gd name="T0" fmla="*/ 0 w 93"/>
                  <a:gd name="T1" fmla="*/ 93 h 93"/>
                  <a:gd name="T2" fmla="*/ 93 w 93"/>
                  <a:gd name="T3" fmla="*/ 0 h 93"/>
                  <a:gd name="T4" fmla="*/ 0 60000 65536"/>
                  <a:gd name="T5" fmla="*/ 0 60000 65536"/>
                  <a:gd name="T6" fmla="*/ 0 w 93"/>
                  <a:gd name="T7" fmla="*/ 0 h 93"/>
                  <a:gd name="T8" fmla="*/ 93 w 93"/>
                  <a:gd name="T9" fmla="*/ 93 h 93"/>
                </a:gdLst>
                <a:ahLst/>
                <a:cxnLst>
                  <a:cxn ang="T4">
                    <a:pos x="T0" y="T1"/>
                  </a:cxn>
                  <a:cxn ang="T5">
                    <a:pos x="T2" y="T3"/>
                  </a:cxn>
                </a:cxnLst>
                <a:rect l="T6" t="T7" r="T8" b="T9"/>
                <a:pathLst>
                  <a:path w="93" h="93">
                    <a:moveTo>
                      <a:pt x="0" y="93"/>
                    </a:moveTo>
                    <a:lnTo>
                      <a:pt x="93" y="0"/>
                    </a:lnTo>
                  </a:path>
                </a:pathLst>
              </a:custGeom>
              <a:noFill/>
              <a:ln w="9525">
                <a:solidFill>
                  <a:srgbClr val="0066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288" name="Group 906"/>
            <p:cNvGrpSpPr>
              <a:grpSpLocks/>
            </p:cNvGrpSpPr>
            <p:nvPr/>
          </p:nvGrpSpPr>
          <p:grpSpPr bwMode="auto">
            <a:xfrm>
              <a:off x="1519" y="2160"/>
              <a:ext cx="386" cy="532"/>
              <a:chOff x="3932" y="7528"/>
              <a:chExt cx="626" cy="927"/>
            </a:xfrm>
          </p:grpSpPr>
          <p:grpSp>
            <p:nvGrpSpPr>
              <p:cNvPr id="9550" name="Group 907"/>
              <p:cNvGrpSpPr>
                <a:grpSpLocks/>
              </p:cNvGrpSpPr>
              <p:nvPr/>
            </p:nvGrpSpPr>
            <p:grpSpPr bwMode="auto">
              <a:xfrm>
                <a:off x="3932" y="7528"/>
                <a:ext cx="626" cy="846"/>
                <a:chOff x="8561" y="802"/>
                <a:chExt cx="643" cy="939"/>
              </a:xfrm>
            </p:grpSpPr>
            <p:sp>
              <p:nvSpPr>
                <p:cNvPr id="9582" name="Freeform 908"/>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68"/>
                    <a:gd name="T76" fmla="*/ 0 h 7441"/>
                    <a:gd name="T77" fmla="*/ 5368 w 5368"/>
                    <a:gd name="T78" fmla="*/ 7441 h 74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68" h="7441">
                      <a:moveTo>
                        <a:pt x="5368" y="1103"/>
                      </a:moveTo>
                      <a:lnTo>
                        <a:pt x="3303" y="0"/>
                      </a:lnTo>
                      <a:lnTo>
                        <a:pt x="0" y="1795"/>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5368" y="5643"/>
                      </a:lnTo>
                      <a:lnTo>
                        <a:pt x="5368" y="1103"/>
                      </a:lnTo>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3" name="Freeform 909"/>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412"/>
                    <a:gd name="T101" fmla="*/ 327 w 327"/>
                    <a:gd name="T102" fmla="*/ 412 h 4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4" name="Freeform 910"/>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35"/>
                    <a:gd name="T115" fmla="*/ 0 h 5649"/>
                    <a:gd name="T116" fmla="*/ 2035 w 2035"/>
                    <a:gd name="T117" fmla="*/ 5649 h 56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1119"/>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5" name="Freeform 911"/>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 name="T10" fmla="*/ 0 60000 65536"/>
                    <a:gd name="T11" fmla="*/ 0 60000 65536"/>
                    <a:gd name="T12" fmla="*/ 0 60000 65536"/>
                    <a:gd name="T13" fmla="*/ 0 60000 65536"/>
                    <a:gd name="T14" fmla="*/ 0 60000 65536"/>
                    <a:gd name="T15" fmla="*/ 0 w 3330"/>
                    <a:gd name="T16" fmla="*/ 0 h 6333"/>
                    <a:gd name="T17" fmla="*/ 3330 w 3330"/>
                    <a:gd name="T18" fmla="*/ 6333 h 6333"/>
                  </a:gdLst>
                  <a:ahLst/>
                  <a:cxnLst>
                    <a:cxn ang="T10">
                      <a:pos x="T0" y="T1"/>
                    </a:cxn>
                    <a:cxn ang="T11">
                      <a:pos x="T2" y="T3"/>
                    </a:cxn>
                    <a:cxn ang="T12">
                      <a:pos x="T4" y="T5"/>
                    </a:cxn>
                    <a:cxn ang="T13">
                      <a:pos x="T6" y="T7"/>
                    </a:cxn>
                    <a:cxn ang="T14">
                      <a:pos x="T8" y="T9"/>
                    </a:cxn>
                  </a:cxnLst>
                  <a:rect l="T15" t="T16" r="T17" b="T18"/>
                  <a:pathLst>
                    <a:path w="3330" h="6333">
                      <a:moveTo>
                        <a:pt x="0" y="1808"/>
                      </a:moveTo>
                      <a:lnTo>
                        <a:pt x="0" y="6333"/>
                      </a:lnTo>
                      <a:lnTo>
                        <a:pt x="3330" y="4540"/>
                      </a:lnTo>
                      <a:lnTo>
                        <a:pt x="3330" y="0"/>
                      </a:lnTo>
                      <a:lnTo>
                        <a:pt x="0" y="1808"/>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6" name="Freeform 912"/>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7" name="Freeform 913"/>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8" name="Freeform 914"/>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9" name="Freeform 915"/>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1"/>
                    <a:gd name="T121" fmla="*/ 0 h 826"/>
                    <a:gd name="T122" fmla="*/ 1481 w 1481"/>
                    <a:gd name="T123" fmla="*/ 826 h 8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62" y="3"/>
                      </a:lnTo>
                      <a:lnTo>
                        <a:pt x="44" y="0"/>
                      </a:lnTo>
                      <a:lnTo>
                        <a:pt x="28" y="3"/>
                      </a:lnTo>
                      <a:lnTo>
                        <a:pt x="12" y="14"/>
                      </a:lnTo>
                      <a:lnTo>
                        <a:pt x="3" y="30"/>
                      </a:lnTo>
                      <a:lnTo>
                        <a:pt x="0" y="47"/>
                      </a:lnTo>
                      <a:lnTo>
                        <a:pt x="5" y="68"/>
                      </a:lnTo>
                      <a:lnTo>
                        <a:pt x="16" y="90"/>
                      </a:lnTo>
                      <a:lnTo>
                        <a:pt x="30" y="107"/>
                      </a:lnTo>
                      <a:lnTo>
                        <a:pt x="50" y="120"/>
                      </a:lnTo>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90" name="Freeform 916"/>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6"/>
                    <a:gd name="T67" fmla="*/ 0 h 795"/>
                    <a:gd name="T68" fmla="*/ 1376 w 1376"/>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90"/>
                      </a:lnTo>
                      <a:close/>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551" name="Group 917"/>
              <p:cNvGrpSpPr>
                <a:grpSpLocks/>
              </p:cNvGrpSpPr>
              <p:nvPr/>
            </p:nvGrpSpPr>
            <p:grpSpPr bwMode="auto">
              <a:xfrm>
                <a:off x="4181" y="8167"/>
                <a:ext cx="326" cy="288"/>
                <a:chOff x="6850" y="1185"/>
                <a:chExt cx="8860" cy="8440"/>
              </a:xfrm>
            </p:grpSpPr>
            <p:grpSp>
              <p:nvGrpSpPr>
                <p:cNvPr id="9552" name="Group 918"/>
                <p:cNvGrpSpPr>
                  <a:grpSpLocks/>
                </p:cNvGrpSpPr>
                <p:nvPr/>
              </p:nvGrpSpPr>
              <p:grpSpPr bwMode="auto">
                <a:xfrm>
                  <a:off x="9246" y="1185"/>
                  <a:ext cx="6464" cy="6763"/>
                  <a:chOff x="9246" y="1185"/>
                  <a:chExt cx="6464" cy="6763"/>
                </a:xfrm>
              </p:grpSpPr>
              <p:grpSp>
                <p:nvGrpSpPr>
                  <p:cNvPr id="9558" name="Group 919"/>
                  <p:cNvGrpSpPr>
                    <a:grpSpLocks/>
                  </p:cNvGrpSpPr>
                  <p:nvPr/>
                </p:nvGrpSpPr>
                <p:grpSpPr bwMode="auto">
                  <a:xfrm>
                    <a:off x="9246" y="1185"/>
                    <a:ext cx="6464" cy="6763"/>
                    <a:chOff x="9246" y="1185"/>
                    <a:chExt cx="6464" cy="6763"/>
                  </a:xfrm>
                </p:grpSpPr>
                <p:sp>
                  <p:nvSpPr>
                    <p:cNvPr id="9561" name="Freeform 920"/>
                    <p:cNvSpPr>
                      <a:spLocks/>
                    </p:cNvSpPr>
                    <p:nvPr/>
                  </p:nvSpPr>
                  <p:spPr bwMode="auto">
                    <a:xfrm>
                      <a:off x="9246" y="1185"/>
                      <a:ext cx="6464" cy="6763"/>
                    </a:xfrm>
                    <a:custGeom>
                      <a:avLst/>
                      <a:gdLst>
                        <a:gd name="T0" fmla="*/ 3308 w 6406"/>
                        <a:gd name="T1" fmla="*/ 6971 h 6971"/>
                        <a:gd name="T2" fmla="*/ 6406 w 6406"/>
                        <a:gd name="T3" fmla="*/ 5188 h 6971"/>
                        <a:gd name="T4" fmla="*/ 6406 w 6406"/>
                        <a:gd name="T5" fmla="*/ 3826 h 6971"/>
                        <a:gd name="T6" fmla="*/ 5384 w 6406"/>
                        <a:gd name="T7" fmla="*/ 3233 h 6971"/>
                        <a:gd name="T8" fmla="*/ 5384 w 6406"/>
                        <a:gd name="T9" fmla="*/ 1362 h 6971"/>
                        <a:gd name="T10" fmla="*/ 3224 w 6406"/>
                        <a:gd name="T11" fmla="*/ 113 h 6971"/>
                        <a:gd name="T12" fmla="*/ 2230 w 6406"/>
                        <a:gd name="T13" fmla="*/ 397 h 6971"/>
                        <a:gd name="T14" fmla="*/ 1549 w 6406"/>
                        <a:gd name="T15" fmla="*/ 0 h 6971"/>
                        <a:gd name="T16" fmla="*/ 752 w 6406"/>
                        <a:gd name="T17" fmla="*/ 314 h 6971"/>
                        <a:gd name="T18" fmla="*/ 752 w 6406"/>
                        <a:gd name="T19" fmla="*/ 3287 h 6971"/>
                        <a:gd name="T20" fmla="*/ 0 w 6406"/>
                        <a:gd name="T21" fmla="*/ 3713 h 6971"/>
                        <a:gd name="T22" fmla="*/ 0 w 6406"/>
                        <a:gd name="T23" fmla="*/ 5075 h 6971"/>
                        <a:gd name="T24" fmla="*/ 0 w 6406"/>
                        <a:gd name="T25" fmla="*/ 5075 h 6971"/>
                        <a:gd name="T26" fmla="*/ 176 w 6406"/>
                        <a:gd name="T27" fmla="*/ 5238 h 6971"/>
                        <a:gd name="T28" fmla="*/ 358 w 6406"/>
                        <a:gd name="T29" fmla="*/ 5401 h 6971"/>
                        <a:gd name="T30" fmla="*/ 541 w 6406"/>
                        <a:gd name="T31" fmla="*/ 5551 h 6971"/>
                        <a:gd name="T32" fmla="*/ 734 w 6406"/>
                        <a:gd name="T33" fmla="*/ 5701 h 6971"/>
                        <a:gd name="T34" fmla="*/ 927 w 6406"/>
                        <a:gd name="T35" fmla="*/ 5843 h 6971"/>
                        <a:gd name="T36" fmla="*/ 1127 w 6406"/>
                        <a:gd name="T37" fmla="*/ 5977 h 6971"/>
                        <a:gd name="T38" fmla="*/ 1328 w 6406"/>
                        <a:gd name="T39" fmla="*/ 6107 h 6971"/>
                        <a:gd name="T40" fmla="*/ 1535 w 6406"/>
                        <a:gd name="T41" fmla="*/ 6228 h 6971"/>
                        <a:gd name="T42" fmla="*/ 1746 w 6406"/>
                        <a:gd name="T43" fmla="*/ 6345 h 6971"/>
                        <a:gd name="T44" fmla="*/ 1960 w 6406"/>
                        <a:gd name="T45" fmla="*/ 6457 h 6971"/>
                        <a:gd name="T46" fmla="*/ 2178 w 6406"/>
                        <a:gd name="T47" fmla="*/ 6558 h 6971"/>
                        <a:gd name="T48" fmla="*/ 2399 w 6406"/>
                        <a:gd name="T49" fmla="*/ 6654 h 6971"/>
                        <a:gd name="T50" fmla="*/ 2620 w 6406"/>
                        <a:gd name="T51" fmla="*/ 6746 h 6971"/>
                        <a:gd name="T52" fmla="*/ 2848 w 6406"/>
                        <a:gd name="T53" fmla="*/ 6829 h 6971"/>
                        <a:gd name="T54" fmla="*/ 3077 w 6406"/>
                        <a:gd name="T55" fmla="*/ 6904 h 6971"/>
                        <a:gd name="T56" fmla="*/ 3308 w 6406"/>
                        <a:gd name="T57" fmla="*/ 6971 h 6971"/>
                        <a:gd name="T58" fmla="*/ 3308 w 6406"/>
                        <a:gd name="T59" fmla="*/ 6971 h 6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6"/>
                        <a:gd name="T91" fmla="*/ 0 h 6971"/>
                        <a:gd name="T92" fmla="*/ 6406 w 6406"/>
                        <a:gd name="T93" fmla="*/ 6971 h 6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6" h="6971">
                          <a:moveTo>
                            <a:pt x="3308" y="6971"/>
                          </a:moveTo>
                          <a:lnTo>
                            <a:pt x="6406" y="5188"/>
                          </a:lnTo>
                          <a:lnTo>
                            <a:pt x="6406" y="3826"/>
                          </a:lnTo>
                          <a:lnTo>
                            <a:pt x="5384" y="3233"/>
                          </a:lnTo>
                          <a:lnTo>
                            <a:pt x="5384" y="1362"/>
                          </a:lnTo>
                          <a:lnTo>
                            <a:pt x="3224" y="113"/>
                          </a:lnTo>
                          <a:lnTo>
                            <a:pt x="2230" y="397"/>
                          </a:lnTo>
                          <a:lnTo>
                            <a:pt x="1549" y="0"/>
                          </a:lnTo>
                          <a:lnTo>
                            <a:pt x="752" y="314"/>
                          </a:lnTo>
                          <a:lnTo>
                            <a:pt x="752" y="3287"/>
                          </a:lnTo>
                          <a:lnTo>
                            <a:pt x="0" y="3713"/>
                          </a:lnTo>
                          <a:lnTo>
                            <a:pt x="0" y="5075"/>
                          </a:lnTo>
                          <a:lnTo>
                            <a:pt x="176" y="5238"/>
                          </a:lnTo>
                          <a:lnTo>
                            <a:pt x="358" y="5401"/>
                          </a:lnTo>
                          <a:lnTo>
                            <a:pt x="541" y="5551"/>
                          </a:lnTo>
                          <a:lnTo>
                            <a:pt x="734" y="5701"/>
                          </a:lnTo>
                          <a:lnTo>
                            <a:pt x="927" y="5843"/>
                          </a:lnTo>
                          <a:lnTo>
                            <a:pt x="1127" y="5977"/>
                          </a:lnTo>
                          <a:lnTo>
                            <a:pt x="1328" y="6107"/>
                          </a:lnTo>
                          <a:lnTo>
                            <a:pt x="1535" y="6228"/>
                          </a:lnTo>
                          <a:lnTo>
                            <a:pt x="1746" y="6345"/>
                          </a:lnTo>
                          <a:lnTo>
                            <a:pt x="1960" y="6457"/>
                          </a:lnTo>
                          <a:lnTo>
                            <a:pt x="2178" y="6558"/>
                          </a:lnTo>
                          <a:lnTo>
                            <a:pt x="2399" y="6654"/>
                          </a:lnTo>
                          <a:lnTo>
                            <a:pt x="2620" y="6746"/>
                          </a:lnTo>
                          <a:lnTo>
                            <a:pt x="2848" y="6829"/>
                          </a:lnTo>
                          <a:lnTo>
                            <a:pt x="3077" y="6904"/>
                          </a:lnTo>
                          <a:lnTo>
                            <a:pt x="3308" y="697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2" name="Freeform 921"/>
                    <p:cNvSpPr>
                      <a:spLocks/>
                    </p:cNvSpPr>
                    <p:nvPr/>
                  </p:nvSpPr>
                  <p:spPr bwMode="auto">
                    <a:xfrm>
                      <a:off x="9246" y="4787"/>
                      <a:ext cx="3338" cy="3161"/>
                    </a:xfrm>
                    <a:custGeom>
                      <a:avLst/>
                      <a:gdLst>
                        <a:gd name="T0" fmla="*/ 0 w 3308"/>
                        <a:gd name="T1" fmla="*/ 1362 h 3258"/>
                        <a:gd name="T2" fmla="*/ 176 w 3308"/>
                        <a:gd name="T3" fmla="*/ 1525 h 3258"/>
                        <a:gd name="T4" fmla="*/ 355 w 3308"/>
                        <a:gd name="T5" fmla="*/ 1688 h 3258"/>
                        <a:gd name="T6" fmla="*/ 541 w 3308"/>
                        <a:gd name="T7" fmla="*/ 1842 h 3258"/>
                        <a:gd name="T8" fmla="*/ 731 w 3308"/>
                        <a:gd name="T9" fmla="*/ 1988 h 3258"/>
                        <a:gd name="T10" fmla="*/ 924 w 3308"/>
                        <a:gd name="T11" fmla="*/ 2130 h 3258"/>
                        <a:gd name="T12" fmla="*/ 1124 w 3308"/>
                        <a:gd name="T13" fmla="*/ 2268 h 3258"/>
                        <a:gd name="T14" fmla="*/ 1328 w 3308"/>
                        <a:gd name="T15" fmla="*/ 2398 h 3258"/>
                        <a:gd name="T16" fmla="*/ 1535 w 3308"/>
                        <a:gd name="T17" fmla="*/ 2519 h 3258"/>
                        <a:gd name="T18" fmla="*/ 1742 w 3308"/>
                        <a:gd name="T19" fmla="*/ 2636 h 3258"/>
                        <a:gd name="T20" fmla="*/ 1956 w 3308"/>
                        <a:gd name="T21" fmla="*/ 2744 h 3258"/>
                        <a:gd name="T22" fmla="*/ 2174 w 3308"/>
                        <a:gd name="T23" fmla="*/ 2849 h 3258"/>
                        <a:gd name="T24" fmla="*/ 2395 w 3308"/>
                        <a:gd name="T25" fmla="*/ 2945 h 3258"/>
                        <a:gd name="T26" fmla="*/ 2620 w 3308"/>
                        <a:gd name="T27" fmla="*/ 3033 h 3258"/>
                        <a:gd name="T28" fmla="*/ 2848 w 3308"/>
                        <a:gd name="T29" fmla="*/ 3116 h 3258"/>
                        <a:gd name="T30" fmla="*/ 3077 w 3308"/>
                        <a:gd name="T31" fmla="*/ 3191 h 3258"/>
                        <a:gd name="T32" fmla="*/ 3308 w 3308"/>
                        <a:gd name="T33" fmla="*/ 3258 h 3258"/>
                        <a:gd name="T34" fmla="*/ 3308 w 3308"/>
                        <a:gd name="T35" fmla="*/ 3258 h 3258"/>
                        <a:gd name="T36" fmla="*/ 3308 w 3308"/>
                        <a:gd name="T37" fmla="*/ 1897 h 3258"/>
                        <a:gd name="T38" fmla="*/ 3308 w 3308"/>
                        <a:gd name="T39" fmla="*/ 1897 h 3258"/>
                        <a:gd name="T40" fmla="*/ 3077 w 3308"/>
                        <a:gd name="T41" fmla="*/ 1830 h 3258"/>
                        <a:gd name="T42" fmla="*/ 2848 w 3308"/>
                        <a:gd name="T43" fmla="*/ 1755 h 3258"/>
                        <a:gd name="T44" fmla="*/ 2620 w 3308"/>
                        <a:gd name="T45" fmla="*/ 1671 h 3258"/>
                        <a:gd name="T46" fmla="*/ 2395 w 3308"/>
                        <a:gd name="T47" fmla="*/ 1583 h 3258"/>
                        <a:gd name="T48" fmla="*/ 2178 w 3308"/>
                        <a:gd name="T49" fmla="*/ 1487 h 3258"/>
                        <a:gd name="T50" fmla="*/ 1960 w 3308"/>
                        <a:gd name="T51" fmla="*/ 1383 h 3258"/>
                        <a:gd name="T52" fmla="*/ 1746 w 3308"/>
                        <a:gd name="T53" fmla="*/ 1274 h 3258"/>
                        <a:gd name="T54" fmla="*/ 1535 w 3308"/>
                        <a:gd name="T55" fmla="*/ 1157 h 3258"/>
                        <a:gd name="T56" fmla="*/ 1328 w 3308"/>
                        <a:gd name="T57" fmla="*/ 1032 h 3258"/>
                        <a:gd name="T58" fmla="*/ 1124 w 3308"/>
                        <a:gd name="T59" fmla="*/ 907 h 3258"/>
                        <a:gd name="T60" fmla="*/ 927 w 3308"/>
                        <a:gd name="T61" fmla="*/ 769 h 3258"/>
                        <a:gd name="T62" fmla="*/ 731 w 3308"/>
                        <a:gd name="T63" fmla="*/ 627 h 3258"/>
                        <a:gd name="T64" fmla="*/ 541 w 3308"/>
                        <a:gd name="T65" fmla="*/ 481 h 3258"/>
                        <a:gd name="T66" fmla="*/ 355 w 3308"/>
                        <a:gd name="T67" fmla="*/ 326 h 3258"/>
                        <a:gd name="T68" fmla="*/ 176 w 3308"/>
                        <a:gd name="T69" fmla="*/ 167 h 3258"/>
                        <a:gd name="T70" fmla="*/ 0 w 3308"/>
                        <a:gd name="T71" fmla="*/ 0 h 3258"/>
                        <a:gd name="T72" fmla="*/ 0 w 3308"/>
                        <a:gd name="T73" fmla="*/ 0 h 3258"/>
                        <a:gd name="T74" fmla="*/ 0 w 3308"/>
                        <a:gd name="T75" fmla="*/ 1362 h 3258"/>
                        <a:gd name="T76" fmla="*/ 0 w 3308"/>
                        <a:gd name="T77" fmla="*/ 1362 h 32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8"/>
                        <a:gd name="T118" fmla="*/ 0 h 3258"/>
                        <a:gd name="T119" fmla="*/ 3308 w 3308"/>
                        <a:gd name="T120" fmla="*/ 3258 h 32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8" h="3258">
                          <a:moveTo>
                            <a:pt x="0" y="1362"/>
                          </a:moveTo>
                          <a:lnTo>
                            <a:pt x="176" y="1525"/>
                          </a:lnTo>
                          <a:lnTo>
                            <a:pt x="355" y="1688"/>
                          </a:lnTo>
                          <a:lnTo>
                            <a:pt x="541" y="1842"/>
                          </a:lnTo>
                          <a:lnTo>
                            <a:pt x="731" y="1988"/>
                          </a:lnTo>
                          <a:lnTo>
                            <a:pt x="924" y="2130"/>
                          </a:lnTo>
                          <a:lnTo>
                            <a:pt x="1124" y="2268"/>
                          </a:lnTo>
                          <a:lnTo>
                            <a:pt x="1328" y="2398"/>
                          </a:lnTo>
                          <a:lnTo>
                            <a:pt x="1535" y="2519"/>
                          </a:lnTo>
                          <a:lnTo>
                            <a:pt x="1742" y="2636"/>
                          </a:lnTo>
                          <a:lnTo>
                            <a:pt x="1956" y="2744"/>
                          </a:lnTo>
                          <a:lnTo>
                            <a:pt x="2174" y="2849"/>
                          </a:lnTo>
                          <a:lnTo>
                            <a:pt x="2395" y="2945"/>
                          </a:lnTo>
                          <a:lnTo>
                            <a:pt x="2620" y="3033"/>
                          </a:lnTo>
                          <a:lnTo>
                            <a:pt x="2848" y="3116"/>
                          </a:lnTo>
                          <a:lnTo>
                            <a:pt x="3077" y="3191"/>
                          </a:lnTo>
                          <a:lnTo>
                            <a:pt x="3308" y="3258"/>
                          </a:lnTo>
                          <a:lnTo>
                            <a:pt x="3308" y="1897"/>
                          </a:lnTo>
                          <a:lnTo>
                            <a:pt x="3077" y="1830"/>
                          </a:lnTo>
                          <a:lnTo>
                            <a:pt x="2848" y="1755"/>
                          </a:lnTo>
                          <a:lnTo>
                            <a:pt x="2620" y="1671"/>
                          </a:lnTo>
                          <a:lnTo>
                            <a:pt x="2395" y="1583"/>
                          </a:lnTo>
                          <a:lnTo>
                            <a:pt x="2178" y="1487"/>
                          </a:lnTo>
                          <a:lnTo>
                            <a:pt x="1960" y="1383"/>
                          </a:lnTo>
                          <a:lnTo>
                            <a:pt x="1746" y="1274"/>
                          </a:lnTo>
                          <a:lnTo>
                            <a:pt x="1535" y="1157"/>
                          </a:lnTo>
                          <a:lnTo>
                            <a:pt x="1328" y="1032"/>
                          </a:lnTo>
                          <a:lnTo>
                            <a:pt x="1124" y="907"/>
                          </a:lnTo>
                          <a:lnTo>
                            <a:pt x="927" y="769"/>
                          </a:lnTo>
                          <a:lnTo>
                            <a:pt x="731" y="627"/>
                          </a:lnTo>
                          <a:lnTo>
                            <a:pt x="541" y="481"/>
                          </a:lnTo>
                          <a:lnTo>
                            <a:pt x="355" y="326"/>
                          </a:lnTo>
                          <a:lnTo>
                            <a:pt x="176" y="167"/>
                          </a:lnTo>
                          <a:lnTo>
                            <a:pt x="0" y="0"/>
                          </a:lnTo>
                          <a:lnTo>
                            <a:pt x="0" y="1362"/>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3" name="Freeform 922"/>
                    <p:cNvSpPr>
                      <a:spLocks/>
                    </p:cNvSpPr>
                    <p:nvPr/>
                  </p:nvSpPr>
                  <p:spPr bwMode="auto">
                    <a:xfrm>
                      <a:off x="11022" y="6247"/>
                      <a:ext cx="1407" cy="827"/>
                    </a:xfrm>
                    <a:custGeom>
                      <a:avLst/>
                      <a:gdLst>
                        <a:gd name="T0" fmla="*/ 0 w 1394"/>
                        <a:gd name="T1" fmla="*/ 0 h 852"/>
                        <a:gd name="T2" fmla="*/ 1394 w 1394"/>
                        <a:gd name="T3" fmla="*/ 568 h 852"/>
                        <a:gd name="T4" fmla="*/ 1394 w 1394"/>
                        <a:gd name="T5" fmla="*/ 852 h 852"/>
                        <a:gd name="T6" fmla="*/ 0 w 1394"/>
                        <a:gd name="T7" fmla="*/ 313 h 852"/>
                        <a:gd name="T8" fmla="*/ 0 w 1394"/>
                        <a:gd name="T9" fmla="*/ 0 h 852"/>
                        <a:gd name="T10" fmla="*/ 0 60000 65536"/>
                        <a:gd name="T11" fmla="*/ 0 60000 65536"/>
                        <a:gd name="T12" fmla="*/ 0 60000 65536"/>
                        <a:gd name="T13" fmla="*/ 0 60000 65536"/>
                        <a:gd name="T14" fmla="*/ 0 60000 65536"/>
                        <a:gd name="T15" fmla="*/ 0 w 1394"/>
                        <a:gd name="T16" fmla="*/ 0 h 852"/>
                        <a:gd name="T17" fmla="*/ 1394 w 1394"/>
                        <a:gd name="T18" fmla="*/ 852 h 852"/>
                      </a:gdLst>
                      <a:ahLst/>
                      <a:cxnLst>
                        <a:cxn ang="T10">
                          <a:pos x="T0" y="T1"/>
                        </a:cxn>
                        <a:cxn ang="T11">
                          <a:pos x="T2" y="T3"/>
                        </a:cxn>
                        <a:cxn ang="T12">
                          <a:pos x="T4" y="T5"/>
                        </a:cxn>
                        <a:cxn ang="T13">
                          <a:pos x="T6" y="T7"/>
                        </a:cxn>
                        <a:cxn ang="T14">
                          <a:pos x="T8" y="T9"/>
                        </a:cxn>
                      </a:cxnLst>
                      <a:rect l="T15" t="T16" r="T17" b="T18"/>
                      <a:pathLst>
                        <a:path w="1394" h="852">
                          <a:moveTo>
                            <a:pt x="0" y="0"/>
                          </a:moveTo>
                          <a:lnTo>
                            <a:pt x="1394" y="568"/>
                          </a:lnTo>
                          <a:lnTo>
                            <a:pt x="1394" y="852"/>
                          </a:lnTo>
                          <a:lnTo>
                            <a:pt x="0" y="313"/>
                          </a:lnTo>
                          <a:lnTo>
                            <a:pt x="0" y="0"/>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4" name="Freeform 923"/>
                    <p:cNvSpPr>
                      <a:spLocks/>
                    </p:cNvSpPr>
                    <p:nvPr/>
                  </p:nvSpPr>
                  <p:spPr bwMode="auto">
                    <a:xfrm>
                      <a:off x="13446" y="2506"/>
                      <a:ext cx="1233" cy="2776"/>
                    </a:xfrm>
                    <a:custGeom>
                      <a:avLst/>
                      <a:gdLst>
                        <a:gd name="T0" fmla="*/ 24 w 1222"/>
                        <a:gd name="T1" fmla="*/ 455 h 2861"/>
                        <a:gd name="T2" fmla="*/ 1222 w 1222"/>
                        <a:gd name="T3" fmla="*/ 0 h 2861"/>
                        <a:gd name="T4" fmla="*/ 1222 w 1222"/>
                        <a:gd name="T5" fmla="*/ 1871 h 2861"/>
                        <a:gd name="T6" fmla="*/ 0 w 1222"/>
                        <a:gd name="T7" fmla="*/ 2861 h 2861"/>
                        <a:gd name="T8" fmla="*/ 24 w 1222"/>
                        <a:gd name="T9" fmla="*/ 455 h 2861"/>
                        <a:gd name="T10" fmla="*/ 0 60000 65536"/>
                        <a:gd name="T11" fmla="*/ 0 60000 65536"/>
                        <a:gd name="T12" fmla="*/ 0 60000 65536"/>
                        <a:gd name="T13" fmla="*/ 0 60000 65536"/>
                        <a:gd name="T14" fmla="*/ 0 60000 65536"/>
                        <a:gd name="T15" fmla="*/ 0 w 1222"/>
                        <a:gd name="T16" fmla="*/ 0 h 2861"/>
                        <a:gd name="T17" fmla="*/ 1222 w 1222"/>
                        <a:gd name="T18" fmla="*/ 2861 h 2861"/>
                      </a:gdLst>
                      <a:ahLst/>
                      <a:cxnLst>
                        <a:cxn ang="T10">
                          <a:pos x="T0" y="T1"/>
                        </a:cxn>
                        <a:cxn ang="T11">
                          <a:pos x="T2" y="T3"/>
                        </a:cxn>
                        <a:cxn ang="T12">
                          <a:pos x="T4" y="T5"/>
                        </a:cxn>
                        <a:cxn ang="T13">
                          <a:pos x="T6" y="T7"/>
                        </a:cxn>
                        <a:cxn ang="T14">
                          <a:pos x="T8" y="T9"/>
                        </a:cxn>
                      </a:cxnLst>
                      <a:rect l="T15" t="T16" r="T17" b="T18"/>
                      <a:pathLst>
                        <a:path w="1222" h="2861">
                          <a:moveTo>
                            <a:pt x="24" y="455"/>
                          </a:moveTo>
                          <a:lnTo>
                            <a:pt x="1222" y="0"/>
                          </a:lnTo>
                          <a:lnTo>
                            <a:pt x="1222" y="1871"/>
                          </a:lnTo>
                          <a:lnTo>
                            <a:pt x="0" y="2861"/>
                          </a:lnTo>
                          <a:lnTo>
                            <a:pt x="24" y="455"/>
                          </a:lnTo>
                          <a:close/>
                        </a:path>
                      </a:pathLst>
                    </a:custGeom>
                    <a:solidFill>
                      <a:srgbClr val="009999"/>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5" name="Freeform 924"/>
                    <p:cNvSpPr>
                      <a:spLocks/>
                    </p:cNvSpPr>
                    <p:nvPr/>
                  </p:nvSpPr>
                  <p:spPr bwMode="auto">
                    <a:xfrm>
                      <a:off x="12815" y="2661"/>
                      <a:ext cx="655" cy="3447"/>
                    </a:xfrm>
                    <a:custGeom>
                      <a:avLst/>
                      <a:gdLst>
                        <a:gd name="T0" fmla="*/ 0 w 649"/>
                        <a:gd name="T1" fmla="*/ 3554 h 3554"/>
                        <a:gd name="T2" fmla="*/ 0 w 649"/>
                        <a:gd name="T3" fmla="*/ 380 h 3554"/>
                        <a:gd name="T4" fmla="*/ 649 w 649"/>
                        <a:gd name="T5" fmla="*/ 0 h 3554"/>
                        <a:gd name="T6" fmla="*/ 625 w 649"/>
                        <a:gd name="T7" fmla="*/ 3015 h 3554"/>
                        <a:gd name="T8" fmla="*/ 0 w 649"/>
                        <a:gd name="T9" fmla="*/ 3554 h 3554"/>
                        <a:gd name="T10" fmla="*/ 0 60000 65536"/>
                        <a:gd name="T11" fmla="*/ 0 60000 65536"/>
                        <a:gd name="T12" fmla="*/ 0 60000 65536"/>
                        <a:gd name="T13" fmla="*/ 0 60000 65536"/>
                        <a:gd name="T14" fmla="*/ 0 60000 65536"/>
                        <a:gd name="T15" fmla="*/ 0 w 649"/>
                        <a:gd name="T16" fmla="*/ 0 h 3554"/>
                        <a:gd name="T17" fmla="*/ 649 w 649"/>
                        <a:gd name="T18" fmla="*/ 3554 h 3554"/>
                      </a:gdLst>
                      <a:ahLst/>
                      <a:cxnLst>
                        <a:cxn ang="T10">
                          <a:pos x="T0" y="T1"/>
                        </a:cxn>
                        <a:cxn ang="T11">
                          <a:pos x="T2" y="T3"/>
                        </a:cxn>
                        <a:cxn ang="T12">
                          <a:pos x="T4" y="T5"/>
                        </a:cxn>
                        <a:cxn ang="T13">
                          <a:pos x="T6" y="T7"/>
                        </a:cxn>
                        <a:cxn ang="T14">
                          <a:pos x="T8" y="T9"/>
                        </a:cxn>
                      </a:cxnLst>
                      <a:rect l="T15" t="T16" r="T17" b="T18"/>
                      <a:pathLst>
                        <a:path w="649" h="3554">
                          <a:moveTo>
                            <a:pt x="0" y="3554"/>
                          </a:moveTo>
                          <a:lnTo>
                            <a:pt x="0" y="380"/>
                          </a:lnTo>
                          <a:lnTo>
                            <a:pt x="649" y="0"/>
                          </a:lnTo>
                          <a:lnTo>
                            <a:pt x="625" y="3015"/>
                          </a:lnTo>
                          <a:lnTo>
                            <a:pt x="0" y="355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6" name="Freeform 925"/>
                    <p:cNvSpPr>
                      <a:spLocks/>
                    </p:cNvSpPr>
                    <p:nvPr/>
                  </p:nvSpPr>
                  <p:spPr bwMode="auto">
                    <a:xfrm>
                      <a:off x="10004" y="1490"/>
                      <a:ext cx="2811" cy="4618"/>
                    </a:xfrm>
                    <a:custGeom>
                      <a:avLst/>
                      <a:gdLst>
                        <a:gd name="T0" fmla="*/ 2785 w 2785"/>
                        <a:gd name="T1" fmla="*/ 4761 h 4761"/>
                        <a:gd name="T2" fmla="*/ 2588 w 2785"/>
                        <a:gd name="T3" fmla="*/ 4707 h 4761"/>
                        <a:gd name="T4" fmla="*/ 2395 w 2785"/>
                        <a:gd name="T5" fmla="*/ 4644 h 4761"/>
                        <a:gd name="T6" fmla="*/ 2205 w 2785"/>
                        <a:gd name="T7" fmla="*/ 4577 h 4761"/>
                        <a:gd name="T8" fmla="*/ 2019 w 2785"/>
                        <a:gd name="T9" fmla="*/ 4506 h 4761"/>
                        <a:gd name="T10" fmla="*/ 1833 w 2785"/>
                        <a:gd name="T11" fmla="*/ 4427 h 4761"/>
                        <a:gd name="T12" fmla="*/ 1650 w 2785"/>
                        <a:gd name="T13" fmla="*/ 4343 h 4761"/>
                        <a:gd name="T14" fmla="*/ 1468 w 2785"/>
                        <a:gd name="T15" fmla="*/ 4251 h 4761"/>
                        <a:gd name="T16" fmla="*/ 1292 w 2785"/>
                        <a:gd name="T17" fmla="*/ 4159 h 4761"/>
                        <a:gd name="T18" fmla="*/ 1116 w 2785"/>
                        <a:gd name="T19" fmla="*/ 4055 h 4761"/>
                        <a:gd name="T20" fmla="*/ 948 w 2785"/>
                        <a:gd name="T21" fmla="*/ 3951 h 4761"/>
                        <a:gd name="T22" fmla="*/ 779 w 2785"/>
                        <a:gd name="T23" fmla="*/ 3838 h 4761"/>
                        <a:gd name="T24" fmla="*/ 618 w 2785"/>
                        <a:gd name="T25" fmla="*/ 3721 h 4761"/>
                        <a:gd name="T26" fmla="*/ 456 w 2785"/>
                        <a:gd name="T27" fmla="*/ 3600 h 4761"/>
                        <a:gd name="T28" fmla="*/ 302 w 2785"/>
                        <a:gd name="T29" fmla="*/ 3470 h 4761"/>
                        <a:gd name="T30" fmla="*/ 147 w 2785"/>
                        <a:gd name="T31" fmla="*/ 3337 h 4761"/>
                        <a:gd name="T32" fmla="*/ 0 w 2785"/>
                        <a:gd name="T33" fmla="*/ 3199 h 4761"/>
                        <a:gd name="T34" fmla="*/ 0 w 2785"/>
                        <a:gd name="T35" fmla="*/ 3199 h 4761"/>
                        <a:gd name="T36" fmla="*/ 0 w 2785"/>
                        <a:gd name="T37" fmla="*/ 0 h 4761"/>
                        <a:gd name="T38" fmla="*/ 0 w 2785"/>
                        <a:gd name="T39" fmla="*/ 0 h 4761"/>
                        <a:gd name="T40" fmla="*/ 154 w 2785"/>
                        <a:gd name="T41" fmla="*/ 129 h 4761"/>
                        <a:gd name="T42" fmla="*/ 309 w 2785"/>
                        <a:gd name="T43" fmla="*/ 259 h 4761"/>
                        <a:gd name="T44" fmla="*/ 467 w 2785"/>
                        <a:gd name="T45" fmla="*/ 384 h 4761"/>
                        <a:gd name="T46" fmla="*/ 632 w 2785"/>
                        <a:gd name="T47" fmla="*/ 505 h 4761"/>
                        <a:gd name="T48" fmla="*/ 797 w 2785"/>
                        <a:gd name="T49" fmla="*/ 618 h 4761"/>
                        <a:gd name="T50" fmla="*/ 962 w 2785"/>
                        <a:gd name="T51" fmla="*/ 731 h 4761"/>
                        <a:gd name="T52" fmla="*/ 1134 w 2785"/>
                        <a:gd name="T53" fmla="*/ 835 h 4761"/>
                        <a:gd name="T54" fmla="*/ 1310 w 2785"/>
                        <a:gd name="T55" fmla="*/ 939 h 4761"/>
                        <a:gd name="T56" fmla="*/ 1485 w 2785"/>
                        <a:gd name="T57" fmla="*/ 1035 h 4761"/>
                        <a:gd name="T58" fmla="*/ 1664 w 2785"/>
                        <a:gd name="T59" fmla="*/ 1127 h 4761"/>
                        <a:gd name="T60" fmla="*/ 1843 w 2785"/>
                        <a:gd name="T61" fmla="*/ 1215 h 4761"/>
                        <a:gd name="T62" fmla="*/ 2030 w 2785"/>
                        <a:gd name="T63" fmla="*/ 1299 h 4761"/>
                        <a:gd name="T64" fmla="*/ 2216 w 2785"/>
                        <a:gd name="T65" fmla="*/ 1378 h 4761"/>
                        <a:gd name="T66" fmla="*/ 2402 w 2785"/>
                        <a:gd name="T67" fmla="*/ 1453 h 4761"/>
                        <a:gd name="T68" fmla="*/ 2592 w 2785"/>
                        <a:gd name="T69" fmla="*/ 1520 h 4761"/>
                        <a:gd name="T70" fmla="*/ 2785 w 2785"/>
                        <a:gd name="T71" fmla="*/ 1587 h 4761"/>
                        <a:gd name="T72" fmla="*/ 2785 w 2785"/>
                        <a:gd name="T73" fmla="*/ 1587 h 4761"/>
                        <a:gd name="T74" fmla="*/ 2785 w 2785"/>
                        <a:gd name="T75" fmla="*/ 4761 h 4761"/>
                        <a:gd name="T76" fmla="*/ 2785 w 2785"/>
                        <a:gd name="T77" fmla="*/ 4761 h 4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85"/>
                        <a:gd name="T118" fmla="*/ 0 h 4761"/>
                        <a:gd name="T119" fmla="*/ 2785 w 2785"/>
                        <a:gd name="T120" fmla="*/ 4761 h 4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85" h="4761">
                          <a:moveTo>
                            <a:pt x="2785" y="4761"/>
                          </a:moveTo>
                          <a:lnTo>
                            <a:pt x="2588" y="4707"/>
                          </a:lnTo>
                          <a:lnTo>
                            <a:pt x="2395" y="4644"/>
                          </a:lnTo>
                          <a:lnTo>
                            <a:pt x="2205" y="4577"/>
                          </a:lnTo>
                          <a:lnTo>
                            <a:pt x="2019" y="4506"/>
                          </a:lnTo>
                          <a:lnTo>
                            <a:pt x="1833" y="4427"/>
                          </a:lnTo>
                          <a:lnTo>
                            <a:pt x="1650" y="4343"/>
                          </a:lnTo>
                          <a:lnTo>
                            <a:pt x="1468" y="4251"/>
                          </a:lnTo>
                          <a:lnTo>
                            <a:pt x="1292" y="4159"/>
                          </a:lnTo>
                          <a:lnTo>
                            <a:pt x="1116" y="4055"/>
                          </a:lnTo>
                          <a:lnTo>
                            <a:pt x="948" y="3951"/>
                          </a:lnTo>
                          <a:lnTo>
                            <a:pt x="779" y="3838"/>
                          </a:lnTo>
                          <a:lnTo>
                            <a:pt x="618" y="3721"/>
                          </a:lnTo>
                          <a:lnTo>
                            <a:pt x="456" y="3600"/>
                          </a:lnTo>
                          <a:lnTo>
                            <a:pt x="302" y="3470"/>
                          </a:lnTo>
                          <a:lnTo>
                            <a:pt x="147" y="3337"/>
                          </a:lnTo>
                          <a:lnTo>
                            <a:pt x="0" y="3199"/>
                          </a:lnTo>
                          <a:lnTo>
                            <a:pt x="0" y="0"/>
                          </a:lnTo>
                          <a:lnTo>
                            <a:pt x="154" y="129"/>
                          </a:lnTo>
                          <a:lnTo>
                            <a:pt x="309" y="259"/>
                          </a:lnTo>
                          <a:lnTo>
                            <a:pt x="467" y="384"/>
                          </a:lnTo>
                          <a:lnTo>
                            <a:pt x="632" y="505"/>
                          </a:lnTo>
                          <a:lnTo>
                            <a:pt x="797" y="618"/>
                          </a:lnTo>
                          <a:lnTo>
                            <a:pt x="962" y="731"/>
                          </a:lnTo>
                          <a:lnTo>
                            <a:pt x="1134" y="835"/>
                          </a:lnTo>
                          <a:lnTo>
                            <a:pt x="1310" y="939"/>
                          </a:lnTo>
                          <a:lnTo>
                            <a:pt x="1485" y="1035"/>
                          </a:lnTo>
                          <a:lnTo>
                            <a:pt x="1664" y="1127"/>
                          </a:lnTo>
                          <a:lnTo>
                            <a:pt x="1843" y="1215"/>
                          </a:lnTo>
                          <a:lnTo>
                            <a:pt x="2030" y="1299"/>
                          </a:lnTo>
                          <a:lnTo>
                            <a:pt x="2216" y="1378"/>
                          </a:lnTo>
                          <a:lnTo>
                            <a:pt x="2402" y="1453"/>
                          </a:lnTo>
                          <a:lnTo>
                            <a:pt x="2592" y="1520"/>
                          </a:lnTo>
                          <a:lnTo>
                            <a:pt x="2785" y="1587"/>
                          </a:lnTo>
                          <a:lnTo>
                            <a:pt x="2785" y="476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7" name="Freeform 926"/>
                    <p:cNvSpPr>
                      <a:spLocks/>
                    </p:cNvSpPr>
                    <p:nvPr/>
                  </p:nvSpPr>
                  <p:spPr bwMode="auto">
                    <a:xfrm>
                      <a:off x="11496" y="1295"/>
                      <a:ext cx="3183" cy="1653"/>
                    </a:xfrm>
                    <a:custGeom>
                      <a:avLst/>
                      <a:gdLst>
                        <a:gd name="T0" fmla="*/ 1956 w 3154"/>
                        <a:gd name="T1" fmla="*/ 1704 h 1704"/>
                        <a:gd name="T2" fmla="*/ 1956 w 3154"/>
                        <a:gd name="T3" fmla="*/ 1408 h 1704"/>
                        <a:gd name="T4" fmla="*/ 0 w 3154"/>
                        <a:gd name="T5" fmla="*/ 284 h 1704"/>
                        <a:gd name="T6" fmla="*/ 994 w 3154"/>
                        <a:gd name="T7" fmla="*/ 0 h 1704"/>
                        <a:gd name="T8" fmla="*/ 3154 w 3154"/>
                        <a:gd name="T9" fmla="*/ 1249 h 1704"/>
                        <a:gd name="T10" fmla="*/ 1956 w 3154"/>
                        <a:gd name="T11" fmla="*/ 1704 h 1704"/>
                        <a:gd name="T12" fmla="*/ 0 60000 65536"/>
                        <a:gd name="T13" fmla="*/ 0 60000 65536"/>
                        <a:gd name="T14" fmla="*/ 0 60000 65536"/>
                        <a:gd name="T15" fmla="*/ 0 60000 65536"/>
                        <a:gd name="T16" fmla="*/ 0 60000 65536"/>
                        <a:gd name="T17" fmla="*/ 0 60000 65536"/>
                        <a:gd name="T18" fmla="*/ 0 w 3154"/>
                        <a:gd name="T19" fmla="*/ 0 h 1704"/>
                        <a:gd name="T20" fmla="*/ 3154 w 3154"/>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3154" h="1704">
                          <a:moveTo>
                            <a:pt x="1956" y="1704"/>
                          </a:moveTo>
                          <a:lnTo>
                            <a:pt x="1956" y="1408"/>
                          </a:lnTo>
                          <a:lnTo>
                            <a:pt x="0" y="284"/>
                          </a:lnTo>
                          <a:lnTo>
                            <a:pt x="994" y="0"/>
                          </a:lnTo>
                          <a:lnTo>
                            <a:pt x="3154" y="1249"/>
                          </a:lnTo>
                          <a:lnTo>
                            <a:pt x="1956" y="1704"/>
                          </a:ln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8" name="Freeform 927"/>
                    <p:cNvSpPr>
                      <a:spLocks/>
                    </p:cNvSpPr>
                    <p:nvPr/>
                  </p:nvSpPr>
                  <p:spPr bwMode="auto">
                    <a:xfrm>
                      <a:off x="12584" y="4897"/>
                      <a:ext cx="3126" cy="3051"/>
                    </a:xfrm>
                    <a:custGeom>
                      <a:avLst/>
                      <a:gdLst>
                        <a:gd name="T0" fmla="*/ 0 w 3098"/>
                        <a:gd name="T1" fmla="*/ 1784 h 3145"/>
                        <a:gd name="T2" fmla="*/ 3098 w 3098"/>
                        <a:gd name="T3" fmla="*/ 0 h 3145"/>
                        <a:gd name="T4" fmla="*/ 3098 w 3098"/>
                        <a:gd name="T5" fmla="*/ 1362 h 3145"/>
                        <a:gd name="T6" fmla="*/ 0 w 3098"/>
                        <a:gd name="T7" fmla="*/ 3145 h 3145"/>
                        <a:gd name="T8" fmla="*/ 0 w 3098"/>
                        <a:gd name="T9" fmla="*/ 1784 h 3145"/>
                        <a:gd name="T10" fmla="*/ 0 60000 65536"/>
                        <a:gd name="T11" fmla="*/ 0 60000 65536"/>
                        <a:gd name="T12" fmla="*/ 0 60000 65536"/>
                        <a:gd name="T13" fmla="*/ 0 60000 65536"/>
                        <a:gd name="T14" fmla="*/ 0 60000 65536"/>
                        <a:gd name="T15" fmla="*/ 0 w 3098"/>
                        <a:gd name="T16" fmla="*/ 0 h 3145"/>
                        <a:gd name="T17" fmla="*/ 3098 w 3098"/>
                        <a:gd name="T18" fmla="*/ 3145 h 3145"/>
                      </a:gdLst>
                      <a:ahLst/>
                      <a:cxnLst>
                        <a:cxn ang="T10">
                          <a:pos x="T0" y="T1"/>
                        </a:cxn>
                        <a:cxn ang="T11">
                          <a:pos x="T2" y="T3"/>
                        </a:cxn>
                        <a:cxn ang="T12">
                          <a:pos x="T4" y="T5"/>
                        </a:cxn>
                        <a:cxn ang="T13">
                          <a:pos x="T6" y="T7"/>
                        </a:cxn>
                        <a:cxn ang="T14">
                          <a:pos x="T8" y="T9"/>
                        </a:cxn>
                      </a:cxnLst>
                      <a:rect l="T15" t="T16" r="T17" b="T18"/>
                      <a:pathLst>
                        <a:path w="3098" h="3145">
                          <a:moveTo>
                            <a:pt x="0" y="1784"/>
                          </a:moveTo>
                          <a:lnTo>
                            <a:pt x="3098" y="0"/>
                          </a:lnTo>
                          <a:lnTo>
                            <a:pt x="3098" y="1362"/>
                          </a:lnTo>
                          <a:lnTo>
                            <a:pt x="0" y="3145"/>
                          </a:lnTo>
                          <a:lnTo>
                            <a:pt x="0" y="178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69" name="Freeform 928"/>
                    <p:cNvSpPr>
                      <a:spLocks/>
                    </p:cNvSpPr>
                    <p:nvPr/>
                  </p:nvSpPr>
                  <p:spPr bwMode="auto">
                    <a:xfrm>
                      <a:off x="15196" y="5314"/>
                      <a:ext cx="177" cy="806"/>
                    </a:xfrm>
                    <a:custGeom>
                      <a:avLst/>
                      <a:gdLst>
                        <a:gd name="T0" fmla="*/ 0 w 175"/>
                        <a:gd name="T1" fmla="*/ 109 h 831"/>
                        <a:gd name="T2" fmla="*/ 175 w 175"/>
                        <a:gd name="T3" fmla="*/ 0 h 831"/>
                        <a:gd name="T4" fmla="*/ 175 w 175"/>
                        <a:gd name="T5" fmla="*/ 723 h 831"/>
                        <a:gd name="T6" fmla="*/ 0 w 175"/>
                        <a:gd name="T7" fmla="*/ 831 h 831"/>
                        <a:gd name="T8" fmla="*/ 0 w 175"/>
                        <a:gd name="T9" fmla="*/ 109 h 831"/>
                        <a:gd name="T10" fmla="*/ 0 60000 65536"/>
                        <a:gd name="T11" fmla="*/ 0 60000 65536"/>
                        <a:gd name="T12" fmla="*/ 0 60000 65536"/>
                        <a:gd name="T13" fmla="*/ 0 60000 65536"/>
                        <a:gd name="T14" fmla="*/ 0 60000 65536"/>
                        <a:gd name="T15" fmla="*/ 0 w 175"/>
                        <a:gd name="T16" fmla="*/ 0 h 831"/>
                        <a:gd name="T17" fmla="*/ 175 w 175"/>
                        <a:gd name="T18" fmla="*/ 831 h 831"/>
                      </a:gdLst>
                      <a:ahLst/>
                      <a:cxnLst>
                        <a:cxn ang="T10">
                          <a:pos x="T0" y="T1"/>
                        </a:cxn>
                        <a:cxn ang="T11">
                          <a:pos x="T2" y="T3"/>
                        </a:cxn>
                        <a:cxn ang="T12">
                          <a:pos x="T4" y="T5"/>
                        </a:cxn>
                        <a:cxn ang="T13">
                          <a:pos x="T6" y="T7"/>
                        </a:cxn>
                        <a:cxn ang="T14">
                          <a:pos x="T8" y="T9"/>
                        </a:cxn>
                      </a:cxnLst>
                      <a:rect l="T15" t="T16" r="T17" b="T18"/>
                      <a:pathLst>
                        <a:path w="175" h="831">
                          <a:moveTo>
                            <a:pt x="0" y="109"/>
                          </a:moveTo>
                          <a:lnTo>
                            <a:pt x="175" y="0"/>
                          </a:lnTo>
                          <a:lnTo>
                            <a:pt x="175" y="723"/>
                          </a:lnTo>
                          <a:lnTo>
                            <a:pt x="0" y="831"/>
                          </a:lnTo>
                          <a:lnTo>
                            <a:pt x="0" y="109"/>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0" name="Freeform 929"/>
                    <p:cNvSpPr>
                      <a:spLocks/>
                    </p:cNvSpPr>
                    <p:nvPr/>
                  </p:nvSpPr>
                  <p:spPr bwMode="auto">
                    <a:xfrm>
                      <a:off x="14980" y="5476"/>
                      <a:ext cx="99" cy="757"/>
                    </a:xfrm>
                    <a:custGeom>
                      <a:avLst/>
                      <a:gdLst>
                        <a:gd name="T0" fmla="*/ 0 w 98"/>
                        <a:gd name="T1" fmla="*/ 55 h 781"/>
                        <a:gd name="T2" fmla="*/ 98 w 98"/>
                        <a:gd name="T3" fmla="*/ 0 h 781"/>
                        <a:gd name="T4" fmla="*/ 98 w 98"/>
                        <a:gd name="T5" fmla="*/ 723 h 781"/>
                        <a:gd name="T6" fmla="*/ 0 w 98"/>
                        <a:gd name="T7" fmla="*/ 781 h 781"/>
                        <a:gd name="T8" fmla="*/ 0 w 98"/>
                        <a:gd name="T9" fmla="*/ 55 h 781"/>
                        <a:gd name="T10" fmla="*/ 0 60000 65536"/>
                        <a:gd name="T11" fmla="*/ 0 60000 65536"/>
                        <a:gd name="T12" fmla="*/ 0 60000 65536"/>
                        <a:gd name="T13" fmla="*/ 0 60000 65536"/>
                        <a:gd name="T14" fmla="*/ 0 60000 65536"/>
                        <a:gd name="T15" fmla="*/ 0 w 98"/>
                        <a:gd name="T16" fmla="*/ 0 h 781"/>
                        <a:gd name="T17" fmla="*/ 98 w 98"/>
                        <a:gd name="T18" fmla="*/ 781 h 781"/>
                      </a:gdLst>
                      <a:ahLst/>
                      <a:cxnLst>
                        <a:cxn ang="T10">
                          <a:pos x="T0" y="T1"/>
                        </a:cxn>
                        <a:cxn ang="T11">
                          <a:pos x="T2" y="T3"/>
                        </a:cxn>
                        <a:cxn ang="T12">
                          <a:pos x="T4" y="T5"/>
                        </a:cxn>
                        <a:cxn ang="T13">
                          <a:pos x="T6" y="T7"/>
                        </a:cxn>
                        <a:cxn ang="T14">
                          <a:pos x="T8" y="T9"/>
                        </a:cxn>
                      </a:cxnLst>
                      <a:rect l="T15" t="T16" r="T17" b="T18"/>
                      <a:pathLst>
                        <a:path w="98" h="781">
                          <a:moveTo>
                            <a:pt x="0" y="55"/>
                          </a:moveTo>
                          <a:lnTo>
                            <a:pt x="98" y="0"/>
                          </a:lnTo>
                          <a:lnTo>
                            <a:pt x="98" y="723"/>
                          </a:lnTo>
                          <a:lnTo>
                            <a:pt x="0" y="781"/>
                          </a:lnTo>
                          <a:lnTo>
                            <a:pt x="0" y="55"/>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1" name="Freeform 930"/>
                    <p:cNvSpPr>
                      <a:spLocks/>
                    </p:cNvSpPr>
                    <p:nvPr/>
                  </p:nvSpPr>
                  <p:spPr bwMode="auto">
                    <a:xfrm>
                      <a:off x="9487" y="5338"/>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2" name="Freeform 931"/>
                    <p:cNvSpPr>
                      <a:spLocks/>
                    </p:cNvSpPr>
                    <p:nvPr/>
                  </p:nvSpPr>
                  <p:spPr bwMode="auto">
                    <a:xfrm>
                      <a:off x="9487" y="5529"/>
                      <a:ext cx="748" cy="579"/>
                    </a:xfrm>
                    <a:custGeom>
                      <a:avLst/>
                      <a:gdLst>
                        <a:gd name="T0" fmla="*/ 0 w 741"/>
                        <a:gd name="T1" fmla="*/ 0 h 597"/>
                        <a:gd name="T2" fmla="*/ 176 w 741"/>
                        <a:gd name="T3" fmla="*/ 163 h 597"/>
                        <a:gd name="T4" fmla="*/ 355 w 741"/>
                        <a:gd name="T5" fmla="*/ 317 h 597"/>
                        <a:gd name="T6" fmla="*/ 544 w 741"/>
                        <a:gd name="T7" fmla="*/ 463 h 597"/>
                        <a:gd name="T8" fmla="*/ 741 w 741"/>
                        <a:gd name="T9" fmla="*/ 597 h 597"/>
                        <a:gd name="T10" fmla="*/ 0 60000 65536"/>
                        <a:gd name="T11" fmla="*/ 0 60000 65536"/>
                        <a:gd name="T12" fmla="*/ 0 60000 65536"/>
                        <a:gd name="T13" fmla="*/ 0 60000 65536"/>
                        <a:gd name="T14" fmla="*/ 0 60000 65536"/>
                        <a:gd name="T15" fmla="*/ 0 w 741"/>
                        <a:gd name="T16" fmla="*/ 0 h 597"/>
                        <a:gd name="T17" fmla="*/ 741 w 741"/>
                        <a:gd name="T18" fmla="*/ 597 h 597"/>
                      </a:gdLst>
                      <a:ahLst/>
                      <a:cxnLst>
                        <a:cxn ang="T10">
                          <a:pos x="T0" y="T1"/>
                        </a:cxn>
                        <a:cxn ang="T11">
                          <a:pos x="T2" y="T3"/>
                        </a:cxn>
                        <a:cxn ang="T12">
                          <a:pos x="T4" y="T5"/>
                        </a:cxn>
                        <a:cxn ang="T13">
                          <a:pos x="T6" y="T7"/>
                        </a:cxn>
                        <a:cxn ang="T14">
                          <a:pos x="T8" y="T9"/>
                        </a:cxn>
                      </a:cxnLst>
                      <a:rect l="T15" t="T16" r="T17" b="T18"/>
                      <a:pathLst>
                        <a:path w="741" h="597">
                          <a:moveTo>
                            <a:pt x="0" y="0"/>
                          </a:moveTo>
                          <a:lnTo>
                            <a:pt x="176" y="163"/>
                          </a:lnTo>
                          <a:lnTo>
                            <a:pt x="355" y="317"/>
                          </a:lnTo>
                          <a:lnTo>
                            <a:pt x="544" y="463"/>
                          </a:lnTo>
                          <a:lnTo>
                            <a:pt x="741" y="59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3" name="Freeform 932"/>
                    <p:cNvSpPr>
                      <a:spLocks/>
                    </p:cNvSpPr>
                    <p:nvPr/>
                  </p:nvSpPr>
                  <p:spPr bwMode="auto">
                    <a:xfrm>
                      <a:off x="9487" y="5723"/>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4" name="Freeform 933"/>
                    <p:cNvSpPr>
                      <a:spLocks/>
                    </p:cNvSpPr>
                    <p:nvPr/>
                  </p:nvSpPr>
                  <p:spPr bwMode="auto">
                    <a:xfrm>
                      <a:off x="9487" y="5913"/>
                      <a:ext cx="748" cy="580"/>
                    </a:xfrm>
                    <a:custGeom>
                      <a:avLst/>
                      <a:gdLst>
                        <a:gd name="T0" fmla="*/ 0 w 741"/>
                        <a:gd name="T1" fmla="*/ 0 h 598"/>
                        <a:gd name="T2" fmla="*/ 176 w 741"/>
                        <a:gd name="T3" fmla="*/ 163 h 598"/>
                        <a:gd name="T4" fmla="*/ 355 w 741"/>
                        <a:gd name="T5" fmla="*/ 318 h 598"/>
                        <a:gd name="T6" fmla="*/ 544 w 741"/>
                        <a:gd name="T7" fmla="*/ 464 h 598"/>
                        <a:gd name="T8" fmla="*/ 741 w 741"/>
                        <a:gd name="T9" fmla="*/ 598 h 598"/>
                        <a:gd name="T10" fmla="*/ 0 60000 65536"/>
                        <a:gd name="T11" fmla="*/ 0 60000 65536"/>
                        <a:gd name="T12" fmla="*/ 0 60000 65536"/>
                        <a:gd name="T13" fmla="*/ 0 60000 65536"/>
                        <a:gd name="T14" fmla="*/ 0 60000 65536"/>
                        <a:gd name="T15" fmla="*/ 0 w 741"/>
                        <a:gd name="T16" fmla="*/ 0 h 598"/>
                        <a:gd name="T17" fmla="*/ 741 w 741"/>
                        <a:gd name="T18" fmla="*/ 598 h 598"/>
                      </a:gdLst>
                      <a:ahLst/>
                      <a:cxnLst>
                        <a:cxn ang="T10">
                          <a:pos x="T0" y="T1"/>
                        </a:cxn>
                        <a:cxn ang="T11">
                          <a:pos x="T2" y="T3"/>
                        </a:cxn>
                        <a:cxn ang="T12">
                          <a:pos x="T4" y="T5"/>
                        </a:cxn>
                        <a:cxn ang="T13">
                          <a:pos x="T6" y="T7"/>
                        </a:cxn>
                        <a:cxn ang="T14">
                          <a:pos x="T8" y="T9"/>
                        </a:cxn>
                      </a:cxnLst>
                      <a:rect l="T15" t="T16" r="T17" b="T18"/>
                      <a:pathLst>
                        <a:path w="741" h="598">
                          <a:moveTo>
                            <a:pt x="0" y="0"/>
                          </a:moveTo>
                          <a:lnTo>
                            <a:pt x="176" y="163"/>
                          </a:lnTo>
                          <a:lnTo>
                            <a:pt x="355" y="318"/>
                          </a:lnTo>
                          <a:lnTo>
                            <a:pt x="544" y="464"/>
                          </a:lnTo>
                          <a:lnTo>
                            <a:pt x="741" y="598"/>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75" name="Line 934"/>
                    <p:cNvSpPr>
                      <a:spLocks noChangeShapeType="1"/>
                    </p:cNvSpPr>
                    <p:nvPr/>
                  </p:nvSpPr>
                  <p:spPr bwMode="auto">
                    <a:xfrm>
                      <a:off x="12184" y="1801"/>
                      <a:ext cx="1318"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76" name="Line 935"/>
                    <p:cNvSpPr>
                      <a:spLocks noChangeShapeType="1"/>
                    </p:cNvSpPr>
                    <p:nvPr/>
                  </p:nvSpPr>
                  <p:spPr bwMode="auto">
                    <a:xfrm>
                      <a:off x="12358" y="1756"/>
                      <a:ext cx="1318" cy="7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77" name="Line 936"/>
                    <p:cNvSpPr>
                      <a:spLocks noChangeShapeType="1"/>
                    </p:cNvSpPr>
                    <p:nvPr/>
                  </p:nvSpPr>
                  <p:spPr bwMode="auto">
                    <a:xfrm>
                      <a:off x="12527" y="1712"/>
                      <a:ext cx="1319" cy="729"/>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78" name="Line 937"/>
                    <p:cNvSpPr>
                      <a:spLocks noChangeShapeType="1"/>
                    </p:cNvSpPr>
                    <p:nvPr/>
                  </p:nvSpPr>
                  <p:spPr bwMode="auto">
                    <a:xfrm>
                      <a:off x="12701" y="1663"/>
                      <a:ext cx="1319" cy="7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79" name="Freeform 938"/>
                    <p:cNvSpPr>
                      <a:spLocks/>
                    </p:cNvSpPr>
                    <p:nvPr/>
                  </p:nvSpPr>
                  <p:spPr bwMode="auto">
                    <a:xfrm>
                      <a:off x="10348" y="2175"/>
                      <a:ext cx="2038" cy="3378"/>
                    </a:xfrm>
                    <a:custGeom>
                      <a:avLst/>
                      <a:gdLst>
                        <a:gd name="T0" fmla="*/ 0 w 2020"/>
                        <a:gd name="T1" fmla="*/ 0 h 3483"/>
                        <a:gd name="T2" fmla="*/ 0 w 2020"/>
                        <a:gd name="T3" fmla="*/ 2297 h 3483"/>
                        <a:gd name="T4" fmla="*/ 0 w 2020"/>
                        <a:gd name="T5" fmla="*/ 2297 h 3483"/>
                        <a:gd name="T6" fmla="*/ 229 w 2020"/>
                        <a:gd name="T7" fmla="*/ 2485 h 3483"/>
                        <a:gd name="T8" fmla="*/ 464 w 2020"/>
                        <a:gd name="T9" fmla="*/ 2660 h 3483"/>
                        <a:gd name="T10" fmla="*/ 706 w 2020"/>
                        <a:gd name="T11" fmla="*/ 2827 h 3483"/>
                        <a:gd name="T12" fmla="*/ 956 w 2020"/>
                        <a:gd name="T13" fmla="*/ 2982 h 3483"/>
                        <a:gd name="T14" fmla="*/ 1212 w 2020"/>
                        <a:gd name="T15" fmla="*/ 3124 h 3483"/>
                        <a:gd name="T16" fmla="*/ 1475 w 2020"/>
                        <a:gd name="T17" fmla="*/ 3253 h 3483"/>
                        <a:gd name="T18" fmla="*/ 1746 w 2020"/>
                        <a:gd name="T19" fmla="*/ 3374 h 3483"/>
                        <a:gd name="T20" fmla="*/ 2020 w 2020"/>
                        <a:gd name="T21" fmla="*/ 3483 h 3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20"/>
                        <a:gd name="T34" fmla="*/ 0 h 3483"/>
                        <a:gd name="T35" fmla="*/ 2020 w 2020"/>
                        <a:gd name="T36" fmla="*/ 3483 h 3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20" h="3483">
                          <a:moveTo>
                            <a:pt x="0" y="0"/>
                          </a:moveTo>
                          <a:lnTo>
                            <a:pt x="0" y="2297"/>
                          </a:lnTo>
                          <a:lnTo>
                            <a:pt x="229" y="2485"/>
                          </a:lnTo>
                          <a:lnTo>
                            <a:pt x="464" y="2660"/>
                          </a:lnTo>
                          <a:lnTo>
                            <a:pt x="706" y="2827"/>
                          </a:lnTo>
                          <a:lnTo>
                            <a:pt x="956" y="2982"/>
                          </a:lnTo>
                          <a:lnTo>
                            <a:pt x="1212" y="3124"/>
                          </a:lnTo>
                          <a:lnTo>
                            <a:pt x="1475" y="3253"/>
                          </a:lnTo>
                          <a:lnTo>
                            <a:pt x="1746" y="3374"/>
                          </a:lnTo>
                          <a:lnTo>
                            <a:pt x="2020" y="34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80" name="Line 939"/>
                    <p:cNvSpPr>
                      <a:spLocks noChangeShapeType="1"/>
                    </p:cNvSpPr>
                    <p:nvPr/>
                  </p:nvSpPr>
                  <p:spPr bwMode="auto">
                    <a:xfrm>
                      <a:off x="11028" y="6404"/>
                      <a:ext cx="1406" cy="547"/>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81" name="Freeform 940"/>
                    <p:cNvSpPr>
                      <a:spLocks/>
                    </p:cNvSpPr>
                    <p:nvPr/>
                  </p:nvSpPr>
                  <p:spPr bwMode="auto">
                    <a:xfrm>
                      <a:off x="11287" y="6903"/>
                      <a:ext cx="1134" cy="579"/>
                    </a:xfrm>
                    <a:custGeom>
                      <a:avLst/>
                      <a:gdLst>
                        <a:gd name="T0" fmla="*/ 91 w 1124"/>
                        <a:gd name="T1" fmla="*/ 0 h 597"/>
                        <a:gd name="T2" fmla="*/ 1061 w 1124"/>
                        <a:gd name="T3" fmla="*/ 384 h 597"/>
                        <a:gd name="T4" fmla="*/ 1096 w 1124"/>
                        <a:gd name="T5" fmla="*/ 409 h 597"/>
                        <a:gd name="T6" fmla="*/ 1110 w 1124"/>
                        <a:gd name="T7" fmla="*/ 426 h 597"/>
                        <a:gd name="T8" fmla="*/ 1117 w 1124"/>
                        <a:gd name="T9" fmla="*/ 446 h 597"/>
                        <a:gd name="T10" fmla="*/ 1124 w 1124"/>
                        <a:gd name="T11" fmla="*/ 467 h 597"/>
                        <a:gd name="T12" fmla="*/ 1124 w 1124"/>
                        <a:gd name="T13" fmla="*/ 488 h 597"/>
                        <a:gd name="T14" fmla="*/ 1124 w 1124"/>
                        <a:gd name="T15" fmla="*/ 509 h 597"/>
                        <a:gd name="T16" fmla="*/ 1117 w 1124"/>
                        <a:gd name="T17" fmla="*/ 530 h 597"/>
                        <a:gd name="T18" fmla="*/ 1103 w 1124"/>
                        <a:gd name="T19" fmla="*/ 555 h 597"/>
                        <a:gd name="T20" fmla="*/ 1082 w 1124"/>
                        <a:gd name="T21" fmla="*/ 576 h 597"/>
                        <a:gd name="T22" fmla="*/ 1057 w 1124"/>
                        <a:gd name="T23" fmla="*/ 588 h 597"/>
                        <a:gd name="T24" fmla="*/ 1029 w 1124"/>
                        <a:gd name="T25" fmla="*/ 597 h 597"/>
                        <a:gd name="T26" fmla="*/ 1029 w 1124"/>
                        <a:gd name="T27" fmla="*/ 597 h 597"/>
                        <a:gd name="T28" fmla="*/ 91 w 1124"/>
                        <a:gd name="T29" fmla="*/ 229 h 597"/>
                        <a:gd name="T30" fmla="*/ 70 w 1124"/>
                        <a:gd name="T31" fmla="*/ 221 h 597"/>
                        <a:gd name="T32" fmla="*/ 49 w 1124"/>
                        <a:gd name="T33" fmla="*/ 213 h 597"/>
                        <a:gd name="T34" fmla="*/ 18 w 1124"/>
                        <a:gd name="T35" fmla="*/ 179 h 597"/>
                        <a:gd name="T36" fmla="*/ 7 w 1124"/>
                        <a:gd name="T37" fmla="*/ 158 h 597"/>
                        <a:gd name="T38" fmla="*/ 0 w 1124"/>
                        <a:gd name="T39" fmla="*/ 137 h 597"/>
                        <a:gd name="T40" fmla="*/ 0 w 1124"/>
                        <a:gd name="T41" fmla="*/ 116 h 597"/>
                        <a:gd name="T42" fmla="*/ 0 w 1124"/>
                        <a:gd name="T43" fmla="*/ 91 h 597"/>
                        <a:gd name="T44" fmla="*/ 14 w 1124"/>
                        <a:gd name="T45" fmla="*/ 62 h 597"/>
                        <a:gd name="T46" fmla="*/ 32 w 1124"/>
                        <a:gd name="T47" fmla="*/ 33 h 597"/>
                        <a:gd name="T48" fmla="*/ 60 w 1124"/>
                        <a:gd name="T49" fmla="*/ 12 h 597"/>
                        <a:gd name="T50" fmla="*/ 91 w 1124"/>
                        <a:gd name="T51" fmla="*/ 0 h 597"/>
                        <a:gd name="T52" fmla="*/ 91 w 1124"/>
                        <a:gd name="T53" fmla="*/ 0 h 5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4"/>
                        <a:gd name="T82" fmla="*/ 0 h 597"/>
                        <a:gd name="T83" fmla="*/ 1124 w 1124"/>
                        <a:gd name="T84" fmla="*/ 597 h 5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4" h="597">
                          <a:moveTo>
                            <a:pt x="91" y="0"/>
                          </a:moveTo>
                          <a:lnTo>
                            <a:pt x="1061" y="384"/>
                          </a:lnTo>
                          <a:lnTo>
                            <a:pt x="1096" y="409"/>
                          </a:lnTo>
                          <a:lnTo>
                            <a:pt x="1110" y="426"/>
                          </a:lnTo>
                          <a:lnTo>
                            <a:pt x="1117" y="446"/>
                          </a:lnTo>
                          <a:lnTo>
                            <a:pt x="1124" y="467"/>
                          </a:lnTo>
                          <a:lnTo>
                            <a:pt x="1124" y="488"/>
                          </a:lnTo>
                          <a:lnTo>
                            <a:pt x="1124" y="509"/>
                          </a:lnTo>
                          <a:lnTo>
                            <a:pt x="1117" y="530"/>
                          </a:lnTo>
                          <a:lnTo>
                            <a:pt x="1103" y="555"/>
                          </a:lnTo>
                          <a:lnTo>
                            <a:pt x="1082" y="576"/>
                          </a:lnTo>
                          <a:lnTo>
                            <a:pt x="1057" y="588"/>
                          </a:lnTo>
                          <a:lnTo>
                            <a:pt x="1029" y="597"/>
                          </a:lnTo>
                          <a:lnTo>
                            <a:pt x="91" y="229"/>
                          </a:lnTo>
                          <a:lnTo>
                            <a:pt x="70" y="221"/>
                          </a:lnTo>
                          <a:lnTo>
                            <a:pt x="49" y="213"/>
                          </a:lnTo>
                          <a:lnTo>
                            <a:pt x="18" y="179"/>
                          </a:lnTo>
                          <a:lnTo>
                            <a:pt x="7" y="158"/>
                          </a:lnTo>
                          <a:lnTo>
                            <a:pt x="0" y="137"/>
                          </a:lnTo>
                          <a:lnTo>
                            <a:pt x="0" y="116"/>
                          </a:lnTo>
                          <a:lnTo>
                            <a:pt x="0" y="91"/>
                          </a:lnTo>
                          <a:lnTo>
                            <a:pt x="14" y="62"/>
                          </a:lnTo>
                          <a:lnTo>
                            <a:pt x="32" y="33"/>
                          </a:lnTo>
                          <a:lnTo>
                            <a:pt x="60" y="12"/>
                          </a:lnTo>
                          <a:lnTo>
                            <a:pt x="91" y="0"/>
                          </a:lnTo>
                          <a:close/>
                        </a:path>
                      </a:pathLst>
                    </a:custGeom>
                    <a:solidFill>
                      <a:srgbClr val="FFCC00"/>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559" name="Freeform 941"/>
                  <p:cNvSpPr>
                    <a:spLocks/>
                  </p:cNvSpPr>
                  <p:nvPr/>
                </p:nvSpPr>
                <p:spPr bwMode="auto">
                  <a:xfrm>
                    <a:off x="11999" y="5574"/>
                    <a:ext cx="209" cy="235"/>
                  </a:xfrm>
                  <a:custGeom>
                    <a:avLst/>
                    <a:gdLst>
                      <a:gd name="T0" fmla="*/ 186 w 207"/>
                      <a:gd name="T1" fmla="*/ 75 h 242"/>
                      <a:gd name="T2" fmla="*/ 154 w 207"/>
                      <a:gd name="T3" fmla="*/ 33 h 242"/>
                      <a:gd name="T4" fmla="*/ 116 w 207"/>
                      <a:gd name="T5" fmla="*/ 8 h 242"/>
                      <a:gd name="T6" fmla="*/ 98 w 207"/>
                      <a:gd name="T7" fmla="*/ 4 h 242"/>
                      <a:gd name="T8" fmla="*/ 77 w 207"/>
                      <a:gd name="T9" fmla="*/ 0 h 242"/>
                      <a:gd name="T10" fmla="*/ 56 w 207"/>
                      <a:gd name="T11" fmla="*/ 4 h 242"/>
                      <a:gd name="T12" fmla="*/ 39 w 207"/>
                      <a:gd name="T13" fmla="*/ 12 h 242"/>
                      <a:gd name="T14" fmla="*/ 25 w 207"/>
                      <a:gd name="T15" fmla="*/ 25 h 242"/>
                      <a:gd name="T16" fmla="*/ 14 w 207"/>
                      <a:gd name="T17" fmla="*/ 37 h 242"/>
                      <a:gd name="T18" fmla="*/ 3 w 207"/>
                      <a:gd name="T19" fmla="*/ 58 h 242"/>
                      <a:gd name="T20" fmla="*/ 0 w 207"/>
                      <a:gd name="T21" fmla="*/ 75 h 242"/>
                      <a:gd name="T22" fmla="*/ 0 w 207"/>
                      <a:gd name="T23" fmla="*/ 100 h 242"/>
                      <a:gd name="T24" fmla="*/ 3 w 207"/>
                      <a:gd name="T25" fmla="*/ 121 h 242"/>
                      <a:gd name="T26" fmla="*/ 10 w 207"/>
                      <a:gd name="T27" fmla="*/ 146 h 242"/>
                      <a:gd name="T28" fmla="*/ 21 w 207"/>
                      <a:gd name="T29" fmla="*/ 167 h 242"/>
                      <a:gd name="T30" fmla="*/ 53 w 207"/>
                      <a:gd name="T31" fmla="*/ 208 h 242"/>
                      <a:gd name="T32" fmla="*/ 91 w 207"/>
                      <a:gd name="T33" fmla="*/ 233 h 242"/>
                      <a:gd name="T34" fmla="*/ 109 w 207"/>
                      <a:gd name="T35" fmla="*/ 238 h 242"/>
                      <a:gd name="T36" fmla="*/ 130 w 207"/>
                      <a:gd name="T37" fmla="*/ 242 h 242"/>
                      <a:gd name="T38" fmla="*/ 147 w 207"/>
                      <a:gd name="T39" fmla="*/ 238 h 242"/>
                      <a:gd name="T40" fmla="*/ 169 w 207"/>
                      <a:gd name="T41" fmla="*/ 229 h 242"/>
                      <a:gd name="T42" fmla="*/ 183 w 207"/>
                      <a:gd name="T43" fmla="*/ 217 h 242"/>
                      <a:gd name="T44" fmla="*/ 193 w 207"/>
                      <a:gd name="T45" fmla="*/ 204 h 242"/>
                      <a:gd name="T46" fmla="*/ 204 w 207"/>
                      <a:gd name="T47" fmla="*/ 183 h 242"/>
                      <a:gd name="T48" fmla="*/ 207 w 207"/>
                      <a:gd name="T49" fmla="*/ 167 h 242"/>
                      <a:gd name="T50" fmla="*/ 207 w 207"/>
                      <a:gd name="T51" fmla="*/ 142 h 242"/>
                      <a:gd name="T52" fmla="*/ 204 w 207"/>
                      <a:gd name="T53" fmla="*/ 121 h 242"/>
                      <a:gd name="T54" fmla="*/ 197 w 207"/>
                      <a:gd name="T55" fmla="*/ 96 h 242"/>
                      <a:gd name="T56" fmla="*/ 186 w 207"/>
                      <a:gd name="T57" fmla="*/ 75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242"/>
                      <a:gd name="T89" fmla="*/ 207 w 20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242">
                        <a:moveTo>
                          <a:pt x="186" y="75"/>
                        </a:moveTo>
                        <a:lnTo>
                          <a:pt x="154" y="33"/>
                        </a:lnTo>
                        <a:lnTo>
                          <a:pt x="116" y="8"/>
                        </a:lnTo>
                        <a:lnTo>
                          <a:pt x="98" y="4"/>
                        </a:lnTo>
                        <a:lnTo>
                          <a:pt x="77" y="0"/>
                        </a:lnTo>
                        <a:lnTo>
                          <a:pt x="56" y="4"/>
                        </a:lnTo>
                        <a:lnTo>
                          <a:pt x="39" y="12"/>
                        </a:lnTo>
                        <a:lnTo>
                          <a:pt x="25" y="25"/>
                        </a:lnTo>
                        <a:lnTo>
                          <a:pt x="14" y="37"/>
                        </a:lnTo>
                        <a:lnTo>
                          <a:pt x="3" y="58"/>
                        </a:lnTo>
                        <a:lnTo>
                          <a:pt x="0" y="75"/>
                        </a:lnTo>
                        <a:lnTo>
                          <a:pt x="0" y="100"/>
                        </a:lnTo>
                        <a:lnTo>
                          <a:pt x="3" y="121"/>
                        </a:lnTo>
                        <a:lnTo>
                          <a:pt x="10" y="146"/>
                        </a:lnTo>
                        <a:lnTo>
                          <a:pt x="21" y="167"/>
                        </a:lnTo>
                        <a:lnTo>
                          <a:pt x="53" y="208"/>
                        </a:lnTo>
                        <a:lnTo>
                          <a:pt x="91" y="233"/>
                        </a:lnTo>
                        <a:lnTo>
                          <a:pt x="109" y="238"/>
                        </a:lnTo>
                        <a:lnTo>
                          <a:pt x="130" y="242"/>
                        </a:lnTo>
                        <a:lnTo>
                          <a:pt x="147" y="238"/>
                        </a:lnTo>
                        <a:lnTo>
                          <a:pt x="169" y="229"/>
                        </a:lnTo>
                        <a:lnTo>
                          <a:pt x="183" y="217"/>
                        </a:lnTo>
                        <a:lnTo>
                          <a:pt x="193" y="204"/>
                        </a:lnTo>
                        <a:lnTo>
                          <a:pt x="204" y="183"/>
                        </a:lnTo>
                        <a:lnTo>
                          <a:pt x="207" y="167"/>
                        </a:lnTo>
                        <a:lnTo>
                          <a:pt x="207" y="142"/>
                        </a:lnTo>
                        <a:lnTo>
                          <a:pt x="204" y="121"/>
                        </a:lnTo>
                        <a:lnTo>
                          <a:pt x="197" y="96"/>
                        </a:lnTo>
                        <a:lnTo>
                          <a:pt x="186" y="75"/>
                        </a:lnTo>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1182" name="Freeform 942"/>
                  <p:cNvSpPr>
                    <a:spLocks/>
                  </p:cNvSpPr>
                  <p:nvPr/>
                </p:nvSpPr>
                <p:spPr bwMode="auto">
                  <a:xfrm>
                    <a:off x="10352" y="2170"/>
                    <a:ext cx="2027" cy="3370"/>
                  </a:xfrm>
                  <a:custGeom>
                    <a:avLst/>
                    <a:gdLst/>
                    <a:ahLst/>
                    <a:cxnLst>
                      <a:cxn ang="0">
                        <a:pos x="88" y="2242"/>
                      </a:cxn>
                      <a:cxn ang="0">
                        <a:pos x="88" y="87"/>
                      </a:cxn>
                      <a:cxn ang="0">
                        <a:pos x="0" y="0"/>
                      </a:cxn>
                      <a:cxn ang="0">
                        <a:pos x="0" y="4"/>
                      </a:cxn>
                      <a:cxn ang="0">
                        <a:pos x="222" y="204"/>
                      </a:cxn>
                      <a:cxn ang="0">
                        <a:pos x="450" y="388"/>
                      </a:cxn>
                      <a:cxn ang="0">
                        <a:pos x="689" y="559"/>
                      </a:cxn>
                      <a:cxn ang="0">
                        <a:pos x="938" y="718"/>
                      </a:cxn>
                      <a:cxn ang="0">
                        <a:pos x="1198" y="860"/>
                      </a:cxn>
                      <a:cxn ang="0">
                        <a:pos x="1465" y="985"/>
                      </a:cxn>
                      <a:cxn ang="0">
                        <a:pos x="1739" y="1098"/>
                      </a:cxn>
                      <a:cxn ang="0">
                        <a:pos x="1879" y="1148"/>
                      </a:cxn>
                      <a:cxn ang="0">
                        <a:pos x="2020" y="1190"/>
                      </a:cxn>
                      <a:cxn ang="0">
                        <a:pos x="2020" y="1190"/>
                      </a:cxn>
                      <a:cxn ang="0">
                        <a:pos x="2020" y="3483"/>
                      </a:cxn>
                      <a:cxn ang="0">
                        <a:pos x="2020" y="3378"/>
                      </a:cxn>
                      <a:cxn ang="0">
                        <a:pos x="2020" y="3378"/>
                      </a:cxn>
                      <a:cxn ang="0">
                        <a:pos x="1756" y="3278"/>
                      </a:cxn>
                      <a:cxn ang="0">
                        <a:pos x="1496" y="3161"/>
                      </a:cxn>
                      <a:cxn ang="0">
                        <a:pos x="1247" y="3036"/>
                      </a:cxn>
                      <a:cxn ang="0">
                        <a:pos x="1001" y="2898"/>
                      </a:cxn>
                      <a:cxn ang="0">
                        <a:pos x="762" y="2752"/>
                      </a:cxn>
                      <a:cxn ang="0">
                        <a:pos x="531" y="2593"/>
                      </a:cxn>
                      <a:cxn ang="0">
                        <a:pos x="302" y="2422"/>
                      </a:cxn>
                      <a:cxn ang="0">
                        <a:pos x="88" y="2242"/>
                      </a:cxn>
                      <a:cxn ang="0">
                        <a:pos x="88" y="2242"/>
                      </a:cxn>
                    </a:cxnLst>
                    <a:rect l="0" t="0" r="r" b="b"/>
                    <a:pathLst>
                      <a:path w="2020" h="3483">
                        <a:moveTo>
                          <a:pt x="88" y="2242"/>
                        </a:moveTo>
                        <a:lnTo>
                          <a:pt x="88" y="87"/>
                        </a:lnTo>
                        <a:lnTo>
                          <a:pt x="0" y="0"/>
                        </a:lnTo>
                        <a:lnTo>
                          <a:pt x="0" y="4"/>
                        </a:lnTo>
                        <a:lnTo>
                          <a:pt x="222" y="204"/>
                        </a:lnTo>
                        <a:lnTo>
                          <a:pt x="450" y="388"/>
                        </a:lnTo>
                        <a:lnTo>
                          <a:pt x="689" y="559"/>
                        </a:lnTo>
                        <a:lnTo>
                          <a:pt x="938" y="718"/>
                        </a:lnTo>
                        <a:lnTo>
                          <a:pt x="1198" y="860"/>
                        </a:lnTo>
                        <a:lnTo>
                          <a:pt x="1465" y="985"/>
                        </a:lnTo>
                        <a:lnTo>
                          <a:pt x="1739" y="1098"/>
                        </a:lnTo>
                        <a:lnTo>
                          <a:pt x="1879" y="1148"/>
                        </a:lnTo>
                        <a:lnTo>
                          <a:pt x="2020" y="1190"/>
                        </a:lnTo>
                        <a:lnTo>
                          <a:pt x="2020" y="1190"/>
                        </a:lnTo>
                        <a:lnTo>
                          <a:pt x="2020" y="3483"/>
                        </a:lnTo>
                        <a:lnTo>
                          <a:pt x="2020" y="3378"/>
                        </a:lnTo>
                        <a:lnTo>
                          <a:pt x="2020" y="3378"/>
                        </a:lnTo>
                        <a:lnTo>
                          <a:pt x="1756" y="3278"/>
                        </a:lnTo>
                        <a:lnTo>
                          <a:pt x="1496" y="3161"/>
                        </a:lnTo>
                        <a:lnTo>
                          <a:pt x="1247" y="3036"/>
                        </a:lnTo>
                        <a:lnTo>
                          <a:pt x="1001" y="2898"/>
                        </a:lnTo>
                        <a:lnTo>
                          <a:pt x="762" y="2752"/>
                        </a:lnTo>
                        <a:lnTo>
                          <a:pt x="531" y="2593"/>
                        </a:lnTo>
                        <a:lnTo>
                          <a:pt x="302" y="2422"/>
                        </a:lnTo>
                        <a:lnTo>
                          <a:pt x="88" y="2242"/>
                        </a:lnTo>
                        <a:lnTo>
                          <a:pt x="88" y="2242"/>
                        </a:lnTo>
                      </a:path>
                    </a:pathLst>
                  </a:custGeom>
                  <a:gradFill rotWithShape="1">
                    <a:gsLst>
                      <a:gs pos="0">
                        <a:schemeClr val="accent1">
                          <a:gamma/>
                          <a:tint val="2353"/>
                          <a:invGamma/>
                        </a:schemeClr>
                      </a:gs>
                      <a:gs pos="100000">
                        <a:schemeClr val="accent1"/>
                      </a:gs>
                    </a:gsLst>
                    <a:path path="rect">
                      <a:fillToRect l="50000" t="50000" r="50000" b="50000"/>
                    </a:path>
                  </a:gradFill>
                  <a:ln w="3175" cmpd="sng">
                    <a:solidFill>
                      <a:srgbClr val="000000"/>
                    </a:solidFill>
                    <a:prstDash val="solid"/>
                    <a:round/>
                    <a:headEnd/>
                    <a:tailEnd/>
                  </a:ln>
                </p:spPr>
                <p:txBody>
                  <a:bodyPr/>
                  <a:lstStyle/>
                  <a:p>
                    <a:pPr>
                      <a:defRPr/>
                    </a:pPr>
                    <a:endParaRPr lang="ru-RU">
                      <a:latin typeface="Arial" charset="0"/>
                      <a:cs typeface="Arial" charset="0"/>
                    </a:endParaRPr>
                  </a:p>
                </p:txBody>
              </p:sp>
            </p:grpSp>
            <p:grpSp>
              <p:nvGrpSpPr>
                <p:cNvPr id="9553" name="Group 943"/>
                <p:cNvGrpSpPr>
                  <a:grpSpLocks/>
                </p:cNvGrpSpPr>
                <p:nvPr/>
              </p:nvGrpSpPr>
              <p:grpSpPr bwMode="auto">
                <a:xfrm>
                  <a:off x="6850" y="6356"/>
                  <a:ext cx="4962" cy="3269"/>
                  <a:chOff x="6850" y="6356"/>
                  <a:chExt cx="4962" cy="3269"/>
                </a:xfrm>
              </p:grpSpPr>
              <p:sp>
                <p:nvSpPr>
                  <p:cNvPr id="9554" name="Freeform 944"/>
                  <p:cNvSpPr>
                    <a:spLocks/>
                  </p:cNvSpPr>
                  <p:nvPr/>
                </p:nvSpPr>
                <p:spPr bwMode="auto">
                  <a:xfrm>
                    <a:off x="6850" y="6356"/>
                    <a:ext cx="4962" cy="3269"/>
                  </a:xfrm>
                  <a:custGeom>
                    <a:avLst/>
                    <a:gdLst>
                      <a:gd name="T0" fmla="*/ 0 w 4917"/>
                      <a:gd name="T1" fmla="*/ 1048 h 3370"/>
                      <a:gd name="T2" fmla="*/ 1507 w 4917"/>
                      <a:gd name="T3" fmla="*/ 0 h 3370"/>
                      <a:gd name="T4" fmla="*/ 4917 w 4917"/>
                      <a:gd name="T5" fmla="*/ 1954 h 3370"/>
                      <a:gd name="T6" fmla="*/ 4917 w 4917"/>
                      <a:gd name="T7" fmla="*/ 2464 h 3370"/>
                      <a:gd name="T8" fmla="*/ 3354 w 4917"/>
                      <a:gd name="T9" fmla="*/ 3370 h 3370"/>
                      <a:gd name="T10" fmla="*/ 0 w 4917"/>
                      <a:gd name="T11" fmla="*/ 1445 h 3370"/>
                      <a:gd name="T12" fmla="*/ 0 w 4917"/>
                      <a:gd name="T13" fmla="*/ 1048 h 3370"/>
                      <a:gd name="T14" fmla="*/ 0 w 4917"/>
                      <a:gd name="T15" fmla="*/ 1048 h 3370"/>
                      <a:gd name="T16" fmla="*/ 0 60000 65536"/>
                      <a:gd name="T17" fmla="*/ 0 60000 65536"/>
                      <a:gd name="T18" fmla="*/ 0 60000 65536"/>
                      <a:gd name="T19" fmla="*/ 0 60000 65536"/>
                      <a:gd name="T20" fmla="*/ 0 60000 65536"/>
                      <a:gd name="T21" fmla="*/ 0 60000 65536"/>
                      <a:gd name="T22" fmla="*/ 0 60000 65536"/>
                      <a:gd name="T23" fmla="*/ 0 60000 65536"/>
                      <a:gd name="T24" fmla="*/ 0 w 4917"/>
                      <a:gd name="T25" fmla="*/ 0 h 3370"/>
                      <a:gd name="T26" fmla="*/ 4917 w 4917"/>
                      <a:gd name="T27" fmla="*/ 3370 h 33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17" h="3370">
                        <a:moveTo>
                          <a:pt x="0" y="1048"/>
                        </a:moveTo>
                        <a:lnTo>
                          <a:pt x="1507" y="0"/>
                        </a:lnTo>
                        <a:lnTo>
                          <a:pt x="4917" y="1954"/>
                        </a:lnTo>
                        <a:lnTo>
                          <a:pt x="4917" y="2464"/>
                        </a:lnTo>
                        <a:lnTo>
                          <a:pt x="3354" y="3370"/>
                        </a:lnTo>
                        <a:lnTo>
                          <a:pt x="0" y="1445"/>
                        </a:lnTo>
                        <a:lnTo>
                          <a:pt x="0" y="1048"/>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55" name="Freeform 945"/>
                  <p:cNvSpPr>
                    <a:spLocks/>
                  </p:cNvSpPr>
                  <p:nvPr/>
                </p:nvSpPr>
                <p:spPr bwMode="auto">
                  <a:xfrm>
                    <a:off x="6850" y="6356"/>
                    <a:ext cx="4962" cy="2889"/>
                  </a:xfrm>
                  <a:custGeom>
                    <a:avLst/>
                    <a:gdLst>
                      <a:gd name="T0" fmla="*/ 0 w 4917"/>
                      <a:gd name="T1" fmla="*/ 1048 h 2978"/>
                      <a:gd name="T2" fmla="*/ 1507 w 4917"/>
                      <a:gd name="T3" fmla="*/ 0 h 2978"/>
                      <a:gd name="T4" fmla="*/ 4917 w 4917"/>
                      <a:gd name="T5" fmla="*/ 1954 h 2978"/>
                      <a:gd name="T6" fmla="*/ 3354 w 4917"/>
                      <a:gd name="T7" fmla="*/ 2978 h 2978"/>
                      <a:gd name="T8" fmla="*/ 0 w 4917"/>
                      <a:gd name="T9" fmla="*/ 1048 h 2978"/>
                      <a:gd name="T10" fmla="*/ 0 60000 65536"/>
                      <a:gd name="T11" fmla="*/ 0 60000 65536"/>
                      <a:gd name="T12" fmla="*/ 0 60000 65536"/>
                      <a:gd name="T13" fmla="*/ 0 60000 65536"/>
                      <a:gd name="T14" fmla="*/ 0 60000 65536"/>
                      <a:gd name="T15" fmla="*/ 0 w 4917"/>
                      <a:gd name="T16" fmla="*/ 0 h 2978"/>
                      <a:gd name="T17" fmla="*/ 4917 w 4917"/>
                      <a:gd name="T18" fmla="*/ 2978 h 2978"/>
                    </a:gdLst>
                    <a:ahLst/>
                    <a:cxnLst>
                      <a:cxn ang="T10">
                        <a:pos x="T0" y="T1"/>
                      </a:cxn>
                      <a:cxn ang="T11">
                        <a:pos x="T2" y="T3"/>
                      </a:cxn>
                      <a:cxn ang="T12">
                        <a:pos x="T4" y="T5"/>
                      </a:cxn>
                      <a:cxn ang="T13">
                        <a:pos x="T6" y="T7"/>
                      </a:cxn>
                      <a:cxn ang="T14">
                        <a:pos x="T8" y="T9"/>
                      </a:cxn>
                    </a:cxnLst>
                    <a:rect l="T15" t="T16" r="T17" b="T18"/>
                    <a:pathLst>
                      <a:path w="4917" h="2978">
                        <a:moveTo>
                          <a:pt x="0" y="1048"/>
                        </a:moveTo>
                        <a:lnTo>
                          <a:pt x="1507" y="0"/>
                        </a:lnTo>
                        <a:lnTo>
                          <a:pt x="4917" y="1954"/>
                        </a:lnTo>
                        <a:lnTo>
                          <a:pt x="3354" y="2978"/>
                        </a:lnTo>
                        <a:lnTo>
                          <a:pt x="0" y="1048"/>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56" name="Freeform 946"/>
                  <p:cNvSpPr>
                    <a:spLocks/>
                  </p:cNvSpPr>
                  <p:nvPr/>
                </p:nvSpPr>
                <p:spPr bwMode="auto">
                  <a:xfrm>
                    <a:off x="6850" y="7372"/>
                    <a:ext cx="3385" cy="2253"/>
                  </a:xfrm>
                  <a:custGeom>
                    <a:avLst/>
                    <a:gdLst>
                      <a:gd name="T0" fmla="*/ 0 w 3354"/>
                      <a:gd name="T1" fmla="*/ 0 h 2322"/>
                      <a:gd name="T2" fmla="*/ 3354 w 3354"/>
                      <a:gd name="T3" fmla="*/ 1930 h 2322"/>
                      <a:gd name="T4" fmla="*/ 3354 w 3354"/>
                      <a:gd name="T5" fmla="*/ 2322 h 2322"/>
                      <a:gd name="T6" fmla="*/ 0 w 3354"/>
                      <a:gd name="T7" fmla="*/ 397 h 2322"/>
                      <a:gd name="T8" fmla="*/ 0 w 3354"/>
                      <a:gd name="T9" fmla="*/ 0 h 2322"/>
                      <a:gd name="T10" fmla="*/ 0 60000 65536"/>
                      <a:gd name="T11" fmla="*/ 0 60000 65536"/>
                      <a:gd name="T12" fmla="*/ 0 60000 65536"/>
                      <a:gd name="T13" fmla="*/ 0 60000 65536"/>
                      <a:gd name="T14" fmla="*/ 0 60000 65536"/>
                      <a:gd name="T15" fmla="*/ 0 w 3354"/>
                      <a:gd name="T16" fmla="*/ 0 h 2322"/>
                      <a:gd name="T17" fmla="*/ 3354 w 3354"/>
                      <a:gd name="T18" fmla="*/ 2322 h 2322"/>
                    </a:gdLst>
                    <a:ahLst/>
                    <a:cxnLst>
                      <a:cxn ang="T10">
                        <a:pos x="T0" y="T1"/>
                      </a:cxn>
                      <a:cxn ang="T11">
                        <a:pos x="T2" y="T3"/>
                      </a:cxn>
                      <a:cxn ang="T12">
                        <a:pos x="T4" y="T5"/>
                      </a:cxn>
                      <a:cxn ang="T13">
                        <a:pos x="T6" y="T7"/>
                      </a:cxn>
                      <a:cxn ang="T14">
                        <a:pos x="T8" y="T9"/>
                      </a:cxn>
                    </a:cxnLst>
                    <a:rect l="T15" t="T16" r="T17" b="T18"/>
                    <a:pathLst>
                      <a:path w="3354" h="2322">
                        <a:moveTo>
                          <a:pt x="0" y="0"/>
                        </a:moveTo>
                        <a:lnTo>
                          <a:pt x="3354" y="1930"/>
                        </a:lnTo>
                        <a:lnTo>
                          <a:pt x="3354" y="2322"/>
                        </a:lnTo>
                        <a:lnTo>
                          <a:pt x="0" y="397"/>
                        </a:lnTo>
                        <a:lnTo>
                          <a:pt x="0" y="0"/>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57" name="Freeform 947"/>
                  <p:cNvSpPr>
                    <a:spLocks noEditPoints="1"/>
                  </p:cNvSpPr>
                  <p:nvPr/>
                </p:nvSpPr>
                <p:spPr bwMode="auto">
                  <a:xfrm>
                    <a:off x="7218" y="6546"/>
                    <a:ext cx="4140" cy="2447"/>
                  </a:xfrm>
                  <a:custGeom>
                    <a:avLst/>
                    <a:gdLst>
                      <a:gd name="T0" fmla="*/ 450 w 4102"/>
                      <a:gd name="T1" fmla="*/ 752 h 2523"/>
                      <a:gd name="T2" fmla="*/ 306 w 4102"/>
                      <a:gd name="T3" fmla="*/ 539 h 2523"/>
                      <a:gd name="T4" fmla="*/ 509 w 4102"/>
                      <a:gd name="T5" fmla="*/ 405 h 2523"/>
                      <a:gd name="T6" fmla="*/ 854 w 4102"/>
                      <a:gd name="T7" fmla="*/ 480 h 2523"/>
                      <a:gd name="T8" fmla="*/ 608 w 4102"/>
                      <a:gd name="T9" fmla="*/ 334 h 2523"/>
                      <a:gd name="T10" fmla="*/ 1363 w 4102"/>
                      <a:gd name="T11" fmla="*/ 142 h 2523"/>
                      <a:gd name="T12" fmla="*/ 1370 w 4102"/>
                      <a:gd name="T13" fmla="*/ 405 h 2523"/>
                      <a:gd name="T14" fmla="*/ 1574 w 4102"/>
                      <a:gd name="T15" fmla="*/ 271 h 2523"/>
                      <a:gd name="T16" fmla="*/ 2072 w 4102"/>
                      <a:gd name="T17" fmla="*/ 823 h 2523"/>
                      <a:gd name="T18" fmla="*/ 1826 w 4102"/>
                      <a:gd name="T19" fmla="*/ 677 h 2523"/>
                      <a:gd name="T20" fmla="*/ 2733 w 4102"/>
                      <a:gd name="T21" fmla="*/ 961 h 2523"/>
                      <a:gd name="T22" fmla="*/ 3196 w 4102"/>
                      <a:gd name="T23" fmla="*/ 1495 h 2523"/>
                      <a:gd name="T24" fmla="*/ 3400 w 4102"/>
                      <a:gd name="T25" fmla="*/ 1362 h 2523"/>
                      <a:gd name="T26" fmla="*/ 3899 w 4102"/>
                      <a:gd name="T27" fmla="*/ 1913 h 2523"/>
                      <a:gd name="T28" fmla="*/ 3653 w 4102"/>
                      <a:gd name="T29" fmla="*/ 1767 h 2523"/>
                      <a:gd name="T30" fmla="*/ 3800 w 4102"/>
                      <a:gd name="T31" fmla="*/ 1984 h 2523"/>
                      <a:gd name="T32" fmla="*/ 2891 w 4102"/>
                      <a:gd name="T33" fmla="*/ 1700 h 2523"/>
                      <a:gd name="T34" fmla="*/ 3098 w 4102"/>
                      <a:gd name="T35" fmla="*/ 1566 h 2523"/>
                      <a:gd name="T36" fmla="*/ 2985 w 4102"/>
                      <a:gd name="T37" fmla="*/ 1366 h 2523"/>
                      <a:gd name="T38" fmla="*/ 2740 w 4102"/>
                      <a:gd name="T39" fmla="*/ 1224 h 2523"/>
                      <a:gd name="T40" fmla="*/ 2887 w 4102"/>
                      <a:gd name="T41" fmla="*/ 1437 h 2523"/>
                      <a:gd name="T42" fmla="*/ 1977 w 4102"/>
                      <a:gd name="T43" fmla="*/ 1153 h 2523"/>
                      <a:gd name="T44" fmla="*/ 2185 w 4102"/>
                      <a:gd name="T45" fmla="*/ 1019 h 2523"/>
                      <a:gd name="T46" fmla="*/ 1767 w 4102"/>
                      <a:gd name="T47" fmla="*/ 1023 h 2523"/>
                      <a:gd name="T48" fmla="*/ 1521 w 4102"/>
                      <a:gd name="T49" fmla="*/ 881 h 2523"/>
                      <a:gd name="T50" fmla="*/ 1517 w 4102"/>
                      <a:gd name="T51" fmla="*/ 618 h 2523"/>
                      <a:gd name="T52" fmla="*/ 762 w 4102"/>
                      <a:gd name="T53" fmla="*/ 810 h 2523"/>
                      <a:gd name="T54" fmla="*/ 966 w 4102"/>
                      <a:gd name="T55" fmla="*/ 677 h 2523"/>
                      <a:gd name="T56" fmla="*/ 1465 w 4102"/>
                      <a:gd name="T57" fmla="*/ 1228 h 2523"/>
                      <a:gd name="T58" fmla="*/ 1219 w 4102"/>
                      <a:gd name="T59" fmla="*/ 1082 h 2523"/>
                      <a:gd name="T60" fmla="*/ 2125 w 4102"/>
                      <a:gd name="T61" fmla="*/ 1366 h 2523"/>
                      <a:gd name="T62" fmla="*/ 2132 w 4102"/>
                      <a:gd name="T63" fmla="*/ 1629 h 2523"/>
                      <a:gd name="T64" fmla="*/ 2336 w 4102"/>
                      <a:gd name="T65" fmla="*/ 1495 h 2523"/>
                      <a:gd name="T66" fmla="*/ 2834 w 4102"/>
                      <a:gd name="T67" fmla="*/ 2046 h 2523"/>
                      <a:gd name="T68" fmla="*/ 2589 w 4102"/>
                      <a:gd name="T69" fmla="*/ 1900 h 2523"/>
                      <a:gd name="T70" fmla="*/ 3495 w 4102"/>
                      <a:gd name="T71" fmla="*/ 2184 h 2523"/>
                      <a:gd name="T72" fmla="*/ 2740 w 4102"/>
                      <a:gd name="T73" fmla="*/ 2376 h 2523"/>
                      <a:gd name="T74" fmla="*/ 2943 w 4102"/>
                      <a:gd name="T75" fmla="*/ 2243 h 2523"/>
                      <a:gd name="T76" fmla="*/ 2529 w 4102"/>
                      <a:gd name="T77" fmla="*/ 2251 h 2523"/>
                      <a:gd name="T78" fmla="*/ 2283 w 4102"/>
                      <a:gd name="T79" fmla="*/ 2105 h 2523"/>
                      <a:gd name="T80" fmla="*/ 2276 w 4102"/>
                      <a:gd name="T81" fmla="*/ 1842 h 2523"/>
                      <a:gd name="T82" fmla="*/ 457 w 4102"/>
                      <a:gd name="T83" fmla="*/ 1015 h 2523"/>
                      <a:gd name="T84" fmla="*/ 660 w 4102"/>
                      <a:gd name="T85" fmla="*/ 881 h 25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2"/>
                      <a:gd name="T130" fmla="*/ 0 h 2523"/>
                      <a:gd name="T131" fmla="*/ 4102 w 4102"/>
                      <a:gd name="T132" fmla="*/ 2523 h 25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2" h="2523">
                        <a:moveTo>
                          <a:pt x="0" y="739"/>
                        </a:moveTo>
                        <a:lnTo>
                          <a:pt x="246" y="885"/>
                        </a:lnTo>
                        <a:lnTo>
                          <a:pt x="450" y="752"/>
                        </a:lnTo>
                        <a:lnTo>
                          <a:pt x="204" y="610"/>
                        </a:lnTo>
                        <a:lnTo>
                          <a:pt x="0" y="739"/>
                        </a:lnTo>
                        <a:close/>
                        <a:moveTo>
                          <a:pt x="306" y="539"/>
                        </a:moveTo>
                        <a:lnTo>
                          <a:pt x="552" y="685"/>
                        </a:lnTo>
                        <a:lnTo>
                          <a:pt x="755" y="551"/>
                        </a:lnTo>
                        <a:lnTo>
                          <a:pt x="509" y="405"/>
                        </a:lnTo>
                        <a:lnTo>
                          <a:pt x="306" y="539"/>
                        </a:lnTo>
                        <a:close/>
                        <a:moveTo>
                          <a:pt x="608" y="334"/>
                        </a:moveTo>
                        <a:lnTo>
                          <a:pt x="854" y="480"/>
                        </a:lnTo>
                        <a:lnTo>
                          <a:pt x="1061" y="347"/>
                        </a:lnTo>
                        <a:lnTo>
                          <a:pt x="815" y="200"/>
                        </a:lnTo>
                        <a:lnTo>
                          <a:pt x="608" y="334"/>
                        </a:lnTo>
                        <a:close/>
                        <a:moveTo>
                          <a:pt x="913" y="134"/>
                        </a:moveTo>
                        <a:lnTo>
                          <a:pt x="1159" y="276"/>
                        </a:lnTo>
                        <a:lnTo>
                          <a:pt x="1363" y="142"/>
                        </a:lnTo>
                        <a:lnTo>
                          <a:pt x="1117" y="0"/>
                        </a:lnTo>
                        <a:lnTo>
                          <a:pt x="913" y="134"/>
                        </a:lnTo>
                        <a:close/>
                        <a:moveTo>
                          <a:pt x="1370" y="405"/>
                        </a:moveTo>
                        <a:lnTo>
                          <a:pt x="1616" y="551"/>
                        </a:lnTo>
                        <a:lnTo>
                          <a:pt x="1819" y="418"/>
                        </a:lnTo>
                        <a:lnTo>
                          <a:pt x="1574" y="271"/>
                        </a:lnTo>
                        <a:lnTo>
                          <a:pt x="1370" y="405"/>
                        </a:lnTo>
                        <a:close/>
                        <a:moveTo>
                          <a:pt x="1826" y="677"/>
                        </a:moveTo>
                        <a:lnTo>
                          <a:pt x="2072" y="823"/>
                        </a:lnTo>
                        <a:lnTo>
                          <a:pt x="2276" y="689"/>
                        </a:lnTo>
                        <a:lnTo>
                          <a:pt x="2030" y="543"/>
                        </a:lnTo>
                        <a:lnTo>
                          <a:pt x="1826" y="677"/>
                        </a:lnTo>
                        <a:close/>
                        <a:moveTo>
                          <a:pt x="2283" y="948"/>
                        </a:moveTo>
                        <a:lnTo>
                          <a:pt x="2529" y="1094"/>
                        </a:lnTo>
                        <a:lnTo>
                          <a:pt x="2733" y="961"/>
                        </a:lnTo>
                        <a:lnTo>
                          <a:pt x="2487" y="814"/>
                        </a:lnTo>
                        <a:lnTo>
                          <a:pt x="2283" y="948"/>
                        </a:lnTo>
                        <a:close/>
                        <a:moveTo>
                          <a:pt x="3196" y="1495"/>
                        </a:moveTo>
                        <a:lnTo>
                          <a:pt x="3442" y="1641"/>
                        </a:lnTo>
                        <a:lnTo>
                          <a:pt x="3646" y="1508"/>
                        </a:lnTo>
                        <a:lnTo>
                          <a:pt x="3400" y="1362"/>
                        </a:lnTo>
                        <a:lnTo>
                          <a:pt x="3196" y="1495"/>
                        </a:lnTo>
                        <a:close/>
                        <a:moveTo>
                          <a:pt x="3653" y="1767"/>
                        </a:moveTo>
                        <a:lnTo>
                          <a:pt x="3899" y="1913"/>
                        </a:lnTo>
                        <a:lnTo>
                          <a:pt x="4102" y="1779"/>
                        </a:lnTo>
                        <a:lnTo>
                          <a:pt x="3856" y="1633"/>
                        </a:lnTo>
                        <a:lnTo>
                          <a:pt x="3653" y="1767"/>
                        </a:lnTo>
                        <a:close/>
                        <a:moveTo>
                          <a:pt x="3347" y="1971"/>
                        </a:moveTo>
                        <a:lnTo>
                          <a:pt x="3593" y="2117"/>
                        </a:lnTo>
                        <a:lnTo>
                          <a:pt x="3800" y="1984"/>
                        </a:lnTo>
                        <a:lnTo>
                          <a:pt x="3554" y="1838"/>
                        </a:lnTo>
                        <a:lnTo>
                          <a:pt x="3347" y="1971"/>
                        </a:lnTo>
                        <a:close/>
                        <a:moveTo>
                          <a:pt x="2891" y="1700"/>
                        </a:moveTo>
                        <a:lnTo>
                          <a:pt x="3136" y="1842"/>
                        </a:lnTo>
                        <a:lnTo>
                          <a:pt x="3344" y="1708"/>
                        </a:lnTo>
                        <a:lnTo>
                          <a:pt x="3098" y="1566"/>
                        </a:lnTo>
                        <a:lnTo>
                          <a:pt x="2891" y="1700"/>
                        </a:lnTo>
                        <a:close/>
                        <a:moveTo>
                          <a:pt x="2740" y="1224"/>
                        </a:moveTo>
                        <a:lnTo>
                          <a:pt x="2985" y="1366"/>
                        </a:lnTo>
                        <a:lnTo>
                          <a:pt x="3189" y="1232"/>
                        </a:lnTo>
                        <a:lnTo>
                          <a:pt x="2943" y="1090"/>
                        </a:lnTo>
                        <a:lnTo>
                          <a:pt x="2740" y="1224"/>
                        </a:lnTo>
                        <a:close/>
                        <a:moveTo>
                          <a:pt x="2434" y="1424"/>
                        </a:moveTo>
                        <a:lnTo>
                          <a:pt x="2680" y="1570"/>
                        </a:lnTo>
                        <a:lnTo>
                          <a:pt x="2887" y="1437"/>
                        </a:lnTo>
                        <a:lnTo>
                          <a:pt x="2641" y="1291"/>
                        </a:lnTo>
                        <a:lnTo>
                          <a:pt x="2434" y="1424"/>
                        </a:lnTo>
                        <a:close/>
                        <a:moveTo>
                          <a:pt x="1977" y="1153"/>
                        </a:moveTo>
                        <a:lnTo>
                          <a:pt x="2223" y="1299"/>
                        </a:lnTo>
                        <a:lnTo>
                          <a:pt x="2431" y="1165"/>
                        </a:lnTo>
                        <a:lnTo>
                          <a:pt x="2185" y="1019"/>
                        </a:lnTo>
                        <a:lnTo>
                          <a:pt x="1977" y="1153"/>
                        </a:lnTo>
                        <a:close/>
                        <a:moveTo>
                          <a:pt x="1521" y="881"/>
                        </a:moveTo>
                        <a:lnTo>
                          <a:pt x="1767" y="1023"/>
                        </a:lnTo>
                        <a:lnTo>
                          <a:pt x="1974" y="894"/>
                        </a:lnTo>
                        <a:lnTo>
                          <a:pt x="1728" y="748"/>
                        </a:lnTo>
                        <a:lnTo>
                          <a:pt x="1521" y="881"/>
                        </a:lnTo>
                        <a:close/>
                        <a:moveTo>
                          <a:pt x="1064" y="610"/>
                        </a:moveTo>
                        <a:lnTo>
                          <a:pt x="1310" y="752"/>
                        </a:lnTo>
                        <a:lnTo>
                          <a:pt x="1517" y="618"/>
                        </a:lnTo>
                        <a:lnTo>
                          <a:pt x="1272" y="476"/>
                        </a:lnTo>
                        <a:lnTo>
                          <a:pt x="1064" y="610"/>
                        </a:lnTo>
                        <a:close/>
                        <a:moveTo>
                          <a:pt x="762" y="810"/>
                        </a:moveTo>
                        <a:lnTo>
                          <a:pt x="1008" y="956"/>
                        </a:lnTo>
                        <a:lnTo>
                          <a:pt x="1212" y="823"/>
                        </a:lnTo>
                        <a:lnTo>
                          <a:pt x="966" y="677"/>
                        </a:lnTo>
                        <a:lnTo>
                          <a:pt x="762" y="810"/>
                        </a:lnTo>
                        <a:close/>
                        <a:moveTo>
                          <a:pt x="1219" y="1082"/>
                        </a:moveTo>
                        <a:lnTo>
                          <a:pt x="1465" y="1228"/>
                        </a:lnTo>
                        <a:lnTo>
                          <a:pt x="1668" y="1094"/>
                        </a:lnTo>
                        <a:lnTo>
                          <a:pt x="1423" y="948"/>
                        </a:lnTo>
                        <a:lnTo>
                          <a:pt x="1219" y="1082"/>
                        </a:lnTo>
                        <a:close/>
                        <a:moveTo>
                          <a:pt x="1675" y="1357"/>
                        </a:moveTo>
                        <a:lnTo>
                          <a:pt x="1921" y="1499"/>
                        </a:lnTo>
                        <a:lnTo>
                          <a:pt x="2125" y="1366"/>
                        </a:lnTo>
                        <a:lnTo>
                          <a:pt x="1879" y="1224"/>
                        </a:lnTo>
                        <a:lnTo>
                          <a:pt x="1675" y="1357"/>
                        </a:lnTo>
                        <a:close/>
                        <a:moveTo>
                          <a:pt x="2132" y="1629"/>
                        </a:moveTo>
                        <a:lnTo>
                          <a:pt x="2378" y="1775"/>
                        </a:lnTo>
                        <a:lnTo>
                          <a:pt x="2582" y="1641"/>
                        </a:lnTo>
                        <a:lnTo>
                          <a:pt x="2336" y="1495"/>
                        </a:lnTo>
                        <a:lnTo>
                          <a:pt x="2132" y="1629"/>
                        </a:lnTo>
                        <a:close/>
                        <a:moveTo>
                          <a:pt x="2589" y="1900"/>
                        </a:moveTo>
                        <a:lnTo>
                          <a:pt x="2834" y="2046"/>
                        </a:lnTo>
                        <a:lnTo>
                          <a:pt x="3038" y="1913"/>
                        </a:lnTo>
                        <a:lnTo>
                          <a:pt x="2792" y="1767"/>
                        </a:lnTo>
                        <a:lnTo>
                          <a:pt x="2589" y="1900"/>
                        </a:lnTo>
                        <a:close/>
                        <a:moveTo>
                          <a:pt x="3045" y="2176"/>
                        </a:moveTo>
                        <a:lnTo>
                          <a:pt x="3291" y="2318"/>
                        </a:lnTo>
                        <a:lnTo>
                          <a:pt x="3495" y="2184"/>
                        </a:lnTo>
                        <a:lnTo>
                          <a:pt x="3249" y="2042"/>
                        </a:lnTo>
                        <a:lnTo>
                          <a:pt x="3045" y="2176"/>
                        </a:lnTo>
                        <a:close/>
                        <a:moveTo>
                          <a:pt x="2740" y="2376"/>
                        </a:moveTo>
                        <a:lnTo>
                          <a:pt x="2985" y="2523"/>
                        </a:lnTo>
                        <a:lnTo>
                          <a:pt x="3189" y="2389"/>
                        </a:lnTo>
                        <a:lnTo>
                          <a:pt x="2943" y="2243"/>
                        </a:lnTo>
                        <a:lnTo>
                          <a:pt x="2740" y="2376"/>
                        </a:lnTo>
                        <a:close/>
                        <a:moveTo>
                          <a:pt x="2283" y="2105"/>
                        </a:moveTo>
                        <a:lnTo>
                          <a:pt x="2529" y="2251"/>
                        </a:lnTo>
                        <a:lnTo>
                          <a:pt x="2733" y="2117"/>
                        </a:lnTo>
                        <a:lnTo>
                          <a:pt x="2487" y="1971"/>
                        </a:lnTo>
                        <a:lnTo>
                          <a:pt x="2283" y="2105"/>
                        </a:lnTo>
                        <a:close/>
                        <a:moveTo>
                          <a:pt x="913" y="1286"/>
                        </a:moveTo>
                        <a:lnTo>
                          <a:pt x="2072" y="1975"/>
                        </a:lnTo>
                        <a:lnTo>
                          <a:pt x="2276" y="1842"/>
                        </a:lnTo>
                        <a:lnTo>
                          <a:pt x="1117" y="1153"/>
                        </a:lnTo>
                        <a:lnTo>
                          <a:pt x="913" y="1286"/>
                        </a:lnTo>
                        <a:close/>
                        <a:moveTo>
                          <a:pt x="457" y="1015"/>
                        </a:moveTo>
                        <a:lnTo>
                          <a:pt x="703" y="1157"/>
                        </a:lnTo>
                        <a:lnTo>
                          <a:pt x="906" y="1027"/>
                        </a:lnTo>
                        <a:lnTo>
                          <a:pt x="660" y="881"/>
                        </a:lnTo>
                        <a:lnTo>
                          <a:pt x="457" y="1015"/>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289" name="Group 948"/>
            <p:cNvGrpSpPr>
              <a:grpSpLocks/>
            </p:cNvGrpSpPr>
            <p:nvPr/>
          </p:nvGrpSpPr>
          <p:grpSpPr bwMode="auto">
            <a:xfrm flipH="1">
              <a:off x="3305" y="969"/>
              <a:ext cx="386" cy="532"/>
              <a:chOff x="3932" y="7528"/>
              <a:chExt cx="626" cy="927"/>
            </a:xfrm>
          </p:grpSpPr>
          <p:grpSp>
            <p:nvGrpSpPr>
              <p:cNvPr id="9509" name="Group 949"/>
              <p:cNvGrpSpPr>
                <a:grpSpLocks/>
              </p:cNvGrpSpPr>
              <p:nvPr/>
            </p:nvGrpSpPr>
            <p:grpSpPr bwMode="auto">
              <a:xfrm>
                <a:off x="3932" y="7528"/>
                <a:ext cx="626" cy="846"/>
                <a:chOff x="8561" y="802"/>
                <a:chExt cx="643" cy="939"/>
              </a:xfrm>
            </p:grpSpPr>
            <p:sp>
              <p:nvSpPr>
                <p:cNvPr id="9541" name="Freeform 950"/>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68"/>
                    <a:gd name="T76" fmla="*/ 0 h 7441"/>
                    <a:gd name="T77" fmla="*/ 5368 w 5368"/>
                    <a:gd name="T78" fmla="*/ 7441 h 74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68" h="7441">
                      <a:moveTo>
                        <a:pt x="5368" y="1103"/>
                      </a:moveTo>
                      <a:lnTo>
                        <a:pt x="3303" y="0"/>
                      </a:lnTo>
                      <a:lnTo>
                        <a:pt x="0" y="1795"/>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5368" y="5643"/>
                      </a:lnTo>
                      <a:lnTo>
                        <a:pt x="5368" y="1103"/>
                      </a:lnTo>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2" name="Freeform 951"/>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412"/>
                    <a:gd name="T101" fmla="*/ 327 w 327"/>
                    <a:gd name="T102" fmla="*/ 412 h 4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3" name="Freeform 952"/>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35"/>
                    <a:gd name="T115" fmla="*/ 0 h 5649"/>
                    <a:gd name="T116" fmla="*/ 2035 w 2035"/>
                    <a:gd name="T117" fmla="*/ 5649 h 56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1119"/>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4" name="Freeform 953"/>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 name="T10" fmla="*/ 0 60000 65536"/>
                    <a:gd name="T11" fmla="*/ 0 60000 65536"/>
                    <a:gd name="T12" fmla="*/ 0 60000 65536"/>
                    <a:gd name="T13" fmla="*/ 0 60000 65536"/>
                    <a:gd name="T14" fmla="*/ 0 60000 65536"/>
                    <a:gd name="T15" fmla="*/ 0 w 3330"/>
                    <a:gd name="T16" fmla="*/ 0 h 6333"/>
                    <a:gd name="T17" fmla="*/ 3330 w 3330"/>
                    <a:gd name="T18" fmla="*/ 6333 h 6333"/>
                  </a:gdLst>
                  <a:ahLst/>
                  <a:cxnLst>
                    <a:cxn ang="T10">
                      <a:pos x="T0" y="T1"/>
                    </a:cxn>
                    <a:cxn ang="T11">
                      <a:pos x="T2" y="T3"/>
                    </a:cxn>
                    <a:cxn ang="T12">
                      <a:pos x="T4" y="T5"/>
                    </a:cxn>
                    <a:cxn ang="T13">
                      <a:pos x="T6" y="T7"/>
                    </a:cxn>
                    <a:cxn ang="T14">
                      <a:pos x="T8" y="T9"/>
                    </a:cxn>
                  </a:cxnLst>
                  <a:rect l="T15" t="T16" r="T17" b="T18"/>
                  <a:pathLst>
                    <a:path w="3330" h="6333">
                      <a:moveTo>
                        <a:pt x="0" y="1808"/>
                      </a:moveTo>
                      <a:lnTo>
                        <a:pt x="0" y="6333"/>
                      </a:lnTo>
                      <a:lnTo>
                        <a:pt x="3330" y="4540"/>
                      </a:lnTo>
                      <a:lnTo>
                        <a:pt x="3330" y="0"/>
                      </a:lnTo>
                      <a:lnTo>
                        <a:pt x="0" y="1808"/>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5" name="Freeform 954"/>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6" name="Freeform 955"/>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7" name="Freeform 956"/>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8" name="Freeform 957"/>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1"/>
                    <a:gd name="T121" fmla="*/ 0 h 826"/>
                    <a:gd name="T122" fmla="*/ 1481 w 1481"/>
                    <a:gd name="T123" fmla="*/ 826 h 8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62" y="3"/>
                      </a:lnTo>
                      <a:lnTo>
                        <a:pt x="44" y="0"/>
                      </a:lnTo>
                      <a:lnTo>
                        <a:pt x="28" y="3"/>
                      </a:lnTo>
                      <a:lnTo>
                        <a:pt x="12" y="14"/>
                      </a:lnTo>
                      <a:lnTo>
                        <a:pt x="3" y="30"/>
                      </a:lnTo>
                      <a:lnTo>
                        <a:pt x="0" y="47"/>
                      </a:lnTo>
                      <a:lnTo>
                        <a:pt x="5" y="68"/>
                      </a:lnTo>
                      <a:lnTo>
                        <a:pt x="16" y="90"/>
                      </a:lnTo>
                      <a:lnTo>
                        <a:pt x="30" y="107"/>
                      </a:lnTo>
                      <a:lnTo>
                        <a:pt x="50" y="120"/>
                      </a:lnTo>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49" name="Freeform 958"/>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6"/>
                    <a:gd name="T67" fmla="*/ 0 h 795"/>
                    <a:gd name="T68" fmla="*/ 1376 w 1376"/>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90"/>
                      </a:lnTo>
                      <a:close/>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510" name="Group 959"/>
              <p:cNvGrpSpPr>
                <a:grpSpLocks/>
              </p:cNvGrpSpPr>
              <p:nvPr/>
            </p:nvGrpSpPr>
            <p:grpSpPr bwMode="auto">
              <a:xfrm>
                <a:off x="4181" y="8167"/>
                <a:ext cx="326" cy="288"/>
                <a:chOff x="6850" y="1185"/>
                <a:chExt cx="8860" cy="8440"/>
              </a:xfrm>
            </p:grpSpPr>
            <p:grpSp>
              <p:nvGrpSpPr>
                <p:cNvPr id="9511" name="Group 960"/>
                <p:cNvGrpSpPr>
                  <a:grpSpLocks/>
                </p:cNvGrpSpPr>
                <p:nvPr/>
              </p:nvGrpSpPr>
              <p:grpSpPr bwMode="auto">
                <a:xfrm>
                  <a:off x="9246" y="1185"/>
                  <a:ext cx="6464" cy="6763"/>
                  <a:chOff x="9246" y="1185"/>
                  <a:chExt cx="6464" cy="6763"/>
                </a:xfrm>
              </p:grpSpPr>
              <p:grpSp>
                <p:nvGrpSpPr>
                  <p:cNvPr id="9517" name="Group 961"/>
                  <p:cNvGrpSpPr>
                    <a:grpSpLocks/>
                  </p:cNvGrpSpPr>
                  <p:nvPr/>
                </p:nvGrpSpPr>
                <p:grpSpPr bwMode="auto">
                  <a:xfrm>
                    <a:off x="9246" y="1185"/>
                    <a:ext cx="6464" cy="6763"/>
                    <a:chOff x="9246" y="1185"/>
                    <a:chExt cx="6464" cy="6763"/>
                  </a:xfrm>
                </p:grpSpPr>
                <p:sp>
                  <p:nvSpPr>
                    <p:cNvPr id="9520" name="Freeform 962"/>
                    <p:cNvSpPr>
                      <a:spLocks/>
                    </p:cNvSpPr>
                    <p:nvPr/>
                  </p:nvSpPr>
                  <p:spPr bwMode="auto">
                    <a:xfrm>
                      <a:off x="9246" y="1185"/>
                      <a:ext cx="6464" cy="6763"/>
                    </a:xfrm>
                    <a:custGeom>
                      <a:avLst/>
                      <a:gdLst>
                        <a:gd name="T0" fmla="*/ 3308 w 6406"/>
                        <a:gd name="T1" fmla="*/ 6971 h 6971"/>
                        <a:gd name="T2" fmla="*/ 6406 w 6406"/>
                        <a:gd name="T3" fmla="*/ 5188 h 6971"/>
                        <a:gd name="T4" fmla="*/ 6406 w 6406"/>
                        <a:gd name="T5" fmla="*/ 3826 h 6971"/>
                        <a:gd name="T6" fmla="*/ 5384 w 6406"/>
                        <a:gd name="T7" fmla="*/ 3233 h 6971"/>
                        <a:gd name="T8" fmla="*/ 5384 w 6406"/>
                        <a:gd name="T9" fmla="*/ 1362 h 6971"/>
                        <a:gd name="T10" fmla="*/ 3224 w 6406"/>
                        <a:gd name="T11" fmla="*/ 113 h 6971"/>
                        <a:gd name="T12" fmla="*/ 2230 w 6406"/>
                        <a:gd name="T13" fmla="*/ 397 h 6971"/>
                        <a:gd name="T14" fmla="*/ 1549 w 6406"/>
                        <a:gd name="T15" fmla="*/ 0 h 6971"/>
                        <a:gd name="T16" fmla="*/ 752 w 6406"/>
                        <a:gd name="T17" fmla="*/ 314 h 6971"/>
                        <a:gd name="T18" fmla="*/ 752 w 6406"/>
                        <a:gd name="T19" fmla="*/ 3287 h 6971"/>
                        <a:gd name="T20" fmla="*/ 0 w 6406"/>
                        <a:gd name="T21" fmla="*/ 3713 h 6971"/>
                        <a:gd name="T22" fmla="*/ 0 w 6406"/>
                        <a:gd name="T23" fmla="*/ 5075 h 6971"/>
                        <a:gd name="T24" fmla="*/ 0 w 6406"/>
                        <a:gd name="T25" fmla="*/ 5075 h 6971"/>
                        <a:gd name="T26" fmla="*/ 176 w 6406"/>
                        <a:gd name="T27" fmla="*/ 5238 h 6971"/>
                        <a:gd name="T28" fmla="*/ 358 w 6406"/>
                        <a:gd name="T29" fmla="*/ 5401 h 6971"/>
                        <a:gd name="T30" fmla="*/ 541 w 6406"/>
                        <a:gd name="T31" fmla="*/ 5551 h 6971"/>
                        <a:gd name="T32" fmla="*/ 734 w 6406"/>
                        <a:gd name="T33" fmla="*/ 5701 h 6971"/>
                        <a:gd name="T34" fmla="*/ 927 w 6406"/>
                        <a:gd name="T35" fmla="*/ 5843 h 6971"/>
                        <a:gd name="T36" fmla="*/ 1127 w 6406"/>
                        <a:gd name="T37" fmla="*/ 5977 h 6971"/>
                        <a:gd name="T38" fmla="*/ 1328 w 6406"/>
                        <a:gd name="T39" fmla="*/ 6107 h 6971"/>
                        <a:gd name="T40" fmla="*/ 1535 w 6406"/>
                        <a:gd name="T41" fmla="*/ 6228 h 6971"/>
                        <a:gd name="T42" fmla="*/ 1746 w 6406"/>
                        <a:gd name="T43" fmla="*/ 6345 h 6971"/>
                        <a:gd name="T44" fmla="*/ 1960 w 6406"/>
                        <a:gd name="T45" fmla="*/ 6457 h 6971"/>
                        <a:gd name="T46" fmla="*/ 2178 w 6406"/>
                        <a:gd name="T47" fmla="*/ 6558 h 6971"/>
                        <a:gd name="T48" fmla="*/ 2399 w 6406"/>
                        <a:gd name="T49" fmla="*/ 6654 h 6971"/>
                        <a:gd name="T50" fmla="*/ 2620 w 6406"/>
                        <a:gd name="T51" fmla="*/ 6746 h 6971"/>
                        <a:gd name="T52" fmla="*/ 2848 w 6406"/>
                        <a:gd name="T53" fmla="*/ 6829 h 6971"/>
                        <a:gd name="T54" fmla="*/ 3077 w 6406"/>
                        <a:gd name="T55" fmla="*/ 6904 h 6971"/>
                        <a:gd name="T56" fmla="*/ 3308 w 6406"/>
                        <a:gd name="T57" fmla="*/ 6971 h 6971"/>
                        <a:gd name="T58" fmla="*/ 3308 w 6406"/>
                        <a:gd name="T59" fmla="*/ 6971 h 6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6"/>
                        <a:gd name="T91" fmla="*/ 0 h 6971"/>
                        <a:gd name="T92" fmla="*/ 6406 w 6406"/>
                        <a:gd name="T93" fmla="*/ 6971 h 6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6" h="6971">
                          <a:moveTo>
                            <a:pt x="3308" y="6971"/>
                          </a:moveTo>
                          <a:lnTo>
                            <a:pt x="6406" y="5188"/>
                          </a:lnTo>
                          <a:lnTo>
                            <a:pt x="6406" y="3826"/>
                          </a:lnTo>
                          <a:lnTo>
                            <a:pt x="5384" y="3233"/>
                          </a:lnTo>
                          <a:lnTo>
                            <a:pt x="5384" y="1362"/>
                          </a:lnTo>
                          <a:lnTo>
                            <a:pt x="3224" y="113"/>
                          </a:lnTo>
                          <a:lnTo>
                            <a:pt x="2230" y="397"/>
                          </a:lnTo>
                          <a:lnTo>
                            <a:pt x="1549" y="0"/>
                          </a:lnTo>
                          <a:lnTo>
                            <a:pt x="752" y="314"/>
                          </a:lnTo>
                          <a:lnTo>
                            <a:pt x="752" y="3287"/>
                          </a:lnTo>
                          <a:lnTo>
                            <a:pt x="0" y="3713"/>
                          </a:lnTo>
                          <a:lnTo>
                            <a:pt x="0" y="5075"/>
                          </a:lnTo>
                          <a:lnTo>
                            <a:pt x="176" y="5238"/>
                          </a:lnTo>
                          <a:lnTo>
                            <a:pt x="358" y="5401"/>
                          </a:lnTo>
                          <a:lnTo>
                            <a:pt x="541" y="5551"/>
                          </a:lnTo>
                          <a:lnTo>
                            <a:pt x="734" y="5701"/>
                          </a:lnTo>
                          <a:lnTo>
                            <a:pt x="927" y="5843"/>
                          </a:lnTo>
                          <a:lnTo>
                            <a:pt x="1127" y="5977"/>
                          </a:lnTo>
                          <a:lnTo>
                            <a:pt x="1328" y="6107"/>
                          </a:lnTo>
                          <a:lnTo>
                            <a:pt x="1535" y="6228"/>
                          </a:lnTo>
                          <a:lnTo>
                            <a:pt x="1746" y="6345"/>
                          </a:lnTo>
                          <a:lnTo>
                            <a:pt x="1960" y="6457"/>
                          </a:lnTo>
                          <a:lnTo>
                            <a:pt x="2178" y="6558"/>
                          </a:lnTo>
                          <a:lnTo>
                            <a:pt x="2399" y="6654"/>
                          </a:lnTo>
                          <a:lnTo>
                            <a:pt x="2620" y="6746"/>
                          </a:lnTo>
                          <a:lnTo>
                            <a:pt x="2848" y="6829"/>
                          </a:lnTo>
                          <a:lnTo>
                            <a:pt x="3077" y="6904"/>
                          </a:lnTo>
                          <a:lnTo>
                            <a:pt x="3308" y="697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1" name="Freeform 963"/>
                    <p:cNvSpPr>
                      <a:spLocks/>
                    </p:cNvSpPr>
                    <p:nvPr/>
                  </p:nvSpPr>
                  <p:spPr bwMode="auto">
                    <a:xfrm>
                      <a:off x="9246" y="4787"/>
                      <a:ext cx="3338" cy="3161"/>
                    </a:xfrm>
                    <a:custGeom>
                      <a:avLst/>
                      <a:gdLst>
                        <a:gd name="T0" fmla="*/ 0 w 3308"/>
                        <a:gd name="T1" fmla="*/ 1362 h 3258"/>
                        <a:gd name="T2" fmla="*/ 176 w 3308"/>
                        <a:gd name="T3" fmla="*/ 1525 h 3258"/>
                        <a:gd name="T4" fmla="*/ 355 w 3308"/>
                        <a:gd name="T5" fmla="*/ 1688 h 3258"/>
                        <a:gd name="T6" fmla="*/ 541 w 3308"/>
                        <a:gd name="T7" fmla="*/ 1842 h 3258"/>
                        <a:gd name="T8" fmla="*/ 731 w 3308"/>
                        <a:gd name="T9" fmla="*/ 1988 h 3258"/>
                        <a:gd name="T10" fmla="*/ 924 w 3308"/>
                        <a:gd name="T11" fmla="*/ 2130 h 3258"/>
                        <a:gd name="T12" fmla="*/ 1124 w 3308"/>
                        <a:gd name="T13" fmla="*/ 2268 h 3258"/>
                        <a:gd name="T14" fmla="*/ 1328 w 3308"/>
                        <a:gd name="T15" fmla="*/ 2398 h 3258"/>
                        <a:gd name="T16" fmla="*/ 1535 w 3308"/>
                        <a:gd name="T17" fmla="*/ 2519 h 3258"/>
                        <a:gd name="T18" fmla="*/ 1742 w 3308"/>
                        <a:gd name="T19" fmla="*/ 2636 h 3258"/>
                        <a:gd name="T20" fmla="*/ 1956 w 3308"/>
                        <a:gd name="T21" fmla="*/ 2744 h 3258"/>
                        <a:gd name="T22" fmla="*/ 2174 w 3308"/>
                        <a:gd name="T23" fmla="*/ 2849 h 3258"/>
                        <a:gd name="T24" fmla="*/ 2395 w 3308"/>
                        <a:gd name="T25" fmla="*/ 2945 h 3258"/>
                        <a:gd name="T26" fmla="*/ 2620 w 3308"/>
                        <a:gd name="T27" fmla="*/ 3033 h 3258"/>
                        <a:gd name="T28" fmla="*/ 2848 w 3308"/>
                        <a:gd name="T29" fmla="*/ 3116 h 3258"/>
                        <a:gd name="T30" fmla="*/ 3077 w 3308"/>
                        <a:gd name="T31" fmla="*/ 3191 h 3258"/>
                        <a:gd name="T32" fmla="*/ 3308 w 3308"/>
                        <a:gd name="T33" fmla="*/ 3258 h 3258"/>
                        <a:gd name="T34" fmla="*/ 3308 w 3308"/>
                        <a:gd name="T35" fmla="*/ 3258 h 3258"/>
                        <a:gd name="T36" fmla="*/ 3308 w 3308"/>
                        <a:gd name="T37" fmla="*/ 1897 h 3258"/>
                        <a:gd name="T38" fmla="*/ 3308 w 3308"/>
                        <a:gd name="T39" fmla="*/ 1897 h 3258"/>
                        <a:gd name="T40" fmla="*/ 3077 w 3308"/>
                        <a:gd name="T41" fmla="*/ 1830 h 3258"/>
                        <a:gd name="T42" fmla="*/ 2848 w 3308"/>
                        <a:gd name="T43" fmla="*/ 1755 h 3258"/>
                        <a:gd name="T44" fmla="*/ 2620 w 3308"/>
                        <a:gd name="T45" fmla="*/ 1671 h 3258"/>
                        <a:gd name="T46" fmla="*/ 2395 w 3308"/>
                        <a:gd name="T47" fmla="*/ 1583 h 3258"/>
                        <a:gd name="T48" fmla="*/ 2178 w 3308"/>
                        <a:gd name="T49" fmla="*/ 1487 h 3258"/>
                        <a:gd name="T50" fmla="*/ 1960 w 3308"/>
                        <a:gd name="T51" fmla="*/ 1383 h 3258"/>
                        <a:gd name="T52" fmla="*/ 1746 w 3308"/>
                        <a:gd name="T53" fmla="*/ 1274 h 3258"/>
                        <a:gd name="T54" fmla="*/ 1535 w 3308"/>
                        <a:gd name="T55" fmla="*/ 1157 h 3258"/>
                        <a:gd name="T56" fmla="*/ 1328 w 3308"/>
                        <a:gd name="T57" fmla="*/ 1032 h 3258"/>
                        <a:gd name="T58" fmla="*/ 1124 w 3308"/>
                        <a:gd name="T59" fmla="*/ 907 h 3258"/>
                        <a:gd name="T60" fmla="*/ 927 w 3308"/>
                        <a:gd name="T61" fmla="*/ 769 h 3258"/>
                        <a:gd name="T62" fmla="*/ 731 w 3308"/>
                        <a:gd name="T63" fmla="*/ 627 h 3258"/>
                        <a:gd name="T64" fmla="*/ 541 w 3308"/>
                        <a:gd name="T65" fmla="*/ 481 h 3258"/>
                        <a:gd name="T66" fmla="*/ 355 w 3308"/>
                        <a:gd name="T67" fmla="*/ 326 h 3258"/>
                        <a:gd name="T68" fmla="*/ 176 w 3308"/>
                        <a:gd name="T69" fmla="*/ 167 h 3258"/>
                        <a:gd name="T70" fmla="*/ 0 w 3308"/>
                        <a:gd name="T71" fmla="*/ 0 h 3258"/>
                        <a:gd name="T72" fmla="*/ 0 w 3308"/>
                        <a:gd name="T73" fmla="*/ 0 h 3258"/>
                        <a:gd name="T74" fmla="*/ 0 w 3308"/>
                        <a:gd name="T75" fmla="*/ 1362 h 3258"/>
                        <a:gd name="T76" fmla="*/ 0 w 3308"/>
                        <a:gd name="T77" fmla="*/ 1362 h 32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8"/>
                        <a:gd name="T118" fmla="*/ 0 h 3258"/>
                        <a:gd name="T119" fmla="*/ 3308 w 3308"/>
                        <a:gd name="T120" fmla="*/ 3258 h 32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8" h="3258">
                          <a:moveTo>
                            <a:pt x="0" y="1362"/>
                          </a:moveTo>
                          <a:lnTo>
                            <a:pt x="176" y="1525"/>
                          </a:lnTo>
                          <a:lnTo>
                            <a:pt x="355" y="1688"/>
                          </a:lnTo>
                          <a:lnTo>
                            <a:pt x="541" y="1842"/>
                          </a:lnTo>
                          <a:lnTo>
                            <a:pt x="731" y="1988"/>
                          </a:lnTo>
                          <a:lnTo>
                            <a:pt x="924" y="2130"/>
                          </a:lnTo>
                          <a:lnTo>
                            <a:pt x="1124" y="2268"/>
                          </a:lnTo>
                          <a:lnTo>
                            <a:pt x="1328" y="2398"/>
                          </a:lnTo>
                          <a:lnTo>
                            <a:pt x="1535" y="2519"/>
                          </a:lnTo>
                          <a:lnTo>
                            <a:pt x="1742" y="2636"/>
                          </a:lnTo>
                          <a:lnTo>
                            <a:pt x="1956" y="2744"/>
                          </a:lnTo>
                          <a:lnTo>
                            <a:pt x="2174" y="2849"/>
                          </a:lnTo>
                          <a:lnTo>
                            <a:pt x="2395" y="2945"/>
                          </a:lnTo>
                          <a:lnTo>
                            <a:pt x="2620" y="3033"/>
                          </a:lnTo>
                          <a:lnTo>
                            <a:pt x="2848" y="3116"/>
                          </a:lnTo>
                          <a:lnTo>
                            <a:pt x="3077" y="3191"/>
                          </a:lnTo>
                          <a:lnTo>
                            <a:pt x="3308" y="3258"/>
                          </a:lnTo>
                          <a:lnTo>
                            <a:pt x="3308" y="1897"/>
                          </a:lnTo>
                          <a:lnTo>
                            <a:pt x="3077" y="1830"/>
                          </a:lnTo>
                          <a:lnTo>
                            <a:pt x="2848" y="1755"/>
                          </a:lnTo>
                          <a:lnTo>
                            <a:pt x="2620" y="1671"/>
                          </a:lnTo>
                          <a:lnTo>
                            <a:pt x="2395" y="1583"/>
                          </a:lnTo>
                          <a:lnTo>
                            <a:pt x="2178" y="1487"/>
                          </a:lnTo>
                          <a:lnTo>
                            <a:pt x="1960" y="1383"/>
                          </a:lnTo>
                          <a:lnTo>
                            <a:pt x="1746" y="1274"/>
                          </a:lnTo>
                          <a:lnTo>
                            <a:pt x="1535" y="1157"/>
                          </a:lnTo>
                          <a:lnTo>
                            <a:pt x="1328" y="1032"/>
                          </a:lnTo>
                          <a:lnTo>
                            <a:pt x="1124" y="907"/>
                          </a:lnTo>
                          <a:lnTo>
                            <a:pt x="927" y="769"/>
                          </a:lnTo>
                          <a:lnTo>
                            <a:pt x="731" y="627"/>
                          </a:lnTo>
                          <a:lnTo>
                            <a:pt x="541" y="481"/>
                          </a:lnTo>
                          <a:lnTo>
                            <a:pt x="355" y="326"/>
                          </a:lnTo>
                          <a:lnTo>
                            <a:pt x="176" y="167"/>
                          </a:lnTo>
                          <a:lnTo>
                            <a:pt x="0" y="0"/>
                          </a:lnTo>
                          <a:lnTo>
                            <a:pt x="0" y="1362"/>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2" name="Freeform 964"/>
                    <p:cNvSpPr>
                      <a:spLocks/>
                    </p:cNvSpPr>
                    <p:nvPr/>
                  </p:nvSpPr>
                  <p:spPr bwMode="auto">
                    <a:xfrm>
                      <a:off x="11022" y="6247"/>
                      <a:ext cx="1407" cy="827"/>
                    </a:xfrm>
                    <a:custGeom>
                      <a:avLst/>
                      <a:gdLst>
                        <a:gd name="T0" fmla="*/ 0 w 1394"/>
                        <a:gd name="T1" fmla="*/ 0 h 852"/>
                        <a:gd name="T2" fmla="*/ 1394 w 1394"/>
                        <a:gd name="T3" fmla="*/ 568 h 852"/>
                        <a:gd name="T4" fmla="*/ 1394 w 1394"/>
                        <a:gd name="T5" fmla="*/ 852 h 852"/>
                        <a:gd name="T6" fmla="*/ 0 w 1394"/>
                        <a:gd name="T7" fmla="*/ 313 h 852"/>
                        <a:gd name="T8" fmla="*/ 0 w 1394"/>
                        <a:gd name="T9" fmla="*/ 0 h 852"/>
                        <a:gd name="T10" fmla="*/ 0 60000 65536"/>
                        <a:gd name="T11" fmla="*/ 0 60000 65536"/>
                        <a:gd name="T12" fmla="*/ 0 60000 65536"/>
                        <a:gd name="T13" fmla="*/ 0 60000 65536"/>
                        <a:gd name="T14" fmla="*/ 0 60000 65536"/>
                        <a:gd name="T15" fmla="*/ 0 w 1394"/>
                        <a:gd name="T16" fmla="*/ 0 h 852"/>
                        <a:gd name="T17" fmla="*/ 1394 w 1394"/>
                        <a:gd name="T18" fmla="*/ 852 h 852"/>
                      </a:gdLst>
                      <a:ahLst/>
                      <a:cxnLst>
                        <a:cxn ang="T10">
                          <a:pos x="T0" y="T1"/>
                        </a:cxn>
                        <a:cxn ang="T11">
                          <a:pos x="T2" y="T3"/>
                        </a:cxn>
                        <a:cxn ang="T12">
                          <a:pos x="T4" y="T5"/>
                        </a:cxn>
                        <a:cxn ang="T13">
                          <a:pos x="T6" y="T7"/>
                        </a:cxn>
                        <a:cxn ang="T14">
                          <a:pos x="T8" y="T9"/>
                        </a:cxn>
                      </a:cxnLst>
                      <a:rect l="T15" t="T16" r="T17" b="T18"/>
                      <a:pathLst>
                        <a:path w="1394" h="852">
                          <a:moveTo>
                            <a:pt x="0" y="0"/>
                          </a:moveTo>
                          <a:lnTo>
                            <a:pt x="1394" y="568"/>
                          </a:lnTo>
                          <a:lnTo>
                            <a:pt x="1394" y="852"/>
                          </a:lnTo>
                          <a:lnTo>
                            <a:pt x="0" y="313"/>
                          </a:lnTo>
                          <a:lnTo>
                            <a:pt x="0" y="0"/>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3" name="Freeform 965"/>
                    <p:cNvSpPr>
                      <a:spLocks/>
                    </p:cNvSpPr>
                    <p:nvPr/>
                  </p:nvSpPr>
                  <p:spPr bwMode="auto">
                    <a:xfrm>
                      <a:off x="13446" y="2506"/>
                      <a:ext cx="1233" cy="2776"/>
                    </a:xfrm>
                    <a:custGeom>
                      <a:avLst/>
                      <a:gdLst>
                        <a:gd name="T0" fmla="*/ 24 w 1222"/>
                        <a:gd name="T1" fmla="*/ 455 h 2861"/>
                        <a:gd name="T2" fmla="*/ 1222 w 1222"/>
                        <a:gd name="T3" fmla="*/ 0 h 2861"/>
                        <a:gd name="T4" fmla="*/ 1222 w 1222"/>
                        <a:gd name="T5" fmla="*/ 1871 h 2861"/>
                        <a:gd name="T6" fmla="*/ 0 w 1222"/>
                        <a:gd name="T7" fmla="*/ 2861 h 2861"/>
                        <a:gd name="T8" fmla="*/ 24 w 1222"/>
                        <a:gd name="T9" fmla="*/ 455 h 2861"/>
                        <a:gd name="T10" fmla="*/ 0 60000 65536"/>
                        <a:gd name="T11" fmla="*/ 0 60000 65536"/>
                        <a:gd name="T12" fmla="*/ 0 60000 65536"/>
                        <a:gd name="T13" fmla="*/ 0 60000 65536"/>
                        <a:gd name="T14" fmla="*/ 0 60000 65536"/>
                        <a:gd name="T15" fmla="*/ 0 w 1222"/>
                        <a:gd name="T16" fmla="*/ 0 h 2861"/>
                        <a:gd name="T17" fmla="*/ 1222 w 1222"/>
                        <a:gd name="T18" fmla="*/ 2861 h 2861"/>
                      </a:gdLst>
                      <a:ahLst/>
                      <a:cxnLst>
                        <a:cxn ang="T10">
                          <a:pos x="T0" y="T1"/>
                        </a:cxn>
                        <a:cxn ang="T11">
                          <a:pos x="T2" y="T3"/>
                        </a:cxn>
                        <a:cxn ang="T12">
                          <a:pos x="T4" y="T5"/>
                        </a:cxn>
                        <a:cxn ang="T13">
                          <a:pos x="T6" y="T7"/>
                        </a:cxn>
                        <a:cxn ang="T14">
                          <a:pos x="T8" y="T9"/>
                        </a:cxn>
                      </a:cxnLst>
                      <a:rect l="T15" t="T16" r="T17" b="T18"/>
                      <a:pathLst>
                        <a:path w="1222" h="2861">
                          <a:moveTo>
                            <a:pt x="24" y="455"/>
                          </a:moveTo>
                          <a:lnTo>
                            <a:pt x="1222" y="0"/>
                          </a:lnTo>
                          <a:lnTo>
                            <a:pt x="1222" y="1871"/>
                          </a:lnTo>
                          <a:lnTo>
                            <a:pt x="0" y="2861"/>
                          </a:lnTo>
                          <a:lnTo>
                            <a:pt x="24" y="455"/>
                          </a:lnTo>
                          <a:close/>
                        </a:path>
                      </a:pathLst>
                    </a:custGeom>
                    <a:solidFill>
                      <a:srgbClr val="009999"/>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4" name="Freeform 966"/>
                    <p:cNvSpPr>
                      <a:spLocks/>
                    </p:cNvSpPr>
                    <p:nvPr/>
                  </p:nvSpPr>
                  <p:spPr bwMode="auto">
                    <a:xfrm>
                      <a:off x="12815" y="2661"/>
                      <a:ext cx="655" cy="3447"/>
                    </a:xfrm>
                    <a:custGeom>
                      <a:avLst/>
                      <a:gdLst>
                        <a:gd name="T0" fmla="*/ 0 w 649"/>
                        <a:gd name="T1" fmla="*/ 3554 h 3554"/>
                        <a:gd name="T2" fmla="*/ 0 w 649"/>
                        <a:gd name="T3" fmla="*/ 380 h 3554"/>
                        <a:gd name="T4" fmla="*/ 649 w 649"/>
                        <a:gd name="T5" fmla="*/ 0 h 3554"/>
                        <a:gd name="T6" fmla="*/ 625 w 649"/>
                        <a:gd name="T7" fmla="*/ 3015 h 3554"/>
                        <a:gd name="T8" fmla="*/ 0 w 649"/>
                        <a:gd name="T9" fmla="*/ 3554 h 3554"/>
                        <a:gd name="T10" fmla="*/ 0 60000 65536"/>
                        <a:gd name="T11" fmla="*/ 0 60000 65536"/>
                        <a:gd name="T12" fmla="*/ 0 60000 65536"/>
                        <a:gd name="T13" fmla="*/ 0 60000 65536"/>
                        <a:gd name="T14" fmla="*/ 0 60000 65536"/>
                        <a:gd name="T15" fmla="*/ 0 w 649"/>
                        <a:gd name="T16" fmla="*/ 0 h 3554"/>
                        <a:gd name="T17" fmla="*/ 649 w 649"/>
                        <a:gd name="T18" fmla="*/ 3554 h 3554"/>
                      </a:gdLst>
                      <a:ahLst/>
                      <a:cxnLst>
                        <a:cxn ang="T10">
                          <a:pos x="T0" y="T1"/>
                        </a:cxn>
                        <a:cxn ang="T11">
                          <a:pos x="T2" y="T3"/>
                        </a:cxn>
                        <a:cxn ang="T12">
                          <a:pos x="T4" y="T5"/>
                        </a:cxn>
                        <a:cxn ang="T13">
                          <a:pos x="T6" y="T7"/>
                        </a:cxn>
                        <a:cxn ang="T14">
                          <a:pos x="T8" y="T9"/>
                        </a:cxn>
                      </a:cxnLst>
                      <a:rect l="T15" t="T16" r="T17" b="T18"/>
                      <a:pathLst>
                        <a:path w="649" h="3554">
                          <a:moveTo>
                            <a:pt x="0" y="3554"/>
                          </a:moveTo>
                          <a:lnTo>
                            <a:pt x="0" y="380"/>
                          </a:lnTo>
                          <a:lnTo>
                            <a:pt x="649" y="0"/>
                          </a:lnTo>
                          <a:lnTo>
                            <a:pt x="625" y="3015"/>
                          </a:lnTo>
                          <a:lnTo>
                            <a:pt x="0" y="355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5" name="Freeform 967"/>
                    <p:cNvSpPr>
                      <a:spLocks/>
                    </p:cNvSpPr>
                    <p:nvPr/>
                  </p:nvSpPr>
                  <p:spPr bwMode="auto">
                    <a:xfrm>
                      <a:off x="10004" y="1490"/>
                      <a:ext cx="2811" cy="4618"/>
                    </a:xfrm>
                    <a:custGeom>
                      <a:avLst/>
                      <a:gdLst>
                        <a:gd name="T0" fmla="*/ 2785 w 2785"/>
                        <a:gd name="T1" fmla="*/ 4761 h 4761"/>
                        <a:gd name="T2" fmla="*/ 2588 w 2785"/>
                        <a:gd name="T3" fmla="*/ 4707 h 4761"/>
                        <a:gd name="T4" fmla="*/ 2395 w 2785"/>
                        <a:gd name="T5" fmla="*/ 4644 h 4761"/>
                        <a:gd name="T6" fmla="*/ 2205 w 2785"/>
                        <a:gd name="T7" fmla="*/ 4577 h 4761"/>
                        <a:gd name="T8" fmla="*/ 2019 w 2785"/>
                        <a:gd name="T9" fmla="*/ 4506 h 4761"/>
                        <a:gd name="T10" fmla="*/ 1833 w 2785"/>
                        <a:gd name="T11" fmla="*/ 4427 h 4761"/>
                        <a:gd name="T12" fmla="*/ 1650 w 2785"/>
                        <a:gd name="T13" fmla="*/ 4343 h 4761"/>
                        <a:gd name="T14" fmla="*/ 1468 w 2785"/>
                        <a:gd name="T15" fmla="*/ 4251 h 4761"/>
                        <a:gd name="T16" fmla="*/ 1292 w 2785"/>
                        <a:gd name="T17" fmla="*/ 4159 h 4761"/>
                        <a:gd name="T18" fmla="*/ 1116 w 2785"/>
                        <a:gd name="T19" fmla="*/ 4055 h 4761"/>
                        <a:gd name="T20" fmla="*/ 948 w 2785"/>
                        <a:gd name="T21" fmla="*/ 3951 h 4761"/>
                        <a:gd name="T22" fmla="*/ 779 w 2785"/>
                        <a:gd name="T23" fmla="*/ 3838 h 4761"/>
                        <a:gd name="T24" fmla="*/ 618 w 2785"/>
                        <a:gd name="T25" fmla="*/ 3721 h 4761"/>
                        <a:gd name="T26" fmla="*/ 456 w 2785"/>
                        <a:gd name="T27" fmla="*/ 3600 h 4761"/>
                        <a:gd name="T28" fmla="*/ 302 w 2785"/>
                        <a:gd name="T29" fmla="*/ 3470 h 4761"/>
                        <a:gd name="T30" fmla="*/ 147 w 2785"/>
                        <a:gd name="T31" fmla="*/ 3337 h 4761"/>
                        <a:gd name="T32" fmla="*/ 0 w 2785"/>
                        <a:gd name="T33" fmla="*/ 3199 h 4761"/>
                        <a:gd name="T34" fmla="*/ 0 w 2785"/>
                        <a:gd name="T35" fmla="*/ 3199 h 4761"/>
                        <a:gd name="T36" fmla="*/ 0 w 2785"/>
                        <a:gd name="T37" fmla="*/ 0 h 4761"/>
                        <a:gd name="T38" fmla="*/ 0 w 2785"/>
                        <a:gd name="T39" fmla="*/ 0 h 4761"/>
                        <a:gd name="T40" fmla="*/ 154 w 2785"/>
                        <a:gd name="T41" fmla="*/ 129 h 4761"/>
                        <a:gd name="T42" fmla="*/ 309 w 2785"/>
                        <a:gd name="T43" fmla="*/ 259 h 4761"/>
                        <a:gd name="T44" fmla="*/ 467 w 2785"/>
                        <a:gd name="T45" fmla="*/ 384 h 4761"/>
                        <a:gd name="T46" fmla="*/ 632 w 2785"/>
                        <a:gd name="T47" fmla="*/ 505 h 4761"/>
                        <a:gd name="T48" fmla="*/ 797 w 2785"/>
                        <a:gd name="T49" fmla="*/ 618 h 4761"/>
                        <a:gd name="T50" fmla="*/ 962 w 2785"/>
                        <a:gd name="T51" fmla="*/ 731 h 4761"/>
                        <a:gd name="T52" fmla="*/ 1134 w 2785"/>
                        <a:gd name="T53" fmla="*/ 835 h 4761"/>
                        <a:gd name="T54" fmla="*/ 1310 w 2785"/>
                        <a:gd name="T55" fmla="*/ 939 h 4761"/>
                        <a:gd name="T56" fmla="*/ 1485 w 2785"/>
                        <a:gd name="T57" fmla="*/ 1035 h 4761"/>
                        <a:gd name="T58" fmla="*/ 1664 w 2785"/>
                        <a:gd name="T59" fmla="*/ 1127 h 4761"/>
                        <a:gd name="T60" fmla="*/ 1843 w 2785"/>
                        <a:gd name="T61" fmla="*/ 1215 h 4761"/>
                        <a:gd name="T62" fmla="*/ 2030 w 2785"/>
                        <a:gd name="T63" fmla="*/ 1299 h 4761"/>
                        <a:gd name="T64" fmla="*/ 2216 w 2785"/>
                        <a:gd name="T65" fmla="*/ 1378 h 4761"/>
                        <a:gd name="T66" fmla="*/ 2402 w 2785"/>
                        <a:gd name="T67" fmla="*/ 1453 h 4761"/>
                        <a:gd name="T68" fmla="*/ 2592 w 2785"/>
                        <a:gd name="T69" fmla="*/ 1520 h 4761"/>
                        <a:gd name="T70" fmla="*/ 2785 w 2785"/>
                        <a:gd name="T71" fmla="*/ 1587 h 4761"/>
                        <a:gd name="T72" fmla="*/ 2785 w 2785"/>
                        <a:gd name="T73" fmla="*/ 1587 h 4761"/>
                        <a:gd name="T74" fmla="*/ 2785 w 2785"/>
                        <a:gd name="T75" fmla="*/ 4761 h 4761"/>
                        <a:gd name="T76" fmla="*/ 2785 w 2785"/>
                        <a:gd name="T77" fmla="*/ 4761 h 4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85"/>
                        <a:gd name="T118" fmla="*/ 0 h 4761"/>
                        <a:gd name="T119" fmla="*/ 2785 w 2785"/>
                        <a:gd name="T120" fmla="*/ 4761 h 4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85" h="4761">
                          <a:moveTo>
                            <a:pt x="2785" y="4761"/>
                          </a:moveTo>
                          <a:lnTo>
                            <a:pt x="2588" y="4707"/>
                          </a:lnTo>
                          <a:lnTo>
                            <a:pt x="2395" y="4644"/>
                          </a:lnTo>
                          <a:lnTo>
                            <a:pt x="2205" y="4577"/>
                          </a:lnTo>
                          <a:lnTo>
                            <a:pt x="2019" y="4506"/>
                          </a:lnTo>
                          <a:lnTo>
                            <a:pt x="1833" y="4427"/>
                          </a:lnTo>
                          <a:lnTo>
                            <a:pt x="1650" y="4343"/>
                          </a:lnTo>
                          <a:lnTo>
                            <a:pt x="1468" y="4251"/>
                          </a:lnTo>
                          <a:lnTo>
                            <a:pt x="1292" y="4159"/>
                          </a:lnTo>
                          <a:lnTo>
                            <a:pt x="1116" y="4055"/>
                          </a:lnTo>
                          <a:lnTo>
                            <a:pt x="948" y="3951"/>
                          </a:lnTo>
                          <a:lnTo>
                            <a:pt x="779" y="3838"/>
                          </a:lnTo>
                          <a:lnTo>
                            <a:pt x="618" y="3721"/>
                          </a:lnTo>
                          <a:lnTo>
                            <a:pt x="456" y="3600"/>
                          </a:lnTo>
                          <a:lnTo>
                            <a:pt x="302" y="3470"/>
                          </a:lnTo>
                          <a:lnTo>
                            <a:pt x="147" y="3337"/>
                          </a:lnTo>
                          <a:lnTo>
                            <a:pt x="0" y="3199"/>
                          </a:lnTo>
                          <a:lnTo>
                            <a:pt x="0" y="0"/>
                          </a:lnTo>
                          <a:lnTo>
                            <a:pt x="154" y="129"/>
                          </a:lnTo>
                          <a:lnTo>
                            <a:pt x="309" y="259"/>
                          </a:lnTo>
                          <a:lnTo>
                            <a:pt x="467" y="384"/>
                          </a:lnTo>
                          <a:lnTo>
                            <a:pt x="632" y="505"/>
                          </a:lnTo>
                          <a:lnTo>
                            <a:pt x="797" y="618"/>
                          </a:lnTo>
                          <a:lnTo>
                            <a:pt x="962" y="731"/>
                          </a:lnTo>
                          <a:lnTo>
                            <a:pt x="1134" y="835"/>
                          </a:lnTo>
                          <a:lnTo>
                            <a:pt x="1310" y="939"/>
                          </a:lnTo>
                          <a:lnTo>
                            <a:pt x="1485" y="1035"/>
                          </a:lnTo>
                          <a:lnTo>
                            <a:pt x="1664" y="1127"/>
                          </a:lnTo>
                          <a:lnTo>
                            <a:pt x="1843" y="1215"/>
                          </a:lnTo>
                          <a:lnTo>
                            <a:pt x="2030" y="1299"/>
                          </a:lnTo>
                          <a:lnTo>
                            <a:pt x="2216" y="1378"/>
                          </a:lnTo>
                          <a:lnTo>
                            <a:pt x="2402" y="1453"/>
                          </a:lnTo>
                          <a:lnTo>
                            <a:pt x="2592" y="1520"/>
                          </a:lnTo>
                          <a:lnTo>
                            <a:pt x="2785" y="1587"/>
                          </a:lnTo>
                          <a:lnTo>
                            <a:pt x="2785" y="476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6" name="Freeform 968"/>
                    <p:cNvSpPr>
                      <a:spLocks/>
                    </p:cNvSpPr>
                    <p:nvPr/>
                  </p:nvSpPr>
                  <p:spPr bwMode="auto">
                    <a:xfrm>
                      <a:off x="11496" y="1295"/>
                      <a:ext cx="3183" cy="1653"/>
                    </a:xfrm>
                    <a:custGeom>
                      <a:avLst/>
                      <a:gdLst>
                        <a:gd name="T0" fmla="*/ 1956 w 3154"/>
                        <a:gd name="T1" fmla="*/ 1704 h 1704"/>
                        <a:gd name="T2" fmla="*/ 1956 w 3154"/>
                        <a:gd name="T3" fmla="*/ 1408 h 1704"/>
                        <a:gd name="T4" fmla="*/ 0 w 3154"/>
                        <a:gd name="T5" fmla="*/ 284 h 1704"/>
                        <a:gd name="T6" fmla="*/ 994 w 3154"/>
                        <a:gd name="T7" fmla="*/ 0 h 1704"/>
                        <a:gd name="T8" fmla="*/ 3154 w 3154"/>
                        <a:gd name="T9" fmla="*/ 1249 h 1704"/>
                        <a:gd name="T10" fmla="*/ 1956 w 3154"/>
                        <a:gd name="T11" fmla="*/ 1704 h 1704"/>
                        <a:gd name="T12" fmla="*/ 0 60000 65536"/>
                        <a:gd name="T13" fmla="*/ 0 60000 65536"/>
                        <a:gd name="T14" fmla="*/ 0 60000 65536"/>
                        <a:gd name="T15" fmla="*/ 0 60000 65536"/>
                        <a:gd name="T16" fmla="*/ 0 60000 65536"/>
                        <a:gd name="T17" fmla="*/ 0 60000 65536"/>
                        <a:gd name="T18" fmla="*/ 0 w 3154"/>
                        <a:gd name="T19" fmla="*/ 0 h 1704"/>
                        <a:gd name="T20" fmla="*/ 3154 w 3154"/>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3154" h="1704">
                          <a:moveTo>
                            <a:pt x="1956" y="1704"/>
                          </a:moveTo>
                          <a:lnTo>
                            <a:pt x="1956" y="1408"/>
                          </a:lnTo>
                          <a:lnTo>
                            <a:pt x="0" y="284"/>
                          </a:lnTo>
                          <a:lnTo>
                            <a:pt x="994" y="0"/>
                          </a:lnTo>
                          <a:lnTo>
                            <a:pt x="3154" y="1249"/>
                          </a:lnTo>
                          <a:lnTo>
                            <a:pt x="1956" y="1704"/>
                          </a:ln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7" name="Freeform 969"/>
                    <p:cNvSpPr>
                      <a:spLocks/>
                    </p:cNvSpPr>
                    <p:nvPr/>
                  </p:nvSpPr>
                  <p:spPr bwMode="auto">
                    <a:xfrm>
                      <a:off x="12584" y="4897"/>
                      <a:ext cx="3126" cy="3051"/>
                    </a:xfrm>
                    <a:custGeom>
                      <a:avLst/>
                      <a:gdLst>
                        <a:gd name="T0" fmla="*/ 0 w 3098"/>
                        <a:gd name="T1" fmla="*/ 1784 h 3145"/>
                        <a:gd name="T2" fmla="*/ 3098 w 3098"/>
                        <a:gd name="T3" fmla="*/ 0 h 3145"/>
                        <a:gd name="T4" fmla="*/ 3098 w 3098"/>
                        <a:gd name="T5" fmla="*/ 1362 h 3145"/>
                        <a:gd name="T6" fmla="*/ 0 w 3098"/>
                        <a:gd name="T7" fmla="*/ 3145 h 3145"/>
                        <a:gd name="T8" fmla="*/ 0 w 3098"/>
                        <a:gd name="T9" fmla="*/ 1784 h 3145"/>
                        <a:gd name="T10" fmla="*/ 0 60000 65536"/>
                        <a:gd name="T11" fmla="*/ 0 60000 65536"/>
                        <a:gd name="T12" fmla="*/ 0 60000 65536"/>
                        <a:gd name="T13" fmla="*/ 0 60000 65536"/>
                        <a:gd name="T14" fmla="*/ 0 60000 65536"/>
                        <a:gd name="T15" fmla="*/ 0 w 3098"/>
                        <a:gd name="T16" fmla="*/ 0 h 3145"/>
                        <a:gd name="T17" fmla="*/ 3098 w 3098"/>
                        <a:gd name="T18" fmla="*/ 3145 h 3145"/>
                      </a:gdLst>
                      <a:ahLst/>
                      <a:cxnLst>
                        <a:cxn ang="T10">
                          <a:pos x="T0" y="T1"/>
                        </a:cxn>
                        <a:cxn ang="T11">
                          <a:pos x="T2" y="T3"/>
                        </a:cxn>
                        <a:cxn ang="T12">
                          <a:pos x="T4" y="T5"/>
                        </a:cxn>
                        <a:cxn ang="T13">
                          <a:pos x="T6" y="T7"/>
                        </a:cxn>
                        <a:cxn ang="T14">
                          <a:pos x="T8" y="T9"/>
                        </a:cxn>
                      </a:cxnLst>
                      <a:rect l="T15" t="T16" r="T17" b="T18"/>
                      <a:pathLst>
                        <a:path w="3098" h="3145">
                          <a:moveTo>
                            <a:pt x="0" y="1784"/>
                          </a:moveTo>
                          <a:lnTo>
                            <a:pt x="3098" y="0"/>
                          </a:lnTo>
                          <a:lnTo>
                            <a:pt x="3098" y="1362"/>
                          </a:lnTo>
                          <a:lnTo>
                            <a:pt x="0" y="3145"/>
                          </a:lnTo>
                          <a:lnTo>
                            <a:pt x="0" y="178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8" name="Freeform 970"/>
                    <p:cNvSpPr>
                      <a:spLocks/>
                    </p:cNvSpPr>
                    <p:nvPr/>
                  </p:nvSpPr>
                  <p:spPr bwMode="auto">
                    <a:xfrm>
                      <a:off x="15196" y="5314"/>
                      <a:ext cx="177" cy="806"/>
                    </a:xfrm>
                    <a:custGeom>
                      <a:avLst/>
                      <a:gdLst>
                        <a:gd name="T0" fmla="*/ 0 w 175"/>
                        <a:gd name="T1" fmla="*/ 109 h 831"/>
                        <a:gd name="T2" fmla="*/ 175 w 175"/>
                        <a:gd name="T3" fmla="*/ 0 h 831"/>
                        <a:gd name="T4" fmla="*/ 175 w 175"/>
                        <a:gd name="T5" fmla="*/ 723 h 831"/>
                        <a:gd name="T6" fmla="*/ 0 w 175"/>
                        <a:gd name="T7" fmla="*/ 831 h 831"/>
                        <a:gd name="T8" fmla="*/ 0 w 175"/>
                        <a:gd name="T9" fmla="*/ 109 h 831"/>
                        <a:gd name="T10" fmla="*/ 0 60000 65536"/>
                        <a:gd name="T11" fmla="*/ 0 60000 65536"/>
                        <a:gd name="T12" fmla="*/ 0 60000 65536"/>
                        <a:gd name="T13" fmla="*/ 0 60000 65536"/>
                        <a:gd name="T14" fmla="*/ 0 60000 65536"/>
                        <a:gd name="T15" fmla="*/ 0 w 175"/>
                        <a:gd name="T16" fmla="*/ 0 h 831"/>
                        <a:gd name="T17" fmla="*/ 175 w 175"/>
                        <a:gd name="T18" fmla="*/ 831 h 831"/>
                      </a:gdLst>
                      <a:ahLst/>
                      <a:cxnLst>
                        <a:cxn ang="T10">
                          <a:pos x="T0" y="T1"/>
                        </a:cxn>
                        <a:cxn ang="T11">
                          <a:pos x="T2" y="T3"/>
                        </a:cxn>
                        <a:cxn ang="T12">
                          <a:pos x="T4" y="T5"/>
                        </a:cxn>
                        <a:cxn ang="T13">
                          <a:pos x="T6" y="T7"/>
                        </a:cxn>
                        <a:cxn ang="T14">
                          <a:pos x="T8" y="T9"/>
                        </a:cxn>
                      </a:cxnLst>
                      <a:rect l="T15" t="T16" r="T17" b="T18"/>
                      <a:pathLst>
                        <a:path w="175" h="831">
                          <a:moveTo>
                            <a:pt x="0" y="109"/>
                          </a:moveTo>
                          <a:lnTo>
                            <a:pt x="175" y="0"/>
                          </a:lnTo>
                          <a:lnTo>
                            <a:pt x="175" y="723"/>
                          </a:lnTo>
                          <a:lnTo>
                            <a:pt x="0" y="831"/>
                          </a:lnTo>
                          <a:lnTo>
                            <a:pt x="0" y="109"/>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29" name="Freeform 971"/>
                    <p:cNvSpPr>
                      <a:spLocks/>
                    </p:cNvSpPr>
                    <p:nvPr/>
                  </p:nvSpPr>
                  <p:spPr bwMode="auto">
                    <a:xfrm>
                      <a:off x="14980" y="5476"/>
                      <a:ext cx="99" cy="757"/>
                    </a:xfrm>
                    <a:custGeom>
                      <a:avLst/>
                      <a:gdLst>
                        <a:gd name="T0" fmla="*/ 0 w 98"/>
                        <a:gd name="T1" fmla="*/ 55 h 781"/>
                        <a:gd name="T2" fmla="*/ 98 w 98"/>
                        <a:gd name="T3" fmla="*/ 0 h 781"/>
                        <a:gd name="T4" fmla="*/ 98 w 98"/>
                        <a:gd name="T5" fmla="*/ 723 h 781"/>
                        <a:gd name="T6" fmla="*/ 0 w 98"/>
                        <a:gd name="T7" fmla="*/ 781 h 781"/>
                        <a:gd name="T8" fmla="*/ 0 w 98"/>
                        <a:gd name="T9" fmla="*/ 55 h 781"/>
                        <a:gd name="T10" fmla="*/ 0 60000 65536"/>
                        <a:gd name="T11" fmla="*/ 0 60000 65536"/>
                        <a:gd name="T12" fmla="*/ 0 60000 65536"/>
                        <a:gd name="T13" fmla="*/ 0 60000 65536"/>
                        <a:gd name="T14" fmla="*/ 0 60000 65536"/>
                        <a:gd name="T15" fmla="*/ 0 w 98"/>
                        <a:gd name="T16" fmla="*/ 0 h 781"/>
                        <a:gd name="T17" fmla="*/ 98 w 98"/>
                        <a:gd name="T18" fmla="*/ 781 h 781"/>
                      </a:gdLst>
                      <a:ahLst/>
                      <a:cxnLst>
                        <a:cxn ang="T10">
                          <a:pos x="T0" y="T1"/>
                        </a:cxn>
                        <a:cxn ang="T11">
                          <a:pos x="T2" y="T3"/>
                        </a:cxn>
                        <a:cxn ang="T12">
                          <a:pos x="T4" y="T5"/>
                        </a:cxn>
                        <a:cxn ang="T13">
                          <a:pos x="T6" y="T7"/>
                        </a:cxn>
                        <a:cxn ang="T14">
                          <a:pos x="T8" y="T9"/>
                        </a:cxn>
                      </a:cxnLst>
                      <a:rect l="T15" t="T16" r="T17" b="T18"/>
                      <a:pathLst>
                        <a:path w="98" h="781">
                          <a:moveTo>
                            <a:pt x="0" y="55"/>
                          </a:moveTo>
                          <a:lnTo>
                            <a:pt x="98" y="0"/>
                          </a:lnTo>
                          <a:lnTo>
                            <a:pt x="98" y="723"/>
                          </a:lnTo>
                          <a:lnTo>
                            <a:pt x="0" y="781"/>
                          </a:lnTo>
                          <a:lnTo>
                            <a:pt x="0" y="55"/>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0" name="Freeform 972"/>
                    <p:cNvSpPr>
                      <a:spLocks/>
                    </p:cNvSpPr>
                    <p:nvPr/>
                  </p:nvSpPr>
                  <p:spPr bwMode="auto">
                    <a:xfrm>
                      <a:off x="9487" y="5338"/>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1" name="Freeform 973"/>
                    <p:cNvSpPr>
                      <a:spLocks/>
                    </p:cNvSpPr>
                    <p:nvPr/>
                  </p:nvSpPr>
                  <p:spPr bwMode="auto">
                    <a:xfrm>
                      <a:off x="9487" y="5529"/>
                      <a:ext cx="748" cy="579"/>
                    </a:xfrm>
                    <a:custGeom>
                      <a:avLst/>
                      <a:gdLst>
                        <a:gd name="T0" fmla="*/ 0 w 741"/>
                        <a:gd name="T1" fmla="*/ 0 h 597"/>
                        <a:gd name="T2" fmla="*/ 176 w 741"/>
                        <a:gd name="T3" fmla="*/ 163 h 597"/>
                        <a:gd name="T4" fmla="*/ 355 w 741"/>
                        <a:gd name="T5" fmla="*/ 317 h 597"/>
                        <a:gd name="T6" fmla="*/ 544 w 741"/>
                        <a:gd name="T7" fmla="*/ 463 h 597"/>
                        <a:gd name="T8" fmla="*/ 741 w 741"/>
                        <a:gd name="T9" fmla="*/ 597 h 597"/>
                        <a:gd name="T10" fmla="*/ 0 60000 65536"/>
                        <a:gd name="T11" fmla="*/ 0 60000 65536"/>
                        <a:gd name="T12" fmla="*/ 0 60000 65536"/>
                        <a:gd name="T13" fmla="*/ 0 60000 65536"/>
                        <a:gd name="T14" fmla="*/ 0 60000 65536"/>
                        <a:gd name="T15" fmla="*/ 0 w 741"/>
                        <a:gd name="T16" fmla="*/ 0 h 597"/>
                        <a:gd name="T17" fmla="*/ 741 w 741"/>
                        <a:gd name="T18" fmla="*/ 597 h 597"/>
                      </a:gdLst>
                      <a:ahLst/>
                      <a:cxnLst>
                        <a:cxn ang="T10">
                          <a:pos x="T0" y="T1"/>
                        </a:cxn>
                        <a:cxn ang="T11">
                          <a:pos x="T2" y="T3"/>
                        </a:cxn>
                        <a:cxn ang="T12">
                          <a:pos x="T4" y="T5"/>
                        </a:cxn>
                        <a:cxn ang="T13">
                          <a:pos x="T6" y="T7"/>
                        </a:cxn>
                        <a:cxn ang="T14">
                          <a:pos x="T8" y="T9"/>
                        </a:cxn>
                      </a:cxnLst>
                      <a:rect l="T15" t="T16" r="T17" b="T18"/>
                      <a:pathLst>
                        <a:path w="741" h="597">
                          <a:moveTo>
                            <a:pt x="0" y="0"/>
                          </a:moveTo>
                          <a:lnTo>
                            <a:pt x="176" y="163"/>
                          </a:lnTo>
                          <a:lnTo>
                            <a:pt x="355" y="317"/>
                          </a:lnTo>
                          <a:lnTo>
                            <a:pt x="544" y="463"/>
                          </a:lnTo>
                          <a:lnTo>
                            <a:pt x="741" y="59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2" name="Freeform 974"/>
                    <p:cNvSpPr>
                      <a:spLocks/>
                    </p:cNvSpPr>
                    <p:nvPr/>
                  </p:nvSpPr>
                  <p:spPr bwMode="auto">
                    <a:xfrm>
                      <a:off x="9487" y="5723"/>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3" name="Freeform 975"/>
                    <p:cNvSpPr>
                      <a:spLocks/>
                    </p:cNvSpPr>
                    <p:nvPr/>
                  </p:nvSpPr>
                  <p:spPr bwMode="auto">
                    <a:xfrm>
                      <a:off x="9487" y="5913"/>
                      <a:ext cx="748" cy="580"/>
                    </a:xfrm>
                    <a:custGeom>
                      <a:avLst/>
                      <a:gdLst>
                        <a:gd name="T0" fmla="*/ 0 w 741"/>
                        <a:gd name="T1" fmla="*/ 0 h 598"/>
                        <a:gd name="T2" fmla="*/ 176 w 741"/>
                        <a:gd name="T3" fmla="*/ 163 h 598"/>
                        <a:gd name="T4" fmla="*/ 355 w 741"/>
                        <a:gd name="T5" fmla="*/ 318 h 598"/>
                        <a:gd name="T6" fmla="*/ 544 w 741"/>
                        <a:gd name="T7" fmla="*/ 464 h 598"/>
                        <a:gd name="T8" fmla="*/ 741 w 741"/>
                        <a:gd name="T9" fmla="*/ 598 h 598"/>
                        <a:gd name="T10" fmla="*/ 0 60000 65536"/>
                        <a:gd name="T11" fmla="*/ 0 60000 65536"/>
                        <a:gd name="T12" fmla="*/ 0 60000 65536"/>
                        <a:gd name="T13" fmla="*/ 0 60000 65536"/>
                        <a:gd name="T14" fmla="*/ 0 60000 65536"/>
                        <a:gd name="T15" fmla="*/ 0 w 741"/>
                        <a:gd name="T16" fmla="*/ 0 h 598"/>
                        <a:gd name="T17" fmla="*/ 741 w 741"/>
                        <a:gd name="T18" fmla="*/ 598 h 598"/>
                      </a:gdLst>
                      <a:ahLst/>
                      <a:cxnLst>
                        <a:cxn ang="T10">
                          <a:pos x="T0" y="T1"/>
                        </a:cxn>
                        <a:cxn ang="T11">
                          <a:pos x="T2" y="T3"/>
                        </a:cxn>
                        <a:cxn ang="T12">
                          <a:pos x="T4" y="T5"/>
                        </a:cxn>
                        <a:cxn ang="T13">
                          <a:pos x="T6" y="T7"/>
                        </a:cxn>
                        <a:cxn ang="T14">
                          <a:pos x="T8" y="T9"/>
                        </a:cxn>
                      </a:cxnLst>
                      <a:rect l="T15" t="T16" r="T17" b="T18"/>
                      <a:pathLst>
                        <a:path w="741" h="598">
                          <a:moveTo>
                            <a:pt x="0" y="0"/>
                          </a:moveTo>
                          <a:lnTo>
                            <a:pt x="176" y="163"/>
                          </a:lnTo>
                          <a:lnTo>
                            <a:pt x="355" y="318"/>
                          </a:lnTo>
                          <a:lnTo>
                            <a:pt x="544" y="464"/>
                          </a:lnTo>
                          <a:lnTo>
                            <a:pt x="741" y="598"/>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4" name="Line 976"/>
                    <p:cNvSpPr>
                      <a:spLocks noChangeShapeType="1"/>
                    </p:cNvSpPr>
                    <p:nvPr/>
                  </p:nvSpPr>
                  <p:spPr bwMode="auto">
                    <a:xfrm>
                      <a:off x="12184" y="1801"/>
                      <a:ext cx="1318"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35" name="Line 977"/>
                    <p:cNvSpPr>
                      <a:spLocks noChangeShapeType="1"/>
                    </p:cNvSpPr>
                    <p:nvPr/>
                  </p:nvSpPr>
                  <p:spPr bwMode="auto">
                    <a:xfrm>
                      <a:off x="12358" y="1756"/>
                      <a:ext cx="1318" cy="7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36" name="Line 978"/>
                    <p:cNvSpPr>
                      <a:spLocks noChangeShapeType="1"/>
                    </p:cNvSpPr>
                    <p:nvPr/>
                  </p:nvSpPr>
                  <p:spPr bwMode="auto">
                    <a:xfrm>
                      <a:off x="12527" y="1712"/>
                      <a:ext cx="1319" cy="729"/>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37" name="Line 979"/>
                    <p:cNvSpPr>
                      <a:spLocks noChangeShapeType="1"/>
                    </p:cNvSpPr>
                    <p:nvPr/>
                  </p:nvSpPr>
                  <p:spPr bwMode="auto">
                    <a:xfrm>
                      <a:off x="12701" y="1663"/>
                      <a:ext cx="1319" cy="7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38" name="Freeform 980"/>
                    <p:cNvSpPr>
                      <a:spLocks/>
                    </p:cNvSpPr>
                    <p:nvPr/>
                  </p:nvSpPr>
                  <p:spPr bwMode="auto">
                    <a:xfrm>
                      <a:off x="10348" y="2175"/>
                      <a:ext cx="2038" cy="3378"/>
                    </a:xfrm>
                    <a:custGeom>
                      <a:avLst/>
                      <a:gdLst>
                        <a:gd name="T0" fmla="*/ 0 w 2020"/>
                        <a:gd name="T1" fmla="*/ 0 h 3483"/>
                        <a:gd name="T2" fmla="*/ 0 w 2020"/>
                        <a:gd name="T3" fmla="*/ 2297 h 3483"/>
                        <a:gd name="T4" fmla="*/ 0 w 2020"/>
                        <a:gd name="T5" fmla="*/ 2297 h 3483"/>
                        <a:gd name="T6" fmla="*/ 229 w 2020"/>
                        <a:gd name="T7" fmla="*/ 2485 h 3483"/>
                        <a:gd name="T8" fmla="*/ 464 w 2020"/>
                        <a:gd name="T9" fmla="*/ 2660 h 3483"/>
                        <a:gd name="T10" fmla="*/ 706 w 2020"/>
                        <a:gd name="T11" fmla="*/ 2827 h 3483"/>
                        <a:gd name="T12" fmla="*/ 956 w 2020"/>
                        <a:gd name="T13" fmla="*/ 2982 h 3483"/>
                        <a:gd name="T14" fmla="*/ 1212 w 2020"/>
                        <a:gd name="T15" fmla="*/ 3124 h 3483"/>
                        <a:gd name="T16" fmla="*/ 1475 w 2020"/>
                        <a:gd name="T17" fmla="*/ 3253 h 3483"/>
                        <a:gd name="T18" fmla="*/ 1746 w 2020"/>
                        <a:gd name="T19" fmla="*/ 3374 h 3483"/>
                        <a:gd name="T20" fmla="*/ 2020 w 2020"/>
                        <a:gd name="T21" fmla="*/ 3483 h 3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20"/>
                        <a:gd name="T34" fmla="*/ 0 h 3483"/>
                        <a:gd name="T35" fmla="*/ 2020 w 2020"/>
                        <a:gd name="T36" fmla="*/ 3483 h 3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20" h="3483">
                          <a:moveTo>
                            <a:pt x="0" y="0"/>
                          </a:moveTo>
                          <a:lnTo>
                            <a:pt x="0" y="2297"/>
                          </a:lnTo>
                          <a:lnTo>
                            <a:pt x="229" y="2485"/>
                          </a:lnTo>
                          <a:lnTo>
                            <a:pt x="464" y="2660"/>
                          </a:lnTo>
                          <a:lnTo>
                            <a:pt x="706" y="2827"/>
                          </a:lnTo>
                          <a:lnTo>
                            <a:pt x="956" y="2982"/>
                          </a:lnTo>
                          <a:lnTo>
                            <a:pt x="1212" y="3124"/>
                          </a:lnTo>
                          <a:lnTo>
                            <a:pt x="1475" y="3253"/>
                          </a:lnTo>
                          <a:lnTo>
                            <a:pt x="1746" y="3374"/>
                          </a:lnTo>
                          <a:lnTo>
                            <a:pt x="2020" y="34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39" name="Line 981"/>
                    <p:cNvSpPr>
                      <a:spLocks noChangeShapeType="1"/>
                    </p:cNvSpPr>
                    <p:nvPr/>
                  </p:nvSpPr>
                  <p:spPr bwMode="auto">
                    <a:xfrm>
                      <a:off x="11028" y="6404"/>
                      <a:ext cx="1406" cy="547"/>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540" name="Freeform 982"/>
                    <p:cNvSpPr>
                      <a:spLocks/>
                    </p:cNvSpPr>
                    <p:nvPr/>
                  </p:nvSpPr>
                  <p:spPr bwMode="auto">
                    <a:xfrm>
                      <a:off x="11287" y="6903"/>
                      <a:ext cx="1134" cy="579"/>
                    </a:xfrm>
                    <a:custGeom>
                      <a:avLst/>
                      <a:gdLst>
                        <a:gd name="T0" fmla="*/ 91 w 1124"/>
                        <a:gd name="T1" fmla="*/ 0 h 597"/>
                        <a:gd name="T2" fmla="*/ 1061 w 1124"/>
                        <a:gd name="T3" fmla="*/ 384 h 597"/>
                        <a:gd name="T4" fmla="*/ 1096 w 1124"/>
                        <a:gd name="T5" fmla="*/ 409 h 597"/>
                        <a:gd name="T6" fmla="*/ 1110 w 1124"/>
                        <a:gd name="T7" fmla="*/ 426 h 597"/>
                        <a:gd name="T8" fmla="*/ 1117 w 1124"/>
                        <a:gd name="T9" fmla="*/ 446 h 597"/>
                        <a:gd name="T10" fmla="*/ 1124 w 1124"/>
                        <a:gd name="T11" fmla="*/ 467 h 597"/>
                        <a:gd name="T12" fmla="*/ 1124 w 1124"/>
                        <a:gd name="T13" fmla="*/ 488 h 597"/>
                        <a:gd name="T14" fmla="*/ 1124 w 1124"/>
                        <a:gd name="T15" fmla="*/ 509 h 597"/>
                        <a:gd name="T16" fmla="*/ 1117 w 1124"/>
                        <a:gd name="T17" fmla="*/ 530 h 597"/>
                        <a:gd name="T18" fmla="*/ 1103 w 1124"/>
                        <a:gd name="T19" fmla="*/ 555 h 597"/>
                        <a:gd name="T20" fmla="*/ 1082 w 1124"/>
                        <a:gd name="T21" fmla="*/ 576 h 597"/>
                        <a:gd name="T22" fmla="*/ 1057 w 1124"/>
                        <a:gd name="T23" fmla="*/ 588 h 597"/>
                        <a:gd name="T24" fmla="*/ 1029 w 1124"/>
                        <a:gd name="T25" fmla="*/ 597 h 597"/>
                        <a:gd name="T26" fmla="*/ 1029 w 1124"/>
                        <a:gd name="T27" fmla="*/ 597 h 597"/>
                        <a:gd name="T28" fmla="*/ 91 w 1124"/>
                        <a:gd name="T29" fmla="*/ 229 h 597"/>
                        <a:gd name="T30" fmla="*/ 70 w 1124"/>
                        <a:gd name="T31" fmla="*/ 221 h 597"/>
                        <a:gd name="T32" fmla="*/ 49 w 1124"/>
                        <a:gd name="T33" fmla="*/ 213 h 597"/>
                        <a:gd name="T34" fmla="*/ 18 w 1124"/>
                        <a:gd name="T35" fmla="*/ 179 h 597"/>
                        <a:gd name="T36" fmla="*/ 7 w 1124"/>
                        <a:gd name="T37" fmla="*/ 158 h 597"/>
                        <a:gd name="T38" fmla="*/ 0 w 1124"/>
                        <a:gd name="T39" fmla="*/ 137 h 597"/>
                        <a:gd name="T40" fmla="*/ 0 w 1124"/>
                        <a:gd name="T41" fmla="*/ 116 h 597"/>
                        <a:gd name="T42" fmla="*/ 0 w 1124"/>
                        <a:gd name="T43" fmla="*/ 91 h 597"/>
                        <a:gd name="T44" fmla="*/ 14 w 1124"/>
                        <a:gd name="T45" fmla="*/ 62 h 597"/>
                        <a:gd name="T46" fmla="*/ 32 w 1124"/>
                        <a:gd name="T47" fmla="*/ 33 h 597"/>
                        <a:gd name="T48" fmla="*/ 60 w 1124"/>
                        <a:gd name="T49" fmla="*/ 12 h 597"/>
                        <a:gd name="T50" fmla="*/ 91 w 1124"/>
                        <a:gd name="T51" fmla="*/ 0 h 597"/>
                        <a:gd name="T52" fmla="*/ 91 w 1124"/>
                        <a:gd name="T53" fmla="*/ 0 h 5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4"/>
                        <a:gd name="T82" fmla="*/ 0 h 597"/>
                        <a:gd name="T83" fmla="*/ 1124 w 1124"/>
                        <a:gd name="T84" fmla="*/ 597 h 5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4" h="597">
                          <a:moveTo>
                            <a:pt x="91" y="0"/>
                          </a:moveTo>
                          <a:lnTo>
                            <a:pt x="1061" y="384"/>
                          </a:lnTo>
                          <a:lnTo>
                            <a:pt x="1096" y="409"/>
                          </a:lnTo>
                          <a:lnTo>
                            <a:pt x="1110" y="426"/>
                          </a:lnTo>
                          <a:lnTo>
                            <a:pt x="1117" y="446"/>
                          </a:lnTo>
                          <a:lnTo>
                            <a:pt x="1124" y="467"/>
                          </a:lnTo>
                          <a:lnTo>
                            <a:pt x="1124" y="488"/>
                          </a:lnTo>
                          <a:lnTo>
                            <a:pt x="1124" y="509"/>
                          </a:lnTo>
                          <a:lnTo>
                            <a:pt x="1117" y="530"/>
                          </a:lnTo>
                          <a:lnTo>
                            <a:pt x="1103" y="555"/>
                          </a:lnTo>
                          <a:lnTo>
                            <a:pt x="1082" y="576"/>
                          </a:lnTo>
                          <a:lnTo>
                            <a:pt x="1057" y="588"/>
                          </a:lnTo>
                          <a:lnTo>
                            <a:pt x="1029" y="597"/>
                          </a:lnTo>
                          <a:lnTo>
                            <a:pt x="91" y="229"/>
                          </a:lnTo>
                          <a:lnTo>
                            <a:pt x="70" y="221"/>
                          </a:lnTo>
                          <a:lnTo>
                            <a:pt x="49" y="213"/>
                          </a:lnTo>
                          <a:lnTo>
                            <a:pt x="18" y="179"/>
                          </a:lnTo>
                          <a:lnTo>
                            <a:pt x="7" y="158"/>
                          </a:lnTo>
                          <a:lnTo>
                            <a:pt x="0" y="137"/>
                          </a:lnTo>
                          <a:lnTo>
                            <a:pt x="0" y="116"/>
                          </a:lnTo>
                          <a:lnTo>
                            <a:pt x="0" y="91"/>
                          </a:lnTo>
                          <a:lnTo>
                            <a:pt x="14" y="62"/>
                          </a:lnTo>
                          <a:lnTo>
                            <a:pt x="32" y="33"/>
                          </a:lnTo>
                          <a:lnTo>
                            <a:pt x="60" y="12"/>
                          </a:lnTo>
                          <a:lnTo>
                            <a:pt x="91" y="0"/>
                          </a:lnTo>
                          <a:close/>
                        </a:path>
                      </a:pathLst>
                    </a:custGeom>
                    <a:solidFill>
                      <a:srgbClr val="FFCC00"/>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518" name="Freeform 983"/>
                  <p:cNvSpPr>
                    <a:spLocks/>
                  </p:cNvSpPr>
                  <p:nvPr/>
                </p:nvSpPr>
                <p:spPr bwMode="auto">
                  <a:xfrm>
                    <a:off x="11999" y="5574"/>
                    <a:ext cx="209" cy="235"/>
                  </a:xfrm>
                  <a:custGeom>
                    <a:avLst/>
                    <a:gdLst>
                      <a:gd name="T0" fmla="*/ 186 w 207"/>
                      <a:gd name="T1" fmla="*/ 75 h 242"/>
                      <a:gd name="T2" fmla="*/ 154 w 207"/>
                      <a:gd name="T3" fmla="*/ 33 h 242"/>
                      <a:gd name="T4" fmla="*/ 116 w 207"/>
                      <a:gd name="T5" fmla="*/ 8 h 242"/>
                      <a:gd name="T6" fmla="*/ 98 w 207"/>
                      <a:gd name="T7" fmla="*/ 4 h 242"/>
                      <a:gd name="T8" fmla="*/ 77 w 207"/>
                      <a:gd name="T9" fmla="*/ 0 h 242"/>
                      <a:gd name="T10" fmla="*/ 56 w 207"/>
                      <a:gd name="T11" fmla="*/ 4 h 242"/>
                      <a:gd name="T12" fmla="*/ 39 w 207"/>
                      <a:gd name="T13" fmla="*/ 12 h 242"/>
                      <a:gd name="T14" fmla="*/ 25 w 207"/>
                      <a:gd name="T15" fmla="*/ 25 h 242"/>
                      <a:gd name="T16" fmla="*/ 14 w 207"/>
                      <a:gd name="T17" fmla="*/ 37 h 242"/>
                      <a:gd name="T18" fmla="*/ 3 w 207"/>
                      <a:gd name="T19" fmla="*/ 58 h 242"/>
                      <a:gd name="T20" fmla="*/ 0 w 207"/>
                      <a:gd name="T21" fmla="*/ 75 h 242"/>
                      <a:gd name="T22" fmla="*/ 0 w 207"/>
                      <a:gd name="T23" fmla="*/ 100 h 242"/>
                      <a:gd name="T24" fmla="*/ 3 w 207"/>
                      <a:gd name="T25" fmla="*/ 121 h 242"/>
                      <a:gd name="T26" fmla="*/ 10 w 207"/>
                      <a:gd name="T27" fmla="*/ 146 h 242"/>
                      <a:gd name="T28" fmla="*/ 21 w 207"/>
                      <a:gd name="T29" fmla="*/ 167 h 242"/>
                      <a:gd name="T30" fmla="*/ 53 w 207"/>
                      <a:gd name="T31" fmla="*/ 208 h 242"/>
                      <a:gd name="T32" fmla="*/ 91 w 207"/>
                      <a:gd name="T33" fmla="*/ 233 h 242"/>
                      <a:gd name="T34" fmla="*/ 109 w 207"/>
                      <a:gd name="T35" fmla="*/ 238 h 242"/>
                      <a:gd name="T36" fmla="*/ 130 w 207"/>
                      <a:gd name="T37" fmla="*/ 242 h 242"/>
                      <a:gd name="T38" fmla="*/ 147 w 207"/>
                      <a:gd name="T39" fmla="*/ 238 h 242"/>
                      <a:gd name="T40" fmla="*/ 169 w 207"/>
                      <a:gd name="T41" fmla="*/ 229 h 242"/>
                      <a:gd name="T42" fmla="*/ 183 w 207"/>
                      <a:gd name="T43" fmla="*/ 217 h 242"/>
                      <a:gd name="T44" fmla="*/ 193 w 207"/>
                      <a:gd name="T45" fmla="*/ 204 h 242"/>
                      <a:gd name="T46" fmla="*/ 204 w 207"/>
                      <a:gd name="T47" fmla="*/ 183 h 242"/>
                      <a:gd name="T48" fmla="*/ 207 w 207"/>
                      <a:gd name="T49" fmla="*/ 167 h 242"/>
                      <a:gd name="T50" fmla="*/ 207 w 207"/>
                      <a:gd name="T51" fmla="*/ 142 h 242"/>
                      <a:gd name="T52" fmla="*/ 204 w 207"/>
                      <a:gd name="T53" fmla="*/ 121 h 242"/>
                      <a:gd name="T54" fmla="*/ 197 w 207"/>
                      <a:gd name="T55" fmla="*/ 96 h 242"/>
                      <a:gd name="T56" fmla="*/ 186 w 207"/>
                      <a:gd name="T57" fmla="*/ 75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242"/>
                      <a:gd name="T89" fmla="*/ 207 w 20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242">
                        <a:moveTo>
                          <a:pt x="186" y="75"/>
                        </a:moveTo>
                        <a:lnTo>
                          <a:pt x="154" y="33"/>
                        </a:lnTo>
                        <a:lnTo>
                          <a:pt x="116" y="8"/>
                        </a:lnTo>
                        <a:lnTo>
                          <a:pt x="98" y="4"/>
                        </a:lnTo>
                        <a:lnTo>
                          <a:pt x="77" y="0"/>
                        </a:lnTo>
                        <a:lnTo>
                          <a:pt x="56" y="4"/>
                        </a:lnTo>
                        <a:lnTo>
                          <a:pt x="39" y="12"/>
                        </a:lnTo>
                        <a:lnTo>
                          <a:pt x="25" y="25"/>
                        </a:lnTo>
                        <a:lnTo>
                          <a:pt x="14" y="37"/>
                        </a:lnTo>
                        <a:lnTo>
                          <a:pt x="3" y="58"/>
                        </a:lnTo>
                        <a:lnTo>
                          <a:pt x="0" y="75"/>
                        </a:lnTo>
                        <a:lnTo>
                          <a:pt x="0" y="100"/>
                        </a:lnTo>
                        <a:lnTo>
                          <a:pt x="3" y="121"/>
                        </a:lnTo>
                        <a:lnTo>
                          <a:pt x="10" y="146"/>
                        </a:lnTo>
                        <a:lnTo>
                          <a:pt x="21" y="167"/>
                        </a:lnTo>
                        <a:lnTo>
                          <a:pt x="53" y="208"/>
                        </a:lnTo>
                        <a:lnTo>
                          <a:pt x="91" y="233"/>
                        </a:lnTo>
                        <a:lnTo>
                          <a:pt x="109" y="238"/>
                        </a:lnTo>
                        <a:lnTo>
                          <a:pt x="130" y="242"/>
                        </a:lnTo>
                        <a:lnTo>
                          <a:pt x="147" y="238"/>
                        </a:lnTo>
                        <a:lnTo>
                          <a:pt x="169" y="229"/>
                        </a:lnTo>
                        <a:lnTo>
                          <a:pt x="183" y="217"/>
                        </a:lnTo>
                        <a:lnTo>
                          <a:pt x="193" y="204"/>
                        </a:lnTo>
                        <a:lnTo>
                          <a:pt x="204" y="183"/>
                        </a:lnTo>
                        <a:lnTo>
                          <a:pt x="207" y="167"/>
                        </a:lnTo>
                        <a:lnTo>
                          <a:pt x="207" y="142"/>
                        </a:lnTo>
                        <a:lnTo>
                          <a:pt x="204" y="121"/>
                        </a:lnTo>
                        <a:lnTo>
                          <a:pt x="197" y="96"/>
                        </a:lnTo>
                        <a:lnTo>
                          <a:pt x="186" y="75"/>
                        </a:lnTo>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11224" name="Freeform 984"/>
                  <p:cNvSpPr>
                    <a:spLocks/>
                  </p:cNvSpPr>
                  <p:nvPr/>
                </p:nvSpPr>
                <p:spPr bwMode="auto">
                  <a:xfrm>
                    <a:off x="10352" y="2170"/>
                    <a:ext cx="2027" cy="3370"/>
                  </a:xfrm>
                  <a:custGeom>
                    <a:avLst/>
                    <a:gdLst/>
                    <a:ahLst/>
                    <a:cxnLst>
                      <a:cxn ang="0">
                        <a:pos x="88" y="2242"/>
                      </a:cxn>
                      <a:cxn ang="0">
                        <a:pos x="88" y="87"/>
                      </a:cxn>
                      <a:cxn ang="0">
                        <a:pos x="0" y="0"/>
                      </a:cxn>
                      <a:cxn ang="0">
                        <a:pos x="0" y="4"/>
                      </a:cxn>
                      <a:cxn ang="0">
                        <a:pos x="222" y="204"/>
                      </a:cxn>
                      <a:cxn ang="0">
                        <a:pos x="450" y="388"/>
                      </a:cxn>
                      <a:cxn ang="0">
                        <a:pos x="689" y="559"/>
                      </a:cxn>
                      <a:cxn ang="0">
                        <a:pos x="938" y="718"/>
                      </a:cxn>
                      <a:cxn ang="0">
                        <a:pos x="1198" y="860"/>
                      </a:cxn>
                      <a:cxn ang="0">
                        <a:pos x="1465" y="985"/>
                      </a:cxn>
                      <a:cxn ang="0">
                        <a:pos x="1739" y="1098"/>
                      </a:cxn>
                      <a:cxn ang="0">
                        <a:pos x="1879" y="1148"/>
                      </a:cxn>
                      <a:cxn ang="0">
                        <a:pos x="2020" y="1190"/>
                      </a:cxn>
                      <a:cxn ang="0">
                        <a:pos x="2020" y="1190"/>
                      </a:cxn>
                      <a:cxn ang="0">
                        <a:pos x="2020" y="3483"/>
                      </a:cxn>
                      <a:cxn ang="0">
                        <a:pos x="2020" y="3378"/>
                      </a:cxn>
                      <a:cxn ang="0">
                        <a:pos x="2020" y="3378"/>
                      </a:cxn>
                      <a:cxn ang="0">
                        <a:pos x="1756" y="3278"/>
                      </a:cxn>
                      <a:cxn ang="0">
                        <a:pos x="1496" y="3161"/>
                      </a:cxn>
                      <a:cxn ang="0">
                        <a:pos x="1247" y="3036"/>
                      </a:cxn>
                      <a:cxn ang="0">
                        <a:pos x="1001" y="2898"/>
                      </a:cxn>
                      <a:cxn ang="0">
                        <a:pos x="762" y="2752"/>
                      </a:cxn>
                      <a:cxn ang="0">
                        <a:pos x="531" y="2593"/>
                      </a:cxn>
                      <a:cxn ang="0">
                        <a:pos x="302" y="2422"/>
                      </a:cxn>
                      <a:cxn ang="0">
                        <a:pos x="88" y="2242"/>
                      </a:cxn>
                      <a:cxn ang="0">
                        <a:pos x="88" y="2242"/>
                      </a:cxn>
                    </a:cxnLst>
                    <a:rect l="0" t="0" r="r" b="b"/>
                    <a:pathLst>
                      <a:path w="2020" h="3483">
                        <a:moveTo>
                          <a:pt x="88" y="2242"/>
                        </a:moveTo>
                        <a:lnTo>
                          <a:pt x="88" y="87"/>
                        </a:lnTo>
                        <a:lnTo>
                          <a:pt x="0" y="0"/>
                        </a:lnTo>
                        <a:lnTo>
                          <a:pt x="0" y="4"/>
                        </a:lnTo>
                        <a:lnTo>
                          <a:pt x="222" y="204"/>
                        </a:lnTo>
                        <a:lnTo>
                          <a:pt x="450" y="388"/>
                        </a:lnTo>
                        <a:lnTo>
                          <a:pt x="689" y="559"/>
                        </a:lnTo>
                        <a:lnTo>
                          <a:pt x="938" y="718"/>
                        </a:lnTo>
                        <a:lnTo>
                          <a:pt x="1198" y="860"/>
                        </a:lnTo>
                        <a:lnTo>
                          <a:pt x="1465" y="985"/>
                        </a:lnTo>
                        <a:lnTo>
                          <a:pt x="1739" y="1098"/>
                        </a:lnTo>
                        <a:lnTo>
                          <a:pt x="1879" y="1148"/>
                        </a:lnTo>
                        <a:lnTo>
                          <a:pt x="2020" y="1190"/>
                        </a:lnTo>
                        <a:lnTo>
                          <a:pt x="2020" y="1190"/>
                        </a:lnTo>
                        <a:lnTo>
                          <a:pt x="2020" y="3483"/>
                        </a:lnTo>
                        <a:lnTo>
                          <a:pt x="2020" y="3378"/>
                        </a:lnTo>
                        <a:lnTo>
                          <a:pt x="2020" y="3378"/>
                        </a:lnTo>
                        <a:lnTo>
                          <a:pt x="1756" y="3278"/>
                        </a:lnTo>
                        <a:lnTo>
                          <a:pt x="1496" y="3161"/>
                        </a:lnTo>
                        <a:lnTo>
                          <a:pt x="1247" y="3036"/>
                        </a:lnTo>
                        <a:lnTo>
                          <a:pt x="1001" y="2898"/>
                        </a:lnTo>
                        <a:lnTo>
                          <a:pt x="762" y="2752"/>
                        </a:lnTo>
                        <a:lnTo>
                          <a:pt x="531" y="2593"/>
                        </a:lnTo>
                        <a:lnTo>
                          <a:pt x="302" y="2422"/>
                        </a:lnTo>
                        <a:lnTo>
                          <a:pt x="88" y="2242"/>
                        </a:lnTo>
                        <a:lnTo>
                          <a:pt x="88" y="2242"/>
                        </a:lnTo>
                      </a:path>
                    </a:pathLst>
                  </a:custGeom>
                  <a:gradFill rotWithShape="1">
                    <a:gsLst>
                      <a:gs pos="0">
                        <a:schemeClr val="accent1">
                          <a:gamma/>
                          <a:tint val="2353"/>
                          <a:invGamma/>
                        </a:schemeClr>
                      </a:gs>
                      <a:gs pos="100000">
                        <a:schemeClr val="accent1"/>
                      </a:gs>
                    </a:gsLst>
                    <a:path path="rect">
                      <a:fillToRect l="50000" t="50000" r="50000" b="50000"/>
                    </a:path>
                  </a:gradFill>
                  <a:ln w="3175" cmpd="sng">
                    <a:solidFill>
                      <a:srgbClr val="000000"/>
                    </a:solidFill>
                    <a:prstDash val="solid"/>
                    <a:round/>
                    <a:headEnd/>
                    <a:tailEnd/>
                  </a:ln>
                </p:spPr>
                <p:txBody>
                  <a:bodyPr/>
                  <a:lstStyle/>
                  <a:p>
                    <a:pPr>
                      <a:defRPr/>
                    </a:pPr>
                    <a:endParaRPr lang="ru-RU">
                      <a:latin typeface="Arial" charset="0"/>
                      <a:cs typeface="Arial" charset="0"/>
                    </a:endParaRPr>
                  </a:p>
                </p:txBody>
              </p:sp>
            </p:grpSp>
            <p:grpSp>
              <p:nvGrpSpPr>
                <p:cNvPr id="9512" name="Group 985"/>
                <p:cNvGrpSpPr>
                  <a:grpSpLocks/>
                </p:cNvGrpSpPr>
                <p:nvPr/>
              </p:nvGrpSpPr>
              <p:grpSpPr bwMode="auto">
                <a:xfrm>
                  <a:off x="6850" y="6356"/>
                  <a:ext cx="4962" cy="3269"/>
                  <a:chOff x="6850" y="6356"/>
                  <a:chExt cx="4962" cy="3269"/>
                </a:xfrm>
              </p:grpSpPr>
              <p:sp>
                <p:nvSpPr>
                  <p:cNvPr id="9513" name="Freeform 986"/>
                  <p:cNvSpPr>
                    <a:spLocks/>
                  </p:cNvSpPr>
                  <p:nvPr/>
                </p:nvSpPr>
                <p:spPr bwMode="auto">
                  <a:xfrm>
                    <a:off x="6850" y="6356"/>
                    <a:ext cx="4962" cy="3269"/>
                  </a:xfrm>
                  <a:custGeom>
                    <a:avLst/>
                    <a:gdLst>
                      <a:gd name="T0" fmla="*/ 0 w 4917"/>
                      <a:gd name="T1" fmla="*/ 1048 h 3370"/>
                      <a:gd name="T2" fmla="*/ 1507 w 4917"/>
                      <a:gd name="T3" fmla="*/ 0 h 3370"/>
                      <a:gd name="T4" fmla="*/ 4917 w 4917"/>
                      <a:gd name="T5" fmla="*/ 1954 h 3370"/>
                      <a:gd name="T6" fmla="*/ 4917 w 4917"/>
                      <a:gd name="T7" fmla="*/ 2464 h 3370"/>
                      <a:gd name="T8" fmla="*/ 3354 w 4917"/>
                      <a:gd name="T9" fmla="*/ 3370 h 3370"/>
                      <a:gd name="T10" fmla="*/ 0 w 4917"/>
                      <a:gd name="T11" fmla="*/ 1445 h 3370"/>
                      <a:gd name="T12" fmla="*/ 0 w 4917"/>
                      <a:gd name="T13" fmla="*/ 1048 h 3370"/>
                      <a:gd name="T14" fmla="*/ 0 w 4917"/>
                      <a:gd name="T15" fmla="*/ 1048 h 3370"/>
                      <a:gd name="T16" fmla="*/ 0 60000 65536"/>
                      <a:gd name="T17" fmla="*/ 0 60000 65536"/>
                      <a:gd name="T18" fmla="*/ 0 60000 65536"/>
                      <a:gd name="T19" fmla="*/ 0 60000 65536"/>
                      <a:gd name="T20" fmla="*/ 0 60000 65536"/>
                      <a:gd name="T21" fmla="*/ 0 60000 65536"/>
                      <a:gd name="T22" fmla="*/ 0 60000 65536"/>
                      <a:gd name="T23" fmla="*/ 0 60000 65536"/>
                      <a:gd name="T24" fmla="*/ 0 w 4917"/>
                      <a:gd name="T25" fmla="*/ 0 h 3370"/>
                      <a:gd name="T26" fmla="*/ 4917 w 4917"/>
                      <a:gd name="T27" fmla="*/ 3370 h 33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17" h="3370">
                        <a:moveTo>
                          <a:pt x="0" y="1048"/>
                        </a:moveTo>
                        <a:lnTo>
                          <a:pt x="1507" y="0"/>
                        </a:lnTo>
                        <a:lnTo>
                          <a:pt x="4917" y="1954"/>
                        </a:lnTo>
                        <a:lnTo>
                          <a:pt x="4917" y="2464"/>
                        </a:lnTo>
                        <a:lnTo>
                          <a:pt x="3354" y="3370"/>
                        </a:lnTo>
                        <a:lnTo>
                          <a:pt x="0" y="1445"/>
                        </a:lnTo>
                        <a:lnTo>
                          <a:pt x="0" y="1048"/>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14" name="Freeform 987"/>
                  <p:cNvSpPr>
                    <a:spLocks/>
                  </p:cNvSpPr>
                  <p:nvPr/>
                </p:nvSpPr>
                <p:spPr bwMode="auto">
                  <a:xfrm>
                    <a:off x="6850" y="6356"/>
                    <a:ext cx="4962" cy="2889"/>
                  </a:xfrm>
                  <a:custGeom>
                    <a:avLst/>
                    <a:gdLst>
                      <a:gd name="T0" fmla="*/ 0 w 4917"/>
                      <a:gd name="T1" fmla="*/ 1048 h 2978"/>
                      <a:gd name="T2" fmla="*/ 1507 w 4917"/>
                      <a:gd name="T3" fmla="*/ 0 h 2978"/>
                      <a:gd name="T4" fmla="*/ 4917 w 4917"/>
                      <a:gd name="T5" fmla="*/ 1954 h 2978"/>
                      <a:gd name="T6" fmla="*/ 3354 w 4917"/>
                      <a:gd name="T7" fmla="*/ 2978 h 2978"/>
                      <a:gd name="T8" fmla="*/ 0 w 4917"/>
                      <a:gd name="T9" fmla="*/ 1048 h 2978"/>
                      <a:gd name="T10" fmla="*/ 0 60000 65536"/>
                      <a:gd name="T11" fmla="*/ 0 60000 65536"/>
                      <a:gd name="T12" fmla="*/ 0 60000 65536"/>
                      <a:gd name="T13" fmla="*/ 0 60000 65536"/>
                      <a:gd name="T14" fmla="*/ 0 60000 65536"/>
                      <a:gd name="T15" fmla="*/ 0 w 4917"/>
                      <a:gd name="T16" fmla="*/ 0 h 2978"/>
                      <a:gd name="T17" fmla="*/ 4917 w 4917"/>
                      <a:gd name="T18" fmla="*/ 2978 h 2978"/>
                    </a:gdLst>
                    <a:ahLst/>
                    <a:cxnLst>
                      <a:cxn ang="T10">
                        <a:pos x="T0" y="T1"/>
                      </a:cxn>
                      <a:cxn ang="T11">
                        <a:pos x="T2" y="T3"/>
                      </a:cxn>
                      <a:cxn ang="T12">
                        <a:pos x="T4" y="T5"/>
                      </a:cxn>
                      <a:cxn ang="T13">
                        <a:pos x="T6" y="T7"/>
                      </a:cxn>
                      <a:cxn ang="T14">
                        <a:pos x="T8" y="T9"/>
                      </a:cxn>
                    </a:cxnLst>
                    <a:rect l="T15" t="T16" r="T17" b="T18"/>
                    <a:pathLst>
                      <a:path w="4917" h="2978">
                        <a:moveTo>
                          <a:pt x="0" y="1048"/>
                        </a:moveTo>
                        <a:lnTo>
                          <a:pt x="1507" y="0"/>
                        </a:lnTo>
                        <a:lnTo>
                          <a:pt x="4917" y="1954"/>
                        </a:lnTo>
                        <a:lnTo>
                          <a:pt x="3354" y="2978"/>
                        </a:lnTo>
                        <a:lnTo>
                          <a:pt x="0" y="1048"/>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15" name="Freeform 988"/>
                  <p:cNvSpPr>
                    <a:spLocks/>
                  </p:cNvSpPr>
                  <p:nvPr/>
                </p:nvSpPr>
                <p:spPr bwMode="auto">
                  <a:xfrm>
                    <a:off x="6850" y="7372"/>
                    <a:ext cx="3385" cy="2253"/>
                  </a:xfrm>
                  <a:custGeom>
                    <a:avLst/>
                    <a:gdLst>
                      <a:gd name="T0" fmla="*/ 0 w 3354"/>
                      <a:gd name="T1" fmla="*/ 0 h 2322"/>
                      <a:gd name="T2" fmla="*/ 3354 w 3354"/>
                      <a:gd name="T3" fmla="*/ 1930 h 2322"/>
                      <a:gd name="T4" fmla="*/ 3354 w 3354"/>
                      <a:gd name="T5" fmla="*/ 2322 h 2322"/>
                      <a:gd name="T6" fmla="*/ 0 w 3354"/>
                      <a:gd name="T7" fmla="*/ 397 h 2322"/>
                      <a:gd name="T8" fmla="*/ 0 w 3354"/>
                      <a:gd name="T9" fmla="*/ 0 h 2322"/>
                      <a:gd name="T10" fmla="*/ 0 60000 65536"/>
                      <a:gd name="T11" fmla="*/ 0 60000 65536"/>
                      <a:gd name="T12" fmla="*/ 0 60000 65536"/>
                      <a:gd name="T13" fmla="*/ 0 60000 65536"/>
                      <a:gd name="T14" fmla="*/ 0 60000 65536"/>
                      <a:gd name="T15" fmla="*/ 0 w 3354"/>
                      <a:gd name="T16" fmla="*/ 0 h 2322"/>
                      <a:gd name="T17" fmla="*/ 3354 w 3354"/>
                      <a:gd name="T18" fmla="*/ 2322 h 2322"/>
                    </a:gdLst>
                    <a:ahLst/>
                    <a:cxnLst>
                      <a:cxn ang="T10">
                        <a:pos x="T0" y="T1"/>
                      </a:cxn>
                      <a:cxn ang="T11">
                        <a:pos x="T2" y="T3"/>
                      </a:cxn>
                      <a:cxn ang="T12">
                        <a:pos x="T4" y="T5"/>
                      </a:cxn>
                      <a:cxn ang="T13">
                        <a:pos x="T6" y="T7"/>
                      </a:cxn>
                      <a:cxn ang="T14">
                        <a:pos x="T8" y="T9"/>
                      </a:cxn>
                    </a:cxnLst>
                    <a:rect l="T15" t="T16" r="T17" b="T18"/>
                    <a:pathLst>
                      <a:path w="3354" h="2322">
                        <a:moveTo>
                          <a:pt x="0" y="0"/>
                        </a:moveTo>
                        <a:lnTo>
                          <a:pt x="3354" y="1930"/>
                        </a:lnTo>
                        <a:lnTo>
                          <a:pt x="3354" y="2322"/>
                        </a:lnTo>
                        <a:lnTo>
                          <a:pt x="0" y="397"/>
                        </a:lnTo>
                        <a:lnTo>
                          <a:pt x="0" y="0"/>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16" name="Freeform 989"/>
                  <p:cNvSpPr>
                    <a:spLocks noEditPoints="1"/>
                  </p:cNvSpPr>
                  <p:nvPr/>
                </p:nvSpPr>
                <p:spPr bwMode="auto">
                  <a:xfrm>
                    <a:off x="7218" y="6546"/>
                    <a:ext cx="4140" cy="2447"/>
                  </a:xfrm>
                  <a:custGeom>
                    <a:avLst/>
                    <a:gdLst>
                      <a:gd name="T0" fmla="*/ 450 w 4102"/>
                      <a:gd name="T1" fmla="*/ 752 h 2523"/>
                      <a:gd name="T2" fmla="*/ 306 w 4102"/>
                      <a:gd name="T3" fmla="*/ 539 h 2523"/>
                      <a:gd name="T4" fmla="*/ 509 w 4102"/>
                      <a:gd name="T5" fmla="*/ 405 h 2523"/>
                      <a:gd name="T6" fmla="*/ 854 w 4102"/>
                      <a:gd name="T7" fmla="*/ 480 h 2523"/>
                      <a:gd name="T8" fmla="*/ 608 w 4102"/>
                      <a:gd name="T9" fmla="*/ 334 h 2523"/>
                      <a:gd name="T10" fmla="*/ 1363 w 4102"/>
                      <a:gd name="T11" fmla="*/ 142 h 2523"/>
                      <a:gd name="T12" fmla="*/ 1370 w 4102"/>
                      <a:gd name="T13" fmla="*/ 405 h 2523"/>
                      <a:gd name="T14" fmla="*/ 1574 w 4102"/>
                      <a:gd name="T15" fmla="*/ 271 h 2523"/>
                      <a:gd name="T16" fmla="*/ 2072 w 4102"/>
                      <a:gd name="T17" fmla="*/ 823 h 2523"/>
                      <a:gd name="T18" fmla="*/ 1826 w 4102"/>
                      <a:gd name="T19" fmla="*/ 677 h 2523"/>
                      <a:gd name="T20" fmla="*/ 2733 w 4102"/>
                      <a:gd name="T21" fmla="*/ 961 h 2523"/>
                      <a:gd name="T22" fmla="*/ 3196 w 4102"/>
                      <a:gd name="T23" fmla="*/ 1495 h 2523"/>
                      <a:gd name="T24" fmla="*/ 3400 w 4102"/>
                      <a:gd name="T25" fmla="*/ 1362 h 2523"/>
                      <a:gd name="T26" fmla="*/ 3899 w 4102"/>
                      <a:gd name="T27" fmla="*/ 1913 h 2523"/>
                      <a:gd name="T28" fmla="*/ 3653 w 4102"/>
                      <a:gd name="T29" fmla="*/ 1767 h 2523"/>
                      <a:gd name="T30" fmla="*/ 3800 w 4102"/>
                      <a:gd name="T31" fmla="*/ 1984 h 2523"/>
                      <a:gd name="T32" fmla="*/ 2891 w 4102"/>
                      <a:gd name="T33" fmla="*/ 1700 h 2523"/>
                      <a:gd name="T34" fmla="*/ 3098 w 4102"/>
                      <a:gd name="T35" fmla="*/ 1566 h 2523"/>
                      <a:gd name="T36" fmla="*/ 2985 w 4102"/>
                      <a:gd name="T37" fmla="*/ 1366 h 2523"/>
                      <a:gd name="T38" fmla="*/ 2740 w 4102"/>
                      <a:gd name="T39" fmla="*/ 1224 h 2523"/>
                      <a:gd name="T40" fmla="*/ 2887 w 4102"/>
                      <a:gd name="T41" fmla="*/ 1437 h 2523"/>
                      <a:gd name="T42" fmla="*/ 1977 w 4102"/>
                      <a:gd name="T43" fmla="*/ 1153 h 2523"/>
                      <a:gd name="T44" fmla="*/ 2185 w 4102"/>
                      <a:gd name="T45" fmla="*/ 1019 h 2523"/>
                      <a:gd name="T46" fmla="*/ 1767 w 4102"/>
                      <a:gd name="T47" fmla="*/ 1023 h 2523"/>
                      <a:gd name="T48" fmla="*/ 1521 w 4102"/>
                      <a:gd name="T49" fmla="*/ 881 h 2523"/>
                      <a:gd name="T50" fmla="*/ 1517 w 4102"/>
                      <a:gd name="T51" fmla="*/ 618 h 2523"/>
                      <a:gd name="T52" fmla="*/ 762 w 4102"/>
                      <a:gd name="T53" fmla="*/ 810 h 2523"/>
                      <a:gd name="T54" fmla="*/ 966 w 4102"/>
                      <a:gd name="T55" fmla="*/ 677 h 2523"/>
                      <a:gd name="T56" fmla="*/ 1465 w 4102"/>
                      <a:gd name="T57" fmla="*/ 1228 h 2523"/>
                      <a:gd name="T58" fmla="*/ 1219 w 4102"/>
                      <a:gd name="T59" fmla="*/ 1082 h 2523"/>
                      <a:gd name="T60" fmla="*/ 2125 w 4102"/>
                      <a:gd name="T61" fmla="*/ 1366 h 2523"/>
                      <a:gd name="T62" fmla="*/ 2132 w 4102"/>
                      <a:gd name="T63" fmla="*/ 1629 h 2523"/>
                      <a:gd name="T64" fmla="*/ 2336 w 4102"/>
                      <a:gd name="T65" fmla="*/ 1495 h 2523"/>
                      <a:gd name="T66" fmla="*/ 2834 w 4102"/>
                      <a:gd name="T67" fmla="*/ 2046 h 2523"/>
                      <a:gd name="T68" fmla="*/ 2589 w 4102"/>
                      <a:gd name="T69" fmla="*/ 1900 h 2523"/>
                      <a:gd name="T70" fmla="*/ 3495 w 4102"/>
                      <a:gd name="T71" fmla="*/ 2184 h 2523"/>
                      <a:gd name="T72" fmla="*/ 2740 w 4102"/>
                      <a:gd name="T73" fmla="*/ 2376 h 2523"/>
                      <a:gd name="T74" fmla="*/ 2943 w 4102"/>
                      <a:gd name="T75" fmla="*/ 2243 h 2523"/>
                      <a:gd name="T76" fmla="*/ 2529 w 4102"/>
                      <a:gd name="T77" fmla="*/ 2251 h 2523"/>
                      <a:gd name="T78" fmla="*/ 2283 w 4102"/>
                      <a:gd name="T79" fmla="*/ 2105 h 2523"/>
                      <a:gd name="T80" fmla="*/ 2276 w 4102"/>
                      <a:gd name="T81" fmla="*/ 1842 h 2523"/>
                      <a:gd name="T82" fmla="*/ 457 w 4102"/>
                      <a:gd name="T83" fmla="*/ 1015 h 2523"/>
                      <a:gd name="T84" fmla="*/ 660 w 4102"/>
                      <a:gd name="T85" fmla="*/ 881 h 25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2"/>
                      <a:gd name="T130" fmla="*/ 0 h 2523"/>
                      <a:gd name="T131" fmla="*/ 4102 w 4102"/>
                      <a:gd name="T132" fmla="*/ 2523 h 25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2" h="2523">
                        <a:moveTo>
                          <a:pt x="0" y="739"/>
                        </a:moveTo>
                        <a:lnTo>
                          <a:pt x="246" y="885"/>
                        </a:lnTo>
                        <a:lnTo>
                          <a:pt x="450" y="752"/>
                        </a:lnTo>
                        <a:lnTo>
                          <a:pt x="204" y="610"/>
                        </a:lnTo>
                        <a:lnTo>
                          <a:pt x="0" y="739"/>
                        </a:lnTo>
                        <a:close/>
                        <a:moveTo>
                          <a:pt x="306" y="539"/>
                        </a:moveTo>
                        <a:lnTo>
                          <a:pt x="552" y="685"/>
                        </a:lnTo>
                        <a:lnTo>
                          <a:pt x="755" y="551"/>
                        </a:lnTo>
                        <a:lnTo>
                          <a:pt x="509" y="405"/>
                        </a:lnTo>
                        <a:lnTo>
                          <a:pt x="306" y="539"/>
                        </a:lnTo>
                        <a:close/>
                        <a:moveTo>
                          <a:pt x="608" y="334"/>
                        </a:moveTo>
                        <a:lnTo>
                          <a:pt x="854" y="480"/>
                        </a:lnTo>
                        <a:lnTo>
                          <a:pt x="1061" y="347"/>
                        </a:lnTo>
                        <a:lnTo>
                          <a:pt x="815" y="200"/>
                        </a:lnTo>
                        <a:lnTo>
                          <a:pt x="608" y="334"/>
                        </a:lnTo>
                        <a:close/>
                        <a:moveTo>
                          <a:pt x="913" y="134"/>
                        </a:moveTo>
                        <a:lnTo>
                          <a:pt x="1159" y="276"/>
                        </a:lnTo>
                        <a:lnTo>
                          <a:pt x="1363" y="142"/>
                        </a:lnTo>
                        <a:lnTo>
                          <a:pt x="1117" y="0"/>
                        </a:lnTo>
                        <a:lnTo>
                          <a:pt x="913" y="134"/>
                        </a:lnTo>
                        <a:close/>
                        <a:moveTo>
                          <a:pt x="1370" y="405"/>
                        </a:moveTo>
                        <a:lnTo>
                          <a:pt x="1616" y="551"/>
                        </a:lnTo>
                        <a:lnTo>
                          <a:pt x="1819" y="418"/>
                        </a:lnTo>
                        <a:lnTo>
                          <a:pt x="1574" y="271"/>
                        </a:lnTo>
                        <a:lnTo>
                          <a:pt x="1370" y="405"/>
                        </a:lnTo>
                        <a:close/>
                        <a:moveTo>
                          <a:pt x="1826" y="677"/>
                        </a:moveTo>
                        <a:lnTo>
                          <a:pt x="2072" y="823"/>
                        </a:lnTo>
                        <a:lnTo>
                          <a:pt x="2276" y="689"/>
                        </a:lnTo>
                        <a:lnTo>
                          <a:pt x="2030" y="543"/>
                        </a:lnTo>
                        <a:lnTo>
                          <a:pt x="1826" y="677"/>
                        </a:lnTo>
                        <a:close/>
                        <a:moveTo>
                          <a:pt x="2283" y="948"/>
                        </a:moveTo>
                        <a:lnTo>
                          <a:pt x="2529" y="1094"/>
                        </a:lnTo>
                        <a:lnTo>
                          <a:pt x="2733" y="961"/>
                        </a:lnTo>
                        <a:lnTo>
                          <a:pt x="2487" y="814"/>
                        </a:lnTo>
                        <a:lnTo>
                          <a:pt x="2283" y="948"/>
                        </a:lnTo>
                        <a:close/>
                        <a:moveTo>
                          <a:pt x="3196" y="1495"/>
                        </a:moveTo>
                        <a:lnTo>
                          <a:pt x="3442" y="1641"/>
                        </a:lnTo>
                        <a:lnTo>
                          <a:pt x="3646" y="1508"/>
                        </a:lnTo>
                        <a:lnTo>
                          <a:pt x="3400" y="1362"/>
                        </a:lnTo>
                        <a:lnTo>
                          <a:pt x="3196" y="1495"/>
                        </a:lnTo>
                        <a:close/>
                        <a:moveTo>
                          <a:pt x="3653" y="1767"/>
                        </a:moveTo>
                        <a:lnTo>
                          <a:pt x="3899" y="1913"/>
                        </a:lnTo>
                        <a:lnTo>
                          <a:pt x="4102" y="1779"/>
                        </a:lnTo>
                        <a:lnTo>
                          <a:pt x="3856" y="1633"/>
                        </a:lnTo>
                        <a:lnTo>
                          <a:pt x="3653" y="1767"/>
                        </a:lnTo>
                        <a:close/>
                        <a:moveTo>
                          <a:pt x="3347" y="1971"/>
                        </a:moveTo>
                        <a:lnTo>
                          <a:pt x="3593" y="2117"/>
                        </a:lnTo>
                        <a:lnTo>
                          <a:pt x="3800" y="1984"/>
                        </a:lnTo>
                        <a:lnTo>
                          <a:pt x="3554" y="1838"/>
                        </a:lnTo>
                        <a:lnTo>
                          <a:pt x="3347" y="1971"/>
                        </a:lnTo>
                        <a:close/>
                        <a:moveTo>
                          <a:pt x="2891" y="1700"/>
                        </a:moveTo>
                        <a:lnTo>
                          <a:pt x="3136" y="1842"/>
                        </a:lnTo>
                        <a:lnTo>
                          <a:pt x="3344" y="1708"/>
                        </a:lnTo>
                        <a:lnTo>
                          <a:pt x="3098" y="1566"/>
                        </a:lnTo>
                        <a:lnTo>
                          <a:pt x="2891" y="1700"/>
                        </a:lnTo>
                        <a:close/>
                        <a:moveTo>
                          <a:pt x="2740" y="1224"/>
                        </a:moveTo>
                        <a:lnTo>
                          <a:pt x="2985" y="1366"/>
                        </a:lnTo>
                        <a:lnTo>
                          <a:pt x="3189" y="1232"/>
                        </a:lnTo>
                        <a:lnTo>
                          <a:pt x="2943" y="1090"/>
                        </a:lnTo>
                        <a:lnTo>
                          <a:pt x="2740" y="1224"/>
                        </a:lnTo>
                        <a:close/>
                        <a:moveTo>
                          <a:pt x="2434" y="1424"/>
                        </a:moveTo>
                        <a:lnTo>
                          <a:pt x="2680" y="1570"/>
                        </a:lnTo>
                        <a:lnTo>
                          <a:pt x="2887" y="1437"/>
                        </a:lnTo>
                        <a:lnTo>
                          <a:pt x="2641" y="1291"/>
                        </a:lnTo>
                        <a:lnTo>
                          <a:pt x="2434" y="1424"/>
                        </a:lnTo>
                        <a:close/>
                        <a:moveTo>
                          <a:pt x="1977" y="1153"/>
                        </a:moveTo>
                        <a:lnTo>
                          <a:pt x="2223" y="1299"/>
                        </a:lnTo>
                        <a:lnTo>
                          <a:pt x="2431" y="1165"/>
                        </a:lnTo>
                        <a:lnTo>
                          <a:pt x="2185" y="1019"/>
                        </a:lnTo>
                        <a:lnTo>
                          <a:pt x="1977" y="1153"/>
                        </a:lnTo>
                        <a:close/>
                        <a:moveTo>
                          <a:pt x="1521" y="881"/>
                        </a:moveTo>
                        <a:lnTo>
                          <a:pt x="1767" y="1023"/>
                        </a:lnTo>
                        <a:lnTo>
                          <a:pt x="1974" y="894"/>
                        </a:lnTo>
                        <a:lnTo>
                          <a:pt x="1728" y="748"/>
                        </a:lnTo>
                        <a:lnTo>
                          <a:pt x="1521" y="881"/>
                        </a:lnTo>
                        <a:close/>
                        <a:moveTo>
                          <a:pt x="1064" y="610"/>
                        </a:moveTo>
                        <a:lnTo>
                          <a:pt x="1310" y="752"/>
                        </a:lnTo>
                        <a:lnTo>
                          <a:pt x="1517" y="618"/>
                        </a:lnTo>
                        <a:lnTo>
                          <a:pt x="1272" y="476"/>
                        </a:lnTo>
                        <a:lnTo>
                          <a:pt x="1064" y="610"/>
                        </a:lnTo>
                        <a:close/>
                        <a:moveTo>
                          <a:pt x="762" y="810"/>
                        </a:moveTo>
                        <a:lnTo>
                          <a:pt x="1008" y="956"/>
                        </a:lnTo>
                        <a:lnTo>
                          <a:pt x="1212" y="823"/>
                        </a:lnTo>
                        <a:lnTo>
                          <a:pt x="966" y="677"/>
                        </a:lnTo>
                        <a:lnTo>
                          <a:pt x="762" y="810"/>
                        </a:lnTo>
                        <a:close/>
                        <a:moveTo>
                          <a:pt x="1219" y="1082"/>
                        </a:moveTo>
                        <a:lnTo>
                          <a:pt x="1465" y="1228"/>
                        </a:lnTo>
                        <a:lnTo>
                          <a:pt x="1668" y="1094"/>
                        </a:lnTo>
                        <a:lnTo>
                          <a:pt x="1423" y="948"/>
                        </a:lnTo>
                        <a:lnTo>
                          <a:pt x="1219" y="1082"/>
                        </a:lnTo>
                        <a:close/>
                        <a:moveTo>
                          <a:pt x="1675" y="1357"/>
                        </a:moveTo>
                        <a:lnTo>
                          <a:pt x="1921" y="1499"/>
                        </a:lnTo>
                        <a:lnTo>
                          <a:pt x="2125" y="1366"/>
                        </a:lnTo>
                        <a:lnTo>
                          <a:pt x="1879" y="1224"/>
                        </a:lnTo>
                        <a:lnTo>
                          <a:pt x="1675" y="1357"/>
                        </a:lnTo>
                        <a:close/>
                        <a:moveTo>
                          <a:pt x="2132" y="1629"/>
                        </a:moveTo>
                        <a:lnTo>
                          <a:pt x="2378" y="1775"/>
                        </a:lnTo>
                        <a:lnTo>
                          <a:pt x="2582" y="1641"/>
                        </a:lnTo>
                        <a:lnTo>
                          <a:pt x="2336" y="1495"/>
                        </a:lnTo>
                        <a:lnTo>
                          <a:pt x="2132" y="1629"/>
                        </a:lnTo>
                        <a:close/>
                        <a:moveTo>
                          <a:pt x="2589" y="1900"/>
                        </a:moveTo>
                        <a:lnTo>
                          <a:pt x="2834" y="2046"/>
                        </a:lnTo>
                        <a:lnTo>
                          <a:pt x="3038" y="1913"/>
                        </a:lnTo>
                        <a:lnTo>
                          <a:pt x="2792" y="1767"/>
                        </a:lnTo>
                        <a:lnTo>
                          <a:pt x="2589" y="1900"/>
                        </a:lnTo>
                        <a:close/>
                        <a:moveTo>
                          <a:pt x="3045" y="2176"/>
                        </a:moveTo>
                        <a:lnTo>
                          <a:pt x="3291" y="2318"/>
                        </a:lnTo>
                        <a:lnTo>
                          <a:pt x="3495" y="2184"/>
                        </a:lnTo>
                        <a:lnTo>
                          <a:pt x="3249" y="2042"/>
                        </a:lnTo>
                        <a:lnTo>
                          <a:pt x="3045" y="2176"/>
                        </a:lnTo>
                        <a:close/>
                        <a:moveTo>
                          <a:pt x="2740" y="2376"/>
                        </a:moveTo>
                        <a:lnTo>
                          <a:pt x="2985" y="2523"/>
                        </a:lnTo>
                        <a:lnTo>
                          <a:pt x="3189" y="2389"/>
                        </a:lnTo>
                        <a:lnTo>
                          <a:pt x="2943" y="2243"/>
                        </a:lnTo>
                        <a:lnTo>
                          <a:pt x="2740" y="2376"/>
                        </a:lnTo>
                        <a:close/>
                        <a:moveTo>
                          <a:pt x="2283" y="2105"/>
                        </a:moveTo>
                        <a:lnTo>
                          <a:pt x="2529" y="2251"/>
                        </a:lnTo>
                        <a:lnTo>
                          <a:pt x="2733" y="2117"/>
                        </a:lnTo>
                        <a:lnTo>
                          <a:pt x="2487" y="1971"/>
                        </a:lnTo>
                        <a:lnTo>
                          <a:pt x="2283" y="2105"/>
                        </a:lnTo>
                        <a:close/>
                        <a:moveTo>
                          <a:pt x="913" y="1286"/>
                        </a:moveTo>
                        <a:lnTo>
                          <a:pt x="2072" y="1975"/>
                        </a:lnTo>
                        <a:lnTo>
                          <a:pt x="2276" y="1842"/>
                        </a:lnTo>
                        <a:lnTo>
                          <a:pt x="1117" y="1153"/>
                        </a:lnTo>
                        <a:lnTo>
                          <a:pt x="913" y="1286"/>
                        </a:lnTo>
                        <a:close/>
                        <a:moveTo>
                          <a:pt x="457" y="1015"/>
                        </a:moveTo>
                        <a:lnTo>
                          <a:pt x="703" y="1157"/>
                        </a:lnTo>
                        <a:lnTo>
                          <a:pt x="906" y="1027"/>
                        </a:lnTo>
                        <a:lnTo>
                          <a:pt x="660" y="881"/>
                        </a:lnTo>
                        <a:lnTo>
                          <a:pt x="457" y="1015"/>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290" name="Group 990"/>
            <p:cNvGrpSpPr>
              <a:grpSpLocks/>
            </p:cNvGrpSpPr>
            <p:nvPr/>
          </p:nvGrpSpPr>
          <p:grpSpPr bwMode="auto">
            <a:xfrm flipH="1">
              <a:off x="3390" y="2245"/>
              <a:ext cx="386" cy="532"/>
              <a:chOff x="3932" y="7528"/>
              <a:chExt cx="626" cy="927"/>
            </a:xfrm>
          </p:grpSpPr>
          <p:grpSp>
            <p:nvGrpSpPr>
              <p:cNvPr id="9468" name="Group 991"/>
              <p:cNvGrpSpPr>
                <a:grpSpLocks/>
              </p:cNvGrpSpPr>
              <p:nvPr/>
            </p:nvGrpSpPr>
            <p:grpSpPr bwMode="auto">
              <a:xfrm>
                <a:off x="3932" y="7528"/>
                <a:ext cx="626" cy="846"/>
                <a:chOff x="8561" y="802"/>
                <a:chExt cx="643" cy="939"/>
              </a:xfrm>
            </p:grpSpPr>
            <p:sp>
              <p:nvSpPr>
                <p:cNvPr id="9500" name="Freeform 992"/>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68"/>
                    <a:gd name="T76" fmla="*/ 0 h 7441"/>
                    <a:gd name="T77" fmla="*/ 5368 w 5368"/>
                    <a:gd name="T78" fmla="*/ 7441 h 74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68" h="7441">
                      <a:moveTo>
                        <a:pt x="5368" y="1103"/>
                      </a:moveTo>
                      <a:lnTo>
                        <a:pt x="3303" y="0"/>
                      </a:lnTo>
                      <a:lnTo>
                        <a:pt x="0" y="1795"/>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5368" y="5643"/>
                      </a:lnTo>
                      <a:lnTo>
                        <a:pt x="5368" y="1103"/>
                      </a:lnTo>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1" name="Freeform 993"/>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412"/>
                    <a:gd name="T101" fmla="*/ 327 w 327"/>
                    <a:gd name="T102" fmla="*/ 412 h 4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2" name="Freeform 994"/>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35"/>
                    <a:gd name="T115" fmla="*/ 0 h 5649"/>
                    <a:gd name="T116" fmla="*/ 2035 w 2035"/>
                    <a:gd name="T117" fmla="*/ 5649 h 56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1119"/>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3" name="Freeform 995"/>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 name="T10" fmla="*/ 0 60000 65536"/>
                    <a:gd name="T11" fmla="*/ 0 60000 65536"/>
                    <a:gd name="T12" fmla="*/ 0 60000 65536"/>
                    <a:gd name="T13" fmla="*/ 0 60000 65536"/>
                    <a:gd name="T14" fmla="*/ 0 60000 65536"/>
                    <a:gd name="T15" fmla="*/ 0 w 3330"/>
                    <a:gd name="T16" fmla="*/ 0 h 6333"/>
                    <a:gd name="T17" fmla="*/ 3330 w 3330"/>
                    <a:gd name="T18" fmla="*/ 6333 h 6333"/>
                  </a:gdLst>
                  <a:ahLst/>
                  <a:cxnLst>
                    <a:cxn ang="T10">
                      <a:pos x="T0" y="T1"/>
                    </a:cxn>
                    <a:cxn ang="T11">
                      <a:pos x="T2" y="T3"/>
                    </a:cxn>
                    <a:cxn ang="T12">
                      <a:pos x="T4" y="T5"/>
                    </a:cxn>
                    <a:cxn ang="T13">
                      <a:pos x="T6" y="T7"/>
                    </a:cxn>
                    <a:cxn ang="T14">
                      <a:pos x="T8" y="T9"/>
                    </a:cxn>
                  </a:cxnLst>
                  <a:rect l="T15" t="T16" r="T17" b="T18"/>
                  <a:pathLst>
                    <a:path w="3330" h="6333">
                      <a:moveTo>
                        <a:pt x="0" y="1808"/>
                      </a:moveTo>
                      <a:lnTo>
                        <a:pt x="0" y="6333"/>
                      </a:lnTo>
                      <a:lnTo>
                        <a:pt x="3330" y="4540"/>
                      </a:lnTo>
                      <a:lnTo>
                        <a:pt x="3330" y="0"/>
                      </a:lnTo>
                      <a:lnTo>
                        <a:pt x="0" y="1808"/>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4" name="Freeform 996"/>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5" name="Freeform 997"/>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6" name="Freeform 998"/>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7" name="Freeform 999"/>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1"/>
                    <a:gd name="T121" fmla="*/ 0 h 826"/>
                    <a:gd name="T122" fmla="*/ 1481 w 1481"/>
                    <a:gd name="T123" fmla="*/ 826 h 8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62" y="3"/>
                      </a:lnTo>
                      <a:lnTo>
                        <a:pt x="44" y="0"/>
                      </a:lnTo>
                      <a:lnTo>
                        <a:pt x="28" y="3"/>
                      </a:lnTo>
                      <a:lnTo>
                        <a:pt x="12" y="14"/>
                      </a:lnTo>
                      <a:lnTo>
                        <a:pt x="3" y="30"/>
                      </a:lnTo>
                      <a:lnTo>
                        <a:pt x="0" y="47"/>
                      </a:lnTo>
                      <a:lnTo>
                        <a:pt x="5" y="68"/>
                      </a:lnTo>
                      <a:lnTo>
                        <a:pt x="16" y="90"/>
                      </a:lnTo>
                      <a:lnTo>
                        <a:pt x="30" y="107"/>
                      </a:lnTo>
                      <a:lnTo>
                        <a:pt x="50" y="120"/>
                      </a:lnTo>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508" name="Freeform 1000"/>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6"/>
                    <a:gd name="T67" fmla="*/ 0 h 795"/>
                    <a:gd name="T68" fmla="*/ 1376 w 1376"/>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90"/>
                      </a:lnTo>
                      <a:close/>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469" name="Group 1001"/>
              <p:cNvGrpSpPr>
                <a:grpSpLocks/>
              </p:cNvGrpSpPr>
              <p:nvPr/>
            </p:nvGrpSpPr>
            <p:grpSpPr bwMode="auto">
              <a:xfrm>
                <a:off x="4181" y="8167"/>
                <a:ext cx="326" cy="288"/>
                <a:chOff x="6850" y="1185"/>
                <a:chExt cx="8860" cy="8440"/>
              </a:xfrm>
            </p:grpSpPr>
            <p:grpSp>
              <p:nvGrpSpPr>
                <p:cNvPr id="9470" name="Group 1002"/>
                <p:cNvGrpSpPr>
                  <a:grpSpLocks/>
                </p:cNvGrpSpPr>
                <p:nvPr/>
              </p:nvGrpSpPr>
              <p:grpSpPr bwMode="auto">
                <a:xfrm>
                  <a:off x="9246" y="1185"/>
                  <a:ext cx="6464" cy="6763"/>
                  <a:chOff x="9246" y="1185"/>
                  <a:chExt cx="6464" cy="6763"/>
                </a:xfrm>
              </p:grpSpPr>
              <p:grpSp>
                <p:nvGrpSpPr>
                  <p:cNvPr id="9476" name="Group 1003"/>
                  <p:cNvGrpSpPr>
                    <a:grpSpLocks/>
                  </p:cNvGrpSpPr>
                  <p:nvPr/>
                </p:nvGrpSpPr>
                <p:grpSpPr bwMode="auto">
                  <a:xfrm>
                    <a:off x="9246" y="1185"/>
                    <a:ext cx="6464" cy="6763"/>
                    <a:chOff x="9246" y="1185"/>
                    <a:chExt cx="6464" cy="6763"/>
                  </a:xfrm>
                </p:grpSpPr>
                <p:sp>
                  <p:nvSpPr>
                    <p:cNvPr id="9479" name="Freeform 1004"/>
                    <p:cNvSpPr>
                      <a:spLocks/>
                    </p:cNvSpPr>
                    <p:nvPr/>
                  </p:nvSpPr>
                  <p:spPr bwMode="auto">
                    <a:xfrm>
                      <a:off x="9246" y="1185"/>
                      <a:ext cx="6464" cy="6763"/>
                    </a:xfrm>
                    <a:custGeom>
                      <a:avLst/>
                      <a:gdLst>
                        <a:gd name="T0" fmla="*/ 3308 w 6406"/>
                        <a:gd name="T1" fmla="*/ 6971 h 6971"/>
                        <a:gd name="T2" fmla="*/ 6406 w 6406"/>
                        <a:gd name="T3" fmla="*/ 5188 h 6971"/>
                        <a:gd name="T4" fmla="*/ 6406 w 6406"/>
                        <a:gd name="T5" fmla="*/ 3826 h 6971"/>
                        <a:gd name="T6" fmla="*/ 5384 w 6406"/>
                        <a:gd name="T7" fmla="*/ 3233 h 6971"/>
                        <a:gd name="T8" fmla="*/ 5384 w 6406"/>
                        <a:gd name="T9" fmla="*/ 1362 h 6971"/>
                        <a:gd name="T10" fmla="*/ 3224 w 6406"/>
                        <a:gd name="T11" fmla="*/ 113 h 6971"/>
                        <a:gd name="T12" fmla="*/ 2230 w 6406"/>
                        <a:gd name="T13" fmla="*/ 397 h 6971"/>
                        <a:gd name="T14" fmla="*/ 1549 w 6406"/>
                        <a:gd name="T15" fmla="*/ 0 h 6971"/>
                        <a:gd name="T16" fmla="*/ 752 w 6406"/>
                        <a:gd name="T17" fmla="*/ 314 h 6971"/>
                        <a:gd name="T18" fmla="*/ 752 w 6406"/>
                        <a:gd name="T19" fmla="*/ 3287 h 6971"/>
                        <a:gd name="T20" fmla="*/ 0 w 6406"/>
                        <a:gd name="T21" fmla="*/ 3713 h 6971"/>
                        <a:gd name="T22" fmla="*/ 0 w 6406"/>
                        <a:gd name="T23" fmla="*/ 5075 h 6971"/>
                        <a:gd name="T24" fmla="*/ 0 w 6406"/>
                        <a:gd name="T25" fmla="*/ 5075 h 6971"/>
                        <a:gd name="T26" fmla="*/ 176 w 6406"/>
                        <a:gd name="T27" fmla="*/ 5238 h 6971"/>
                        <a:gd name="T28" fmla="*/ 358 w 6406"/>
                        <a:gd name="T29" fmla="*/ 5401 h 6971"/>
                        <a:gd name="T30" fmla="*/ 541 w 6406"/>
                        <a:gd name="T31" fmla="*/ 5551 h 6971"/>
                        <a:gd name="T32" fmla="*/ 734 w 6406"/>
                        <a:gd name="T33" fmla="*/ 5701 h 6971"/>
                        <a:gd name="T34" fmla="*/ 927 w 6406"/>
                        <a:gd name="T35" fmla="*/ 5843 h 6971"/>
                        <a:gd name="T36" fmla="*/ 1127 w 6406"/>
                        <a:gd name="T37" fmla="*/ 5977 h 6971"/>
                        <a:gd name="T38" fmla="*/ 1328 w 6406"/>
                        <a:gd name="T39" fmla="*/ 6107 h 6971"/>
                        <a:gd name="T40" fmla="*/ 1535 w 6406"/>
                        <a:gd name="T41" fmla="*/ 6228 h 6971"/>
                        <a:gd name="T42" fmla="*/ 1746 w 6406"/>
                        <a:gd name="T43" fmla="*/ 6345 h 6971"/>
                        <a:gd name="T44" fmla="*/ 1960 w 6406"/>
                        <a:gd name="T45" fmla="*/ 6457 h 6971"/>
                        <a:gd name="T46" fmla="*/ 2178 w 6406"/>
                        <a:gd name="T47" fmla="*/ 6558 h 6971"/>
                        <a:gd name="T48" fmla="*/ 2399 w 6406"/>
                        <a:gd name="T49" fmla="*/ 6654 h 6971"/>
                        <a:gd name="T50" fmla="*/ 2620 w 6406"/>
                        <a:gd name="T51" fmla="*/ 6746 h 6971"/>
                        <a:gd name="T52" fmla="*/ 2848 w 6406"/>
                        <a:gd name="T53" fmla="*/ 6829 h 6971"/>
                        <a:gd name="T54" fmla="*/ 3077 w 6406"/>
                        <a:gd name="T55" fmla="*/ 6904 h 6971"/>
                        <a:gd name="T56" fmla="*/ 3308 w 6406"/>
                        <a:gd name="T57" fmla="*/ 6971 h 6971"/>
                        <a:gd name="T58" fmla="*/ 3308 w 6406"/>
                        <a:gd name="T59" fmla="*/ 6971 h 6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6"/>
                        <a:gd name="T91" fmla="*/ 0 h 6971"/>
                        <a:gd name="T92" fmla="*/ 6406 w 6406"/>
                        <a:gd name="T93" fmla="*/ 6971 h 6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6" h="6971">
                          <a:moveTo>
                            <a:pt x="3308" y="6971"/>
                          </a:moveTo>
                          <a:lnTo>
                            <a:pt x="6406" y="5188"/>
                          </a:lnTo>
                          <a:lnTo>
                            <a:pt x="6406" y="3826"/>
                          </a:lnTo>
                          <a:lnTo>
                            <a:pt x="5384" y="3233"/>
                          </a:lnTo>
                          <a:lnTo>
                            <a:pt x="5384" y="1362"/>
                          </a:lnTo>
                          <a:lnTo>
                            <a:pt x="3224" y="113"/>
                          </a:lnTo>
                          <a:lnTo>
                            <a:pt x="2230" y="397"/>
                          </a:lnTo>
                          <a:lnTo>
                            <a:pt x="1549" y="0"/>
                          </a:lnTo>
                          <a:lnTo>
                            <a:pt x="752" y="314"/>
                          </a:lnTo>
                          <a:lnTo>
                            <a:pt x="752" y="3287"/>
                          </a:lnTo>
                          <a:lnTo>
                            <a:pt x="0" y="3713"/>
                          </a:lnTo>
                          <a:lnTo>
                            <a:pt x="0" y="5075"/>
                          </a:lnTo>
                          <a:lnTo>
                            <a:pt x="176" y="5238"/>
                          </a:lnTo>
                          <a:lnTo>
                            <a:pt x="358" y="5401"/>
                          </a:lnTo>
                          <a:lnTo>
                            <a:pt x="541" y="5551"/>
                          </a:lnTo>
                          <a:lnTo>
                            <a:pt x="734" y="5701"/>
                          </a:lnTo>
                          <a:lnTo>
                            <a:pt x="927" y="5843"/>
                          </a:lnTo>
                          <a:lnTo>
                            <a:pt x="1127" y="5977"/>
                          </a:lnTo>
                          <a:lnTo>
                            <a:pt x="1328" y="6107"/>
                          </a:lnTo>
                          <a:lnTo>
                            <a:pt x="1535" y="6228"/>
                          </a:lnTo>
                          <a:lnTo>
                            <a:pt x="1746" y="6345"/>
                          </a:lnTo>
                          <a:lnTo>
                            <a:pt x="1960" y="6457"/>
                          </a:lnTo>
                          <a:lnTo>
                            <a:pt x="2178" y="6558"/>
                          </a:lnTo>
                          <a:lnTo>
                            <a:pt x="2399" y="6654"/>
                          </a:lnTo>
                          <a:lnTo>
                            <a:pt x="2620" y="6746"/>
                          </a:lnTo>
                          <a:lnTo>
                            <a:pt x="2848" y="6829"/>
                          </a:lnTo>
                          <a:lnTo>
                            <a:pt x="3077" y="6904"/>
                          </a:lnTo>
                          <a:lnTo>
                            <a:pt x="3308" y="697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0" name="Freeform 1005"/>
                    <p:cNvSpPr>
                      <a:spLocks/>
                    </p:cNvSpPr>
                    <p:nvPr/>
                  </p:nvSpPr>
                  <p:spPr bwMode="auto">
                    <a:xfrm>
                      <a:off x="9246" y="4787"/>
                      <a:ext cx="3338" cy="3161"/>
                    </a:xfrm>
                    <a:custGeom>
                      <a:avLst/>
                      <a:gdLst>
                        <a:gd name="T0" fmla="*/ 0 w 3308"/>
                        <a:gd name="T1" fmla="*/ 1362 h 3258"/>
                        <a:gd name="T2" fmla="*/ 176 w 3308"/>
                        <a:gd name="T3" fmla="*/ 1525 h 3258"/>
                        <a:gd name="T4" fmla="*/ 355 w 3308"/>
                        <a:gd name="T5" fmla="*/ 1688 h 3258"/>
                        <a:gd name="T6" fmla="*/ 541 w 3308"/>
                        <a:gd name="T7" fmla="*/ 1842 h 3258"/>
                        <a:gd name="T8" fmla="*/ 731 w 3308"/>
                        <a:gd name="T9" fmla="*/ 1988 h 3258"/>
                        <a:gd name="T10" fmla="*/ 924 w 3308"/>
                        <a:gd name="T11" fmla="*/ 2130 h 3258"/>
                        <a:gd name="T12" fmla="*/ 1124 w 3308"/>
                        <a:gd name="T13" fmla="*/ 2268 h 3258"/>
                        <a:gd name="T14" fmla="*/ 1328 w 3308"/>
                        <a:gd name="T15" fmla="*/ 2398 h 3258"/>
                        <a:gd name="T16" fmla="*/ 1535 w 3308"/>
                        <a:gd name="T17" fmla="*/ 2519 h 3258"/>
                        <a:gd name="T18" fmla="*/ 1742 w 3308"/>
                        <a:gd name="T19" fmla="*/ 2636 h 3258"/>
                        <a:gd name="T20" fmla="*/ 1956 w 3308"/>
                        <a:gd name="T21" fmla="*/ 2744 h 3258"/>
                        <a:gd name="T22" fmla="*/ 2174 w 3308"/>
                        <a:gd name="T23" fmla="*/ 2849 h 3258"/>
                        <a:gd name="T24" fmla="*/ 2395 w 3308"/>
                        <a:gd name="T25" fmla="*/ 2945 h 3258"/>
                        <a:gd name="T26" fmla="*/ 2620 w 3308"/>
                        <a:gd name="T27" fmla="*/ 3033 h 3258"/>
                        <a:gd name="T28" fmla="*/ 2848 w 3308"/>
                        <a:gd name="T29" fmla="*/ 3116 h 3258"/>
                        <a:gd name="T30" fmla="*/ 3077 w 3308"/>
                        <a:gd name="T31" fmla="*/ 3191 h 3258"/>
                        <a:gd name="T32" fmla="*/ 3308 w 3308"/>
                        <a:gd name="T33" fmla="*/ 3258 h 3258"/>
                        <a:gd name="T34" fmla="*/ 3308 w 3308"/>
                        <a:gd name="T35" fmla="*/ 3258 h 3258"/>
                        <a:gd name="T36" fmla="*/ 3308 w 3308"/>
                        <a:gd name="T37" fmla="*/ 1897 h 3258"/>
                        <a:gd name="T38" fmla="*/ 3308 w 3308"/>
                        <a:gd name="T39" fmla="*/ 1897 h 3258"/>
                        <a:gd name="T40" fmla="*/ 3077 w 3308"/>
                        <a:gd name="T41" fmla="*/ 1830 h 3258"/>
                        <a:gd name="T42" fmla="*/ 2848 w 3308"/>
                        <a:gd name="T43" fmla="*/ 1755 h 3258"/>
                        <a:gd name="T44" fmla="*/ 2620 w 3308"/>
                        <a:gd name="T45" fmla="*/ 1671 h 3258"/>
                        <a:gd name="T46" fmla="*/ 2395 w 3308"/>
                        <a:gd name="T47" fmla="*/ 1583 h 3258"/>
                        <a:gd name="T48" fmla="*/ 2178 w 3308"/>
                        <a:gd name="T49" fmla="*/ 1487 h 3258"/>
                        <a:gd name="T50" fmla="*/ 1960 w 3308"/>
                        <a:gd name="T51" fmla="*/ 1383 h 3258"/>
                        <a:gd name="T52" fmla="*/ 1746 w 3308"/>
                        <a:gd name="T53" fmla="*/ 1274 h 3258"/>
                        <a:gd name="T54" fmla="*/ 1535 w 3308"/>
                        <a:gd name="T55" fmla="*/ 1157 h 3258"/>
                        <a:gd name="T56" fmla="*/ 1328 w 3308"/>
                        <a:gd name="T57" fmla="*/ 1032 h 3258"/>
                        <a:gd name="T58" fmla="*/ 1124 w 3308"/>
                        <a:gd name="T59" fmla="*/ 907 h 3258"/>
                        <a:gd name="T60" fmla="*/ 927 w 3308"/>
                        <a:gd name="T61" fmla="*/ 769 h 3258"/>
                        <a:gd name="T62" fmla="*/ 731 w 3308"/>
                        <a:gd name="T63" fmla="*/ 627 h 3258"/>
                        <a:gd name="T64" fmla="*/ 541 w 3308"/>
                        <a:gd name="T65" fmla="*/ 481 h 3258"/>
                        <a:gd name="T66" fmla="*/ 355 w 3308"/>
                        <a:gd name="T67" fmla="*/ 326 h 3258"/>
                        <a:gd name="T68" fmla="*/ 176 w 3308"/>
                        <a:gd name="T69" fmla="*/ 167 h 3258"/>
                        <a:gd name="T70" fmla="*/ 0 w 3308"/>
                        <a:gd name="T71" fmla="*/ 0 h 3258"/>
                        <a:gd name="T72" fmla="*/ 0 w 3308"/>
                        <a:gd name="T73" fmla="*/ 0 h 3258"/>
                        <a:gd name="T74" fmla="*/ 0 w 3308"/>
                        <a:gd name="T75" fmla="*/ 1362 h 3258"/>
                        <a:gd name="T76" fmla="*/ 0 w 3308"/>
                        <a:gd name="T77" fmla="*/ 1362 h 32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8"/>
                        <a:gd name="T118" fmla="*/ 0 h 3258"/>
                        <a:gd name="T119" fmla="*/ 3308 w 3308"/>
                        <a:gd name="T120" fmla="*/ 3258 h 32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8" h="3258">
                          <a:moveTo>
                            <a:pt x="0" y="1362"/>
                          </a:moveTo>
                          <a:lnTo>
                            <a:pt x="176" y="1525"/>
                          </a:lnTo>
                          <a:lnTo>
                            <a:pt x="355" y="1688"/>
                          </a:lnTo>
                          <a:lnTo>
                            <a:pt x="541" y="1842"/>
                          </a:lnTo>
                          <a:lnTo>
                            <a:pt x="731" y="1988"/>
                          </a:lnTo>
                          <a:lnTo>
                            <a:pt x="924" y="2130"/>
                          </a:lnTo>
                          <a:lnTo>
                            <a:pt x="1124" y="2268"/>
                          </a:lnTo>
                          <a:lnTo>
                            <a:pt x="1328" y="2398"/>
                          </a:lnTo>
                          <a:lnTo>
                            <a:pt x="1535" y="2519"/>
                          </a:lnTo>
                          <a:lnTo>
                            <a:pt x="1742" y="2636"/>
                          </a:lnTo>
                          <a:lnTo>
                            <a:pt x="1956" y="2744"/>
                          </a:lnTo>
                          <a:lnTo>
                            <a:pt x="2174" y="2849"/>
                          </a:lnTo>
                          <a:lnTo>
                            <a:pt x="2395" y="2945"/>
                          </a:lnTo>
                          <a:lnTo>
                            <a:pt x="2620" y="3033"/>
                          </a:lnTo>
                          <a:lnTo>
                            <a:pt x="2848" y="3116"/>
                          </a:lnTo>
                          <a:lnTo>
                            <a:pt x="3077" y="3191"/>
                          </a:lnTo>
                          <a:lnTo>
                            <a:pt x="3308" y="3258"/>
                          </a:lnTo>
                          <a:lnTo>
                            <a:pt x="3308" y="1897"/>
                          </a:lnTo>
                          <a:lnTo>
                            <a:pt x="3077" y="1830"/>
                          </a:lnTo>
                          <a:lnTo>
                            <a:pt x="2848" y="1755"/>
                          </a:lnTo>
                          <a:lnTo>
                            <a:pt x="2620" y="1671"/>
                          </a:lnTo>
                          <a:lnTo>
                            <a:pt x="2395" y="1583"/>
                          </a:lnTo>
                          <a:lnTo>
                            <a:pt x="2178" y="1487"/>
                          </a:lnTo>
                          <a:lnTo>
                            <a:pt x="1960" y="1383"/>
                          </a:lnTo>
                          <a:lnTo>
                            <a:pt x="1746" y="1274"/>
                          </a:lnTo>
                          <a:lnTo>
                            <a:pt x="1535" y="1157"/>
                          </a:lnTo>
                          <a:lnTo>
                            <a:pt x="1328" y="1032"/>
                          </a:lnTo>
                          <a:lnTo>
                            <a:pt x="1124" y="907"/>
                          </a:lnTo>
                          <a:lnTo>
                            <a:pt x="927" y="769"/>
                          </a:lnTo>
                          <a:lnTo>
                            <a:pt x="731" y="627"/>
                          </a:lnTo>
                          <a:lnTo>
                            <a:pt x="541" y="481"/>
                          </a:lnTo>
                          <a:lnTo>
                            <a:pt x="355" y="326"/>
                          </a:lnTo>
                          <a:lnTo>
                            <a:pt x="176" y="167"/>
                          </a:lnTo>
                          <a:lnTo>
                            <a:pt x="0" y="0"/>
                          </a:lnTo>
                          <a:lnTo>
                            <a:pt x="0" y="1362"/>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1" name="Freeform 1006"/>
                    <p:cNvSpPr>
                      <a:spLocks/>
                    </p:cNvSpPr>
                    <p:nvPr/>
                  </p:nvSpPr>
                  <p:spPr bwMode="auto">
                    <a:xfrm>
                      <a:off x="11022" y="6247"/>
                      <a:ext cx="1407" cy="827"/>
                    </a:xfrm>
                    <a:custGeom>
                      <a:avLst/>
                      <a:gdLst>
                        <a:gd name="T0" fmla="*/ 0 w 1394"/>
                        <a:gd name="T1" fmla="*/ 0 h 852"/>
                        <a:gd name="T2" fmla="*/ 1394 w 1394"/>
                        <a:gd name="T3" fmla="*/ 568 h 852"/>
                        <a:gd name="T4" fmla="*/ 1394 w 1394"/>
                        <a:gd name="T5" fmla="*/ 852 h 852"/>
                        <a:gd name="T6" fmla="*/ 0 w 1394"/>
                        <a:gd name="T7" fmla="*/ 313 h 852"/>
                        <a:gd name="T8" fmla="*/ 0 w 1394"/>
                        <a:gd name="T9" fmla="*/ 0 h 852"/>
                        <a:gd name="T10" fmla="*/ 0 60000 65536"/>
                        <a:gd name="T11" fmla="*/ 0 60000 65536"/>
                        <a:gd name="T12" fmla="*/ 0 60000 65536"/>
                        <a:gd name="T13" fmla="*/ 0 60000 65536"/>
                        <a:gd name="T14" fmla="*/ 0 60000 65536"/>
                        <a:gd name="T15" fmla="*/ 0 w 1394"/>
                        <a:gd name="T16" fmla="*/ 0 h 852"/>
                        <a:gd name="T17" fmla="*/ 1394 w 1394"/>
                        <a:gd name="T18" fmla="*/ 852 h 852"/>
                      </a:gdLst>
                      <a:ahLst/>
                      <a:cxnLst>
                        <a:cxn ang="T10">
                          <a:pos x="T0" y="T1"/>
                        </a:cxn>
                        <a:cxn ang="T11">
                          <a:pos x="T2" y="T3"/>
                        </a:cxn>
                        <a:cxn ang="T12">
                          <a:pos x="T4" y="T5"/>
                        </a:cxn>
                        <a:cxn ang="T13">
                          <a:pos x="T6" y="T7"/>
                        </a:cxn>
                        <a:cxn ang="T14">
                          <a:pos x="T8" y="T9"/>
                        </a:cxn>
                      </a:cxnLst>
                      <a:rect l="T15" t="T16" r="T17" b="T18"/>
                      <a:pathLst>
                        <a:path w="1394" h="852">
                          <a:moveTo>
                            <a:pt x="0" y="0"/>
                          </a:moveTo>
                          <a:lnTo>
                            <a:pt x="1394" y="568"/>
                          </a:lnTo>
                          <a:lnTo>
                            <a:pt x="1394" y="852"/>
                          </a:lnTo>
                          <a:lnTo>
                            <a:pt x="0" y="313"/>
                          </a:lnTo>
                          <a:lnTo>
                            <a:pt x="0" y="0"/>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2" name="Freeform 1007"/>
                    <p:cNvSpPr>
                      <a:spLocks/>
                    </p:cNvSpPr>
                    <p:nvPr/>
                  </p:nvSpPr>
                  <p:spPr bwMode="auto">
                    <a:xfrm>
                      <a:off x="13446" y="2506"/>
                      <a:ext cx="1233" cy="2776"/>
                    </a:xfrm>
                    <a:custGeom>
                      <a:avLst/>
                      <a:gdLst>
                        <a:gd name="T0" fmla="*/ 24 w 1222"/>
                        <a:gd name="T1" fmla="*/ 455 h 2861"/>
                        <a:gd name="T2" fmla="*/ 1222 w 1222"/>
                        <a:gd name="T3" fmla="*/ 0 h 2861"/>
                        <a:gd name="T4" fmla="*/ 1222 w 1222"/>
                        <a:gd name="T5" fmla="*/ 1871 h 2861"/>
                        <a:gd name="T6" fmla="*/ 0 w 1222"/>
                        <a:gd name="T7" fmla="*/ 2861 h 2861"/>
                        <a:gd name="T8" fmla="*/ 24 w 1222"/>
                        <a:gd name="T9" fmla="*/ 455 h 2861"/>
                        <a:gd name="T10" fmla="*/ 0 60000 65536"/>
                        <a:gd name="T11" fmla="*/ 0 60000 65536"/>
                        <a:gd name="T12" fmla="*/ 0 60000 65536"/>
                        <a:gd name="T13" fmla="*/ 0 60000 65536"/>
                        <a:gd name="T14" fmla="*/ 0 60000 65536"/>
                        <a:gd name="T15" fmla="*/ 0 w 1222"/>
                        <a:gd name="T16" fmla="*/ 0 h 2861"/>
                        <a:gd name="T17" fmla="*/ 1222 w 1222"/>
                        <a:gd name="T18" fmla="*/ 2861 h 2861"/>
                      </a:gdLst>
                      <a:ahLst/>
                      <a:cxnLst>
                        <a:cxn ang="T10">
                          <a:pos x="T0" y="T1"/>
                        </a:cxn>
                        <a:cxn ang="T11">
                          <a:pos x="T2" y="T3"/>
                        </a:cxn>
                        <a:cxn ang="T12">
                          <a:pos x="T4" y="T5"/>
                        </a:cxn>
                        <a:cxn ang="T13">
                          <a:pos x="T6" y="T7"/>
                        </a:cxn>
                        <a:cxn ang="T14">
                          <a:pos x="T8" y="T9"/>
                        </a:cxn>
                      </a:cxnLst>
                      <a:rect l="T15" t="T16" r="T17" b="T18"/>
                      <a:pathLst>
                        <a:path w="1222" h="2861">
                          <a:moveTo>
                            <a:pt x="24" y="455"/>
                          </a:moveTo>
                          <a:lnTo>
                            <a:pt x="1222" y="0"/>
                          </a:lnTo>
                          <a:lnTo>
                            <a:pt x="1222" y="1871"/>
                          </a:lnTo>
                          <a:lnTo>
                            <a:pt x="0" y="2861"/>
                          </a:lnTo>
                          <a:lnTo>
                            <a:pt x="24" y="455"/>
                          </a:lnTo>
                          <a:close/>
                        </a:path>
                      </a:pathLst>
                    </a:custGeom>
                    <a:solidFill>
                      <a:srgbClr val="009999"/>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3" name="Freeform 1008"/>
                    <p:cNvSpPr>
                      <a:spLocks/>
                    </p:cNvSpPr>
                    <p:nvPr/>
                  </p:nvSpPr>
                  <p:spPr bwMode="auto">
                    <a:xfrm>
                      <a:off x="12815" y="2661"/>
                      <a:ext cx="655" cy="3447"/>
                    </a:xfrm>
                    <a:custGeom>
                      <a:avLst/>
                      <a:gdLst>
                        <a:gd name="T0" fmla="*/ 0 w 649"/>
                        <a:gd name="T1" fmla="*/ 3554 h 3554"/>
                        <a:gd name="T2" fmla="*/ 0 w 649"/>
                        <a:gd name="T3" fmla="*/ 380 h 3554"/>
                        <a:gd name="T4" fmla="*/ 649 w 649"/>
                        <a:gd name="T5" fmla="*/ 0 h 3554"/>
                        <a:gd name="T6" fmla="*/ 625 w 649"/>
                        <a:gd name="T7" fmla="*/ 3015 h 3554"/>
                        <a:gd name="T8" fmla="*/ 0 w 649"/>
                        <a:gd name="T9" fmla="*/ 3554 h 3554"/>
                        <a:gd name="T10" fmla="*/ 0 60000 65536"/>
                        <a:gd name="T11" fmla="*/ 0 60000 65536"/>
                        <a:gd name="T12" fmla="*/ 0 60000 65536"/>
                        <a:gd name="T13" fmla="*/ 0 60000 65536"/>
                        <a:gd name="T14" fmla="*/ 0 60000 65536"/>
                        <a:gd name="T15" fmla="*/ 0 w 649"/>
                        <a:gd name="T16" fmla="*/ 0 h 3554"/>
                        <a:gd name="T17" fmla="*/ 649 w 649"/>
                        <a:gd name="T18" fmla="*/ 3554 h 3554"/>
                      </a:gdLst>
                      <a:ahLst/>
                      <a:cxnLst>
                        <a:cxn ang="T10">
                          <a:pos x="T0" y="T1"/>
                        </a:cxn>
                        <a:cxn ang="T11">
                          <a:pos x="T2" y="T3"/>
                        </a:cxn>
                        <a:cxn ang="T12">
                          <a:pos x="T4" y="T5"/>
                        </a:cxn>
                        <a:cxn ang="T13">
                          <a:pos x="T6" y="T7"/>
                        </a:cxn>
                        <a:cxn ang="T14">
                          <a:pos x="T8" y="T9"/>
                        </a:cxn>
                      </a:cxnLst>
                      <a:rect l="T15" t="T16" r="T17" b="T18"/>
                      <a:pathLst>
                        <a:path w="649" h="3554">
                          <a:moveTo>
                            <a:pt x="0" y="3554"/>
                          </a:moveTo>
                          <a:lnTo>
                            <a:pt x="0" y="380"/>
                          </a:lnTo>
                          <a:lnTo>
                            <a:pt x="649" y="0"/>
                          </a:lnTo>
                          <a:lnTo>
                            <a:pt x="625" y="3015"/>
                          </a:lnTo>
                          <a:lnTo>
                            <a:pt x="0" y="355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4" name="Freeform 1009"/>
                    <p:cNvSpPr>
                      <a:spLocks/>
                    </p:cNvSpPr>
                    <p:nvPr/>
                  </p:nvSpPr>
                  <p:spPr bwMode="auto">
                    <a:xfrm>
                      <a:off x="10004" y="1490"/>
                      <a:ext cx="2811" cy="4618"/>
                    </a:xfrm>
                    <a:custGeom>
                      <a:avLst/>
                      <a:gdLst>
                        <a:gd name="T0" fmla="*/ 2785 w 2785"/>
                        <a:gd name="T1" fmla="*/ 4761 h 4761"/>
                        <a:gd name="T2" fmla="*/ 2588 w 2785"/>
                        <a:gd name="T3" fmla="*/ 4707 h 4761"/>
                        <a:gd name="T4" fmla="*/ 2395 w 2785"/>
                        <a:gd name="T5" fmla="*/ 4644 h 4761"/>
                        <a:gd name="T6" fmla="*/ 2205 w 2785"/>
                        <a:gd name="T7" fmla="*/ 4577 h 4761"/>
                        <a:gd name="T8" fmla="*/ 2019 w 2785"/>
                        <a:gd name="T9" fmla="*/ 4506 h 4761"/>
                        <a:gd name="T10" fmla="*/ 1833 w 2785"/>
                        <a:gd name="T11" fmla="*/ 4427 h 4761"/>
                        <a:gd name="T12" fmla="*/ 1650 w 2785"/>
                        <a:gd name="T13" fmla="*/ 4343 h 4761"/>
                        <a:gd name="T14" fmla="*/ 1468 w 2785"/>
                        <a:gd name="T15" fmla="*/ 4251 h 4761"/>
                        <a:gd name="T16" fmla="*/ 1292 w 2785"/>
                        <a:gd name="T17" fmla="*/ 4159 h 4761"/>
                        <a:gd name="T18" fmla="*/ 1116 w 2785"/>
                        <a:gd name="T19" fmla="*/ 4055 h 4761"/>
                        <a:gd name="T20" fmla="*/ 948 w 2785"/>
                        <a:gd name="T21" fmla="*/ 3951 h 4761"/>
                        <a:gd name="T22" fmla="*/ 779 w 2785"/>
                        <a:gd name="T23" fmla="*/ 3838 h 4761"/>
                        <a:gd name="T24" fmla="*/ 618 w 2785"/>
                        <a:gd name="T25" fmla="*/ 3721 h 4761"/>
                        <a:gd name="T26" fmla="*/ 456 w 2785"/>
                        <a:gd name="T27" fmla="*/ 3600 h 4761"/>
                        <a:gd name="T28" fmla="*/ 302 w 2785"/>
                        <a:gd name="T29" fmla="*/ 3470 h 4761"/>
                        <a:gd name="T30" fmla="*/ 147 w 2785"/>
                        <a:gd name="T31" fmla="*/ 3337 h 4761"/>
                        <a:gd name="T32" fmla="*/ 0 w 2785"/>
                        <a:gd name="T33" fmla="*/ 3199 h 4761"/>
                        <a:gd name="T34" fmla="*/ 0 w 2785"/>
                        <a:gd name="T35" fmla="*/ 3199 h 4761"/>
                        <a:gd name="T36" fmla="*/ 0 w 2785"/>
                        <a:gd name="T37" fmla="*/ 0 h 4761"/>
                        <a:gd name="T38" fmla="*/ 0 w 2785"/>
                        <a:gd name="T39" fmla="*/ 0 h 4761"/>
                        <a:gd name="T40" fmla="*/ 154 w 2785"/>
                        <a:gd name="T41" fmla="*/ 129 h 4761"/>
                        <a:gd name="T42" fmla="*/ 309 w 2785"/>
                        <a:gd name="T43" fmla="*/ 259 h 4761"/>
                        <a:gd name="T44" fmla="*/ 467 w 2785"/>
                        <a:gd name="T45" fmla="*/ 384 h 4761"/>
                        <a:gd name="T46" fmla="*/ 632 w 2785"/>
                        <a:gd name="T47" fmla="*/ 505 h 4761"/>
                        <a:gd name="T48" fmla="*/ 797 w 2785"/>
                        <a:gd name="T49" fmla="*/ 618 h 4761"/>
                        <a:gd name="T50" fmla="*/ 962 w 2785"/>
                        <a:gd name="T51" fmla="*/ 731 h 4761"/>
                        <a:gd name="T52" fmla="*/ 1134 w 2785"/>
                        <a:gd name="T53" fmla="*/ 835 h 4761"/>
                        <a:gd name="T54" fmla="*/ 1310 w 2785"/>
                        <a:gd name="T55" fmla="*/ 939 h 4761"/>
                        <a:gd name="T56" fmla="*/ 1485 w 2785"/>
                        <a:gd name="T57" fmla="*/ 1035 h 4761"/>
                        <a:gd name="T58" fmla="*/ 1664 w 2785"/>
                        <a:gd name="T59" fmla="*/ 1127 h 4761"/>
                        <a:gd name="T60" fmla="*/ 1843 w 2785"/>
                        <a:gd name="T61" fmla="*/ 1215 h 4761"/>
                        <a:gd name="T62" fmla="*/ 2030 w 2785"/>
                        <a:gd name="T63" fmla="*/ 1299 h 4761"/>
                        <a:gd name="T64" fmla="*/ 2216 w 2785"/>
                        <a:gd name="T65" fmla="*/ 1378 h 4761"/>
                        <a:gd name="T66" fmla="*/ 2402 w 2785"/>
                        <a:gd name="T67" fmla="*/ 1453 h 4761"/>
                        <a:gd name="T68" fmla="*/ 2592 w 2785"/>
                        <a:gd name="T69" fmla="*/ 1520 h 4761"/>
                        <a:gd name="T70" fmla="*/ 2785 w 2785"/>
                        <a:gd name="T71" fmla="*/ 1587 h 4761"/>
                        <a:gd name="T72" fmla="*/ 2785 w 2785"/>
                        <a:gd name="T73" fmla="*/ 1587 h 4761"/>
                        <a:gd name="T74" fmla="*/ 2785 w 2785"/>
                        <a:gd name="T75" fmla="*/ 4761 h 4761"/>
                        <a:gd name="T76" fmla="*/ 2785 w 2785"/>
                        <a:gd name="T77" fmla="*/ 4761 h 4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85"/>
                        <a:gd name="T118" fmla="*/ 0 h 4761"/>
                        <a:gd name="T119" fmla="*/ 2785 w 2785"/>
                        <a:gd name="T120" fmla="*/ 4761 h 4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85" h="4761">
                          <a:moveTo>
                            <a:pt x="2785" y="4761"/>
                          </a:moveTo>
                          <a:lnTo>
                            <a:pt x="2588" y="4707"/>
                          </a:lnTo>
                          <a:lnTo>
                            <a:pt x="2395" y="4644"/>
                          </a:lnTo>
                          <a:lnTo>
                            <a:pt x="2205" y="4577"/>
                          </a:lnTo>
                          <a:lnTo>
                            <a:pt x="2019" y="4506"/>
                          </a:lnTo>
                          <a:lnTo>
                            <a:pt x="1833" y="4427"/>
                          </a:lnTo>
                          <a:lnTo>
                            <a:pt x="1650" y="4343"/>
                          </a:lnTo>
                          <a:lnTo>
                            <a:pt x="1468" y="4251"/>
                          </a:lnTo>
                          <a:lnTo>
                            <a:pt x="1292" y="4159"/>
                          </a:lnTo>
                          <a:lnTo>
                            <a:pt x="1116" y="4055"/>
                          </a:lnTo>
                          <a:lnTo>
                            <a:pt x="948" y="3951"/>
                          </a:lnTo>
                          <a:lnTo>
                            <a:pt x="779" y="3838"/>
                          </a:lnTo>
                          <a:lnTo>
                            <a:pt x="618" y="3721"/>
                          </a:lnTo>
                          <a:lnTo>
                            <a:pt x="456" y="3600"/>
                          </a:lnTo>
                          <a:lnTo>
                            <a:pt x="302" y="3470"/>
                          </a:lnTo>
                          <a:lnTo>
                            <a:pt x="147" y="3337"/>
                          </a:lnTo>
                          <a:lnTo>
                            <a:pt x="0" y="3199"/>
                          </a:lnTo>
                          <a:lnTo>
                            <a:pt x="0" y="0"/>
                          </a:lnTo>
                          <a:lnTo>
                            <a:pt x="154" y="129"/>
                          </a:lnTo>
                          <a:lnTo>
                            <a:pt x="309" y="259"/>
                          </a:lnTo>
                          <a:lnTo>
                            <a:pt x="467" y="384"/>
                          </a:lnTo>
                          <a:lnTo>
                            <a:pt x="632" y="505"/>
                          </a:lnTo>
                          <a:lnTo>
                            <a:pt x="797" y="618"/>
                          </a:lnTo>
                          <a:lnTo>
                            <a:pt x="962" y="731"/>
                          </a:lnTo>
                          <a:lnTo>
                            <a:pt x="1134" y="835"/>
                          </a:lnTo>
                          <a:lnTo>
                            <a:pt x="1310" y="939"/>
                          </a:lnTo>
                          <a:lnTo>
                            <a:pt x="1485" y="1035"/>
                          </a:lnTo>
                          <a:lnTo>
                            <a:pt x="1664" y="1127"/>
                          </a:lnTo>
                          <a:lnTo>
                            <a:pt x="1843" y="1215"/>
                          </a:lnTo>
                          <a:lnTo>
                            <a:pt x="2030" y="1299"/>
                          </a:lnTo>
                          <a:lnTo>
                            <a:pt x="2216" y="1378"/>
                          </a:lnTo>
                          <a:lnTo>
                            <a:pt x="2402" y="1453"/>
                          </a:lnTo>
                          <a:lnTo>
                            <a:pt x="2592" y="1520"/>
                          </a:lnTo>
                          <a:lnTo>
                            <a:pt x="2785" y="1587"/>
                          </a:lnTo>
                          <a:lnTo>
                            <a:pt x="2785" y="476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5" name="Freeform 1010"/>
                    <p:cNvSpPr>
                      <a:spLocks/>
                    </p:cNvSpPr>
                    <p:nvPr/>
                  </p:nvSpPr>
                  <p:spPr bwMode="auto">
                    <a:xfrm>
                      <a:off x="11496" y="1295"/>
                      <a:ext cx="3183" cy="1653"/>
                    </a:xfrm>
                    <a:custGeom>
                      <a:avLst/>
                      <a:gdLst>
                        <a:gd name="T0" fmla="*/ 1956 w 3154"/>
                        <a:gd name="T1" fmla="*/ 1704 h 1704"/>
                        <a:gd name="T2" fmla="*/ 1956 w 3154"/>
                        <a:gd name="T3" fmla="*/ 1408 h 1704"/>
                        <a:gd name="T4" fmla="*/ 0 w 3154"/>
                        <a:gd name="T5" fmla="*/ 284 h 1704"/>
                        <a:gd name="T6" fmla="*/ 994 w 3154"/>
                        <a:gd name="T7" fmla="*/ 0 h 1704"/>
                        <a:gd name="T8" fmla="*/ 3154 w 3154"/>
                        <a:gd name="T9" fmla="*/ 1249 h 1704"/>
                        <a:gd name="T10" fmla="*/ 1956 w 3154"/>
                        <a:gd name="T11" fmla="*/ 1704 h 1704"/>
                        <a:gd name="T12" fmla="*/ 0 60000 65536"/>
                        <a:gd name="T13" fmla="*/ 0 60000 65536"/>
                        <a:gd name="T14" fmla="*/ 0 60000 65536"/>
                        <a:gd name="T15" fmla="*/ 0 60000 65536"/>
                        <a:gd name="T16" fmla="*/ 0 60000 65536"/>
                        <a:gd name="T17" fmla="*/ 0 60000 65536"/>
                        <a:gd name="T18" fmla="*/ 0 w 3154"/>
                        <a:gd name="T19" fmla="*/ 0 h 1704"/>
                        <a:gd name="T20" fmla="*/ 3154 w 3154"/>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3154" h="1704">
                          <a:moveTo>
                            <a:pt x="1956" y="1704"/>
                          </a:moveTo>
                          <a:lnTo>
                            <a:pt x="1956" y="1408"/>
                          </a:lnTo>
                          <a:lnTo>
                            <a:pt x="0" y="284"/>
                          </a:lnTo>
                          <a:lnTo>
                            <a:pt x="994" y="0"/>
                          </a:lnTo>
                          <a:lnTo>
                            <a:pt x="3154" y="1249"/>
                          </a:lnTo>
                          <a:lnTo>
                            <a:pt x="1956" y="1704"/>
                          </a:ln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6" name="Freeform 1011"/>
                    <p:cNvSpPr>
                      <a:spLocks/>
                    </p:cNvSpPr>
                    <p:nvPr/>
                  </p:nvSpPr>
                  <p:spPr bwMode="auto">
                    <a:xfrm>
                      <a:off x="12584" y="4897"/>
                      <a:ext cx="3126" cy="3051"/>
                    </a:xfrm>
                    <a:custGeom>
                      <a:avLst/>
                      <a:gdLst>
                        <a:gd name="T0" fmla="*/ 0 w 3098"/>
                        <a:gd name="T1" fmla="*/ 1784 h 3145"/>
                        <a:gd name="T2" fmla="*/ 3098 w 3098"/>
                        <a:gd name="T3" fmla="*/ 0 h 3145"/>
                        <a:gd name="T4" fmla="*/ 3098 w 3098"/>
                        <a:gd name="T5" fmla="*/ 1362 h 3145"/>
                        <a:gd name="T6" fmla="*/ 0 w 3098"/>
                        <a:gd name="T7" fmla="*/ 3145 h 3145"/>
                        <a:gd name="T8" fmla="*/ 0 w 3098"/>
                        <a:gd name="T9" fmla="*/ 1784 h 3145"/>
                        <a:gd name="T10" fmla="*/ 0 60000 65536"/>
                        <a:gd name="T11" fmla="*/ 0 60000 65536"/>
                        <a:gd name="T12" fmla="*/ 0 60000 65536"/>
                        <a:gd name="T13" fmla="*/ 0 60000 65536"/>
                        <a:gd name="T14" fmla="*/ 0 60000 65536"/>
                        <a:gd name="T15" fmla="*/ 0 w 3098"/>
                        <a:gd name="T16" fmla="*/ 0 h 3145"/>
                        <a:gd name="T17" fmla="*/ 3098 w 3098"/>
                        <a:gd name="T18" fmla="*/ 3145 h 3145"/>
                      </a:gdLst>
                      <a:ahLst/>
                      <a:cxnLst>
                        <a:cxn ang="T10">
                          <a:pos x="T0" y="T1"/>
                        </a:cxn>
                        <a:cxn ang="T11">
                          <a:pos x="T2" y="T3"/>
                        </a:cxn>
                        <a:cxn ang="T12">
                          <a:pos x="T4" y="T5"/>
                        </a:cxn>
                        <a:cxn ang="T13">
                          <a:pos x="T6" y="T7"/>
                        </a:cxn>
                        <a:cxn ang="T14">
                          <a:pos x="T8" y="T9"/>
                        </a:cxn>
                      </a:cxnLst>
                      <a:rect l="T15" t="T16" r="T17" b="T18"/>
                      <a:pathLst>
                        <a:path w="3098" h="3145">
                          <a:moveTo>
                            <a:pt x="0" y="1784"/>
                          </a:moveTo>
                          <a:lnTo>
                            <a:pt x="3098" y="0"/>
                          </a:lnTo>
                          <a:lnTo>
                            <a:pt x="3098" y="1362"/>
                          </a:lnTo>
                          <a:lnTo>
                            <a:pt x="0" y="3145"/>
                          </a:lnTo>
                          <a:lnTo>
                            <a:pt x="0" y="178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7" name="Freeform 1012"/>
                    <p:cNvSpPr>
                      <a:spLocks/>
                    </p:cNvSpPr>
                    <p:nvPr/>
                  </p:nvSpPr>
                  <p:spPr bwMode="auto">
                    <a:xfrm>
                      <a:off x="15196" y="5314"/>
                      <a:ext cx="177" cy="806"/>
                    </a:xfrm>
                    <a:custGeom>
                      <a:avLst/>
                      <a:gdLst>
                        <a:gd name="T0" fmla="*/ 0 w 175"/>
                        <a:gd name="T1" fmla="*/ 109 h 831"/>
                        <a:gd name="T2" fmla="*/ 175 w 175"/>
                        <a:gd name="T3" fmla="*/ 0 h 831"/>
                        <a:gd name="T4" fmla="*/ 175 w 175"/>
                        <a:gd name="T5" fmla="*/ 723 h 831"/>
                        <a:gd name="T6" fmla="*/ 0 w 175"/>
                        <a:gd name="T7" fmla="*/ 831 h 831"/>
                        <a:gd name="T8" fmla="*/ 0 w 175"/>
                        <a:gd name="T9" fmla="*/ 109 h 831"/>
                        <a:gd name="T10" fmla="*/ 0 60000 65536"/>
                        <a:gd name="T11" fmla="*/ 0 60000 65536"/>
                        <a:gd name="T12" fmla="*/ 0 60000 65536"/>
                        <a:gd name="T13" fmla="*/ 0 60000 65536"/>
                        <a:gd name="T14" fmla="*/ 0 60000 65536"/>
                        <a:gd name="T15" fmla="*/ 0 w 175"/>
                        <a:gd name="T16" fmla="*/ 0 h 831"/>
                        <a:gd name="T17" fmla="*/ 175 w 175"/>
                        <a:gd name="T18" fmla="*/ 831 h 831"/>
                      </a:gdLst>
                      <a:ahLst/>
                      <a:cxnLst>
                        <a:cxn ang="T10">
                          <a:pos x="T0" y="T1"/>
                        </a:cxn>
                        <a:cxn ang="T11">
                          <a:pos x="T2" y="T3"/>
                        </a:cxn>
                        <a:cxn ang="T12">
                          <a:pos x="T4" y="T5"/>
                        </a:cxn>
                        <a:cxn ang="T13">
                          <a:pos x="T6" y="T7"/>
                        </a:cxn>
                        <a:cxn ang="T14">
                          <a:pos x="T8" y="T9"/>
                        </a:cxn>
                      </a:cxnLst>
                      <a:rect l="T15" t="T16" r="T17" b="T18"/>
                      <a:pathLst>
                        <a:path w="175" h="831">
                          <a:moveTo>
                            <a:pt x="0" y="109"/>
                          </a:moveTo>
                          <a:lnTo>
                            <a:pt x="175" y="0"/>
                          </a:lnTo>
                          <a:lnTo>
                            <a:pt x="175" y="723"/>
                          </a:lnTo>
                          <a:lnTo>
                            <a:pt x="0" y="831"/>
                          </a:lnTo>
                          <a:lnTo>
                            <a:pt x="0" y="109"/>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8" name="Freeform 1013"/>
                    <p:cNvSpPr>
                      <a:spLocks/>
                    </p:cNvSpPr>
                    <p:nvPr/>
                  </p:nvSpPr>
                  <p:spPr bwMode="auto">
                    <a:xfrm>
                      <a:off x="14980" y="5476"/>
                      <a:ext cx="99" cy="757"/>
                    </a:xfrm>
                    <a:custGeom>
                      <a:avLst/>
                      <a:gdLst>
                        <a:gd name="T0" fmla="*/ 0 w 98"/>
                        <a:gd name="T1" fmla="*/ 55 h 781"/>
                        <a:gd name="T2" fmla="*/ 98 w 98"/>
                        <a:gd name="T3" fmla="*/ 0 h 781"/>
                        <a:gd name="T4" fmla="*/ 98 w 98"/>
                        <a:gd name="T5" fmla="*/ 723 h 781"/>
                        <a:gd name="T6" fmla="*/ 0 w 98"/>
                        <a:gd name="T7" fmla="*/ 781 h 781"/>
                        <a:gd name="T8" fmla="*/ 0 w 98"/>
                        <a:gd name="T9" fmla="*/ 55 h 781"/>
                        <a:gd name="T10" fmla="*/ 0 60000 65536"/>
                        <a:gd name="T11" fmla="*/ 0 60000 65536"/>
                        <a:gd name="T12" fmla="*/ 0 60000 65536"/>
                        <a:gd name="T13" fmla="*/ 0 60000 65536"/>
                        <a:gd name="T14" fmla="*/ 0 60000 65536"/>
                        <a:gd name="T15" fmla="*/ 0 w 98"/>
                        <a:gd name="T16" fmla="*/ 0 h 781"/>
                        <a:gd name="T17" fmla="*/ 98 w 98"/>
                        <a:gd name="T18" fmla="*/ 781 h 781"/>
                      </a:gdLst>
                      <a:ahLst/>
                      <a:cxnLst>
                        <a:cxn ang="T10">
                          <a:pos x="T0" y="T1"/>
                        </a:cxn>
                        <a:cxn ang="T11">
                          <a:pos x="T2" y="T3"/>
                        </a:cxn>
                        <a:cxn ang="T12">
                          <a:pos x="T4" y="T5"/>
                        </a:cxn>
                        <a:cxn ang="T13">
                          <a:pos x="T6" y="T7"/>
                        </a:cxn>
                        <a:cxn ang="T14">
                          <a:pos x="T8" y="T9"/>
                        </a:cxn>
                      </a:cxnLst>
                      <a:rect l="T15" t="T16" r="T17" b="T18"/>
                      <a:pathLst>
                        <a:path w="98" h="781">
                          <a:moveTo>
                            <a:pt x="0" y="55"/>
                          </a:moveTo>
                          <a:lnTo>
                            <a:pt x="98" y="0"/>
                          </a:lnTo>
                          <a:lnTo>
                            <a:pt x="98" y="723"/>
                          </a:lnTo>
                          <a:lnTo>
                            <a:pt x="0" y="781"/>
                          </a:lnTo>
                          <a:lnTo>
                            <a:pt x="0" y="55"/>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89" name="Freeform 1014"/>
                    <p:cNvSpPr>
                      <a:spLocks/>
                    </p:cNvSpPr>
                    <p:nvPr/>
                  </p:nvSpPr>
                  <p:spPr bwMode="auto">
                    <a:xfrm>
                      <a:off x="9487" y="5338"/>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90" name="Freeform 1015"/>
                    <p:cNvSpPr>
                      <a:spLocks/>
                    </p:cNvSpPr>
                    <p:nvPr/>
                  </p:nvSpPr>
                  <p:spPr bwMode="auto">
                    <a:xfrm>
                      <a:off x="9487" y="5529"/>
                      <a:ext cx="748" cy="579"/>
                    </a:xfrm>
                    <a:custGeom>
                      <a:avLst/>
                      <a:gdLst>
                        <a:gd name="T0" fmla="*/ 0 w 741"/>
                        <a:gd name="T1" fmla="*/ 0 h 597"/>
                        <a:gd name="T2" fmla="*/ 176 w 741"/>
                        <a:gd name="T3" fmla="*/ 163 h 597"/>
                        <a:gd name="T4" fmla="*/ 355 w 741"/>
                        <a:gd name="T5" fmla="*/ 317 h 597"/>
                        <a:gd name="T6" fmla="*/ 544 w 741"/>
                        <a:gd name="T7" fmla="*/ 463 h 597"/>
                        <a:gd name="T8" fmla="*/ 741 w 741"/>
                        <a:gd name="T9" fmla="*/ 597 h 597"/>
                        <a:gd name="T10" fmla="*/ 0 60000 65536"/>
                        <a:gd name="T11" fmla="*/ 0 60000 65536"/>
                        <a:gd name="T12" fmla="*/ 0 60000 65536"/>
                        <a:gd name="T13" fmla="*/ 0 60000 65536"/>
                        <a:gd name="T14" fmla="*/ 0 60000 65536"/>
                        <a:gd name="T15" fmla="*/ 0 w 741"/>
                        <a:gd name="T16" fmla="*/ 0 h 597"/>
                        <a:gd name="T17" fmla="*/ 741 w 741"/>
                        <a:gd name="T18" fmla="*/ 597 h 597"/>
                      </a:gdLst>
                      <a:ahLst/>
                      <a:cxnLst>
                        <a:cxn ang="T10">
                          <a:pos x="T0" y="T1"/>
                        </a:cxn>
                        <a:cxn ang="T11">
                          <a:pos x="T2" y="T3"/>
                        </a:cxn>
                        <a:cxn ang="T12">
                          <a:pos x="T4" y="T5"/>
                        </a:cxn>
                        <a:cxn ang="T13">
                          <a:pos x="T6" y="T7"/>
                        </a:cxn>
                        <a:cxn ang="T14">
                          <a:pos x="T8" y="T9"/>
                        </a:cxn>
                      </a:cxnLst>
                      <a:rect l="T15" t="T16" r="T17" b="T18"/>
                      <a:pathLst>
                        <a:path w="741" h="597">
                          <a:moveTo>
                            <a:pt x="0" y="0"/>
                          </a:moveTo>
                          <a:lnTo>
                            <a:pt x="176" y="163"/>
                          </a:lnTo>
                          <a:lnTo>
                            <a:pt x="355" y="317"/>
                          </a:lnTo>
                          <a:lnTo>
                            <a:pt x="544" y="463"/>
                          </a:lnTo>
                          <a:lnTo>
                            <a:pt x="741" y="59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91" name="Freeform 1016"/>
                    <p:cNvSpPr>
                      <a:spLocks/>
                    </p:cNvSpPr>
                    <p:nvPr/>
                  </p:nvSpPr>
                  <p:spPr bwMode="auto">
                    <a:xfrm>
                      <a:off x="9487" y="5723"/>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92" name="Freeform 1017"/>
                    <p:cNvSpPr>
                      <a:spLocks/>
                    </p:cNvSpPr>
                    <p:nvPr/>
                  </p:nvSpPr>
                  <p:spPr bwMode="auto">
                    <a:xfrm>
                      <a:off x="9487" y="5913"/>
                      <a:ext cx="748" cy="580"/>
                    </a:xfrm>
                    <a:custGeom>
                      <a:avLst/>
                      <a:gdLst>
                        <a:gd name="T0" fmla="*/ 0 w 741"/>
                        <a:gd name="T1" fmla="*/ 0 h 598"/>
                        <a:gd name="T2" fmla="*/ 176 w 741"/>
                        <a:gd name="T3" fmla="*/ 163 h 598"/>
                        <a:gd name="T4" fmla="*/ 355 w 741"/>
                        <a:gd name="T5" fmla="*/ 318 h 598"/>
                        <a:gd name="T6" fmla="*/ 544 w 741"/>
                        <a:gd name="T7" fmla="*/ 464 h 598"/>
                        <a:gd name="T8" fmla="*/ 741 w 741"/>
                        <a:gd name="T9" fmla="*/ 598 h 598"/>
                        <a:gd name="T10" fmla="*/ 0 60000 65536"/>
                        <a:gd name="T11" fmla="*/ 0 60000 65536"/>
                        <a:gd name="T12" fmla="*/ 0 60000 65536"/>
                        <a:gd name="T13" fmla="*/ 0 60000 65536"/>
                        <a:gd name="T14" fmla="*/ 0 60000 65536"/>
                        <a:gd name="T15" fmla="*/ 0 w 741"/>
                        <a:gd name="T16" fmla="*/ 0 h 598"/>
                        <a:gd name="T17" fmla="*/ 741 w 741"/>
                        <a:gd name="T18" fmla="*/ 598 h 598"/>
                      </a:gdLst>
                      <a:ahLst/>
                      <a:cxnLst>
                        <a:cxn ang="T10">
                          <a:pos x="T0" y="T1"/>
                        </a:cxn>
                        <a:cxn ang="T11">
                          <a:pos x="T2" y="T3"/>
                        </a:cxn>
                        <a:cxn ang="T12">
                          <a:pos x="T4" y="T5"/>
                        </a:cxn>
                        <a:cxn ang="T13">
                          <a:pos x="T6" y="T7"/>
                        </a:cxn>
                        <a:cxn ang="T14">
                          <a:pos x="T8" y="T9"/>
                        </a:cxn>
                      </a:cxnLst>
                      <a:rect l="T15" t="T16" r="T17" b="T18"/>
                      <a:pathLst>
                        <a:path w="741" h="598">
                          <a:moveTo>
                            <a:pt x="0" y="0"/>
                          </a:moveTo>
                          <a:lnTo>
                            <a:pt x="176" y="163"/>
                          </a:lnTo>
                          <a:lnTo>
                            <a:pt x="355" y="318"/>
                          </a:lnTo>
                          <a:lnTo>
                            <a:pt x="544" y="464"/>
                          </a:lnTo>
                          <a:lnTo>
                            <a:pt x="741" y="598"/>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93" name="Line 1018"/>
                    <p:cNvSpPr>
                      <a:spLocks noChangeShapeType="1"/>
                    </p:cNvSpPr>
                    <p:nvPr/>
                  </p:nvSpPr>
                  <p:spPr bwMode="auto">
                    <a:xfrm>
                      <a:off x="12184" y="1801"/>
                      <a:ext cx="1318"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94" name="Line 1019"/>
                    <p:cNvSpPr>
                      <a:spLocks noChangeShapeType="1"/>
                    </p:cNvSpPr>
                    <p:nvPr/>
                  </p:nvSpPr>
                  <p:spPr bwMode="auto">
                    <a:xfrm>
                      <a:off x="12358" y="1756"/>
                      <a:ext cx="1318" cy="7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95" name="Line 1020"/>
                    <p:cNvSpPr>
                      <a:spLocks noChangeShapeType="1"/>
                    </p:cNvSpPr>
                    <p:nvPr/>
                  </p:nvSpPr>
                  <p:spPr bwMode="auto">
                    <a:xfrm>
                      <a:off x="12527" y="1712"/>
                      <a:ext cx="1319" cy="729"/>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96" name="Line 1021"/>
                    <p:cNvSpPr>
                      <a:spLocks noChangeShapeType="1"/>
                    </p:cNvSpPr>
                    <p:nvPr/>
                  </p:nvSpPr>
                  <p:spPr bwMode="auto">
                    <a:xfrm>
                      <a:off x="12701" y="1663"/>
                      <a:ext cx="1319" cy="7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97" name="Freeform 1022"/>
                    <p:cNvSpPr>
                      <a:spLocks/>
                    </p:cNvSpPr>
                    <p:nvPr/>
                  </p:nvSpPr>
                  <p:spPr bwMode="auto">
                    <a:xfrm>
                      <a:off x="10348" y="2175"/>
                      <a:ext cx="2038" cy="3378"/>
                    </a:xfrm>
                    <a:custGeom>
                      <a:avLst/>
                      <a:gdLst>
                        <a:gd name="T0" fmla="*/ 0 w 2020"/>
                        <a:gd name="T1" fmla="*/ 0 h 3483"/>
                        <a:gd name="T2" fmla="*/ 0 w 2020"/>
                        <a:gd name="T3" fmla="*/ 2297 h 3483"/>
                        <a:gd name="T4" fmla="*/ 0 w 2020"/>
                        <a:gd name="T5" fmla="*/ 2297 h 3483"/>
                        <a:gd name="T6" fmla="*/ 229 w 2020"/>
                        <a:gd name="T7" fmla="*/ 2485 h 3483"/>
                        <a:gd name="T8" fmla="*/ 464 w 2020"/>
                        <a:gd name="T9" fmla="*/ 2660 h 3483"/>
                        <a:gd name="T10" fmla="*/ 706 w 2020"/>
                        <a:gd name="T11" fmla="*/ 2827 h 3483"/>
                        <a:gd name="T12" fmla="*/ 956 w 2020"/>
                        <a:gd name="T13" fmla="*/ 2982 h 3483"/>
                        <a:gd name="T14" fmla="*/ 1212 w 2020"/>
                        <a:gd name="T15" fmla="*/ 3124 h 3483"/>
                        <a:gd name="T16" fmla="*/ 1475 w 2020"/>
                        <a:gd name="T17" fmla="*/ 3253 h 3483"/>
                        <a:gd name="T18" fmla="*/ 1746 w 2020"/>
                        <a:gd name="T19" fmla="*/ 3374 h 3483"/>
                        <a:gd name="T20" fmla="*/ 2020 w 2020"/>
                        <a:gd name="T21" fmla="*/ 3483 h 3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20"/>
                        <a:gd name="T34" fmla="*/ 0 h 3483"/>
                        <a:gd name="T35" fmla="*/ 2020 w 2020"/>
                        <a:gd name="T36" fmla="*/ 3483 h 3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20" h="3483">
                          <a:moveTo>
                            <a:pt x="0" y="0"/>
                          </a:moveTo>
                          <a:lnTo>
                            <a:pt x="0" y="2297"/>
                          </a:lnTo>
                          <a:lnTo>
                            <a:pt x="229" y="2485"/>
                          </a:lnTo>
                          <a:lnTo>
                            <a:pt x="464" y="2660"/>
                          </a:lnTo>
                          <a:lnTo>
                            <a:pt x="706" y="2827"/>
                          </a:lnTo>
                          <a:lnTo>
                            <a:pt x="956" y="2982"/>
                          </a:lnTo>
                          <a:lnTo>
                            <a:pt x="1212" y="3124"/>
                          </a:lnTo>
                          <a:lnTo>
                            <a:pt x="1475" y="3253"/>
                          </a:lnTo>
                          <a:lnTo>
                            <a:pt x="1746" y="3374"/>
                          </a:lnTo>
                          <a:lnTo>
                            <a:pt x="2020" y="34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98" name="Line 1023"/>
                    <p:cNvSpPr>
                      <a:spLocks noChangeShapeType="1"/>
                    </p:cNvSpPr>
                    <p:nvPr/>
                  </p:nvSpPr>
                  <p:spPr bwMode="auto">
                    <a:xfrm>
                      <a:off x="11028" y="6404"/>
                      <a:ext cx="1406" cy="547"/>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99" name="Freeform 1024"/>
                    <p:cNvSpPr>
                      <a:spLocks/>
                    </p:cNvSpPr>
                    <p:nvPr/>
                  </p:nvSpPr>
                  <p:spPr bwMode="auto">
                    <a:xfrm>
                      <a:off x="11287" y="6903"/>
                      <a:ext cx="1134" cy="579"/>
                    </a:xfrm>
                    <a:custGeom>
                      <a:avLst/>
                      <a:gdLst>
                        <a:gd name="T0" fmla="*/ 91 w 1124"/>
                        <a:gd name="T1" fmla="*/ 0 h 597"/>
                        <a:gd name="T2" fmla="*/ 1061 w 1124"/>
                        <a:gd name="T3" fmla="*/ 384 h 597"/>
                        <a:gd name="T4" fmla="*/ 1096 w 1124"/>
                        <a:gd name="T5" fmla="*/ 409 h 597"/>
                        <a:gd name="T6" fmla="*/ 1110 w 1124"/>
                        <a:gd name="T7" fmla="*/ 426 h 597"/>
                        <a:gd name="T8" fmla="*/ 1117 w 1124"/>
                        <a:gd name="T9" fmla="*/ 446 h 597"/>
                        <a:gd name="T10" fmla="*/ 1124 w 1124"/>
                        <a:gd name="T11" fmla="*/ 467 h 597"/>
                        <a:gd name="T12" fmla="*/ 1124 w 1124"/>
                        <a:gd name="T13" fmla="*/ 488 h 597"/>
                        <a:gd name="T14" fmla="*/ 1124 w 1124"/>
                        <a:gd name="T15" fmla="*/ 509 h 597"/>
                        <a:gd name="T16" fmla="*/ 1117 w 1124"/>
                        <a:gd name="T17" fmla="*/ 530 h 597"/>
                        <a:gd name="T18" fmla="*/ 1103 w 1124"/>
                        <a:gd name="T19" fmla="*/ 555 h 597"/>
                        <a:gd name="T20" fmla="*/ 1082 w 1124"/>
                        <a:gd name="T21" fmla="*/ 576 h 597"/>
                        <a:gd name="T22" fmla="*/ 1057 w 1124"/>
                        <a:gd name="T23" fmla="*/ 588 h 597"/>
                        <a:gd name="T24" fmla="*/ 1029 w 1124"/>
                        <a:gd name="T25" fmla="*/ 597 h 597"/>
                        <a:gd name="T26" fmla="*/ 1029 w 1124"/>
                        <a:gd name="T27" fmla="*/ 597 h 597"/>
                        <a:gd name="T28" fmla="*/ 91 w 1124"/>
                        <a:gd name="T29" fmla="*/ 229 h 597"/>
                        <a:gd name="T30" fmla="*/ 70 w 1124"/>
                        <a:gd name="T31" fmla="*/ 221 h 597"/>
                        <a:gd name="T32" fmla="*/ 49 w 1124"/>
                        <a:gd name="T33" fmla="*/ 213 h 597"/>
                        <a:gd name="T34" fmla="*/ 18 w 1124"/>
                        <a:gd name="T35" fmla="*/ 179 h 597"/>
                        <a:gd name="T36" fmla="*/ 7 w 1124"/>
                        <a:gd name="T37" fmla="*/ 158 h 597"/>
                        <a:gd name="T38" fmla="*/ 0 w 1124"/>
                        <a:gd name="T39" fmla="*/ 137 h 597"/>
                        <a:gd name="T40" fmla="*/ 0 w 1124"/>
                        <a:gd name="T41" fmla="*/ 116 h 597"/>
                        <a:gd name="T42" fmla="*/ 0 w 1124"/>
                        <a:gd name="T43" fmla="*/ 91 h 597"/>
                        <a:gd name="T44" fmla="*/ 14 w 1124"/>
                        <a:gd name="T45" fmla="*/ 62 h 597"/>
                        <a:gd name="T46" fmla="*/ 32 w 1124"/>
                        <a:gd name="T47" fmla="*/ 33 h 597"/>
                        <a:gd name="T48" fmla="*/ 60 w 1124"/>
                        <a:gd name="T49" fmla="*/ 12 h 597"/>
                        <a:gd name="T50" fmla="*/ 91 w 1124"/>
                        <a:gd name="T51" fmla="*/ 0 h 597"/>
                        <a:gd name="T52" fmla="*/ 91 w 1124"/>
                        <a:gd name="T53" fmla="*/ 0 h 5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4"/>
                        <a:gd name="T82" fmla="*/ 0 h 597"/>
                        <a:gd name="T83" fmla="*/ 1124 w 1124"/>
                        <a:gd name="T84" fmla="*/ 597 h 5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4" h="597">
                          <a:moveTo>
                            <a:pt x="91" y="0"/>
                          </a:moveTo>
                          <a:lnTo>
                            <a:pt x="1061" y="384"/>
                          </a:lnTo>
                          <a:lnTo>
                            <a:pt x="1096" y="409"/>
                          </a:lnTo>
                          <a:lnTo>
                            <a:pt x="1110" y="426"/>
                          </a:lnTo>
                          <a:lnTo>
                            <a:pt x="1117" y="446"/>
                          </a:lnTo>
                          <a:lnTo>
                            <a:pt x="1124" y="467"/>
                          </a:lnTo>
                          <a:lnTo>
                            <a:pt x="1124" y="488"/>
                          </a:lnTo>
                          <a:lnTo>
                            <a:pt x="1124" y="509"/>
                          </a:lnTo>
                          <a:lnTo>
                            <a:pt x="1117" y="530"/>
                          </a:lnTo>
                          <a:lnTo>
                            <a:pt x="1103" y="555"/>
                          </a:lnTo>
                          <a:lnTo>
                            <a:pt x="1082" y="576"/>
                          </a:lnTo>
                          <a:lnTo>
                            <a:pt x="1057" y="588"/>
                          </a:lnTo>
                          <a:lnTo>
                            <a:pt x="1029" y="597"/>
                          </a:lnTo>
                          <a:lnTo>
                            <a:pt x="91" y="229"/>
                          </a:lnTo>
                          <a:lnTo>
                            <a:pt x="70" y="221"/>
                          </a:lnTo>
                          <a:lnTo>
                            <a:pt x="49" y="213"/>
                          </a:lnTo>
                          <a:lnTo>
                            <a:pt x="18" y="179"/>
                          </a:lnTo>
                          <a:lnTo>
                            <a:pt x="7" y="158"/>
                          </a:lnTo>
                          <a:lnTo>
                            <a:pt x="0" y="137"/>
                          </a:lnTo>
                          <a:lnTo>
                            <a:pt x="0" y="116"/>
                          </a:lnTo>
                          <a:lnTo>
                            <a:pt x="0" y="91"/>
                          </a:lnTo>
                          <a:lnTo>
                            <a:pt x="14" y="62"/>
                          </a:lnTo>
                          <a:lnTo>
                            <a:pt x="32" y="33"/>
                          </a:lnTo>
                          <a:lnTo>
                            <a:pt x="60" y="12"/>
                          </a:lnTo>
                          <a:lnTo>
                            <a:pt x="91" y="0"/>
                          </a:lnTo>
                          <a:close/>
                        </a:path>
                      </a:pathLst>
                    </a:custGeom>
                    <a:solidFill>
                      <a:srgbClr val="FFCC00"/>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477" name="Freeform 1025"/>
                  <p:cNvSpPr>
                    <a:spLocks/>
                  </p:cNvSpPr>
                  <p:nvPr/>
                </p:nvSpPr>
                <p:spPr bwMode="auto">
                  <a:xfrm>
                    <a:off x="11999" y="5574"/>
                    <a:ext cx="209" cy="235"/>
                  </a:xfrm>
                  <a:custGeom>
                    <a:avLst/>
                    <a:gdLst>
                      <a:gd name="T0" fmla="*/ 186 w 207"/>
                      <a:gd name="T1" fmla="*/ 75 h 242"/>
                      <a:gd name="T2" fmla="*/ 154 w 207"/>
                      <a:gd name="T3" fmla="*/ 33 h 242"/>
                      <a:gd name="T4" fmla="*/ 116 w 207"/>
                      <a:gd name="T5" fmla="*/ 8 h 242"/>
                      <a:gd name="T6" fmla="*/ 98 w 207"/>
                      <a:gd name="T7" fmla="*/ 4 h 242"/>
                      <a:gd name="T8" fmla="*/ 77 w 207"/>
                      <a:gd name="T9" fmla="*/ 0 h 242"/>
                      <a:gd name="T10" fmla="*/ 56 w 207"/>
                      <a:gd name="T11" fmla="*/ 4 h 242"/>
                      <a:gd name="T12" fmla="*/ 39 w 207"/>
                      <a:gd name="T13" fmla="*/ 12 h 242"/>
                      <a:gd name="T14" fmla="*/ 25 w 207"/>
                      <a:gd name="T15" fmla="*/ 25 h 242"/>
                      <a:gd name="T16" fmla="*/ 14 w 207"/>
                      <a:gd name="T17" fmla="*/ 37 h 242"/>
                      <a:gd name="T18" fmla="*/ 3 w 207"/>
                      <a:gd name="T19" fmla="*/ 58 h 242"/>
                      <a:gd name="T20" fmla="*/ 0 w 207"/>
                      <a:gd name="T21" fmla="*/ 75 h 242"/>
                      <a:gd name="T22" fmla="*/ 0 w 207"/>
                      <a:gd name="T23" fmla="*/ 100 h 242"/>
                      <a:gd name="T24" fmla="*/ 3 w 207"/>
                      <a:gd name="T25" fmla="*/ 121 h 242"/>
                      <a:gd name="T26" fmla="*/ 10 w 207"/>
                      <a:gd name="T27" fmla="*/ 146 h 242"/>
                      <a:gd name="T28" fmla="*/ 21 w 207"/>
                      <a:gd name="T29" fmla="*/ 167 h 242"/>
                      <a:gd name="T30" fmla="*/ 53 w 207"/>
                      <a:gd name="T31" fmla="*/ 208 h 242"/>
                      <a:gd name="T32" fmla="*/ 91 w 207"/>
                      <a:gd name="T33" fmla="*/ 233 h 242"/>
                      <a:gd name="T34" fmla="*/ 109 w 207"/>
                      <a:gd name="T35" fmla="*/ 238 h 242"/>
                      <a:gd name="T36" fmla="*/ 130 w 207"/>
                      <a:gd name="T37" fmla="*/ 242 h 242"/>
                      <a:gd name="T38" fmla="*/ 147 w 207"/>
                      <a:gd name="T39" fmla="*/ 238 h 242"/>
                      <a:gd name="T40" fmla="*/ 169 w 207"/>
                      <a:gd name="T41" fmla="*/ 229 h 242"/>
                      <a:gd name="T42" fmla="*/ 183 w 207"/>
                      <a:gd name="T43" fmla="*/ 217 h 242"/>
                      <a:gd name="T44" fmla="*/ 193 w 207"/>
                      <a:gd name="T45" fmla="*/ 204 h 242"/>
                      <a:gd name="T46" fmla="*/ 204 w 207"/>
                      <a:gd name="T47" fmla="*/ 183 h 242"/>
                      <a:gd name="T48" fmla="*/ 207 w 207"/>
                      <a:gd name="T49" fmla="*/ 167 h 242"/>
                      <a:gd name="T50" fmla="*/ 207 w 207"/>
                      <a:gd name="T51" fmla="*/ 142 h 242"/>
                      <a:gd name="T52" fmla="*/ 204 w 207"/>
                      <a:gd name="T53" fmla="*/ 121 h 242"/>
                      <a:gd name="T54" fmla="*/ 197 w 207"/>
                      <a:gd name="T55" fmla="*/ 96 h 242"/>
                      <a:gd name="T56" fmla="*/ 186 w 207"/>
                      <a:gd name="T57" fmla="*/ 75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242"/>
                      <a:gd name="T89" fmla="*/ 207 w 20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242">
                        <a:moveTo>
                          <a:pt x="186" y="75"/>
                        </a:moveTo>
                        <a:lnTo>
                          <a:pt x="154" y="33"/>
                        </a:lnTo>
                        <a:lnTo>
                          <a:pt x="116" y="8"/>
                        </a:lnTo>
                        <a:lnTo>
                          <a:pt x="98" y="4"/>
                        </a:lnTo>
                        <a:lnTo>
                          <a:pt x="77" y="0"/>
                        </a:lnTo>
                        <a:lnTo>
                          <a:pt x="56" y="4"/>
                        </a:lnTo>
                        <a:lnTo>
                          <a:pt x="39" y="12"/>
                        </a:lnTo>
                        <a:lnTo>
                          <a:pt x="25" y="25"/>
                        </a:lnTo>
                        <a:lnTo>
                          <a:pt x="14" y="37"/>
                        </a:lnTo>
                        <a:lnTo>
                          <a:pt x="3" y="58"/>
                        </a:lnTo>
                        <a:lnTo>
                          <a:pt x="0" y="75"/>
                        </a:lnTo>
                        <a:lnTo>
                          <a:pt x="0" y="100"/>
                        </a:lnTo>
                        <a:lnTo>
                          <a:pt x="3" y="121"/>
                        </a:lnTo>
                        <a:lnTo>
                          <a:pt x="10" y="146"/>
                        </a:lnTo>
                        <a:lnTo>
                          <a:pt x="21" y="167"/>
                        </a:lnTo>
                        <a:lnTo>
                          <a:pt x="53" y="208"/>
                        </a:lnTo>
                        <a:lnTo>
                          <a:pt x="91" y="233"/>
                        </a:lnTo>
                        <a:lnTo>
                          <a:pt x="109" y="238"/>
                        </a:lnTo>
                        <a:lnTo>
                          <a:pt x="130" y="242"/>
                        </a:lnTo>
                        <a:lnTo>
                          <a:pt x="147" y="238"/>
                        </a:lnTo>
                        <a:lnTo>
                          <a:pt x="169" y="229"/>
                        </a:lnTo>
                        <a:lnTo>
                          <a:pt x="183" y="217"/>
                        </a:lnTo>
                        <a:lnTo>
                          <a:pt x="193" y="204"/>
                        </a:lnTo>
                        <a:lnTo>
                          <a:pt x="204" y="183"/>
                        </a:lnTo>
                        <a:lnTo>
                          <a:pt x="207" y="167"/>
                        </a:lnTo>
                        <a:lnTo>
                          <a:pt x="207" y="142"/>
                        </a:lnTo>
                        <a:lnTo>
                          <a:pt x="204" y="121"/>
                        </a:lnTo>
                        <a:lnTo>
                          <a:pt x="197" y="96"/>
                        </a:lnTo>
                        <a:lnTo>
                          <a:pt x="186" y="75"/>
                        </a:lnTo>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586" name="Freeform 1026"/>
                  <p:cNvSpPr>
                    <a:spLocks/>
                  </p:cNvSpPr>
                  <p:nvPr/>
                </p:nvSpPr>
                <p:spPr bwMode="auto">
                  <a:xfrm>
                    <a:off x="10352" y="2170"/>
                    <a:ext cx="2027" cy="3370"/>
                  </a:xfrm>
                  <a:custGeom>
                    <a:avLst/>
                    <a:gdLst/>
                    <a:ahLst/>
                    <a:cxnLst>
                      <a:cxn ang="0">
                        <a:pos x="88" y="2242"/>
                      </a:cxn>
                      <a:cxn ang="0">
                        <a:pos x="88" y="87"/>
                      </a:cxn>
                      <a:cxn ang="0">
                        <a:pos x="0" y="0"/>
                      </a:cxn>
                      <a:cxn ang="0">
                        <a:pos x="0" y="4"/>
                      </a:cxn>
                      <a:cxn ang="0">
                        <a:pos x="222" y="204"/>
                      </a:cxn>
                      <a:cxn ang="0">
                        <a:pos x="450" y="388"/>
                      </a:cxn>
                      <a:cxn ang="0">
                        <a:pos x="689" y="559"/>
                      </a:cxn>
                      <a:cxn ang="0">
                        <a:pos x="938" y="718"/>
                      </a:cxn>
                      <a:cxn ang="0">
                        <a:pos x="1198" y="860"/>
                      </a:cxn>
                      <a:cxn ang="0">
                        <a:pos x="1465" y="985"/>
                      </a:cxn>
                      <a:cxn ang="0">
                        <a:pos x="1739" y="1098"/>
                      </a:cxn>
                      <a:cxn ang="0">
                        <a:pos x="1879" y="1148"/>
                      </a:cxn>
                      <a:cxn ang="0">
                        <a:pos x="2020" y="1190"/>
                      </a:cxn>
                      <a:cxn ang="0">
                        <a:pos x="2020" y="1190"/>
                      </a:cxn>
                      <a:cxn ang="0">
                        <a:pos x="2020" y="3483"/>
                      </a:cxn>
                      <a:cxn ang="0">
                        <a:pos x="2020" y="3378"/>
                      </a:cxn>
                      <a:cxn ang="0">
                        <a:pos x="2020" y="3378"/>
                      </a:cxn>
                      <a:cxn ang="0">
                        <a:pos x="1756" y="3278"/>
                      </a:cxn>
                      <a:cxn ang="0">
                        <a:pos x="1496" y="3161"/>
                      </a:cxn>
                      <a:cxn ang="0">
                        <a:pos x="1247" y="3036"/>
                      </a:cxn>
                      <a:cxn ang="0">
                        <a:pos x="1001" y="2898"/>
                      </a:cxn>
                      <a:cxn ang="0">
                        <a:pos x="762" y="2752"/>
                      </a:cxn>
                      <a:cxn ang="0">
                        <a:pos x="531" y="2593"/>
                      </a:cxn>
                      <a:cxn ang="0">
                        <a:pos x="302" y="2422"/>
                      </a:cxn>
                      <a:cxn ang="0">
                        <a:pos x="88" y="2242"/>
                      </a:cxn>
                      <a:cxn ang="0">
                        <a:pos x="88" y="2242"/>
                      </a:cxn>
                    </a:cxnLst>
                    <a:rect l="0" t="0" r="r" b="b"/>
                    <a:pathLst>
                      <a:path w="2020" h="3483">
                        <a:moveTo>
                          <a:pt x="88" y="2242"/>
                        </a:moveTo>
                        <a:lnTo>
                          <a:pt x="88" y="87"/>
                        </a:lnTo>
                        <a:lnTo>
                          <a:pt x="0" y="0"/>
                        </a:lnTo>
                        <a:lnTo>
                          <a:pt x="0" y="4"/>
                        </a:lnTo>
                        <a:lnTo>
                          <a:pt x="222" y="204"/>
                        </a:lnTo>
                        <a:lnTo>
                          <a:pt x="450" y="388"/>
                        </a:lnTo>
                        <a:lnTo>
                          <a:pt x="689" y="559"/>
                        </a:lnTo>
                        <a:lnTo>
                          <a:pt x="938" y="718"/>
                        </a:lnTo>
                        <a:lnTo>
                          <a:pt x="1198" y="860"/>
                        </a:lnTo>
                        <a:lnTo>
                          <a:pt x="1465" y="985"/>
                        </a:lnTo>
                        <a:lnTo>
                          <a:pt x="1739" y="1098"/>
                        </a:lnTo>
                        <a:lnTo>
                          <a:pt x="1879" y="1148"/>
                        </a:lnTo>
                        <a:lnTo>
                          <a:pt x="2020" y="1190"/>
                        </a:lnTo>
                        <a:lnTo>
                          <a:pt x="2020" y="1190"/>
                        </a:lnTo>
                        <a:lnTo>
                          <a:pt x="2020" y="3483"/>
                        </a:lnTo>
                        <a:lnTo>
                          <a:pt x="2020" y="3378"/>
                        </a:lnTo>
                        <a:lnTo>
                          <a:pt x="2020" y="3378"/>
                        </a:lnTo>
                        <a:lnTo>
                          <a:pt x="1756" y="3278"/>
                        </a:lnTo>
                        <a:lnTo>
                          <a:pt x="1496" y="3161"/>
                        </a:lnTo>
                        <a:lnTo>
                          <a:pt x="1247" y="3036"/>
                        </a:lnTo>
                        <a:lnTo>
                          <a:pt x="1001" y="2898"/>
                        </a:lnTo>
                        <a:lnTo>
                          <a:pt x="762" y="2752"/>
                        </a:lnTo>
                        <a:lnTo>
                          <a:pt x="531" y="2593"/>
                        </a:lnTo>
                        <a:lnTo>
                          <a:pt x="302" y="2422"/>
                        </a:lnTo>
                        <a:lnTo>
                          <a:pt x="88" y="2242"/>
                        </a:lnTo>
                        <a:lnTo>
                          <a:pt x="88" y="2242"/>
                        </a:lnTo>
                      </a:path>
                    </a:pathLst>
                  </a:custGeom>
                  <a:gradFill rotWithShape="1">
                    <a:gsLst>
                      <a:gs pos="0">
                        <a:schemeClr val="accent1">
                          <a:gamma/>
                          <a:tint val="2353"/>
                          <a:invGamma/>
                        </a:schemeClr>
                      </a:gs>
                      <a:gs pos="100000">
                        <a:schemeClr val="accent1"/>
                      </a:gs>
                    </a:gsLst>
                    <a:path path="rect">
                      <a:fillToRect l="50000" t="50000" r="50000" b="50000"/>
                    </a:path>
                  </a:gradFill>
                  <a:ln w="3175" cmpd="sng">
                    <a:solidFill>
                      <a:srgbClr val="000000"/>
                    </a:solidFill>
                    <a:prstDash val="solid"/>
                    <a:round/>
                    <a:headEnd/>
                    <a:tailEnd/>
                  </a:ln>
                </p:spPr>
                <p:txBody>
                  <a:bodyPr/>
                  <a:lstStyle/>
                  <a:p>
                    <a:pPr>
                      <a:defRPr/>
                    </a:pPr>
                    <a:endParaRPr lang="ru-RU">
                      <a:latin typeface="Arial" charset="0"/>
                      <a:cs typeface="Arial" charset="0"/>
                    </a:endParaRPr>
                  </a:p>
                </p:txBody>
              </p:sp>
            </p:grpSp>
            <p:grpSp>
              <p:nvGrpSpPr>
                <p:cNvPr id="9471" name="Group 1027"/>
                <p:cNvGrpSpPr>
                  <a:grpSpLocks/>
                </p:cNvGrpSpPr>
                <p:nvPr/>
              </p:nvGrpSpPr>
              <p:grpSpPr bwMode="auto">
                <a:xfrm>
                  <a:off x="6850" y="6356"/>
                  <a:ext cx="4962" cy="3269"/>
                  <a:chOff x="6850" y="6356"/>
                  <a:chExt cx="4962" cy="3269"/>
                </a:xfrm>
              </p:grpSpPr>
              <p:sp>
                <p:nvSpPr>
                  <p:cNvPr id="9472" name="Freeform 1028"/>
                  <p:cNvSpPr>
                    <a:spLocks/>
                  </p:cNvSpPr>
                  <p:nvPr/>
                </p:nvSpPr>
                <p:spPr bwMode="auto">
                  <a:xfrm>
                    <a:off x="6850" y="6356"/>
                    <a:ext cx="4962" cy="3269"/>
                  </a:xfrm>
                  <a:custGeom>
                    <a:avLst/>
                    <a:gdLst>
                      <a:gd name="T0" fmla="*/ 0 w 4917"/>
                      <a:gd name="T1" fmla="*/ 1048 h 3370"/>
                      <a:gd name="T2" fmla="*/ 1507 w 4917"/>
                      <a:gd name="T3" fmla="*/ 0 h 3370"/>
                      <a:gd name="T4" fmla="*/ 4917 w 4917"/>
                      <a:gd name="T5" fmla="*/ 1954 h 3370"/>
                      <a:gd name="T6" fmla="*/ 4917 w 4917"/>
                      <a:gd name="T7" fmla="*/ 2464 h 3370"/>
                      <a:gd name="T8" fmla="*/ 3354 w 4917"/>
                      <a:gd name="T9" fmla="*/ 3370 h 3370"/>
                      <a:gd name="T10" fmla="*/ 0 w 4917"/>
                      <a:gd name="T11" fmla="*/ 1445 h 3370"/>
                      <a:gd name="T12" fmla="*/ 0 w 4917"/>
                      <a:gd name="T13" fmla="*/ 1048 h 3370"/>
                      <a:gd name="T14" fmla="*/ 0 w 4917"/>
                      <a:gd name="T15" fmla="*/ 1048 h 3370"/>
                      <a:gd name="T16" fmla="*/ 0 60000 65536"/>
                      <a:gd name="T17" fmla="*/ 0 60000 65536"/>
                      <a:gd name="T18" fmla="*/ 0 60000 65536"/>
                      <a:gd name="T19" fmla="*/ 0 60000 65536"/>
                      <a:gd name="T20" fmla="*/ 0 60000 65536"/>
                      <a:gd name="T21" fmla="*/ 0 60000 65536"/>
                      <a:gd name="T22" fmla="*/ 0 60000 65536"/>
                      <a:gd name="T23" fmla="*/ 0 60000 65536"/>
                      <a:gd name="T24" fmla="*/ 0 w 4917"/>
                      <a:gd name="T25" fmla="*/ 0 h 3370"/>
                      <a:gd name="T26" fmla="*/ 4917 w 4917"/>
                      <a:gd name="T27" fmla="*/ 3370 h 33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17" h="3370">
                        <a:moveTo>
                          <a:pt x="0" y="1048"/>
                        </a:moveTo>
                        <a:lnTo>
                          <a:pt x="1507" y="0"/>
                        </a:lnTo>
                        <a:lnTo>
                          <a:pt x="4917" y="1954"/>
                        </a:lnTo>
                        <a:lnTo>
                          <a:pt x="4917" y="2464"/>
                        </a:lnTo>
                        <a:lnTo>
                          <a:pt x="3354" y="3370"/>
                        </a:lnTo>
                        <a:lnTo>
                          <a:pt x="0" y="1445"/>
                        </a:lnTo>
                        <a:lnTo>
                          <a:pt x="0" y="1048"/>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73" name="Freeform 1029"/>
                  <p:cNvSpPr>
                    <a:spLocks/>
                  </p:cNvSpPr>
                  <p:nvPr/>
                </p:nvSpPr>
                <p:spPr bwMode="auto">
                  <a:xfrm>
                    <a:off x="6850" y="6356"/>
                    <a:ext cx="4962" cy="2889"/>
                  </a:xfrm>
                  <a:custGeom>
                    <a:avLst/>
                    <a:gdLst>
                      <a:gd name="T0" fmla="*/ 0 w 4917"/>
                      <a:gd name="T1" fmla="*/ 1048 h 2978"/>
                      <a:gd name="T2" fmla="*/ 1507 w 4917"/>
                      <a:gd name="T3" fmla="*/ 0 h 2978"/>
                      <a:gd name="T4" fmla="*/ 4917 w 4917"/>
                      <a:gd name="T5" fmla="*/ 1954 h 2978"/>
                      <a:gd name="T6" fmla="*/ 3354 w 4917"/>
                      <a:gd name="T7" fmla="*/ 2978 h 2978"/>
                      <a:gd name="T8" fmla="*/ 0 w 4917"/>
                      <a:gd name="T9" fmla="*/ 1048 h 2978"/>
                      <a:gd name="T10" fmla="*/ 0 60000 65536"/>
                      <a:gd name="T11" fmla="*/ 0 60000 65536"/>
                      <a:gd name="T12" fmla="*/ 0 60000 65536"/>
                      <a:gd name="T13" fmla="*/ 0 60000 65536"/>
                      <a:gd name="T14" fmla="*/ 0 60000 65536"/>
                      <a:gd name="T15" fmla="*/ 0 w 4917"/>
                      <a:gd name="T16" fmla="*/ 0 h 2978"/>
                      <a:gd name="T17" fmla="*/ 4917 w 4917"/>
                      <a:gd name="T18" fmla="*/ 2978 h 2978"/>
                    </a:gdLst>
                    <a:ahLst/>
                    <a:cxnLst>
                      <a:cxn ang="T10">
                        <a:pos x="T0" y="T1"/>
                      </a:cxn>
                      <a:cxn ang="T11">
                        <a:pos x="T2" y="T3"/>
                      </a:cxn>
                      <a:cxn ang="T12">
                        <a:pos x="T4" y="T5"/>
                      </a:cxn>
                      <a:cxn ang="T13">
                        <a:pos x="T6" y="T7"/>
                      </a:cxn>
                      <a:cxn ang="T14">
                        <a:pos x="T8" y="T9"/>
                      </a:cxn>
                    </a:cxnLst>
                    <a:rect l="T15" t="T16" r="T17" b="T18"/>
                    <a:pathLst>
                      <a:path w="4917" h="2978">
                        <a:moveTo>
                          <a:pt x="0" y="1048"/>
                        </a:moveTo>
                        <a:lnTo>
                          <a:pt x="1507" y="0"/>
                        </a:lnTo>
                        <a:lnTo>
                          <a:pt x="4917" y="1954"/>
                        </a:lnTo>
                        <a:lnTo>
                          <a:pt x="3354" y="2978"/>
                        </a:lnTo>
                        <a:lnTo>
                          <a:pt x="0" y="1048"/>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74" name="Freeform 1030"/>
                  <p:cNvSpPr>
                    <a:spLocks/>
                  </p:cNvSpPr>
                  <p:nvPr/>
                </p:nvSpPr>
                <p:spPr bwMode="auto">
                  <a:xfrm>
                    <a:off x="6850" y="7372"/>
                    <a:ext cx="3385" cy="2253"/>
                  </a:xfrm>
                  <a:custGeom>
                    <a:avLst/>
                    <a:gdLst>
                      <a:gd name="T0" fmla="*/ 0 w 3354"/>
                      <a:gd name="T1" fmla="*/ 0 h 2322"/>
                      <a:gd name="T2" fmla="*/ 3354 w 3354"/>
                      <a:gd name="T3" fmla="*/ 1930 h 2322"/>
                      <a:gd name="T4" fmla="*/ 3354 w 3354"/>
                      <a:gd name="T5" fmla="*/ 2322 h 2322"/>
                      <a:gd name="T6" fmla="*/ 0 w 3354"/>
                      <a:gd name="T7" fmla="*/ 397 h 2322"/>
                      <a:gd name="T8" fmla="*/ 0 w 3354"/>
                      <a:gd name="T9" fmla="*/ 0 h 2322"/>
                      <a:gd name="T10" fmla="*/ 0 60000 65536"/>
                      <a:gd name="T11" fmla="*/ 0 60000 65536"/>
                      <a:gd name="T12" fmla="*/ 0 60000 65536"/>
                      <a:gd name="T13" fmla="*/ 0 60000 65536"/>
                      <a:gd name="T14" fmla="*/ 0 60000 65536"/>
                      <a:gd name="T15" fmla="*/ 0 w 3354"/>
                      <a:gd name="T16" fmla="*/ 0 h 2322"/>
                      <a:gd name="T17" fmla="*/ 3354 w 3354"/>
                      <a:gd name="T18" fmla="*/ 2322 h 2322"/>
                    </a:gdLst>
                    <a:ahLst/>
                    <a:cxnLst>
                      <a:cxn ang="T10">
                        <a:pos x="T0" y="T1"/>
                      </a:cxn>
                      <a:cxn ang="T11">
                        <a:pos x="T2" y="T3"/>
                      </a:cxn>
                      <a:cxn ang="T12">
                        <a:pos x="T4" y="T5"/>
                      </a:cxn>
                      <a:cxn ang="T13">
                        <a:pos x="T6" y="T7"/>
                      </a:cxn>
                      <a:cxn ang="T14">
                        <a:pos x="T8" y="T9"/>
                      </a:cxn>
                    </a:cxnLst>
                    <a:rect l="T15" t="T16" r="T17" b="T18"/>
                    <a:pathLst>
                      <a:path w="3354" h="2322">
                        <a:moveTo>
                          <a:pt x="0" y="0"/>
                        </a:moveTo>
                        <a:lnTo>
                          <a:pt x="3354" y="1930"/>
                        </a:lnTo>
                        <a:lnTo>
                          <a:pt x="3354" y="2322"/>
                        </a:lnTo>
                        <a:lnTo>
                          <a:pt x="0" y="397"/>
                        </a:lnTo>
                        <a:lnTo>
                          <a:pt x="0" y="0"/>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75" name="Freeform 1031"/>
                  <p:cNvSpPr>
                    <a:spLocks noEditPoints="1"/>
                  </p:cNvSpPr>
                  <p:nvPr/>
                </p:nvSpPr>
                <p:spPr bwMode="auto">
                  <a:xfrm>
                    <a:off x="7218" y="6546"/>
                    <a:ext cx="4140" cy="2447"/>
                  </a:xfrm>
                  <a:custGeom>
                    <a:avLst/>
                    <a:gdLst>
                      <a:gd name="T0" fmla="*/ 450 w 4102"/>
                      <a:gd name="T1" fmla="*/ 752 h 2523"/>
                      <a:gd name="T2" fmla="*/ 306 w 4102"/>
                      <a:gd name="T3" fmla="*/ 539 h 2523"/>
                      <a:gd name="T4" fmla="*/ 509 w 4102"/>
                      <a:gd name="T5" fmla="*/ 405 h 2523"/>
                      <a:gd name="T6" fmla="*/ 854 w 4102"/>
                      <a:gd name="T7" fmla="*/ 480 h 2523"/>
                      <a:gd name="T8" fmla="*/ 608 w 4102"/>
                      <a:gd name="T9" fmla="*/ 334 h 2523"/>
                      <a:gd name="T10" fmla="*/ 1363 w 4102"/>
                      <a:gd name="T11" fmla="*/ 142 h 2523"/>
                      <a:gd name="T12" fmla="*/ 1370 w 4102"/>
                      <a:gd name="T13" fmla="*/ 405 h 2523"/>
                      <a:gd name="T14" fmla="*/ 1574 w 4102"/>
                      <a:gd name="T15" fmla="*/ 271 h 2523"/>
                      <a:gd name="T16" fmla="*/ 2072 w 4102"/>
                      <a:gd name="T17" fmla="*/ 823 h 2523"/>
                      <a:gd name="T18" fmla="*/ 1826 w 4102"/>
                      <a:gd name="T19" fmla="*/ 677 h 2523"/>
                      <a:gd name="T20" fmla="*/ 2733 w 4102"/>
                      <a:gd name="T21" fmla="*/ 961 h 2523"/>
                      <a:gd name="T22" fmla="*/ 3196 w 4102"/>
                      <a:gd name="T23" fmla="*/ 1495 h 2523"/>
                      <a:gd name="T24" fmla="*/ 3400 w 4102"/>
                      <a:gd name="T25" fmla="*/ 1362 h 2523"/>
                      <a:gd name="T26" fmla="*/ 3899 w 4102"/>
                      <a:gd name="T27" fmla="*/ 1913 h 2523"/>
                      <a:gd name="T28" fmla="*/ 3653 w 4102"/>
                      <a:gd name="T29" fmla="*/ 1767 h 2523"/>
                      <a:gd name="T30" fmla="*/ 3800 w 4102"/>
                      <a:gd name="T31" fmla="*/ 1984 h 2523"/>
                      <a:gd name="T32" fmla="*/ 2891 w 4102"/>
                      <a:gd name="T33" fmla="*/ 1700 h 2523"/>
                      <a:gd name="T34" fmla="*/ 3098 w 4102"/>
                      <a:gd name="T35" fmla="*/ 1566 h 2523"/>
                      <a:gd name="T36" fmla="*/ 2985 w 4102"/>
                      <a:gd name="T37" fmla="*/ 1366 h 2523"/>
                      <a:gd name="T38" fmla="*/ 2740 w 4102"/>
                      <a:gd name="T39" fmla="*/ 1224 h 2523"/>
                      <a:gd name="T40" fmla="*/ 2887 w 4102"/>
                      <a:gd name="T41" fmla="*/ 1437 h 2523"/>
                      <a:gd name="T42" fmla="*/ 1977 w 4102"/>
                      <a:gd name="T43" fmla="*/ 1153 h 2523"/>
                      <a:gd name="T44" fmla="*/ 2185 w 4102"/>
                      <a:gd name="T45" fmla="*/ 1019 h 2523"/>
                      <a:gd name="T46" fmla="*/ 1767 w 4102"/>
                      <a:gd name="T47" fmla="*/ 1023 h 2523"/>
                      <a:gd name="T48" fmla="*/ 1521 w 4102"/>
                      <a:gd name="T49" fmla="*/ 881 h 2523"/>
                      <a:gd name="T50" fmla="*/ 1517 w 4102"/>
                      <a:gd name="T51" fmla="*/ 618 h 2523"/>
                      <a:gd name="T52" fmla="*/ 762 w 4102"/>
                      <a:gd name="T53" fmla="*/ 810 h 2523"/>
                      <a:gd name="T54" fmla="*/ 966 w 4102"/>
                      <a:gd name="T55" fmla="*/ 677 h 2523"/>
                      <a:gd name="T56" fmla="*/ 1465 w 4102"/>
                      <a:gd name="T57" fmla="*/ 1228 h 2523"/>
                      <a:gd name="T58" fmla="*/ 1219 w 4102"/>
                      <a:gd name="T59" fmla="*/ 1082 h 2523"/>
                      <a:gd name="T60" fmla="*/ 2125 w 4102"/>
                      <a:gd name="T61" fmla="*/ 1366 h 2523"/>
                      <a:gd name="T62" fmla="*/ 2132 w 4102"/>
                      <a:gd name="T63" fmla="*/ 1629 h 2523"/>
                      <a:gd name="T64" fmla="*/ 2336 w 4102"/>
                      <a:gd name="T65" fmla="*/ 1495 h 2523"/>
                      <a:gd name="T66" fmla="*/ 2834 w 4102"/>
                      <a:gd name="T67" fmla="*/ 2046 h 2523"/>
                      <a:gd name="T68" fmla="*/ 2589 w 4102"/>
                      <a:gd name="T69" fmla="*/ 1900 h 2523"/>
                      <a:gd name="T70" fmla="*/ 3495 w 4102"/>
                      <a:gd name="T71" fmla="*/ 2184 h 2523"/>
                      <a:gd name="T72" fmla="*/ 2740 w 4102"/>
                      <a:gd name="T73" fmla="*/ 2376 h 2523"/>
                      <a:gd name="T74" fmla="*/ 2943 w 4102"/>
                      <a:gd name="T75" fmla="*/ 2243 h 2523"/>
                      <a:gd name="T76" fmla="*/ 2529 w 4102"/>
                      <a:gd name="T77" fmla="*/ 2251 h 2523"/>
                      <a:gd name="T78" fmla="*/ 2283 w 4102"/>
                      <a:gd name="T79" fmla="*/ 2105 h 2523"/>
                      <a:gd name="T80" fmla="*/ 2276 w 4102"/>
                      <a:gd name="T81" fmla="*/ 1842 h 2523"/>
                      <a:gd name="T82" fmla="*/ 457 w 4102"/>
                      <a:gd name="T83" fmla="*/ 1015 h 2523"/>
                      <a:gd name="T84" fmla="*/ 660 w 4102"/>
                      <a:gd name="T85" fmla="*/ 881 h 25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2"/>
                      <a:gd name="T130" fmla="*/ 0 h 2523"/>
                      <a:gd name="T131" fmla="*/ 4102 w 4102"/>
                      <a:gd name="T132" fmla="*/ 2523 h 25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2" h="2523">
                        <a:moveTo>
                          <a:pt x="0" y="739"/>
                        </a:moveTo>
                        <a:lnTo>
                          <a:pt x="246" y="885"/>
                        </a:lnTo>
                        <a:lnTo>
                          <a:pt x="450" y="752"/>
                        </a:lnTo>
                        <a:lnTo>
                          <a:pt x="204" y="610"/>
                        </a:lnTo>
                        <a:lnTo>
                          <a:pt x="0" y="739"/>
                        </a:lnTo>
                        <a:close/>
                        <a:moveTo>
                          <a:pt x="306" y="539"/>
                        </a:moveTo>
                        <a:lnTo>
                          <a:pt x="552" y="685"/>
                        </a:lnTo>
                        <a:lnTo>
                          <a:pt x="755" y="551"/>
                        </a:lnTo>
                        <a:lnTo>
                          <a:pt x="509" y="405"/>
                        </a:lnTo>
                        <a:lnTo>
                          <a:pt x="306" y="539"/>
                        </a:lnTo>
                        <a:close/>
                        <a:moveTo>
                          <a:pt x="608" y="334"/>
                        </a:moveTo>
                        <a:lnTo>
                          <a:pt x="854" y="480"/>
                        </a:lnTo>
                        <a:lnTo>
                          <a:pt x="1061" y="347"/>
                        </a:lnTo>
                        <a:lnTo>
                          <a:pt x="815" y="200"/>
                        </a:lnTo>
                        <a:lnTo>
                          <a:pt x="608" y="334"/>
                        </a:lnTo>
                        <a:close/>
                        <a:moveTo>
                          <a:pt x="913" y="134"/>
                        </a:moveTo>
                        <a:lnTo>
                          <a:pt x="1159" y="276"/>
                        </a:lnTo>
                        <a:lnTo>
                          <a:pt x="1363" y="142"/>
                        </a:lnTo>
                        <a:lnTo>
                          <a:pt x="1117" y="0"/>
                        </a:lnTo>
                        <a:lnTo>
                          <a:pt x="913" y="134"/>
                        </a:lnTo>
                        <a:close/>
                        <a:moveTo>
                          <a:pt x="1370" y="405"/>
                        </a:moveTo>
                        <a:lnTo>
                          <a:pt x="1616" y="551"/>
                        </a:lnTo>
                        <a:lnTo>
                          <a:pt x="1819" y="418"/>
                        </a:lnTo>
                        <a:lnTo>
                          <a:pt x="1574" y="271"/>
                        </a:lnTo>
                        <a:lnTo>
                          <a:pt x="1370" y="405"/>
                        </a:lnTo>
                        <a:close/>
                        <a:moveTo>
                          <a:pt x="1826" y="677"/>
                        </a:moveTo>
                        <a:lnTo>
                          <a:pt x="2072" y="823"/>
                        </a:lnTo>
                        <a:lnTo>
                          <a:pt x="2276" y="689"/>
                        </a:lnTo>
                        <a:lnTo>
                          <a:pt x="2030" y="543"/>
                        </a:lnTo>
                        <a:lnTo>
                          <a:pt x="1826" y="677"/>
                        </a:lnTo>
                        <a:close/>
                        <a:moveTo>
                          <a:pt x="2283" y="948"/>
                        </a:moveTo>
                        <a:lnTo>
                          <a:pt x="2529" y="1094"/>
                        </a:lnTo>
                        <a:lnTo>
                          <a:pt x="2733" y="961"/>
                        </a:lnTo>
                        <a:lnTo>
                          <a:pt x="2487" y="814"/>
                        </a:lnTo>
                        <a:lnTo>
                          <a:pt x="2283" y="948"/>
                        </a:lnTo>
                        <a:close/>
                        <a:moveTo>
                          <a:pt x="3196" y="1495"/>
                        </a:moveTo>
                        <a:lnTo>
                          <a:pt x="3442" y="1641"/>
                        </a:lnTo>
                        <a:lnTo>
                          <a:pt x="3646" y="1508"/>
                        </a:lnTo>
                        <a:lnTo>
                          <a:pt x="3400" y="1362"/>
                        </a:lnTo>
                        <a:lnTo>
                          <a:pt x="3196" y="1495"/>
                        </a:lnTo>
                        <a:close/>
                        <a:moveTo>
                          <a:pt x="3653" y="1767"/>
                        </a:moveTo>
                        <a:lnTo>
                          <a:pt x="3899" y="1913"/>
                        </a:lnTo>
                        <a:lnTo>
                          <a:pt x="4102" y="1779"/>
                        </a:lnTo>
                        <a:lnTo>
                          <a:pt x="3856" y="1633"/>
                        </a:lnTo>
                        <a:lnTo>
                          <a:pt x="3653" y="1767"/>
                        </a:lnTo>
                        <a:close/>
                        <a:moveTo>
                          <a:pt x="3347" y="1971"/>
                        </a:moveTo>
                        <a:lnTo>
                          <a:pt x="3593" y="2117"/>
                        </a:lnTo>
                        <a:lnTo>
                          <a:pt x="3800" y="1984"/>
                        </a:lnTo>
                        <a:lnTo>
                          <a:pt x="3554" y="1838"/>
                        </a:lnTo>
                        <a:lnTo>
                          <a:pt x="3347" y="1971"/>
                        </a:lnTo>
                        <a:close/>
                        <a:moveTo>
                          <a:pt x="2891" y="1700"/>
                        </a:moveTo>
                        <a:lnTo>
                          <a:pt x="3136" y="1842"/>
                        </a:lnTo>
                        <a:lnTo>
                          <a:pt x="3344" y="1708"/>
                        </a:lnTo>
                        <a:lnTo>
                          <a:pt x="3098" y="1566"/>
                        </a:lnTo>
                        <a:lnTo>
                          <a:pt x="2891" y="1700"/>
                        </a:lnTo>
                        <a:close/>
                        <a:moveTo>
                          <a:pt x="2740" y="1224"/>
                        </a:moveTo>
                        <a:lnTo>
                          <a:pt x="2985" y="1366"/>
                        </a:lnTo>
                        <a:lnTo>
                          <a:pt x="3189" y="1232"/>
                        </a:lnTo>
                        <a:lnTo>
                          <a:pt x="2943" y="1090"/>
                        </a:lnTo>
                        <a:lnTo>
                          <a:pt x="2740" y="1224"/>
                        </a:lnTo>
                        <a:close/>
                        <a:moveTo>
                          <a:pt x="2434" y="1424"/>
                        </a:moveTo>
                        <a:lnTo>
                          <a:pt x="2680" y="1570"/>
                        </a:lnTo>
                        <a:lnTo>
                          <a:pt x="2887" y="1437"/>
                        </a:lnTo>
                        <a:lnTo>
                          <a:pt x="2641" y="1291"/>
                        </a:lnTo>
                        <a:lnTo>
                          <a:pt x="2434" y="1424"/>
                        </a:lnTo>
                        <a:close/>
                        <a:moveTo>
                          <a:pt x="1977" y="1153"/>
                        </a:moveTo>
                        <a:lnTo>
                          <a:pt x="2223" y="1299"/>
                        </a:lnTo>
                        <a:lnTo>
                          <a:pt x="2431" y="1165"/>
                        </a:lnTo>
                        <a:lnTo>
                          <a:pt x="2185" y="1019"/>
                        </a:lnTo>
                        <a:lnTo>
                          <a:pt x="1977" y="1153"/>
                        </a:lnTo>
                        <a:close/>
                        <a:moveTo>
                          <a:pt x="1521" y="881"/>
                        </a:moveTo>
                        <a:lnTo>
                          <a:pt x="1767" y="1023"/>
                        </a:lnTo>
                        <a:lnTo>
                          <a:pt x="1974" y="894"/>
                        </a:lnTo>
                        <a:lnTo>
                          <a:pt x="1728" y="748"/>
                        </a:lnTo>
                        <a:lnTo>
                          <a:pt x="1521" y="881"/>
                        </a:lnTo>
                        <a:close/>
                        <a:moveTo>
                          <a:pt x="1064" y="610"/>
                        </a:moveTo>
                        <a:lnTo>
                          <a:pt x="1310" y="752"/>
                        </a:lnTo>
                        <a:lnTo>
                          <a:pt x="1517" y="618"/>
                        </a:lnTo>
                        <a:lnTo>
                          <a:pt x="1272" y="476"/>
                        </a:lnTo>
                        <a:lnTo>
                          <a:pt x="1064" y="610"/>
                        </a:lnTo>
                        <a:close/>
                        <a:moveTo>
                          <a:pt x="762" y="810"/>
                        </a:moveTo>
                        <a:lnTo>
                          <a:pt x="1008" y="956"/>
                        </a:lnTo>
                        <a:lnTo>
                          <a:pt x="1212" y="823"/>
                        </a:lnTo>
                        <a:lnTo>
                          <a:pt x="966" y="677"/>
                        </a:lnTo>
                        <a:lnTo>
                          <a:pt x="762" y="810"/>
                        </a:lnTo>
                        <a:close/>
                        <a:moveTo>
                          <a:pt x="1219" y="1082"/>
                        </a:moveTo>
                        <a:lnTo>
                          <a:pt x="1465" y="1228"/>
                        </a:lnTo>
                        <a:lnTo>
                          <a:pt x="1668" y="1094"/>
                        </a:lnTo>
                        <a:lnTo>
                          <a:pt x="1423" y="948"/>
                        </a:lnTo>
                        <a:lnTo>
                          <a:pt x="1219" y="1082"/>
                        </a:lnTo>
                        <a:close/>
                        <a:moveTo>
                          <a:pt x="1675" y="1357"/>
                        </a:moveTo>
                        <a:lnTo>
                          <a:pt x="1921" y="1499"/>
                        </a:lnTo>
                        <a:lnTo>
                          <a:pt x="2125" y="1366"/>
                        </a:lnTo>
                        <a:lnTo>
                          <a:pt x="1879" y="1224"/>
                        </a:lnTo>
                        <a:lnTo>
                          <a:pt x="1675" y="1357"/>
                        </a:lnTo>
                        <a:close/>
                        <a:moveTo>
                          <a:pt x="2132" y="1629"/>
                        </a:moveTo>
                        <a:lnTo>
                          <a:pt x="2378" y="1775"/>
                        </a:lnTo>
                        <a:lnTo>
                          <a:pt x="2582" y="1641"/>
                        </a:lnTo>
                        <a:lnTo>
                          <a:pt x="2336" y="1495"/>
                        </a:lnTo>
                        <a:lnTo>
                          <a:pt x="2132" y="1629"/>
                        </a:lnTo>
                        <a:close/>
                        <a:moveTo>
                          <a:pt x="2589" y="1900"/>
                        </a:moveTo>
                        <a:lnTo>
                          <a:pt x="2834" y="2046"/>
                        </a:lnTo>
                        <a:lnTo>
                          <a:pt x="3038" y="1913"/>
                        </a:lnTo>
                        <a:lnTo>
                          <a:pt x="2792" y="1767"/>
                        </a:lnTo>
                        <a:lnTo>
                          <a:pt x="2589" y="1900"/>
                        </a:lnTo>
                        <a:close/>
                        <a:moveTo>
                          <a:pt x="3045" y="2176"/>
                        </a:moveTo>
                        <a:lnTo>
                          <a:pt x="3291" y="2318"/>
                        </a:lnTo>
                        <a:lnTo>
                          <a:pt x="3495" y="2184"/>
                        </a:lnTo>
                        <a:lnTo>
                          <a:pt x="3249" y="2042"/>
                        </a:lnTo>
                        <a:lnTo>
                          <a:pt x="3045" y="2176"/>
                        </a:lnTo>
                        <a:close/>
                        <a:moveTo>
                          <a:pt x="2740" y="2376"/>
                        </a:moveTo>
                        <a:lnTo>
                          <a:pt x="2985" y="2523"/>
                        </a:lnTo>
                        <a:lnTo>
                          <a:pt x="3189" y="2389"/>
                        </a:lnTo>
                        <a:lnTo>
                          <a:pt x="2943" y="2243"/>
                        </a:lnTo>
                        <a:lnTo>
                          <a:pt x="2740" y="2376"/>
                        </a:lnTo>
                        <a:close/>
                        <a:moveTo>
                          <a:pt x="2283" y="2105"/>
                        </a:moveTo>
                        <a:lnTo>
                          <a:pt x="2529" y="2251"/>
                        </a:lnTo>
                        <a:lnTo>
                          <a:pt x="2733" y="2117"/>
                        </a:lnTo>
                        <a:lnTo>
                          <a:pt x="2487" y="1971"/>
                        </a:lnTo>
                        <a:lnTo>
                          <a:pt x="2283" y="2105"/>
                        </a:lnTo>
                        <a:close/>
                        <a:moveTo>
                          <a:pt x="913" y="1286"/>
                        </a:moveTo>
                        <a:lnTo>
                          <a:pt x="2072" y="1975"/>
                        </a:lnTo>
                        <a:lnTo>
                          <a:pt x="2276" y="1842"/>
                        </a:lnTo>
                        <a:lnTo>
                          <a:pt x="1117" y="1153"/>
                        </a:lnTo>
                        <a:lnTo>
                          <a:pt x="913" y="1286"/>
                        </a:lnTo>
                        <a:close/>
                        <a:moveTo>
                          <a:pt x="457" y="1015"/>
                        </a:moveTo>
                        <a:lnTo>
                          <a:pt x="703" y="1157"/>
                        </a:lnTo>
                        <a:lnTo>
                          <a:pt x="906" y="1027"/>
                        </a:lnTo>
                        <a:lnTo>
                          <a:pt x="660" y="881"/>
                        </a:lnTo>
                        <a:lnTo>
                          <a:pt x="457" y="1015"/>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291" name="Group 1032"/>
            <p:cNvGrpSpPr>
              <a:grpSpLocks/>
            </p:cNvGrpSpPr>
            <p:nvPr/>
          </p:nvGrpSpPr>
          <p:grpSpPr bwMode="auto">
            <a:xfrm flipH="1">
              <a:off x="2823" y="2642"/>
              <a:ext cx="386" cy="532"/>
              <a:chOff x="3932" y="7528"/>
              <a:chExt cx="626" cy="927"/>
            </a:xfrm>
          </p:grpSpPr>
          <p:grpSp>
            <p:nvGrpSpPr>
              <p:cNvPr id="9427" name="Group 1033"/>
              <p:cNvGrpSpPr>
                <a:grpSpLocks/>
              </p:cNvGrpSpPr>
              <p:nvPr/>
            </p:nvGrpSpPr>
            <p:grpSpPr bwMode="auto">
              <a:xfrm>
                <a:off x="3932" y="7528"/>
                <a:ext cx="626" cy="846"/>
                <a:chOff x="8561" y="802"/>
                <a:chExt cx="643" cy="939"/>
              </a:xfrm>
            </p:grpSpPr>
            <p:sp>
              <p:nvSpPr>
                <p:cNvPr id="9459" name="Freeform 1034"/>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68"/>
                    <a:gd name="T76" fmla="*/ 0 h 7441"/>
                    <a:gd name="T77" fmla="*/ 5368 w 5368"/>
                    <a:gd name="T78" fmla="*/ 7441 h 74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68" h="7441">
                      <a:moveTo>
                        <a:pt x="5368" y="1103"/>
                      </a:moveTo>
                      <a:lnTo>
                        <a:pt x="3303" y="0"/>
                      </a:lnTo>
                      <a:lnTo>
                        <a:pt x="0" y="1795"/>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5368" y="5643"/>
                      </a:lnTo>
                      <a:lnTo>
                        <a:pt x="5368" y="1103"/>
                      </a:lnTo>
                    </a:path>
                  </a:pathLst>
                </a:custGeom>
                <a:solidFill>
                  <a:srgbClr val="FFDDFF"/>
                </a:solidFill>
                <a:ln w="1905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0" name="Freeform 1035"/>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7"/>
                    <a:gd name="T100" fmla="*/ 0 h 412"/>
                    <a:gd name="T101" fmla="*/ 327 w 327"/>
                    <a:gd name="T102" fmla="*/ 412 h 4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FF99"/>
                </a:solidFill>
                <a:ln w="12700">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1" name="Freeform 1036"/>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35"/>
                    <a:gd name="T115" fmla="*/ 0 h 5649"/>
                    <a:gd name="T116" fmla="*/ 2035 w 2035"/>
                    <a:gd name="T117" fmla="*/ 5649 h 564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1119"/>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2" name="Freeform 1037"/>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 name="T10" fmla="*/ 0 60000 65536"/>
                    <a:gd name="T11" fmla="*/ 0 60000 65536"/>
                    <a:gd name="T12" fmla="*/ 0 60000 65536"/>
                    <a:gd name="T13" fmla="*/ 0 60000 65536"/>
                    <a:gd name="T14" fmla="*/ 0 60000 65536"/>
                    <a:gd name="T15" fmla="*/ 0 w 3330"/>
                    <a:gd name="T16" fmla="*/ 0 h 6333"/>
                    <a:gd name="T17" fmla="*/ 3330 w 3330"/>
                    <a:gd name="T18" fmla="*/ 6333 h 6333"/>
                  </a:gdLst>
                  <a:ahLst/>
                  <a:cxnLst>
                    <a:cxn ang="T10">
                      <a:pos x="T0" y="T1"/>
                    </a:cxn>
                    <a:cxn ang="T11">
                      <a:pos x="T2" y="T3"/>
                    </a:cxn>
                    <a:cxn ang="T12">
                      <a:pos x="T4" y="T5"/>
                    </a:cxn>
                    <a:cxn ang="T13">
                      <a:pos x="T6" y="T7"/>
                    </a:cxn>
                    <a:cxn ang="T14">
                      <a:pos x="T8" y="T9"/>
                    </a:cxn>
                  </a:cxnLst>
                  <a:rect l="T15" t="T16" r="T17" b="T18"/>
                  <a:pathLst>
                    <a:path w="3330" h="6333">
                      <a:moveTo>
                        <a:pt x="0" y="1808"/>
                      </a:moveTo>
                      <a:lnTo>
                        <a:pt x="0" y="6333"/>
                      </a:lnTo>
                      <a:lnTo>
                        <a:pt x="3330" y="4540"/>
                      </a:lnTo>
                      <a:lnTo>
                        <a:pt x="3330" y="0"/>
                      </a:lnTo>
                      <a:lnTo>
                        <a:pt x="0" y="1808"/>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3" name="Freeform 1038"/>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4" name="Freeform 1039"/>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5" name="Freeform 1040"/>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06"/>
                    <a:gd name="T29" fmla="*/ 1376 w 1376"/>
                    <a:gd name="T30" fmla="*/ 706 h 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a:solidFill>
                    <a:srgbClr val="0099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6" name="Freeform 1041"/>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1"/>
                    <a:gd name="T121" fmla="*/ 0 h 826"/>
                    <a:gd name="T122" fmla="*/ 1481 w 1481"/>
                    <a:gd name="T123" fmla="*/ 826 h 8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62" y="3"/>
                      </a:lnTo>
                      <a:lnTo>
                        <a:pt x="44" y="0"/>
                      </a:lnTo>
                      <a:lnTo>
                        <a:pt x="28" y="3"/>
                      </a:lnTo>
                      <a:lnTo>
                        <a:pt x="12" y="14"/>
                      </a:lnTo>
                      <a:lnTo>
                        <a:pt x="3" y="30"/>
                      </a:lnTo>
                      <a:lnTo>
                        <a:pt x="0" y="47"/>
                      </a:lnTo>
                      <a:lnTo>
                        <a:pt x="5" y="68"/>
                      </a:lnTo>
                      <a:lnTo>
                        <a:pt x="16" y="90"/>
                      </a:lnTo>
                      <a:lnTo>
                        <a:pt x="30" y="107"/>
                      </a:lnTo>
                      <a:lnTo>
                        <a:pt x="50" y="120"/>
                      </a:lnTo>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67" name="Freeform 1042"/>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76"/>
                    <a:gd name="T67" fmla="*/ 0 h 795"/>
                    <a:gd name="T68" fmla="*/ 1376 w 1376"/>
                    <a:gd name="T69" fmla="*/ 795 h 7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90"/>
                      </a:lnTo>
                      <a:close/>
                    </a:path>
                  </a:pathLst>
                </a:custGeom>
                <a:solidFill>
                  <a:srgbClr val="000000"/>
                </a:solidFill>
                <a:ln w="12700">
                  <a:solidFill>
                    <a:srgbClr val="0099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428" name="Group 1043"/>
              <p:cNvGrpSpPr>
                <a:grpSpLocks/>
              </p:cNvGrpSpPr>
              <p:nvPr/>
            </p:nvGrpSpPr>
            <p:grpSpPr bwMode="auto">
              <a:xfrm>
                <a:off x="4181" y="8167"/>
                <a:ext cx="326" cy="288"/>
                <a:chOff x="6850" y="1185"/>
                <a:chExt cx="8860" cy="8440"/>
              </a:xfrm>
            </p:grpSpPr>
            <p:grpSp>
              <p:nvGrpSpPr>
                <p:cNvPr id="9429" name="Group 1044"/>
                <p:cNvGrpSpPr>
                  <a:grpSpLocks/>
                </p:cNvGrpSpPr>
                <p:nvPr/>
              </p:nvGrpSpPr>
              <p:grpSpPr bwMode="auto">
                <a:xfrm>
                  <a:off x="9246" y="1185"/>
                  <a:ext cx="6464" cy="6763"/>
                  <a:chOff x="9246" y="1185"/>
                  <a:chExt cx="6464" cy="6763"/>
                </a:xfrm>
              </p:grpSpPr>
              <p:grpSp>
                <p:nvGrpSpPr>
                  <p:cNvPr id="9435" name="Group 1045"/>
                  <p:cNvGrpSpPr>
                    <a:grpSpLocks/>
                  </p:cNvGrpSpPr>
                  <p:nvPr/>
                </p:nvGrpSpPr>
                <p:grpSpPr bwMode="auto">
                  <a:xfrm>
                    <a:off x="9246" y="1185"/>
                    <a:ext cx="6464" cy="6763"/>
                    <a:chOff x="9246" y="1185"/>
                    <a:chExt cx="6464" cy="6763"/>
                  </a:xfrm>
                </p:grpSpPr>
                <p:sp>
                  <p:nvSpPr>
                    <p:cNvPr id="9438" name="Freeform 1046"/>
                    <p:cNvSpPr>
                      <a:spLocks/>
                    </p:cNvSpPr>
                    <p:nvPr/>
                  </p:nvSpPr>
                  <p:spPr bwMode="auto">
                    <a:xfrm>
                      <a:off x="9246" y="1185"/>
                      <a:ext cx="6464" cy="6763"/>
                    </a:xfrm>
                    <a:custGeom>
                      <a:avLst/>
                      <a:gdLst>
                        <a:gd name="T0" fmla="*/ 3308 w 6406"/>
                        <a:gd name="T1" fmla="*/ 6971 h 6971"/>
                        <a:gd name="T2" fmla="*/ 6406 w 6406"/>
                        <a:gd name="T3" fmla="*/ 5188 h 6971"/>
                        <a:gd name="T4" fmla="*/ 6406 w 6406"/>
                        <a:gd name="T5" fmla="*/ 3826 h 6971"/>
                        <a:gd name="T6" fmla="*/ 5384 w 6406"/>
                        <a:gd name="T7" fmla="*/ 3233 h 6971"/>
                        <a:gd name="T8" fmla="*/ 5384 w 6406"/>
                        <a:gd name="T9" fmla="*/ 1362 h 6971"/>
                        <a:gd name="T10" fmla="*/ 3224 w 6406"/>
                        <a:gd name="T11" fmla="*/ 113 h 6971"/>
                        <a:gd name="T12" fmla="*/ 2230 w 6406"/>
                        <a:gd name="T13" fmla="*/ 397 h 6971"/>
                        <a:gd name="T14" fmla="*/ 1549 w 6406"/>
                        <a:gd name="T15" fmla="*/ 0 h 6971"/>
                        <a:gd name="T16" fmla="*/ 752 w 6406"/>
                        <a:gd name="T17" fmla="*/ 314 h 6971"/>
                        <a:gd name="T18" fmla="*/ 752 w 6406"/>
                        <a:gd name="T19" fmla="*/ 3287 h 6971"/>
                        <a:gd name="T20" fmla="*/ 0 w 6406"/>
                        <a:gd name="T21" fmla="*/ 3713 h 6971"/>
                        <a:gd name="T22" fmla="*/ 0 w 6406"/>
                        <a:gd name="T23" fmla="*/ 5075 h 6971"/>
                        <a:gd name="T24" fmla="*/ 0 w 6406"/>
                        <a:gd name="T25" fmla="*/ 5075 h 6971"/>
                        <a:gd name="T26" fmla="*/ 176 w 6406"/>
                        <a:gd name="T27" fmla="*/ 5238 h 6971"/>
                        <a:gd name="T28" fmla="*/ 358 w 6406"/>
                        <a:gd name="T29" fmla="*/ 5401 h 6971"/>
                        <a:gd name="T30" fmla="*/ 541 w 6406"/>
                        <a:gd name="T31" fmla="*/ 5551 h 6971"/>
                        <a:gd name="T32" fmla="*/ 734 w 6406"/>
                        <a:gd name="T33" fmla="*/ 5701 h 6971"/>
                        <a:gd name="T34" fmla="*/ 927 w 6406"/>
                        <a:gd name="T35" fmla="*/ 5843 h 6971"/>
                        <a:gd name="T36" fmla="*/ 1127 w 6406"/>
                        <a:gd name="T37" fmla="*/ 5977 h 6971"/>
                        <a:gd name="T38" fmla="*/ 1328 w 6406"/>
                        <a:gd name="T39" fmla="*/ 6107 h 6971"/>
                        <a:gd name="T40" fmla="*/ 1535 w 6406"/>
                        <a:gd name="T41" fmla="*/ 6228 h 6971"/>
                        <a:gd name="T42" fmla="*/ 1746 w 6406"/>
                        <a:gd name="T43" fmla="*/ 6345 h 6971"/>
                        <a:gd name="T44" fmla="*/ 1960 w 6406"/>
                        <a:gd name="T45" fmla="*/ 6457 h 6971"/>
                        <a:gd name="T46" fmla="*/ 2178 w 6406"/>
                        <a:gd name="T47" fmla="*/ 6558 h 6971"/>
                        <a:gd name="T48" fmla="*/ 2399 w 6406"/>
                        <a:gd name="T49" fmla="*/ 6654 h 6971"/>
                        <a:gd name="T50" fmla="*/ 2620 w 6406"/>
                        <a:gd name="T51" fmla="*/ 6746 h 6971"/>
                        <a:gd name="T52" fmla="*/ 2848 w 6406"/>
                        <a:gd name="T53" fmla="*/ 6829 h 6971"/>
                        <a:gd name="T54" fmla="*/ 3077 w 6406"/>
                        <a:gd name="T55" fmla="*/ 6904 h 6971"/>
                        <a:gd name="T56" fmla="*/ 3308 w 6406"/>
                        <a:gd name="T57" fmla="*/ 6971 h 6971"/>
                        <a:gd name="T58" fmla="*/ 3308 w 6406"/>
                        <a:gd name="T59" fmla="*/ 6971 h 6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406"/>
                        <a:gd name="T91" fmla="*/ 0 h 6971"/>
                        <a:gd name="T92" fmla="*/ 6406 w 6406"/>
                        <a:gd name="T93" fmla="*/ 6971 h 6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406" h="6971">
                          <a:moveTo>
                            <a:pt x="3308" y="6971"/>
                          </a:moveTo>
                          <a:lnTo>
                            <a:pt x="6406" y="5188"/>
                          </a:lnTo>
                          <a:lnTo>
                            <a:pt x="6406" y="3826"/>
                          </a:lnTo>
                          <a:lnTo>
                            <a:pt x="5384" y="3233"/>
                          </a:lnTo>
                          <a:lnTo>
                            <a:pt x="5384" y="1362"/>
                          </a:lnTo>
                          <a:lnTo>
                            <a:pt x="3224" y="113"/>
                          </a:lnTo>
                          <a:lnTo>
                            <a:pt x="2230" y="397"/>
                          </a:lnTo>
                          <a:lnTo>
                            <a:pt x="1549" y="0"/>
                          </a:lnTo>
                          <a:lnTo>
                            <a:pt x="752" y="314"/>
                          </a:lnTo>
                          <a:lnTo>
                            <a:pt x="752" y="3287"/>
                          </a:lnTo>
                          <a:lnTo>
                            <a:pt x="0" y="3713"/>
                          </a:lnTo>
                          <a:lnTo>
                            <a:pt x="0" y="5075"/>
                          </a:lnTo>
                          <a:lnTo>
                            <a:pt x="176" y="5238"/>
                          </a:lnTo>
                          <a:lnTo>
                            <a:pt x="358" y="5401"/>
                          </a:lnTo>
                          <a:lnTo>
                            <a:pt x="541" y="5551"/>
                          </a:lnTo>
                          <a:lnTo>
                            <a:pt x="734" y="5701"/>
                          </a:lnTo>
                          <a:lnTo>
                            <a:pt x="927" y="5843"/>
                          </a:lnTo>
                          <a:lnTo>
                            <a:pt x="1127" y="5977"/>
                          </a:lnTo>
                          <a:lnTo>
                            <a:pt x="1328" y="6107"/>
                          </a:lnTo>
                          <a:lnTo>
                            <a:pt x="1535" y="6228"/>
                          </a:lnTo>
                          <a:lnTo>
                            <a:pt x="1746" y="6345"/>
                          </a:lnTo>
                          <a:lnTo>
                            <a:pt x="1960" y="6457"/>
                          </a:lnTo>
                          <a:lnTo>
                            <a:pt x="2178" y="6558"/>
                          </a:lnTo>
                          <a:lnTo>
                            <a:pt x="2399" y="6654"/>
                          </a:lnTo>
                          <a:lnTo>
                            <a:pt x="2620" y="6746"/>
                          </a:lnTo>
                          <a:lnTo>
                            <a:pt x="2848" y="6829"/>
                          </a:lnTo>
                          <a:lnTo>
                            <a:pt x="3077" y="6904"/>
                          </a:lnTo>
                          <a:lnTo>
                            <a:pt x="3308" y="697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39" name="Freeform 1047"/>
                    <p:cNvSpPr>
                      <a:spLocks/>
                    </p:cNvSpPr>
                    <p:nvPr/>
                  </p:nvSpPr>
                  <p:spPr bwMode="auto">
                    <a:xfrm>
                      <a:off x="9246" y="4787"/>
                      <a:ext cx="3338" cy="3161"/>
                    </a:xfrm>
                    <a:custGeom>
                      <a:avLst/>
                      <a:gdLst>
                        <a:gd name="T0" fmla="*/ 0 w 3308"/>
                        <a:gd name="T1" fmla="*/ 1362 h 3258"/>
                        <a:gd name="T2" fmla="*/ 176 w 3308"/>
                        <a:gd name="T3" fmla="*/ 1525 h 3258"/>
                        <a:gd name="T4" fmla="*/ 355 w 3308"/>
                        <a:gd name="T5" fmla="*/ 1688 h 3258"/>
                        <a:gd name="T6" fmla="*/ 541 w 3308"/>
                        <a:gd name="T7" fmla="*/ 1842 h 3258"/>
                        <a:gd name="T8" fmla="*/ 731 w 3308"/>
                        <a:gd name="T9" fmla="*/ 1988 h 3258"/>
                        <a:gd name="T10" fmla="*/ 924 w 3308"/>
                        <a:gd name="T11" fmla="*/ 2130 h 3258"/>
                        <a:gd name="T12" fmla="*/ 1124 w 3308"/>
                        <a:gd name="T13" fmla="*/ 2268 h 3258"/>
                        <a:gd name="T14" fmla="*/ 1328 w 3308"/>
                        <a:gd name="T15" fmla="*/ 2398 h 3258"/>
                        <a:gd name="T16" fmla="*/ 1535 w 3308"/>
                        <a:gd name="T17" fmla="*/ 2519 h 3258"/>
                        <a:gd name="T18" fmla="*/ 1742 w 3308"/>
                        <a:gd name="T19" fmla="*/ 2636 h 3258"/>
                        <a:gd name="T20" fmla="*/ 1956 w 3308"/>
                        <a:gd name="T21" fmla="*/ 2744 h 3258"/>
                        <a:gd name="T22" fmla="*/ 2174 w 3308"/>
                        <a:gd name="T23" fmla="*/ 2849 h 3258"/>
                        <a:gd name="T24" fmla="*/ 2395 w 3308"/>
                        <a:gd name="T25" fmla="*/ 2945 h 3258"/>
                        <a:gd name="T26" fmla="*/ 2620 w 3308"/>
                        <a:gd name="T27" fmla="*/ 3033 h 3258"/>
                        <a:gd name="T28" fmla="*/ 2848 w 3308"/>
                        <a:gd name="T29" fmla="*/ 3116 h 3258"/>
                        <a:gd name="T30" fmla="*/ 3077 w 3308"/>
                        <a:gd name="T31" fmla="*/ 3191 h 3258"/>
                        <a:gd name="T32" fmla="*/ 3308 w 3308"/>
                        <a:gd name="T33" fmla="*/ 3258 h 3258"/>
                        <a:gd name="T34" fmla="*/ 3308 w 3308"/>
                        <a:gd name="T35" fmla="*/ 3258 h 3258"/>
                        <a:gd name="T36" fmla="*/ 3308 w 3308"/>
                        <a:gd name="T37" fmla="*/ 1897 h 3258"/>
                        <a:gd name="T38" fmla="*/ 3308 w 3308"/>
                        <a:gd name="T39" fmla="*/ 1897 h 3258"/>
                        <a:gd name="T40" fmla="*/ 3077 w 3308"/>
                        <a:gd name="T41" fmla="*/ 1830 h 3258"/>
                        <a:gd name="T42" fmla="*/ 2848 w 3308"/>
                        <a:gd name="T43" fmla="*/ 1755 h 3258"/>
                        <a:gd name="T44" fmla="*/ 2620 w 3308"/>
                        <a:gd name="T45" fmla="*/ 1671 h 3258"/>
                        <a:gd name="T46" fmla="*/ 2395 w 3308"/>
                        <a:gd name="T47" fmla="*/ 1583 h 3258"/>
                        <a:gd name="T48" fmla="*/ 2178 w 3308"/>
                        <a:gd name="T49" fmla="*/ 1487 h 3258"/>
                        <a:gd name="T50" fmla="*/ 1960 w 3308"/>
                        <a:gd name="T51" fmla="*/ 1383 h 3258"/>
                        <a:gd name="T52" fmla="*/ 1746 w 3308"/>
                        <a:gd name="T53" fmla="*/ 1274 h 3258"/>
                        <a:gd name="T54" fmla="*/ 1535 w 3308"/>
                        <a:gd name="T55" fmla="*/ 1157 h 3258"/>
                        <a:gd name="T56" fmla="*/ 1328 w 3308"/>
                        <a:gd name="T57" fmla="*/ 1032 h 3258"/>
                        <a:gd name="T58" fmla="*/ 1124 w 3308"/>
                        <a:gd name="T59" fmla="*/ 907 h 3258"/>
                        <a:gd name="T60" fmla="*/ 927 w 3308"/>
                        <a:gd name="T61" fmla="*/ 769 h 3258"/>
                        <a:gd name="T62" fmla="*/ 731 w 3308"/>
                        <a:gd name="T63" fmla="*/ 627 h 3258"/>
                        <a:gd name="T64" fmla="*/ 541 w 3308"/>
                        <a:gd name="T65" fmla="*/ 481 h 3258"/>
                        <a:gd name="T66" fmla="*/ 355 w 3308"/>
                        <a:gd name="T67" fmla="*/ 326 h 3258"/>
                        <a:gd name="T68" fmla="*/ 176 w 3308"/>
                        <a:gd name="T69" fmla="*/ 167 h 3258"/>
                        <a:gd name="T70" fmla="*/ 0 w 3308"/>
                        <a:gd name="T71" fmla="*/ 0 h 3258"/>
                        <a:gd name="T72" fmla="*/ 0 w 3308"/>
                        <a:gd name="T73" fmla="*/ 0 h 3258"/>
                        <a:gd name="T74" fmla="*/ 0 w 3308"/>
                        <a:gd name="T75" fmla="*/ 1362 h 3258"/>
                        <a:gd name="T76" fmla="*/ 0 w 3308"/>
                        <a:gd name="T77" fmla="*/ 1362 h 32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08"/>
                        <a:gd name="T118" fmla="*/ 0 h 3258"/>
                        <a:gd name="T119" fmla="*/ 3308 w 3308"/>
                        <a:gd name="T120" fmla="*/ 3258 h 32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08" h="3258">
                          <a:moveTo>
                            <a:pt x="0" y="1362"/>
                          </a:moveTo>
                          <a:lnTo>
                            <a:pt x="176" y="1525"/>
                          </a:lnTo>
                          <a:lnTo>
                            <a:pt x="355" y="1688"/>
                          </a:lnTo>
                          <a:lnTo>
                            <a:pt x="541" y="1842"/>
                          </a:lnTo>
                          <a:lnTo>
                            <a:pt x="731" y="1988"/>
                          </a:lnTo>
                          <a:lnTo>
                            <a:pt x="924" y="2130"/>
                          </a:lnTo>
                          <a:lnTo>
                            <a:pt x="1124" y="2268"/>
                          </a:lnTo>
                          <a:lnTo>
                            <a:pt x="1328" y="2398"/>
                          </a:lnTo>
                          <a:lnTo>
                            <a:pt x="1535" y="2519"/>
                          </a:lnTo>
                          <a:lnTo>
                            <a:pt x="1742" y="2636"/>
                          </a:lnTo>
                          <a:lnTo>
                            <a:pt x="1956" y="2744"/>
                          </a:lnTo>
                          <a:lnTo>
                            <a:pt x="2174" y="2849"/>
                          </a:lnTo>
                          <a:lnTo>
                            <a:pt x="2395" y="2945"/>
                          </a:lnTo>
                          <a:lnTo>
                            <a:pt x="2620" y="3033"/>
                          </a:lnTo>
                          <a:lnTo>
                            <a:pt x="2848" y="3116"/>
                          </a:lnTo>
                          <a:lnTo>
                            <a:pt x="3077" y="3191"/>
                          </a:lnTo>
                          <a:lnTo>
                            <a:pt x="3308" y="3258"/>
                          </a:lnTo>
                          <a:lnTo>
                            <a:pt x="3308" y="1897"/>
                          </a:lnTo>
                          <a:lnTo>
                            <a:pt x="3077" y="1830"/>
                          </a:lnTo>
                          <a:lnTo>
                            <a:pt x="2848" y="1755"/>
                          </a:lnTo>
                          <a:lnTo>
                            <a:pt x="2620" y="1671"/>
                          </a:lnTo>
                          <a:lnTo>
                            <a:pt x="2395" y="1583"/>
                          </a:lnTo>
                          <a:lnTo>
                            <a:pt x="2178" y="1487"/>
                          </a:lnTo>
                          <a:lnTo>
                            <a:pt x="1960" y="1383"/>
                          </a:lnTo>
                          <a:lnTo>
                            <a:pt x="1746" y="1274"/>
                          </a:lnTo>
                          <a:lnTo>
                            <a:pt x="1535" y="1157"/>
                          </a:lnTo>
                          <a:lnTo>
                            <a:pt x="1328" y="1032"/>
                          </a:lnTo>
                          <a:lnTo>
                            <a:pt x="1124" y="907"/>
                          </a:lnTo>
                          <a:lnTo>
                            <a:pt x="927" y="769"/>
                          </a:lnTo>
                          <a:lnTo>
                            <a:pt x="731" y="627"/>
                          </a:lnTo>
                          <a:lnTo>
                            <a:pt x="541" y="481"/>
                          </a:lnTo>
                          <a:lnTo>
                            <a:pt x="355" y="326"/>
                          </a:lnTo>
                          <a:lnTo>
                            <a:pt x="176" y="167"/>
                          </a:lnTo>
                          <a:lnTo>
                            <a:pt x="0" y="0"/>
                          </a:lnTo>
                          <a:lnTo>
                            <a:pt x="0" y="1362"/>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0" name="Freeform 1048"/>
                    <p:cNvSpPr>
                      <a:spLocks/>
                    </p:cNvSpPr>
                    <p:nvPr/>
                  </p:nvSpPr>
                  <p:spPr bwMode="auto">
                    <a:xfrm>
                      <a:off x="11022" y="6247"/>
                      <a:ext cx="1407" cy="827"/>
                    </a:xfrm>
                    <a:custGeom>
                      <a:avLst/>
                      <a:gdLst>
                        <a:gd name="T0" fmla="*/ 0 w 1394"/>
                        <a:gd name="T1" fmla="*/ 0 h 852"/>
                        <a:gd name="T2" fmla="*/ 1394 w 1394"/>
                        <a:gd name="T3" fmla="*/ 568 h 852"/>
                        <a:gd name="T4" fmla="*/ 1394 w 1394"/>
                        <a:gd name="T5" fmla="*/ 852 h 852"/>
                        <a:gd name="T6" fmla="*/ 0 w 1394"/>
                        <a:gd name="T7" fmla="*/ 313 h 852"/>
                        <a:gd name="T8" fmla="*/ 0 w 1394"/>
                        <a:gd name="T9" fmla="*/ 0 h 852"/>
                        <a:gd name="T10" fmla="*/ 0 60000 65536"/>
                        <a:gd name="T11" fmla="*/ 0 60000 65536"/>
                        <a:gd name="T12" fmla="*/ 0 60000 65536"/>
                        <a:gd name="T13" fmla="*/ 0 60000 65536"/>
                        <a:gd name="T14" fmla="*/ 0 60000 65536"/>
                        <a:gd name="T15" fmla="*/ 0 w 1394"/>
                        <a:gd name="T16" fmla="*/ 0 h 852"/>
                        <a:gd name="T17" fmla="*/ 1394 w 1394"/>
                        <a:gd name="T18" fmla="*/ 852 h 852"/>
                      </a:gdLst>
                      <a:ahLst/>
                      <a:cxnLst>
                        <a:cxn ang="T10">
                          <a:pos x="T0" y="T1"/>
                        </a:cxn>
                        <a:cxn ang="T11">
                          <a:pos x="T2" y="T3"/>
                        </a:cxn>
                        <a:cxn ang="T12">
                          <a:pos x="T4" y="T5"/>
                        </a:cxn>
                        <a:cxn ang="T13">
                          <a:pos x="T6" y="T7"/>
                        </a:cxn>
                        <a:cxn ang="T14">
                          <a:pos x="T8" y="T9"/>
                        </a:cxn>
                      </a:cxnLst>
                      <a:rect l="T15" t="T16" r="T17" b="T18"/>
                      <a:pathLst>
                        <a:path w="1394" h="852">
                          <a:moveTo>
                            <a:pt x="0" y="0"/>
                          </a:moveTo>
                          <a:lnTo>
                            <a:pt x="1394" y="568"/>
                          </a:lnTo>
                          <a:lnTo>
                            <a:pt x="1394" y="852"/>
                          </a:lnTo>
                          <a:lnTo>
                            <a:pt x="0" y="313"/>
                          </a:lnTo>
                          <a:lnTo>
                            <a:pt x="0" y="0"/>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1" name="Freeform 1049"/>
                    <p:cNvSpPr>
                      <a:spLocks/>
                    </p:cNvSpPr>
                    <p:nvPr/>
                  </p:nvSpPr>
                  <p:spPr bwMode="auto">
                    <a:xfrm>
                      <a:off x="13446" y="2506"/>
                      <a:ext cx="1233" cy="2776"/>
                    </a:xfrm>
                    <a:custGeom>
                      <a:avLst/>
                      <a:gdLst>
                        <a:gd name="T0" fmla="*/ 24 w 1222"/>
                        <a:gd name="T1" fmla="*/ 455 h 2861"/>
                        <a:gd name="T2" fmla="*/ 1222 w 1222"/>
                        <a:gd name="T3" fmla="*/ 0 h 2861"/>
                        <a:gd name="T4" fmla="*/ 1222 w 1222"/>
                        <a:gd name="T5" fmla="*/ 1871 h 2861"/>
                        <a:gd name="T6" fmla="*/ 0 w 1222"/>
                        <a:gd name="T7" fmla="*/ 2861 h 2861"/>
                        <a:gd name="T8" fmla="*/ 24 w 1222"/>
                        <a:gd name="T9" fmla="*/ 455 h 2861"/>
                        <a:gd name="T10" fmla="*/ 0 60000 65536"/>
                        <a:gd name="T11" fmla="*/ 0 60000 65536"/>
                        <a:gd name="T12" fmla="*/ 0 60000 65536"/>
                        <a:gd name="T13" fmla="*/ 0 60000 65536"/>
                        <a:gd name="T14" fmla="*/ 0 60000 65536"/>
                        <a:gd name="T15" fmla="*/ 0 w 1222"/>
                        <a:gd name="T16" fmla="*/ 0 h 2861"/>
                        <a:gd name="T17" fmla="*/ 1222 w 1222"/>
                        <a:gd name="T18" fmla="*/ 2861 h 2861"/>
                      </a:gdLst>
                      <a:ahLst/>
                      <a:cxnLst>
                        <a:cxn ang="T10">
                          <a:pos x="T0" y="T1"/>
                        </a:cxn>
                        <a:cxn ang="T11">
                          <a:pos x="T2" y="T3"/>
                        </a:cxn>
                        <a:cxn ang="T12">
                          <a:pos x="T4" y="T5"/>
                        </a:cxn>
                        <a:cxn ang="T13">
                          <a:pos x="T6" y="T7"/>
                        </a:cxn>
                        <a:cxn ang="T14">
                          <a:pos x="T8" y="T9"/>
                        </a:cxn>
                      </a:cxnLst>
                      <a:rect l="T15" t="T16" r="T17" b="T18"/>
                      <a:pathLst>
                        <a:path w="1222" h="2861">
                          <a:moveTo>
                            <a:pt x="24" y="455"/>
                          </a:moveTo>
                          <a:lnTo>
                            <a:pt x="1222" y="0"/>
                          </a:lnTo>
                          <a:lnTo>
                            <a:pt x="1222" y="1871"/>
                          </a:lnTo>
                          <a:lnTo>
                            <a:pt x="0" y="2861"/>
                          </a:lnTo>
                          <a:lnTo>
                            <a:pt x="24" y="455"/>
                          </a:lnTo>
                          <a:close/>
                        </a:path>
                      </a:pathLst>
                    </a:custGeom>
                    <a:solidFill>
                      <a:srgbClr val="009999"/>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2" name="Freeform 1050"/>
                    <p:cNvSpPr>
                      <a:spLocks/>
                    </p:cNvSpPr>
                    <p:nvPr/>
                  </p:nvSpPr>
                  <p:spPr bwMode="auto">
                    <a:xfrm>
                      <a:off x="12815" y="2661"/>
                      <a:ext cx="655" cy="3447"/>
                    </a:xfrm>
                    <a:custGeom>
                      <a:avLst/>
                      <a:gdLst>
                        <a:gd name="T0" fmla="*/ 0 w 649"/>
                        <a:gd name="T1" fmla="*/ 3554 h 3554"/>
                        <a:gd name="T2" fmla="*/ 0 w 649"/>
                        <a:gd name="T3" fmla="*/ 380 h 3554"/>
                        <a:gd name="T4" fmla="*/ 649 w 649"/>
                        <a:gd name="T5" fmla="*/ 0 h 3554"/>
                        <a:gd name="T6" fmla="*/ 625 w 649"/>
                        <a:gd name="T7" fmla="*/ 3015 h 3554"/>
                        <a:gd name="T8" fmla="*/ 0 w 649"/>
                        <a:gd name="T9" fmla="*/ 3554 h 3554"/>
                        <a:gd name="T10" fmla="*/ 0 60000 65536"/>
                        <a:gd name="T11" fmla="*/ 0 60000 65536"/>
                        <a:gd name="T12" fmla="*/ 0 60000 65536"/>
                        <a:gd name="T13" fmla="*/ 0 60000 65536"/>
                        <a:gd name="T14" fmla="*/ 0 60000 65536"/>
                        <a:gd name="T15" fmla="*/ 0 w 649"/>
                        <a:gd name="T16" fmla="*/ 0 h 3554"/>
                        <a:gd name="T17" fmla="*/ 649 w 649"/>
                        <a:gd name="T18" fmla="*/ 3554 h 3554"/>
                      </a:gdLst>
                      <a:ahLst/>
                      <a:cxnLst>
                        <a:cxn ang="T10">
                          <a:pos x="T0" y="T1"/>
                        </a:cxn>
                        <a:cxn ang="T11">
                          <a:pos x="T2" y="T3"/>
                        </a:cxn>
                        <a:cxn ang="T12">
                          <a:pos x="T4" y="T5"/>
                        </a:cxn>
                        <a:cxn ang="T13">
                          <a:pos x="T6" y="T7"/>
                        </a:cxn>
                        <a:cxn ang="T14">
                          <a:pos x="T8" y="T9"/>
                        </a:cxn>
                      </a:cxnLst>
                      <a:rect l="T15" t="T16" r="T17" b="T18"/>
                      <a:pathLst>
                        <a:path w="649" h="3554">
                          <a:moveTo>
                            <a:pt x="0" y="3554"/>
                          </a:moveTo>
                          <a:lnTo>
                            <a:pt x="0" y="380"/>
                          </a:lnTo>
                          <a:lnTo>
                            <a:pt x="649" y="0"/>
                          </a:lnTo>
                          <a:lnTo>
                            <a:pt x="625" y="3015"/>
                          </a:lnTo>
                          <a:lnTo>
                            <a:pt x="0" y="355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3" name="Freeform 1051"/>
                    <p:cNvSpPr>
                      <a:spLocks/>
                    </p:cNvSpPr>
                    <p:nvPr/>
                  </p:nvSpPr>
                  <p:spPr bwMode="auto">
                    <a:xfrm>
                      <a:off x="10004" y="1490"/>
                      <a:ext cx="2811" cy="4618"/>
                    </a:xfrm>
                    <a:custGeom>
                      <a:avLst/>
                      <a:gdLst>
                        <a:gd name="T0" fmla="*/ 2785 w 2785"/>
                        <a:gd name="T1" fmla="*/ 4761 h 4761"/>
                        <a:gd name="T2" fmla="*/ 2588 w 2785"/>
                        <a:gd name="T3" fmla="*/ 4707 h 4761"/>
                        <a:gd name="T4" fmla="*/ 2395 w 2785"/>
                        <a:gd name="T5" fmla="*/ 4644 h 4761"/>
                        <a:gd name="T6" fmla="*/ 2205 w 2785"/>
                        <a:gd name="T7" fmla="*/ 4577 h 4761"/>
                        <a:gd name="T8" fmla="*/ 2019 w 2785"/>
                        <a:gd name="T9" fmla="*/ 4506 h 4761"/>
                        <a:gd name="T10" fmla="*/ 1833 w 2785"/>
                        <a:gd name="T11" fmla="*/ 4427 h 4761"/>
                        <a:gd name="T12" fmla="*/ 1650 w 2785"/>
                        <a:gd name="T13" fmla="*/ 4343 h 4761"/>
                        <a:gd name="T14" fmla="*/ 1468 w 2785"/>
                        <a:gd name="T15" fmla="*/ 4251 h 4761"/>
                        <a:gd name="T16" fmla="*/ 1292 w 2785"/>
                        <a:gd name="T17" fmla="*/ 4159 h 4761"/>
                        <a:gd name="T18" fmla="*/ 1116 w 2785"/>
                        <a:gd name="T19" fmla="*/ 4055 h 4761"/>
                        <a:gd name="T20" fmla="*/ 948 w 2785"/>
                        <a:gd name="T21" fmla="*/ 3951 h 4761"/>
                        <a:gd name="T22" fmla="*/ 779 w 2785"/>
                        <a:gd name="T23" fmla="*/ 3838 h 4761"/>
                        <a:gd name="T24" fmla="*/ 618 w 2785"/>
                        <a:gd name="T25" fmla="*/ 3721 h 4761"/>
                        <a:gd name="T26" fmla="*/ 456 w 2785"/>
                        <a:gd name="T27" fmla="*/ 3600 h 4761"/>
                        <a:gd name="T28" fmla="*/ 302 w 2785"/>
                        <a:gd name="T29" fmla="*/ 3470 h 4761"/>
                        <a:gd name="T30" fmla="*/ 147 w 2785"/>
                        <a:gd name="T31" fmla="*/ 3337 h 4761"/>
                        <a:gd name="T32" fmla="*/ 0 w 2785"/>
                        <a:gd name="T33" fmla="*/ 3199 h 4761"/>
                        <a:gd name="T34" fmla="*/ 0 w 2785"/>
                        <a:gd name="T35" fmla="*/ 3199 h 4761"/>
                        <a:gd name="T36" fmla="*/ 0 w 2785"/>
                        <a:gd name="T37" fmla="*/ 0 h 4761"/>
                        <a:gd name="T38" fmla="*/ 0 w 2785"/>
                        <a:gd name="T39" fmla="*/ 0 h 4761"/>
                        <a:gd name="T40" fmla="*/ 154 w 2785"/>
                        <a:gd name="T41" fmla="*/ 129 h 4761"/>
                        <a:gd name="T42" fmla="*/ 309 w 2785"/>
                        <a:gd name="T43" fmla="*/ 259 h 4761"/>
                        <a:gd name="T44" fmla="*/ 467 w 2785"/>
                        <a:gd name="T45" fmla="*/ 384 h 4761"/>
                        <a:gd name="T46" fmla="*/ 632 w 2785"/>
                        <a:gd name="T47" fmla="*/ 505 h 4761"/>
                        <a:gd name="T48" fmla="*/ 797 w 2785"/>
                        <a:gd name="T49" fmla="*/ 618 h 4761"/>
                        <a:gd name="T50" fmla="*/ 962 w 2785"/>
                        <a:gd name="T51" fmla="*/ 731 h 4761"/>
                        <a:gd name="T52" fmla="*/ 1134 w 2785"/>
                        <a:gd name="T53" fmla="*/ 835 h 4761"/>
                        <a:gd name="T54" fmla="*/ 1310 w 2785"/>
                        <a:gd name="T55" fmla="*/ 939 h 4761"/>
                        <a:gd name="T56" fmla="*/ 1485 w 2785"/>
                        <a:gd name="T57" fmla="*/ 1035 h 4761"/>
                        <a:gd name="T58" fmla="*/ 1664 w 2785"/>
                        <a:gd name="T59" fmla="*/ 1127 h 4761"/>
                        <a:gd name="T60" fmla="*/ 1843 w 2785"/>
                        <a:gd name="T61" fmla="*/ 1215 h 4761"/>
                        <a:gd name="T62" fmla="*/ 2030 w 2785"/>
                        <a:gd name="T63" fmla="*/ 1299 h 4761"/>
                        <a:gd name="T64" fmla="*/ 2216 w 2785"/>
                        <a:gd name="T65" fmla="*/ 1378 h 4761"/>
                        <a:gd name="T66" fmla="*/ 2402 w 2785"/>
                        <a:gd name="T67" fmla="*/ 1453 h 4761"/>
                        <a:gd name="T68" fmla="*/ 2592 w 2785"/>
                        <a:gd name="T69" fmla="*/ 1520 h 4761"/>
                        <a:gd name="T70" fmla="*/ 2785 w 2785"/>
                        <a:gd name="T71" fmla="*/ 1587 h 4761"/>
                        <a:gd name="T72" fmla="*/ 2785 w 2785"/>
                        <a:gd name="T73" fmla="*/ 1587 h 4761"/>
                        <a:gd name="T74" fmla="*/ 2785 w 2785"/>
                        <a:gd name="T75" fmla="*/ 4761 h 4761"/>
                        <a:gd name="T76" fmla="*/ 2785 w 2785"/>
                        <a:gd name="T77" fmla="*/ 4761 h 4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85"/>
                        <a:gd name="T118" fmla="*/ 0 h 4761"/>
                        <a:gd name="T119" fmla="*/ 2785 w 2785"/>
                        <a:gd name="T120" fmla="*/ 4761 h 4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85" h="4761">
                          <a:moveTo>
                            <a:pt x="2785" y="4761"/>
                          </a:moveTo>
                          <a:lnTo>
                            <a:pt x="2588" y="4707"/>
                          </a:lnTo>
                          <a:lnTo>
                            <a:pt x="2395" y="4644"/>
                          </a:lnTo>
                          <a:lnTo>
                            <a:pt x="2205" y="4577"/>
                          </a:lnTo>
                          <a:lnTo>
                            <a:pt x="2019" y="4506"/>
                          </a:lnTo>
                          <a:lnTo>
                            <a:pt x="1833" y="4427"/>
                          </a:lnTo>
                          <a:lnTo>
                            <a:pt x="1650" y="4343"/>
                          </a:lnTo>
                          <a:lnTo>
                            <a:pt x="1468" y="4251"/>
                          </a:lnTo>
                          <a:lnTo>
                            <a:pt x="1292" y="4159"/>
                          </a:lnTo>
                          <a:lnTo>
                            <a:pt x="1116" y="4055"/>
                          </a:lnTo>
                          <a:lnTo>
                            <a:pt x="948" y="3951"/>
                          </a:lnTo>
                          <a:lnTo>
                            <a:pt x="779" y="3838"/>
                          </a:lnTo>
                          <a:lnTo>
                            <a:pt x="618" y="3721"/>
                          </a:lnTo>
                          <a:lnTo>
                            <a:pt x="456" y="3600"/>
                          </a:lnTo>
                          <a:lnTo>
                            <a:pt x="302" y="3470"/>
                          </a:lnTo>
                          <a:lnTo>
                            <a:pt x="147" y="3337"/>
                          </a:lnTo>
                          <a:lnTo>
                            <a:pt x="0" y="3199"/>
                          </a:lnTo>
                          <a:lnTo>
                            <a:pt x="0" y="0"/>
                          </a:lnTo>
                          <a:lnTo>
                            <a:pt x="154" y="129"/>
                          </a:lnTo>
                          <a:lnTo>
                            <a:pt x="309" y="259"/>
                          </a:lnTo>
                          <a:lnTo>
                            <a:pt x="467" y="384"/>
                          </a:lnTo>
                          <a:lnTo>
                            <a:pt x="632" y="505"/>
                          </a:lnTo>
                          <a:lnTo>
                            <a:pt x="797" y="618"/>
                          </a:lnTo>
                          <a:lnTo>
                            <a:pt x="962" y="731"/>
                          </a:lnTo>
                          <a:lnTo>
                            <a:pt x="1134" y="835"/>
                          </a:lnTo>
                          <a:lnTo>
                            <a:pt x="1310" y="939"/>
                          </a:lnTo>
                          <a:lnTo>
                            <a:pt x="1485" y="1035"/>
                          </a:lnTo>
                          <a:lnTo>
                            <a:pt x="1664" y="1127"/>
                          </a:lnTo>
                          <a:lnTo>
                            <a:pt x="1843" y="1215"/>
                          </a:lnTo>
                          <a:lnTo>
                            <a:pt x="2030" y="1299"/>
                          </a:lnTo>
                          <a:lnTo>
                            <a:pt x="2216" y="1378"/>
                          </a:lnTo>
                          <a:lnTo>
                            <a:pt x="2402" y="1453"/>
                          </a:lnTo>
                          <a:lnTo>
                            <a:pt x="2592" y="1520"/>
                          </a:lnTo>
                          <a:lnTo>
                            <a:pt x="2785" y="1587"/>
                          </a:lnTo>
                          <a:lnTo>
                            <a:pt x="2785" y="4761"/>
                          </a:lnTo>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4" name="Freeform 1052"/>
                    <p:cNvSpPr>
                      <a:spLocks/>
                    </p:cNvSpPr>
                    <p:nvPr/>
                  </p:nvSpPr>
                  <p:spPr bwMode="auto">
                    <a:xfrm>
                      <a:off x="11496" y="1295"/>
                      <a:ext cx="3183" cy="1653"/>
                    </a:xfrm>
                    <a:custGeom>
                      <a:avLst/>
                      <a:gdLst>
                        <a:gd name="T0" fmla="*/ 1956 w 3154"/>
                        <a:gd name="T1" fmla="*/ 1704 h 1704"/>
                        <a:gd name="T2" fmla="*/ 1956 w 3154"/>
                        <a:gd name="T3" fmla="*/ 1408 h 1704"/>
                        <a:gd name="T4" fmla="*/ 0 w 3154"/>
                        <a:gd name="T5" fmla="*/ 284 h 1704"/>
                        <a:gd name="T6" fmla="*/ 994 w 3154"/>
                        <a:gd name="T7" fmla="*/ 0 h 1704"/>
                        <a:gd name="T8" fmla="*/ 3154 w 3154"/>
                        <a:gd name="T9" fmla="*/ 1249 h 1704"/>
                        <a:gd name="T10" fmla="*/ 1956 w 3154"/>
                        <a:gd name="T11" fmla="*/ 1704 h 1704"/>
                        <a:gd name="T12" fmla="*/ 0 60000 65536"/>
                        <a:gd name="T13" fmla="*/ 0 60000 65536"/>
                        <a:gd name="T14" fmla="*/ 0 60000 65536"/>
                        <a:gd name="T15" fmla="*/ 0 60000 65536"/>
                        <a:gd name="T16" fmla="*/ 0 60000 65536"/>
                        <a:gd name="T17" fmla="*/ 0 60000 65536"/>
                        <a:gd name="T18" fmla="*/ 0 w 3154"/>
                        <a:gd name="T19" fmla="*/ 0 h 1704"/>
                        <a:gd name="T20" fmla="*/ 3154 w 3154"/>
                        <a:gd name="T21" fmla="*/ 1704 h 1704"/>
                      </a:gdLst>
                      <a:ahLst/>
                      <a:cxnLst>
                        <a:cxn ang="T12">
                          <a:pos x="T0" y="T1"/>
                        </a:cxn>
                        <a:cxn ang="T13">
                          <a:pos x="T2" y="T3"/>
                        </a:cxn>
                        <a:cxn ang="T14">
                          <a:pos x="T4" y="T5"/>
                        </a:cxn>
                        <a:cxn ang="T15">
                          <a:pos x="T6" y="T7"/>
                        </a:cxn>
                        <a:cxn ang="T16">
                          <a:pos x="T8" y="T9"/>
                        </a:cxn>
                        <a:cxn ang="T17">
                          <a:pos x="T10" y="T11"/>
                        </a:cxn>
                      </a:cxnLst>
                      <a:rect l="T18" t="T19" r="T20" b="T21"/>
                      <a:pathLst>
                        <a:path w="3154" h="1704">
                          <a:moveTo>
                            <a:pt x="1956" y="1704"/>
                          </a:moveTo>
                          <a:lnTo>
                            <a:pt x="1956" y="1408"/>
                          </a:lnTo>
                          <a:lnTo>
                            <a:pt x="0" y="284"/>
                          </a:lnTo>
                          <a:lnTo>
                            <a:pt x="994" y="0"/>
                          </a:lnTo>
                          <a:lnTo>
                            <a:pt x="3154" y="1249"/>
                          </a:lnTo>
                          <a:lnTo>
                            <a:pt x="1956" y="1704"/>
                          </a:ln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5" name="Freeform 1053"/>
                    <p:cNvSpPr>
                      <a:spLocks/>
                    </p:cNvSpPr>
                    <p:nvPr/>
                  </p:nvSpPr>
                  <p:spPr bwMode="auto">
                    <a:xfrm>
                      <a:off x="12584" y="4897"/>
                      <a:ext cx="3126" cy="3051"/>
                    </a:xfrm>
                    <a:custGeom>
                      <a:avLst/>
                      <a:gdLst>
                        <a:gd name="T0" fmla="*/ 0 w 3098"/>
                        <a:gd name="T1" fmla="*/ 1784 h 3145"/>
                        <a:gd name="T2" fmla="*/ 3098 w 3098"/>
                        <a:gd name="T3" fmla="*/ 0 h 3145"/>
                        <a:gd name="T4" fmla="*/ 3098 w 3098"/>
                        <a:gd name="T5" fmla="*/ 1362 h 3145"/>
                        <a:gd name="T6" fmla="*/ 0 w 3098"/>
                        <a:gd name="T7" fmla="*/ 3145 h 3145"/>
                        <a:gd name="T8" fmla="*/ 0 w 3098"/>
                        <a:gd name="T9" fmla="*/ 1784 h 3145"/>
                        <a:gd name="T10" fmla="*/ 0 60000 65536"/>
                        <a:gd name="T11" fmla="*/ 0 60000 65536"/>
                        <a:gd name="T12" fmla="*/ 0 60000 65536"/>
                        <a:gd name="T13" fmla="*/ 0 60000 65536"/>
                        <a:gd name="T14" fmla="*/ 0 60000 65536"/>
                        <a:gd name="T15" fmla="*/ 0 w 3098"/>
                        <a:gd name="T16" fmla="*/ 0 h 3145"/>
                        <a:gd name="T17" fmla="*/ 3098 w 3098"/>
                        <a:gd name="T18" fmla="*/ 3145 h 3145"/>
                      </a:gdLst>
                      <a:ahLst/>
                      <a:cxnLst>
                        <a:cxn ang="T10">
                          <a:pos x="T0" y="T1"/>
                        </a:cxn>
                        <a:cxn ang="T11">
                          <a:pos x="T2" y="T3"/>
                        </a:cxn>
                        <a:cxn ang="T12">
                          <a:pos x="T4" y="T5"/>
                        </a:cxn>
                        <a:cxn ang="T13">
                          <a:pos x="T6" y="T7"/>
                        </a:cxn>
                        <a:cxn ang="T14">
                          <a:pos x="T8" y="T9"/>
                        </a:cxn>
                      </a:cxnLst>
                      <a:rect l="T15" t="T16" r="T17" b="T18"/>
                      <a:pathLst>
                        <a:path w="3098" h="3145">
                          <a:moveTo>
                            <a:pt x="0" y="1784"/>
                          </a:moveTo>
                          <a:lnTo>
                            <a:pt x="3098" y="0"/>
                          </a:lnTo>
                          <a:lnTo>
                            <a:pt x="3098" y="1362"/>
                          </a:lnTo>
                          <a:lnTo>
                            <a:pt x="0" y="3145"/>
                          </a:lnTo>
                          <a:lnTo>
                            <a:pt x="0" y="1784"/>
                          </a:lnTo>
                          <a:close/>
                        </a:path>
                      </a:pathLst>
                    </a:custGeom>
                    <a:solidFill>
                      <a:srgbClr val="0099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6" name="Freeform 1054"/>
                    <p:cNvSpPr>
                      <a:spLocks/>
                    </p:cNvSpPr>
                    <p:nvPr/>
                  </p:nvSpPr>
                  <p:spPr bwMode="auto">
                    <a:xfrm>
                      <a:off x="15196" y="5314"/>
                      <a:ext cx="177" cy="806"/>
                    </a:xfrm>
                    <a:custGeom>
                      <a:avLst/>
                      <a:gdLst>
                        <a:gd name="T0" fmla="*/ 0 w 175"/>
                        <a:gd name="T1" fmla="*/ 109 h 831"/>
                        <a:gd name="T2" fmla="*/ 175 w 175"/>
                        <a:gd name="T3" fmla="*/ 0 h 831"/>
                        <a:gd name="T4" fmla="*/ 175 w 175"/>
                        <a:gd name="T5" fmla="*/ 723 h 831"/>
                        <a:gd name="T6" fmla="*/ 0 w 175"/>
                        <a:gd name="T7" fmla="*/ 831 h 831"/>
                        <a:gd name="T8" fmla="*/ 0 w 175"/>
                        <a:gd name="T9" fmla="*/ 109 h 831"/>
                        <a:gd name="T10" fmla="*/ 0 60000 65536"/>
                        <a:gd name="T11" fmla="*/ 0 60000 65536"/>
                        <a:gd name="T12" fmla="*/ 0 60000 65536"/>
                        <a:gd name="T13" fmla="*/ 0 60000 65536"/>
                        <a:gd name="T14" fmla="*/ 0 60000 65536"/>
                        <a:gd name="T15" fmla="*/ 0 w 175"/>
                        <a:gd name="T16" fmla="*/ 0 h 831"/>
                        <a:gd name="T17" fmla="*/ 175 w 175"/>
                        <a:gd name="T18" fmla="*/ 831 h 831"/>
                      </a:gdLst>
                      <a:ahLst/>
                      <a:cxnLst>
                        <a:cxn ang="T10">
                          <a:pos x="T0" y="T1"/>
                        </a:cxn>
                        <a:cxn ang="T11">
                          <a:pos x="T2" y="T3"/>
                        </a:cxn>
                        <a:cxn ang="T12">
                          <a:pos x="T4" y="T5"/>
                        </a:cxn>
                        <a:cxn ang="T13">
                          <a:pos x="T6" y="T7"/>
                        </a:cxn>
                        <a:cxn ang="T14">
                          <a:pos x="T8" y="T9"/>
                        </a:cxn>
                      </a:cxnLst>
                      <a:rect l="T15" t="T16" r="T17" b="T18"/>
                      <a:pathLst>
                        <a:path w="175" h="831">
                          <a:moveTo>
                            <a:pt x="0" y="109"/>
                          </a:moveTo>
                          <a:lnTo>
                            <a:pt x="175" y="0"/>
                          </a:lnTo>
                          <a:lnTo>
                            <a:pt x="175" y="723"/>
                          </a:lnTo>
                          <a:lnTo>
                            <a:pt x="0" y="831"/>
                          </a:lnTo>
                          <a:lnTo>
                            <a:pt x="0" y="109"/>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7" name="Freeform 1055"/>
                    <p:cNvSpPr>
                      <a:spLocks/>
                    </p:cNvSpPr>
                    <p:nvPr/>
                  </p:nvSpPr>
                  <p:spPr bwMode="auto">
                    <a:xfrm>
                      <a:off x="14980" y="5476"/>
                      <a:ext cx="99" cy="757"/>
                    </a:xfrm>
                    <a:custGeom>
                      <a:avLst/>
                      <a:gdLst>
                        <a:gd name="T0" fmla="*/ 0 w 98"/>
                        <a:gd name="T1" fmla="*/ 55 h 781"/>
                        <a:gd name="T2" fmla="*/ 98 w 98"/>
                        <a:gd name="T3" fmla="*/ 0 h 781"/>
                        <a:gd name="T4" fmla="*/ 98 w 98"/>
                        <a:gd name="T5" fmla="*/ 723 h 781"/>
                        <a:gd name="T6" fmla="*/ 0 w 98"/>
                        <a:gd name="T7" fmla="*/ 781 h 781"/>
                        <a:gd name="T8" fmla="*/ 0 w 98"/>
                        <a:gd name="T9" fmla="*/ 55 h 781"/>
                        <a:gd name="T10" fmla="*/ 0 60000 65536"/>
                        <a:gd name="T11" fmla="*/ 0 60000 65536"/>
                        <a:gd name="T12" fmla="*/ 0 60000 65536"/>
                        <a:gd name="T13" fmla="*/ 0 60000 65536"/>
                        <a:gd name="T14" fmla="*/ 0 60000 65536"/>
                        <a:gd name="T15" fmla="*/ 0 w 98"/>
                        <a:gd name="T16" fmla="*/ 0 h 781"/>
                        <a:gd name="T17" fmla="*/ 98 w 98"/>
                        <a:gd name="T18" fmla="*/ 781 h 781"/>
                      </a:gdLst>
                      <a:ahLst/>
                      <a:cxnLst>
                        <a:cxn ang="T10">
                          <a:pos x="T0" y="T1"/>
                        </a:cxn>
                        <a:cxn ang="T11">
                          <a:pos x="T2" y="T3"/>
                        </a:cxn>
                        <a:cxn ang="T12">
                          <a:pos x="T4" y="T5"/>
                        </a:cxn>
                        <a:cxn ang="T13">
                          <a:pos x="T6" y="T7"/>
                        </a:cxn>
                        <a:cxn ang="T14">
                          <a:pos x="T8" y="T9"/>
                        </a:cxn>
                      </a:cxnLst>
                      <a:rect l="T15" t="T16" r="T17" b="T18"/>
                      <a:pathLst>
                        <a:path w="98" h="781">
                          <a:moveTo>
                            <a:pt x="0" y="55"/>
                          </a:moveTo>
                          <a:lnTo>
                            <a:pt x="98" y="0"/>
                          </a:lnTo>
                          <a:lnTo>
                            <a:pt x="98" y="723"/>
                          </a:lnTo>
                          <a:lnTo>
                            <a:pt x="0" y="781"/>
                          </a:lnTo>
                          <a:lnTo>
                            <a:pt x="0" y="55"/>
                          </a:lnTo>
                          <a:close/>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8" name="Freeform 1056"/>
                    <p:cNvSpPr>
                      <a:spLocks/>
                    </p:cNvSpPr>
                    <p:nvPr/>
                  </p:nvSpPr>
                  <p:spPr bwMode="auto">
                    <a:xfrm>
                      <a:off x="9487" y="5338"/>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49" name="Freeform 1057"/>
                    <p:cNvSpPr>
                      <a:spLocks/>
                    </p:cNvSpPr>
                    <p:nvPr/>
                  </p:nvSpPr>
                  <p:spPr bwMode="auto">
                    <a:xfrm>
                      <a:off x="9487" y="5529"/>
                      <a:ext cx="748" cy="579"/>
                    </a:xfrm>
                    <a:custGeom>
                      <a:avLst/>
                      <a:gdLst>
                        <a:gd name="T0" fmla="*/ 0 w 741"/>
                        <a:gd name="T1" fmla="*/ 0 h 597"/>
                        <a:gd name="T2" fmla="*/ 176 w 741"/>
                        <a:gd name="T3" fmla="*/ 163 h 597"/>
                        <a:gd name="T4" fmla="*/ 355 w 741"/>
                        <a:gd name="T5" fmla="*/ 317 h 597"/>
                        <a:gd name="T6" fmla="*/ 544 w 741"/>
                        <a:gd name="T7" fmla="*/ 463 h 597"/>
                        <a:gd name="T8" fmla="*/ 741 w 741"/>
                        <a:gd name="T9" fmla="*/ 597 h 597"/>
                        <a:gd name="T10" fmla="*/ 0 60000 65536"/>
                        <a:gd name="T11" fmla="*/ 0 60000 65536"/>
                        <a:gd name="T12" fmla="*/ 0 60000 65536"/>
                        <a:gd name="T13" fmla="*/ 0 60000 65536"/>
                        <a:gd name="T14" fmla="*/ 0 60000 65536"/>
                        <a:gd name="T15" fmla="*/ 0 w 741"/>
                        <a:gd name="T16" fmla="*/ 0 h 597"/>
                        <a:gd name="T17" fmla="*/ 741 w 741"/>
                        <a:gd name="T18" fmla="*/ 597 h 597"/>
                      </a:gdLst>
                      <a:ahLst/>
                      <a:cxnLst>
                        <a:cxn ang="T10">
                          <a:pos x="T0" y="T1"/>
                        </a:cxn>
                        <a:cxn ang="T11">
                          <a:pos x="T2" y="T3"/>
                        </a:cxn>
                        <a:cxn ang="T12">
                          <a:pos x="T4" y="T5"/>
                        </a:cxn>
                        <a:cxn ang="T13">
                          <a:pos x="T6" y="T7"/>
                        </a:cxn>
                        <a:cxn ang="T14">
                          <a:pos x="T8" y="T9"/>
                        </a:cxn>
                      </a:cxnLst>
                      <a:rect l="T15" t="T16" r="T17" b="T18"/>
                      <a:pathLst>
                        <a:path w="741" h="597">
                          <a:moveTo>
                            <a:pt x="0" y="0"/>
                          </a:moveTo>
                          <a:lnTo>
                            <a:pt x="176" y="163"/>
                          </a:lnTo>
                          <a:lnTo>
                            <a:pt x="355" y="317"/>
                          </a:lnTo>
                          <a:lnTo>
                            <a:pt x="544" y="463"/>
                          </a:lnTo>
                          <a:lnTo>
                            <a:pt x="741" y="59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50" name="Freeform 1058"/>
                    <p:cNvSpPr>
                      <a:spLocks/>
                    </p:cNvSpPr>
                    <p:nvPr/>
                  </p:nvSpPr>
                  <p:spPr bwMode="auto">
                    <a:xfrm>
                      <a:off x="9487" y="5723"/>
                      <a:ext cx="748" cy="575"/>
                    </a:xfrm>
                    <a:custGeom>
                      <a:avLst/>
                      <a:gdLst>
                        <a:gd name="T0" fmla="*/ 0 w 741"/>
                        <a:gd name="T1" fmla="*/ 0 h 593"/>
                        <a:gd name="T2" fmla="*/ 176 w 741"/>
                        <a:gd name="T3" fmla="*/ 163 h 593"/>
                        <a:gd name="T4" fmla="*/ 355 w 741"/>
                        <a:gd name="T5" fmla="*/ 318 h 593"/>
                        <a:gd name="T6" fmla="*/ 544 w 741"/>
                        <a:gd name="T7" fmla="*/ 460 h 593"/>
                        <a:gd name="T8" fmla="*/ 741 w 741"/>
                        <a:gd name="T9" fmla="*/ 593 h 593"/>
                        <a:gd name="T10" fmla="*/ 0 60000 65536"/>
                        <a:gd name="T11" fmla="*/ 0 60000 65536"/>
                        <a:gd name="T12" fmla="*/ 0 60000 65536"/>
                        <a:gd name="T13" fmla="*/ 0 60000 65536"/>
                        <a:gd name="T14" fmla="*/ 0 60000 65536"/>
                        <a:gd name="T15" fmla="*/ 0 w 741"/>
                        <a:gd name="T16" fmla="*/ 0 h 593"/>
                        <a:gd name="T17" fmla="*/ 741 w 741"/>
                        <a:gd name="T18" fmla="*/ 593 h 593"/>
                      </a:gdLst>
                      <a:ahLst/>
                      <a:cxnLst>
                        <a:cxn ang="T10">
                          <a:pos x="T0" y="T1"/>
                        </a:cxn>
                        <a:cxn ang="T11">
                          <a:pos x="T2" y="T3"/>
                        </a:cxn>
                        <a:cxn ang="T12">
                          <a:pos x="T4" y="T5"/>
                        </a:cxn>
                        <a:cxn ang="T13">
                          <a:pos x="T6" y="T7"/>
                        </a:cxn>
                        <a:cxn ang="T14">
                          <a:pos x="T8" y="T9"/>
                        </a:cxn>
                      </a:cxnLst>
                      <a:rect l="T15" t="T16" r="T17" b="T18"/>
                      <a:pathLst>
                        <a:path w="741" h="593">
                          <a:moveTo>
                            <a:pt x="0" y="0"/>
                          </a:moveTo>
                          <a:lnTo>
                            <a:pt x="176" y="163"/>
                          </a:lnTo>
                          <a:lnTo>
                            <a:pt x="355" y="318"/>
                          </a:lnTo>
                          <a:lnTo>
                            <a:pt x="544" y="460"/>
                          </a:lnTo>
                          <a:lnTo>
                            <a:pt x="741" y="593"/>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51" name="Freeform 1059"/>
                    <p:cNvSpPr>
                      <a:spLocks/>
                    </p:cNvSpPr>
                    <p:nvPr/>
                  </p:nvSpPr>
                  <p:spPr bwMode="auto">
                    <a:xfrm>
                      <a:off x="9487" y="5913"/>
                      <a:ext cx="748" cy="580"/>
                    </a:xfrm>
                    <a:custGeom>
                      <a:avLst/>
                      <a:gdLst>
                        <a:gd name="T0" fmla="*/ 0 w 741"/>
                        <a:gd name="T1" fmla="*/ 0 h 598"/>
                        <a:gd name="T2" fmla="*/ 176 w 741"/>
                        <a:gd name="T3" fmla="*/ 163 h 598"/>
                        <a:gd name="T4" fmla="*/ 355 w 741"/>
                        <a:gd name="T5" fmla="*/ 318 h 598"/>
                        <a:gd name="T6" fmla="*/ 544 w 741"/>
                        <a:gd name="T7" fmla="*/ 464 h 598"/>
                        <a:gd name="T8" fmla="*/ 741 w 741"/>
                        <a:gd name="T9" fmla="*/ 598 h 598"/>
                        <a:gd name="T10" fmla="*/ 0 60000 65536"/>
                        <a:gd name="T11" fmla="*/ 0 60000 65536"/>
                        <a:gd name="T12" fmla="*/ 0 60000 65536"/>
                        <a:gd name="T13" fmla="*/ 0 60000 65536"/>
                        <a:gd name="T14" fmla="*/ 0 60000 65536"/>
                        <a:gd name="T15" fmla="*/ 0 w 741"/>
                        <a:gd name="T16" fmla="*/ 0 h 598"/>
                        <a:gd name="T17" fmla="*/ 741 w 741"/>
                        <a:gd name="T18" fmla="*/ 598 h 598"/>
                      </a:gdLst>
                      <a:ahLst/>
                      <a:cxnLst>
                        <a:cxn ang="T10">
                          <a:pos x="T0" y="T1"/>
                        </a:cxn>
                        <a:cxn ang="T11">
                          <a:pos x="T2" y="T3"/>
                        </a:cxn>
                        <a:cxn ang="T12">
                          <a:pos x="T4" y="T5"/>
                        </a:cxn>
                        <a:cxn ang="T13">
                          <a:pos x="T6" y="T7"/>
                        </a:cxn>
                        <a:cxn ang="T14">
                          <a:pos x="T8" y="T9"/>
                        </a:cxn>
                      </a:cxnLst>
                      <a:rect l="T15" t="T16" r="T17" b="T18"/>
                      <a:pathLst>
                        <a:path w="741" h="598">
                          <a:moveTo>
                            <a:pt x="0" y="0"/>
                          </a:moveTo>
                          <a:lnTo>
                            <a:pt x="176" y="163"/>
                          </a:lnTo>
                          <a:lnTo>
                            <a:pt x="355" y="318"/>
                          </a:lnTo>
                          <a:lnTo>
                            <a:pt x="544" y="464"/>
                          </a:lnTo>
                          <a:lnTo>
                            <a:pt x="741" y="598"/>
                          </a:lnTo>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52" name="Line 1060"/>
                    <p:cNvSpPr>
                      <a:spLocks noChangeShapeType="1"/>
                    </p:cNvSpPr>
                    <p:nvPr/>
                  </p:nvSpPr>
                  <p:spPr bwMode="auto">
                    <a:xfrm>
                      <a:off x="12184" y="1801"/>
                      <a:ext cx="1318" cy="73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53" name="Line 1061"/>
                    <p:cNvSpPr>
                      <a:spLocks noChangeShapeType="1"/>
                    </p:cNvSpPr>
                    <p:nvPr/>
                  </p:nvSpPr>
                  <p:spPr bwMode="auto">
                    <a:xfrm>
                      <a:off x="12358" y="1756"/>
                      <a:ext cx="1318" cy="7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54" name="Line 1062"/>
                    <p:cNvSpPr>
                      <a:spLocks noChangeShapeType="1"/>
                    </p:cNvSpPr>
                    <p:nvPr/>
                  </p:nvSpPr>
                  <p:spPr bwMode="auto">
                    <a:xfrm>
                      <a:off x="12527" y="1712"/>
                      <a:ext cx="1319" cy="729"/>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55" name="Line 1063"/>
                    <p:cNvSpPr>
                      <a:spLocks noChangeShapeType="1"/>
                    </p:cNvSpPr>
                    <p:nvPr/>
                  </p:nvSpPr>
                  <p:spPr bwMode="auto">
                    <a:xfrm>
                      <a:off x="12701" y="1663"/>
                      <a:ext cx="1319" cy="73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56" name="Freeform 1064"/>
                    <p:cNvSpPr>
                      <a:spLocks/>
                    </p:cNvSpPr>
                    <p:nvPr/>
                  </p:nvSpPr>
                  <p:spPr bwMode="auto">
                    <a:xfrm>
                      <a:off x="10348" y="2175"/>
                      <a:ext cx="2038" cy="3378"/>
                    </a:xfrm>
                    <a:custGeom>
                      <a:avLst/>
                      <a:gdLst>
                        <a:gd name="T0" fmla="*/ 0 w 2020"/>
                        <a:gd name="T1" fmla="*/ 0 h 3483"/>
                        <a:gd name="T2" fmla="*/ 0 w 2020"/>
                        <a:gd name="T3" fmla="*/ 2297 h 3483"/>
                        <a:gd name="T4" fmla="*/ 0 w 2020"/>
                        <a:gd name="T5" fmla="*/ 2297 h 3483"/>
                        <a:gd name="T6" fmla="*/ 229 w 2020"/>
                        <a:gd name="T7" fmla="*/ 2485 h 3483"/>
                        <a:gd name="T8" fmla="*/ 464 w 2020"/>
                        <a:gd name="T9" fmla="*/ 2660 h 3483"/>
                        <a:gd name="T10" fmla="*/ 706 w 2020"/>
                        <a:gd name="T11" fmla="*/ 2827 h 3483"/>
                        <a:gd name="T12" fmla="*/ 956 w 2020"/>
                        <a:gd name="T13" fmla="*/ 2982 h 3483"/>
                        <a:gd name="T14" fmla="*/ 1212 w 2020"/>
                        <a:gd name="T15" fmla="*/ 3124 h 3483"/>
                        <a:gd name="T16" fmla="*/ 1475 w 2020"/>
                        <a:gd name="T17" fmla="*/ 3253 h 3483"/>
                        <a:gd name="T18" fmla="*/ 1746 w 2020"/>
                        <a:gd name="T19" fmla="*/ 3374 h 3483"/>
                        <a:gd name="T20" fmla="*/ 2020 w 2020"/>
                        <a:gd name="T21" fmla="*/ 3483 h 3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20"/>
                        <a:gd name="T34" fmla="*/ 0 h 3483"/>
                        <a:gd name="T35" fmla="*/ 2020 w 2020"/>
                        <a:gd name="T36" fmla="*/ 3483 h 3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20" h="3483">
                          <a:moveTo>
                            <a:pt x="0" y="0"/>
                          </a:moveTo>
                          <a:lnTo>
                            <a:pt x="0" y="2297"/>
                          </a:lnTo>
                          <a:lnTo>
                            <a:pt x="229" y="2485"/>
                          </a:lnTo>
                          <a:lnTo>
                            <a:pt x="464" y="2660"/>
                          </a:lnTo>
                          <a:lnTo>
                            <a:pt x="706" y="2827"/>
                          </a:lnTo>
                          <a:lnTo>
                            <a:pt x="956" y="2982"/>
                          </a:lnTo>
                          <a:lnTo>
                            <a:pt x="1212" y="3124"/>
                          </a:lnTo>
                          <a:lnTo>
                            <a:pt x="1475" y="3253"/>
                          </a:lnTo>
                          <a:lnTo>
                            <a:pt x="1746" y="3374"/>
                          </a:lnTo>
                          <a:lnTo>
                            <a:pt x="2020" y="34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57" name="Line 1065"/>
                    <p:cNvSpPr>
                      <a:spLocks noChangeShapeType="1"/>
                    </p:cNvSpPr>
                    <p:nvPr/>
                  </p:nvSpPr>
                  <p:spPr bwMode="auto">
                    <a:xfrm>
                      <a:off x="11028" y="6404"/>
                      <a:ext cx="1406" cy="547"/>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9458" name="Freeform 1066"/>
                    <p:cNvSpPr>
                      <a:spLocks/>
                    </p:cNvSpPr>
                    <p:nvPr/>
                  </p:nvSpPr>
                  <p:spPr bwMode="auto">
                    <a:xfrm>
                      <a:off x="11287" y="6903"/>
                      <a:ext cx="1134" cy="579"/>
                    </a:xfrm>
                    <a:custGeom>
                      <a:avLst/>
                      <a:gdLst>
                        <a:gd name="T0" fmla="*/ 91 w 1124"/>
                        <a:gd name="T1" fmla="*/ 0 h 597"/>
                        <a:gd name="T2" fmla="*/ 1061 w 1124"/>
                        <a:gd name="T3" fmla="*/ 384 h 597"/>
                        <a:gd name="T4" fmla="*/ 1096 w 1124"/>
                        <a:gd name="T5" fmla="*/ 409 h 597"/>
                        <a:gd name="T6" fmla="*/ 1110 w 1124"/>
                        <a:gd name="T7" fmla="*/ 426 h 597"/>
                        <a:gd name="T8" fmla="*/ 1117 w 1124"/>
                        <a:gd name="T9" fmla="*/ 446 h 597"/>
                        <a:gd name="T10" fmla="*/ 1124 w 1124"/>
                        <a:gd name="T11" fmla="*/ 467 h 597"/>
                        <a:gd name="T12" fmla="*/ 1124 w 1124"/>
                        <a:gd name="T13" fmla="*/ 488 h 597"/>
                        <a:gd name="T14" fmla="*/ 1124 w 1124"/>
                        <a:gd name="T15" fmla="*/ 509 h 597"/>
                        <a:gd name="T16" fmla="*/ 1117 w 1124"/>
                        <a:gd name="T17" fmla="*/ 530 h 597"/>
                        <a:gd name="T18" fmla="*/ 1103 w 1124"/>
                        <a:gd name="T19" fmla="*/ 555 h 597"/>
                        <a:gd name="T20" fmla="*/ 1082 w 1124"/>
                        <a:gd name="T21" fmla="*/ 576 h 597"/>
                        <a:gd name="T22" fmla="*/ 1057 w 1124"/>
                        <a:gd name="T23" fmla="*/ 588 h 597"/>
                        <a:gd name="T24" fmla="*/ 1029 w 1124"/>
                        <a:gd name="T25" fmla="*/ 597 h 597"/>
                        <a:gd name="T26" fmla="*/ 1029 w 1124"/>
                        <a:gd name="T27" fmla="*/ 597 h 597"/>
                        <a:gd name="T28" fmla="*/ 91 w 1124"/>
                        <a:gd name="T29" fmla="*/ 229 h 597"/>
                        <a:gd name="T30" fmla="*/ 70 w 1124"/>
                        <a:gd name="T31" fmla="*/ 221 h 597"/>
                        <a:gd name="T32" fmla="*/ 49 w 1124"/>
                        <a:gd name="T33" fmla="*/ 213 h 597"/>
                        <a:gd name="T34" fmla="*/ 18 w 1124"/>
                        <a:gd name="T35" fmla="*/ 179 h 597"/>
                        <a:gd name="T36" fmla="*/ 7 w 1124"/>
                        <a:gd name="T37" fmla="*/ 158 h 597"/>
                        <a:gd name="T38" fmla="*/ 0 w 1124"/>
                        <a:gd name="T39" fmla="*/ 137 h 597"/>
                        <a:gd name="T40" fmla="*/ 0 w 1124"/>
                        <a:gd name="T41" fmla="*/ 116 h 597"/>
                        <a:gd name="T42" fmla="*/ 0 w 1124"/>
                        <a:gd name="T43" fmla="*/ 91 h 597"/>
                        <a:gd name="T44" fmla="*/ 14 w 1124"/>
                        <a:gd name="T45" fmla="*/ 62 h 597"/>
                        <a:gd name="T46" fmla="*/ 32 w 1124"/>
                        <a:gd name="T47" fmla="*/ 33 h 597"/>
                        <a:gd name="T48" fmla="*/ 60 w 1124"/>
                        <a:gd name="T49" fmla="*/ 12 h 597"/>
                        <a:gd name="T50" fmla="*/ 91 w 1124"/>
                        <a:gd name="T51" fmla="*/ 0 h 597"/>
                        <a:gd name="T52" fmla="*/ 91 w 1124"/>
                        <a:gd name="T53" fmla="*/ 0 h 5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24"/>
                        <a:gd name="T82" fmla="*/ 0 h 597"/>
                        <a:gd name="T83" fmla="*/ 1124 w 1124"/>
                        <a:gd name="T84" fmla="*/ 597 h 5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24" h="597">
                          <a:moveTo>
                            <a:pt x="91" y="0"/>
                          </a:moveTo>
                          <a:lnTo>
                            <a:pt x="1061" y="384"/>
                          </a:lnTo>
                          <a:lnTo>
                            <a:pt x="1096" y="409"/>
                          </a:lnTo>
                          <a:lnTo>
                            <a:pt x="1110" y="426"/>
                          </a:lnTo>
                          <a:lnTo>
                            <a:pt x="1117" y="446"/>
                          </a:lnTo>
                          <a:lnTo>
                            <a:pt x="1124" y="467"/>
                          </a:lnTo>
                          <a:lnTo>
                            <a:pt x="1124" y="488"/>
                          </a:lnTo>
                          <a:lnTo>
                            <a:pt x="1124" y="509"/>
                          </a:lnTo>
                          <a:lnTo>
                            <a:pt x="1117" y="530"/>
                          </a:lnTo>
                          <a:lnTo>
                            <a:pt x="1103" y="555"/>
                          </a:lnTo>
                          <a:lnTo>
                            <a:pt x="1082" y="576"/>
                          </a:lnTo>
                          <a:lnTo>
                            <a:pt x="1057" y="588"/>
                          </a:lnTo>
                          <a:lnTo>
                            <a:pt x="1029" y="597"/>
                          </a:lnTo>
                          <a:lnTo>
                            <a:pt x="91" y="229"/>
                          </a:lnTo>
                          <a:lnTo>
                            <a:pt x="70" y="221"/>
                          </a:lnTo>
                          <a:lnTo>
                            <a:pt x="49" y="213"/>
                          </a:lnTo>
                          <a:lnTo>
                            <a:pt x="18" y="179"/>
                          </a:lnTo>
                          <a:lnTo>
                            <a:pt x="7" y="158"/>
                          </a:lnTo>
                          <a:lnTo>
                            <a:pt x="0" y="137"/>
                          </a:lnTo>
                          <a:lnTo>
                            <a:pt x="0" y="116"/>
                          </a:lnTo>
                          <a:lnTo>
                            <a:pt x="0" y="91"/>
                          </a:lnTo>
                          <a:lnTo>
                            <a:pt x="14" y="62"/>
                          </a:lnTo>
                          <a:lnTo>
                            <a:pt x="32" y="33"/>
                          </a:lnTo>
                          <a:lnTo>
                            <a:pt x="60" y="12"/>
                          </a:lnTo>
                          <a:lnTo>
                            <a:pt x="91" y="0"/>
                          </a:lnTo>
                          <a:close/>
                        </a:path>
                      </a:pathLst>
                    </a:custGeom>
                    <a:solidFill>
                      <a:srgbClr val="FFCC00"/>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436" name="Freeform 1067"/>
                  <p:cNvSpPr>
                    <a:spLocks/>
                  </p:cNvSpPr>
                  <p:nvPr/>
                </p:nvSpPr>
                <p:spPr bwMode="auto">
                  <a:xfrm>
                    <a:off x="11999" y="5574"/>
                    <a:ext cx="209" cy="235"/>
                  </a:xfrm>
                  <a:custGeom>
                    <a:avLst/>
                    <a:gdLst>
                      <a:gd name="T0" fmla="*/ 186 w 207"/>
                      <a:gd name="T1" fmla="*/ 75 h 242"/>
                      <a:gd name="T2" fmla="*/ 154 w 207"/>
                      <a:gd name="T3" fmla="*/ 33 h 242"/>
                      <a:gd name="T4" fmla="*/ 116 w 207"/>
                      <a:gd name="T5" fmla="*/ 8 h 242"/>
                      <a:gd name="T6" fmla="*/ 98 w 207"/>
                      <a:gd name="T7" fmla="*/ 4 h 242"/>
                      <a:gd name="T8" fmla="*/ 77 w 207"/>
                      <a:gd name="T9" fmla="*/ 0 h 242"/>
                      <a:gd name="T10" fmla="*/ 56 w 207"/>
                      <a:gd name="T11" fmla="*/ 4 h 242"/>
                      <a:gd name="T12" fmla="*/ 39 w 207"/>
                      <a:gd name="T13" fmla="*/ 12 h 242"/>
                      <a:gd name="T14" fmla="*/ 25 w 207"/>
                      <a:gd name="T15" fmla="*/ 25 h 242"/>
                      <a:gd name="T16" fmla="*/ 14 w 207"/>
                      <a:gd name="T17" fmla="*/ 37 h 242"/>
                      <a:gd name="T18" fmla="*/ 3 w 207"/>
                      <a:gd name="T19" fmla="*/ 58 h 242"/>
                      <a:gd name="T20" fmla="*/ 0 w 207"/>
                      <a:gd name="T21" fmla="*/ 75 h 242"/>
                      <a:gd name="T22" fmla="*/ 0 w 207"/>
                      <a:gd name="T23" fmla="*/ 100 h 242"/>
                      <a:gd name="T24" fmla="*/ 3 w 207"/>
                      <a:gd name="T25" fmla="*/ 121 h 242"/>
                      <a:gd name="T26" fmla="*/ 10 w 207"/>
                      <a:gd name="T27" fmla="*/ 146 h 242"/>
                      <a:gd name="T28" fmla="*/ 21 w 207"/>
                      <a:gd name="T29" fmla="*/ 167 h 242"/>
                      <a:gd name="T30" fmla="*/ 53 w 207"/>
                      <a:gd name="T31" fmla="*/ 208 h 242"/>
                      <a:gd name="T32" fmla="*/ 91 w 207"/>
                      <a:gd name="T33" fmla="*/ 233 h 242"/>
                      <a:gd name="T34" fmla="*/ 109 w 207"/>
                      <a:gd name="T35" fmla="*/ 238 h 242"/>
                      <a:gd name="T36" fmla="*/ 130 w 207"/>
                      <a:gd name="T37" fmla="*/ 242 h 242"/>
                      <a:gd name="T38" fmla="*/ 147 w 207"/>
                      <a:gd name="T39" fmla="*/ 238 h 242"/>
                      <a:gd name="T40" fmla="*/ 169 w 207"/>
                      <a:gd name="T41" fmla="*/ 229 h 242"/>
                      <a:gd name="T42" fmla="*/ 183 w 207"/>
                      <a:gd name="T43" fmla="*/ 217 h 242"/>
                      <a:gd name="T44" fmla="*/ 193 w 207"/>
                      <a:gd name="T45" fmla="*/ 204 h 242"/>
                      <a:gd name="T46" fmla="*/ 204 w 207"/>
                      <a:gd name="T47" fmla="*/ 183 h 242"/>
                      <a:gd name="T48" fmla="*/ 207 w 207"/>
                      <a:gd name="T49" fmla="*/ 167 h 242"/>
                      <a:gd name="T50" fmla="*/ 207 w 207"/>
                      <a:gd name="T51" fmla="*/ 142 h 242"/>
                      <a:gd name="T52" fmla="*/ 204 w 207"/>
                      <a:gd name="T53" fmla="*/ 121 h 242"/>
                      <a:gd name="T54" fmla="*/ 197 w 207"/>
                      <a:gd name="T55" fmla="*/ 96 h 242"/>
                      <a:gd name="T56" fmla="*/ 186 w 207"/>
                      <a:gd name="T57" fmla="*/ 75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242"/>
                      <a:gd name="T89" fmla="*/ 207 w 20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242">
                        <a:moveTo>
                          <a:pt x="186" y="75"/>
                        </a:moveTo>
                        <a:lnTo>
                          <a:pt x="154" y="33"/>
                        </a:lnTo>
                        <a:lnTo>
                          <a:pt x="116" y="8"/>
                        </a:lnTo>
                        <a:lnTo>
                          <a:pt x="98" y="4"/>
                        </a:lnTo>
                        <a:lnTo>
                          <a:pt x="77" y="0"/>
                        </a:lnTo>
                        <a:lnTo>
                          <a:pt x="56" y="4"/>
                        </a:lnTo>
                        <a:lnTo>
                          <a:pt x="39" y="12"/>
                        </a:lnTo>
                        <a:lnTo>
                          <a:pt x="25" y="25"/>
                        </a:lnTo>
                        <a:lnTo>
                          <a:pt x="14" y="37"/>
                        </a:lnTo>
                        <a:lnTo>
                          <a:pt x="3" y="58"/>
                        </a:lnTo>
                        <a:lnTo>
                          <a:pt x="0" y="75"/>
                        </a:lnTo>
                        <a:lnTo>
                          <a:pt x="0" y="100"/>
                        </a:lnTo>
                        <a:lnTo>
                          <a:pt x="3" y="121"/>
                        </a:lnTo>
                        <a:lnTo>
                          <a:pt x="10" y="146"/>
                        </a:lnTo>
                        <a:lnTo>
                          <a:pt x="21" y="167"/>
                        </a:lnTo>
                        <a:lnTo>
                          <a:pt x="53" y="208"/>
                        </a:lnTo>
                        <a:lnTo>
                          <a:pt x="91" y="233"/>
                        </a:lnTo>
                        <a:lnTo>
                          <a:pt x="109" y="238"/>
                        </a:lnTo>
                        <a:lnTo>
                          <a:pt x="130" y="242"/>
                        </a:lnTo>
                        <a:lnTo>
                          <a:pt x="147" y="238"/>
                        </a:lnTo>
                        <a:lnTo>
                          <a:pt x="169" y="229"/>
                        </a:lnTo>
                        <a:lnTo>
                          <a:pt x="183" y="217"/>
                        </a:lnTo>
                        <a:lnTo>
                          <a:pt x="193" y="204"/>
                        </a:lnTo>
                        <a:lnTo>
                          <a:pt x="204" y="183"/>
                        </a:lnTo>
                        <a:lnTo>
                          <a:pt x="207" y="167"/>
                        </a:lnTo>
                        <a:lnTo>
                          <a:pt x="207" y="142"/>
                        </a:lnTo>
                        <a:lnTo>
                          <a:pt x="204" y="121"/>
                        </a:lnTo>
                        <a:lnTo>
                          <a:pt x="197" y="96"/>
                        </a:lnTo>
                        <a:lnTo>
                          <a:pt x="186" y="75"/>
                        </a:lnTo>
                      </a:path>
                    </a:pathLst>
                  </a:custGeom>
                  <a:solidFill>
                    <a:srgbClr val="C0C0C0"/>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28" name="Freeform 1068"/>
                  <p:cNvSpPr>
                    <a:spLocks/>
                  </p:cNvSpPr>
                  <p:nvPr/>
                </p:nvSpPr>
                <p:spPr bwMode="auto">
                  <a:xfrm>
                    <a:off x="10352" y="2170"/>
                    <a:ext cx="2027" cy="3370"/>
                  </a:xfrm>
                  <a:custGeom>
                    <a:avLst/>
                    <a:gdLst/>
                    <a:ahLst/>
                    <a:cxnLst>
                      <a:cxn ang="0">
                        <a:pos x="88" y="2242"/>
                      </a:cxn>
                      <a:cxn ang="0">
                        <a:pos x="88" y="87"/>
                      </a:cxn>
                      <a:cxn ang="0">
                        <a:pos x="0" y="0"/>
                      </a:cxn>
                      <a:cxn ang="0">
                        <a:pos x="0" y="4"/>
                      </a:cxn>
                      <a:cxn ang="0">
                        <a:pos x="222" y="204"/>
                      </a:cxn>
                      <a:cxn ang="0">
                        <a:pos x="450" y="388"/>
                      </a:cxn>
                      <a:cxn ang="0">
                        <a:pos x="689" y="559"/>
                      </a:cxn>
                      <a:cxn ang="0">
                        <a:pos x="938" y="718"/>
                      </a:cxn>
                      <a:cxn ang="0">
                        <a:pos x="1198" y="860"/>
                      </a:cxn>
                      <a:cxn ang="0">
                        <a:pos x="1465" y="985"/>
                      </a:cxn>
                      <a:cxn ang="0">
                        <a:pos x="1739" y="1098"/>
                      </a:cxn>
                      <a:cxn ang="0">
                        <a:pos x="1879" y="1148"/>
                      </a:cxn>
                      <a:cxn ang="0">
                        <a:pos x="2020" y="1190"/>
                      </a:cxn>
                      <a:cxn ang="0">
                        <a:pos x="2020" y="1190"/>
                      </a:cxn>
                      <a:cxn ang="0">
                        <a:pos x="2020" y="3483"/>
                      </a:cxn>
                      <a:cxn ang="0">
                        <a:pos x="2020" y="3378"/>
                      </a:cxn>
                      <a:cxn ang="0">
                        <a:pos x="2020" y="3378"/>
                      </a:cxn>
                      <a:cxn ang="0">
                        <a:pos x="1756" y="3278"/>
                      </a:cxn>
                      <a:cxn ang="0">
                        <a:pos x="1496" y="3161"/>
                      </a:cxn>
                      <a:cxn ang="0">
                        <a:pos x="1247" y="3036"/>
                      </a:cxn>
                      <a:cxn ang="0">
                        <a:pos x="1001" y="2898"/>
                      </a:cxn>
                      <a:cxn ang="0">
                        <a:pos x="762" y="2752"/>
                      </a:cxn>
                      <a:cxn ang="0">
                        <a:pos x="531" y="2593"/>
                      </a:cxn>
                      <a:cxn ang="0">
                        <a:pos x="302" y="2422"/>
                      </a:cxn>
                      <a:cxn ang="0">
                        <a:pos x="88" y="2242"/>
                      </a:cxn>
                      <a:cxn ang="0">
                        <a:pos x="88" y="2242"/>
                      </a:cxn>
                    </a:cxnLst>
                    <a:rect l="0" t="0" r="r" b="b"/>
                    <a:pathLst>
                      <a:path w="2020" h="3483">
                        <a:moveTo>
                          <a:pt x="88" y="2242"/>
                        </a:moveTo>
                        <a:lnTo>
                          <a:pt x="88" y="87"/>
                        </a:lnTo>
                        <a:lnTo>
                          <a:pt x="0" y="0"/>
                        </a:lnTo>
                        <a:lnTo>
                          <a:pt x="0" y="4"/>
                        </a:lnTo>
                        <a:lnTo>
                          <a:pt x="222" y="204"/>
                        </a:lnTo>
                        <a:lnTo>
                          <a:pt x="450" y="388"/>
                        </a:lnTo>
                        <a:lnTo>
                          <a:pt x="689" y="559"/>
                        </a:lnTo>
                        <a:lnTo>
                          <a:pt x="938" y="718"/>
                        </a:lnTo>
                        <a:lnTo>
                          <a:pt x="1198" y="860"/>
                        </a:lnTo>
                        <a:lnTo>
                          <a:pt x="1465" y="985"/>
                        </a:lnTo>
                        <a:lnTo>
                          <a:pt x="1739" y="1098"/>
                        </a:lnTo>
                        <a:lnTo>
                          <a:pt x="1879" y="1148"/>
                        </a:lnTo>
                        <a:lnTo>
                          <a:pt x="2020" y="1190"/>
                        </a:lnTo>
                        <a:lnTo>
                          <a:pt x="2020" y="1190"/>
                        </a:lnTo>
                        <a:lnTo>
                          <a:pt x="2020" y="3483"/>
                        </a:lnTo>
                        <a:lnTo>
                          <a:pt x="2020" y="3378"/>
                        </a:lnTo>
                        <a:lnTo>
                          <a:pt x="2020" y="3378"/>
                        </a:lnTo>
                        <a:lnTo>
                          <a:pt x="1756" y="3278"/>
                        </a:lnTo>
                        <a:lnTo>
                          <a:pt x="1496" y="3161"/>
                        </a:lnTo>
                        <a:lnTo>
                          <a:pt x="1247" y="3036"/>
                        </a:lnTo>
                        <a:lnTo>
                          <a:pt x="1001" y="2898"/>
                        </a:lnTo>
                        <a:lnTo>
                          <a:pt x="762" y="2752"/>
                        </a:lnTo>
                        <a:lnTo>
                          <a:pt x="531" y="2593"/>
                        </a:lnTo>
                        <a:lnTo>
                          <a:pt x="302" y="2422"/>
                        </a:lnTo>
                        <a:lnTo>
                          <a:pt x="88" y="2242"/>
                        </a:lnTo>
                        <a:lnTo>
                          <a:pt x="88" y="2242"/>
                        </a:lnTo>
                      </a:path>
                    </a:pathLst>
                  </a:custGeom>
                  <a:gradFill rotWithShape="1">
                    <a:gsLst>
                      <a:gs pos="0">
                        <a:schemeClr val="accent1">
                          <a:gamma/>
                          <a:tint val="2353"/>
                          <a:invGamma/>
                        </a:schemeClr>
                      </a:gs>
                      <a:gs pos="100000">
                        <a:schemeClr val="accent1"/>
                      </a:gs>
                    </a:gsLst>
                    <a:path path="rect">
                      <a:fillToRect l="50000" t="50000" r="50000" b="50000"/>
                    </a:path>
                  </a:gradFill>
                  <a:ln w="3175" cmpd="sng">
                    <a:solidFill>
                      <a:srgbClr val="000000"/>
                    </a:solidFill>
                    <a:prstDash val="solid"/>
                    <a:round/>
                    <a:headEnd/>
                    <a:tailEnd/>
                  </a:ln>
                </p:spPr>
                <p:txBody>
                  <a:bodyPr/>
                  <a:lstStyle/>
                  <a:p>
                    <a:pPr>
                      <a:defRPr/>
                    </a:pPr>
                    <a:endParaRPr lang="ru-RU">
                      <a:latin typeface="Arial" charset="0"/>
                      <a:cs typeface="Arial" charset="0"/>
                    </a:endParaRPr>
                  </a:p>
                </p:txBody>
              </p:sp>
            </p:grpSp>
            <p:grpSp>
              <p:nvGrpSpPr>
                <p:cNvPr id="9430" name="Group 1069"/>
                <p:cNvGrpSpPr>
                  <a:grpSpLocks/>
                </p:cNvGrpSpPr>
                <p:nvPr/>
              </p:nvGrpSpPr>
              <p:grpSpPr bwMode="auto">
                <a:xfrm>
                  <a:off x="6850" y="6356"/>
                  <a:ext cx="4962" cy="3269"/>
                  <a:chOff x="6850" y="6356"/>
                  <a:chExt cx="4962" cy="3269"/>
                </a:xfrm>
              </p:grpSpPr>
              <p:sp>
                <p:nvSpPr>
                  <p:cNvPr id="9431" name="Freeform 1070"/>
                  <p:cNvSpPr>
                    <a:spLocks/>
                  </p:cNvSpPr>
                  <p:nvPr/>
                </p:nvSpPr>
                <p:spPr bwMode="auto">
                  <a:xfrm>
                    <a:off x="6850" y="6356"/>
                    <a:ext cx="4962" cy="3269"/>
                  </a:xfrm>
                  <a:custGeom>
                    <a:avLst/>
                    <a:gdLst>
                      <a:gd name="T0" fmla="*/ 0 w 4917"/>
                      <a:gd name="T1" fmla="*/ 1048 h 3370"/>
                      <a:gd name="T2" fmla="*/ 1507 w 4917"/>
                      <a:gd name="T3" fmla="*/ 0 h 3370"/>
                      <a:gd name="T4" fmla="*/ 4917 w 4917"/>
                      <a:gd name="T5" fmla="*/ 1954 h 3370"/>
                      <a:gd name="T6" fmla="*/ 4917 w 4917"/>
                      <a:gd name="T7" fmla="*/ 2464 h 3370"/>
                      <a:gd name="T8" fmla="*/ 3354 w 4917"/>
                      <a:gd name="T9" fmla="*/ 3370 h 3370"/>
                      <a:gd name="T10" fmla="*/ 0 w 4917"/>
                      <a:gd name="T11" fmla="*/ 1445 h 3370"/>
                      <a:gd name="T12" fmla="*/ 0 w 4917"/>
                      <a:gd name="T13" fmla="*/ 1048 h 3370"/>
                      <a:gd name="T14" fmla="*/ 0 w 4917"/>
                      <a:gd name="T15" fmla="*/ 1048 h 3370"/>
                      <a:gd name="T16" fmla="*/ 0 60000 65536"/>
                      <a:gd name="T17" fmla="*/ 0 60000 65536"/>
                      <a:gd name="T18" fmla="*/ 0 60000 65536"/>
                      <a:gd name="T19" fmla="*/ 0 60000 65536"/>
                      <a:gd name="T20" fmla="*/ 0 60000 65536"/>
                      <a:gd name="T21" fmla="*/ 0 60000 65536"/>
                      <a:gd name="T22" fmla="*/ 0 60000 65536"/>
                      <a:gd name="T23" fmla="*/ 0 60000 65536"/>
                      <a:gd name="T24" fmla="*/ 0 w 4917"/>
                      <a:gd name="T25" fmla="*/ 0 h 3370"/>
                      <a:gd name="T26" fmla="*/ 4917 w 4917"/>
                      <a:gd name="T27" fmla="*/ 3370 h 33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17" h="3370">
                        <a:moveTo>
                          <a:pt x="0" y="1048"/>
                        </a:moveTo>
                        <a:lnTo>
                          <a:pt x="1507" y="0"/>
                        </a:lnTo>
                        <a:lnTo>
                          <a:pt x="4917" y="1954"/>
                        </a:lnTo>
                        <a:lnTo>
                          <a:pt x="4917" y="2464"/>
                        </a:lnTo>
                        <a:lnTo>
                          <a:pt x="3354" y="3370"/>
                        </a:lnTo>
                        <a:lnTo>
                          <a:pt x="0" y="1445"/>
                        </a:lnTo>
                        <a:lnTo>
                          <a:pt x="0" y="1048"/>
                        </a:lnTo>
                      </a:path>
                    </a:pathLst>
                  </a:cu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32" name="Freeform 1071"/>
                  <p:cNvSpPr>
                    <a:spLocks/>
                  </p:cNvSpPr>
                  <p:nvPr/>
                </p:nvSpPr>
                <p:spPr bwMode="auto">
                  <a:xfrm>
                    <a:off x="6850" y="6356"/>
                    <a:ext cx="4962" cy="2889"/>
                  </a:xfrm>
                  <a:custGeom>
                    <a:avLst/>
                    <a:gdLst>
                      <a:gd name="T0" fmla="*/ 0 w 4917"/>
                      <a:gd name="T1" fmla="*/ 1048 h 2978"/>
                      <a:gd name="T2" fmla="*/ 1507 w 4917"/>
                      <a:gd name="T3" fmla="*/ 0 h 2978"/>
                      <a:gd name="T4" fmla="*/ 4917 w 4917"/>
                      <a:gd name="T5" fmla="*/ 1954 h 2978"/>
                      <a:gd name="T6" fmla="*/ 3354 w 4917"/>
                      <a:gd name="T7" fmla="*/ 2978 h 2978"/>
                      <a:gd name="T8" fmla="*/ 0 w 4917"/>
                      <a:gd name="T9" fmla="*/ 1048 h 2978"/>
                      <a:gd name="T10" fmla="*/ 0 60000 65536"/>
                      <a:gd name="T11" fmla="*/ 0 60000 65536"/>
                      <a:gd name="T12" fmla="*/ 0 60000 65536"/>
                      <a:gd name="T13" fmla="*/ 0 60000 65536"/>
                      <a:gd name="T14" fmla="*/ 0 60000 65536"/>
                      <a:gd name="T15" fmla="*/ 0 w 4917"/>
                      <a:gd name="T16" fmla="*/ 0 h 2978"/>
                      <a:gd name="T17" fmla="*/ 4917 w 4917"/>
                      <a:gd name="T18" fmla="*/ 2978 h 2978"/>
                    </a:gdLst>
                    <a:ahLst/>
                    <a:cxnLst>
                      <a:cxn ang="T10">
                        <a:pos x="T0" y="T1"/>
                      </a:cxn>
                      <a:cxn ang="T11">
                        <a:pos x="T2" y="T3"/>
                      </a:cxn>
                      <a:cxn ang="T12">
                        <a:pos x="T4" y="T5"/>
                      </a:cxn>
                      <a:cxn ang="T13">
                        <a:pos x="T6" y="T7"/>
                      </a:cxn>
                      <a:cxn ang="T14">
                        <a:pos x="T8" y="T9"/>
                      </a:cxn>
                    </a:cxnLst>
                    <a:rect l="T15" t="T16" r="T17" b="T18"/>
                    <a:pathLst>
                      <a:path w="4917" h="2978">
                        <a:moveTo>
                          <a:pt x="0" y="1048"/>
                        </a:moveTo>
                        <a:lnTo>
                          <a:pt x="1507" y="0"/>
                        </a:lnTo>
                        <a:lnTo>
                          <a:pt x="4917" y="1954"/>
                        </a:lnTo>
                        <a:lnTo>
                          <a:pt x="3354" y="2978"/>
                        </a:lnTo>
                        <a:lnTo>
                          <a:pt x="0" y="1048"/>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33" name="Freeform 1072"/>
                  <p:cNvSpPr>
                    <a:spLocks/>
                  </p:cNvSpPr>
                  <p:nvPr/>
                </p:nvSpPr>
                <p:spPr bwMode="auto">
                  <a:xfrm>
                    <a:off x="6850" y="7372"/>
                    <a:ext cx="3385" cy="2253"/>
                  </a:xfrm>
                  <a:custGeom>
                    <a:avLst/>
                    <a:gdLst>
                      <a:gd name="T0" fmla="*/ 0 w 3354"/>
                      <a:gd name="T1" fmla="*/ 0 h 2322"/>
                      <a:gd name="T2" fmla="*/ 3354 w 3354"/>
                      <a:gd name="T3" fmla="*/ 1930 h 2322"/>
                      <a:gd name="T4" fmla="*/ 3354 w 3354"/>
                      <a:gd name="T5" fmla="*/ 2322 h 2322"/>
                      <a:gd name="T6" fmla="*/ 0 w 3354"/>
                      <a:gd name="T7" fmla="*/ 397 h 2322"/>
                      <a:gd name="T8" fmla="*/ 0 w 3354"/>
                      <a:gd name="T9" fmla="*/ 0 h 2322"/>
                      <a:gd name="T10" fmla="*/ 0 60000 65536"/>
                      <a:gd name="T11" fmla="*/ 0 60000 65536"/>
                      <a:gd name="T12" fmla="*/ 0 60000 65536"/>
                      <a:gd name="T13" fmla="*/ 0 60000 65536"/>
                      <a:gd name="T14" fmla="*/ 0 60000 65536"/>
                      <a:gd name="T15" fmla="*/ 0 w 3354"/>
                      <a:gd name="T16" fmla="*/ 0 h 2322"/>
                      <a:gd name="T17" fmla="*/ 3354 w 3354"/>
                      <a:gd name="T18" fmla="*/ 2322 h 2322"/>
                    </a:gdLst>
                    <a:ahLst/>
                    <a:cxnLst>
                      <a:cxn ang="T10">
                        <a:pos x="T0" y="T1"/>
                      </a:cxn>
                      <a:cxn ang="T11">
                        <a:pos x="T2" y="T3"/>
                      </a:cxn>
                      <a:cxn ang="T12">
                        <a:pos x="T4" y="T5"/>
                      </a:cxn>
                      <a:cxn ang="T13">
                        <a:pos x="T6" y="T7"/>
                      </a:cxn>
                      <a:cxn ang="T14">
                        <a:pos x="T8" y="T9"/>
                      </a:cxn>
                    </a:cxnLst>
                    <a:rect l="T15" t="T16" r="T17" b="T18"/>
                    <a:pathLst>
                      <a:path w="3354" h="2322">
                        <a:moveTo>
                          <a:pt x="0" y="0"/>
                        </a:moveTo>
                        <a:lnTo>
                          <a:pt x="3354" y="1930"/>
                        </a:lnTo>
                        <a:lnTo>
                          <a:pt x="3354" y="2322"/>
                        </a:lnTo>
                        <a:lnTo>
                          <a:pt x="0" y="397"/>
                        </a:lnTo>
                        <a:lnTo>
                          <a:pt x="0" y="0"/>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34" name="Freeform 1073"/>
                  <p:cNvSpPr>
                    <a:spLocks noEditPoints="1"/>
                  </p:cNvSpPr>
                  <p:nvPr/>
                </p:nvSpPr>
                <p:spPr bwMode="auto">
                  <a:xfrm>
                    <a:off x="7218" y="6546"/>
                    <a:ext cx="4140" cy="2447"/>
                  </a:xfrm>
                  <a:custGeom>
                    <a:avLst/>
                    <a:gdLst>
                      <a:gd name="T0" fmla="*/ 450 w 4102"/>
                      <a:gd name="T1" fmla="*/ 752 h 2523"/>
                      <a:gd name="T2" fmla="*/ 306 w 4102"/>
                      <a:gd name="T3" fmla="*/ 539 h 2523"/>
                      <a:gd name="T4" fmla="*/ 509 w 4102"/>
                      <a:gd name="T5" fmla="*/ 405 h 2523"/>
                      <a:gd name="T6" fmla="*/ 854 w 4102"/>
                      <a:gd name="T7" fmla="*/ 480 h 2523"/>
                      <a:gd name="T8" fmla="*/ 608 w 4102"/>
                      <a:gd name="T9" fmla="*/ 334 h 2523"/>
                      <a:gd name="T10" fmla="*/ 1363 w 4102"/>
                      <a:gd name="T11" fmla="*/ 142 h 2523"/>
                      <a:gd name="T12" fmla="*/ 1370 w 4102"/>
                      <a:gd name="T13" fmla="*/ 405 h 2523"/>
                      <a:gd name="T14" fmla="*/ 1574 w 4102"/>
                      <a:gd name="T15" fmla="*/ 271 h 2523"/>
                      <a:gd name="T16" fmla="*/ 2072 w 4102"/>
                      <a:gd name="T17" fmla="*/ 823 h 2523"/>
                      <a:gd name="T18" fmla="*/ 1826 w 4102"/>
                      <a:gd name="T19" fmla="*/ 677 h 2523"/>
                      <a:gd name="T20" fmla="*/ 2733 w 4102"/>
                      <a:gd name="T21" fmla="*/ 961 h 2523"/>
                      <a:gd name="T22" fmla="*/ 3196 w 4102"/>
                      <a:gd name="T23" fmla="*/ 1495 h 2523"/>
                      <a:gd name="T24" fmla="*/ 3400 w 4102"/>
                      <a:gd name="T25" fmla="*/ 1362 h 2523"/>
                      <a:gd name="T26" fmla="*/ 3899 w 4102"/>
                      <a:gd name="T27" fmla="*/ 1913 h 2523"/>
                      <a:gd name="T28" fmla="*/ 3653 w 4102"/>
                      <a:gd name="T29" fmla="*/ 1767 h 2523"/>
                      <a:gd name="T30" fmla="*/ 3800 w 4102"/>
                      <a:gd name="T31" fmla="*/ 1984 h 2523"/>
                      <a:gd name="T32" fmla="*/ 2891 w 4102"/>
                      <a:gd name="T33" fmla="*/ 1700 h 2523"/>
                      <a:gd name="T34" fmla="*/ 3098 w 4102"/>
                      <a:gd name="T35" fmla="*/ 1566 h 2523"/>
                      <a:gd name="T36" fmla="*/ 2985 w 4102"/>
                      <a:gd name="T37" fmla="*/ 1366 h 2523"/>
                      <a:gd name="T38" fmla="*/ 2740 w 4102"/>
                      <a:gd name="T39" fmla="*/ 1224 h 2523"/>
                      <a:gd name="T40" fmla="*/ 2887 w 4102"/>
                      <a:gd name="T41" fmla="*/ 1437 h 2523"/>
                      <a:gd name="T42" fmla="*/ 1977 w 4102"/>
                      <a:gd name="T43" fmla="*/ 1153 h 2523"/>
                      <a:gd name="T44" fmla="*/ 2185 w 4102"/>
                      <a:gd name="T45" fmla="*/ 1019 h 2523"/>
                      <a:gd name="T46" fmla="*/ 1767 w 4102"/>
                      <a:gd name="T47" fmla="*/ 1023 h 2523"/>
                      <a:gd name="T48" fmla="*/ 1521 w 4102"/>
                      <a:gd name="T49" fmla="*/ 881 h 2523"/>
                      <a:gd name="T50" fmla="*/ 1517 w 4102"/>
                      <a:gd name="T51" fmla="*/ 618 h 2523"/>
                      <a:gd name="T52" fmla="*/ 762 w 4102"/>
                      <a:gd name="T53" fmla="*/ 810 h 2523"/>
                      <a:gd name="T54" fmla="*/ 966 w 4102"/>
                      <a:gd name="T55" fmla="*/ 677 h 2523"/>
                      <a:gd name="T56" fmla="*/ 1465 w 4102"/>
                      <a:gd name="T57" fmla="*/ 1228 h 2523"/>
                      <a:gd name="T58" fmla="*/ 1219 w 4102"/>
                      <a:gd name="T59" fmla="*/ 1082 h 2523"/>
                      <a:gd name="T60" fmla="*/ 2125 w 4102"/>
                      <a:gd name="T61" fmla="*/ 1366 h 2523"/>
                      <a:gd name="T62" fmla="*/ 2132 w 4102"/>
                      <a:gd name="T63" fmla="*/ 1629 h 2523"/>
                      <a:gd name="T64" fmla="*/ 2336 w 4102"/>
                      <a:gd name="T65" fmla="*/ 1495 h 2523"/>
                      <a:gd name="T66" fmla="*/ 2834 w 4102"/>
                      <a:gd name="T67" fmla="*/ 2046 h 2523"/>
                      <a:gd name="T68" fmla="*/ 2589 w 4102"/>
                      <a:gd name="T69" fmla="*/ 1900 h 2523"/>
                      <a:gd name="T70" fmla="*/ 3495 w 4102"/>
                      <a:gd name="T71" fmla="*/ 2184 h 2523"/>
                      <a:gd name="T72" fmla="*/ 2740 w 4102"/>
                      <a:gd name="T73" fmla="*/ 2376 h 2523"/>
                      <a:gd name="T74" fmla="*/ 2943 w 4102"/>
                      <a:gd name="T75" fmla="*/ 2243 h 2523"/>
                      <a:gd name="T76" fmla="*/ 2529 w 4102"/>
                      <a:gd name="T77" fmla="*/ 2251 h 2523"/>
                      <a:gd name="T78" fmla="*/ 2283 w 4102"/>
                      <a:gd name="T79" fmla="*/ 2105 h 2523"/>
                      <a:gd name="T80" fmla="*/ 2276 w 4102"/>
                      <a:gd name="T81" fmla="*/ 1842 h 2523"/>
                      <a:gd name="T82" fmla="*/ 457 w 4102"/>
                      <a:gd name="T83" fmla="*/ 1015 h 2523"/>
                      <a:gd name="T84" fmla="*/ 660 w 4102"/>
                      <a:gd name="T85" fmla="*/ 881 h 25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2"/>
                      <a:gd name="T130" fmla="*/ 0 h 2523"/>
                      <a:gd name="T131" fmla="*/ 4102 w 4102"/>
                      <a:gd name="T132" fmla="*/ 2523 h 25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2" h="2523">
                        <a:moveTo>
                          <a:pt x="0" y="739"/>
                        </a:moveTo>
                        <a:lnTo>
                          <a:pt x="246" y="885"/>
                        </a:lnTo>
                        <a:lnTo>
                          <a:pt x="450" y="752"/>
                        </a:lnTo>
                        <a:lnTo>
                          <a:pt x="204" y="610"/>
                        </a:lnTo>
                        <a:lnTo>
                          <a:pt x="0" y="739"/>
                        </a:lnTo>
                        <a:close/>
                        <a:moveTo>
                          <a:pt x="306" y="539"/>
                        </a:moveTo>
                        <a:lnTo>
                          <a:pt x="552" y="685"/>
                        </a:lnTo>
                        <a:lnTo>
                          <a:pt x="755" y="551"/>
                        </a:lnTo>
                        <a:lnTo>
                          <a:pt x="509" y="405"/>
                        </a:lnTo>
                        <a:lnTo>
                          <a:pt x="306" y="539"/>
                        </a:lnTo>
                        <a:close/>
                        <a:moveTo>
                          <a:pt x="608" y="334"/>
                        </a:moveTo>
                        <a:lnTo>
                          <a:pt x="854" y="480"/>
                        </a:lnTo>
                        <a:lnTo>
                          <a:pt x="1061" y="347"/>
                        </a:lnTo>
                        <a:lnTo>
                          <a:pt x="815" y="200"/>
                        </a:lnTo>
                        <a:lnTo>
                          <a:pt x="608" y="334"/>
                        </a:lnTo>
                        <a:close/>
                        <a:moveTo>
                          <a:pt x="913" y="134"/>
                        </a:moveTo>
                        <a:lnTo>
                          <a:pt x="1159" y="276"/>
                        </a:lnTo>
                        <a:lnTo>
                          <a:pt x="1363" y="142"/>
                        </a:lnTo>
                        <a:lnTo>
                          <a:pt x="1117" y="0"/>
                        </a:lnTo>
                        <a:lnTo>
                          <a:pt x="913" y="134"/>
                        </a:lnTo>
                        <a:close/>
                        <a:moveTo>
                          <a:pt x="1370" y="405"/>
                        </a:moveTo>
                        <a:lnTo>
                          <a:pt x="1616" y="551"/>
                        </a:lnTo>
                        <a:lnTo>
                          <a:pt x="1819" y="418"/>
                        </a:lnTo>
                        <a:lnTo>
                          <a:pt x="1574" y="271"/>
                        </a:lnTo>
                        <a:lnTo>
                          <a:pt x="1370" y="405"/>
                        </a:lnTo>
                        <a:close/>
                        <a:moveTo>
                          <a:pt x="1826" y="677"/>
                        </a:moveTo>
                        <a:lnTo>
                          <a:pt x="2072" y="823"/>
                        </a:lnTo>
                        <a:lnTo>
                          <a:pt x="2276" y="689"/>
                        </a:lnTo>
                        <a:lnTo>
                          <a:pt x="2030" y="543"/>
                        </a:lnTo>
                        <a:lnTo>
                          <a:pt x="1826" y="677"/>
                        </a:lnTo>
                        <a:close/>
                        <a:moveTo>
                          <a:pt x="2283" y="948"/>
                        </a:moveTo>
                        <a:lnTo>
                          <a:pt x="2529" y="1094"/>
                        </a:lnTo>
                        <a:lnTo>
                          <a:pt x="2733" y="961"/>
                        </a:lnTo>
                        <a:lnTo>
                          <a:pt x="2487" y="814"/>
                        </a:lnTo>
                        <a:lnTo>
                          <a:pt x="2283" y="948"/>
                        </a:lnTo>
                        <a:close/>
                        <a:moveTo>
                          <a:pt x="3196" y="1495"/>
                        </a:moveTo>
                        <a:lnTo>
                          <a:pt x="3442" y="1641"/>
                        </a:lnTo>
                        <a:lnTo>
                          <a:pt x="3646" y="1508"/>
                        </a:lnTo>
                        <a:lnTo>
                          <a:pt x="3400" y="1362"/>
                        </a:lnTo>
                        <a:lnTo>
                          <a:pt x="3196" y="1495"/>
                        </a:lnTo>
                        <a:close/>
                        <a:moveTo>
                          <a:pt x="3653" y="1767"/>
                        </a:moveTo>
                        <a:lnTo>
                          <a:pt x="3899" y="1913"/>
                        </a:lnTo>
                        <a:lnTo>
                          <a:pt x="4102" y="1779"/>
                        </a:lnTo>
                        <a:lnTo>
                          <a:pt x="3856" y="1633"/>
                        </a:lnTo>
                        <a:lnTo>
                          <a:pt x="3653" y="1767"/>
                        </a:lnTo>
                        <a:close/>
                        <a:moveTo>
                          <a:pt x="3347" y="1971"/>
                        </a:moveTo>
                        <a:lnTo>
                          <a:pt x="3593" y="2117"/>
                        </a:lnTo>
                        <a:lnTo>
                          <a:pt x="3800" y="1984"/>
                        </a:lnTo>
                        <a:lnTo>
                          <a:pt x="3554" y="1838"/>
                        </a:lnTo>
                        <a:lnTo>
                          <a:pt x="3347" y="1971"/>
                        </a:lnTo>
                        <a:close/>
                        <a:moveTo>
                          <a:pt x="2891" y="1700"/>
                        </a:moveTo>
                        <a:lnTo>
                          <a:pt x="3136" y="1842"/>
                        </a:lnTo>
                        <a:lnTo>
                          <a:pt x="3344" y="1708"/>
                        </a:lnTo>
                        <a:lnTo>
                          <a:pt x="3098" y="1566"/>
                        </a:lnTo>
                        <a:lnTo>
                          <a:pt x="2891" y="1700"/>
                        </a:lnTo>
                        <a:close/>
                        <a:moveTo>
                          <a:pt x="2740" y="1224"/>
                        </a:moveTo>
                        <a:lnTo>
                          <a:pt x="2985" y="1366"/>
                        </a:lnTo>
                        <a:lnTo>
                          <a:pt x="3189" y="1232"/>
                        </a:lnTo>
                        <a:lnTo>
                          <a:pt x="2943" y="1090"/>
                        </a:lnTo>
                        <a:lnTo>
                          <a:pt x="2740" y="1224"/>
                        </a:lnTo>
                        <a:close/>
                        <a:moveTo>
                          <a:pt x="2434" y="1424"/>
                        </a:moveTo>
                        <a:lnTo>
                          <a:pt x="2680" y="1570"/>
                        </a:lnTo>
                        <a:lnTo>
                          <a:pt x="2887" y="1437"/>
                        </a:lnTo>
                        <a:lnTo>
                          <a:pt x="2641" y="1291"/>
                        </a:lnTo>
                        <a:lnTo>
                          <a:pt x="2434" y="1424"/>
                        </a:lnTo>
                        <a:close/>
                        <a:moveTo>
                          <a:pt x="1977" y="1153"/>
                        </a:moveTo>
                        <a:lnTo>
                          <a:pt x="2223" y="1299"/>
                        </a:lnTo>
                        <a:lnTo>
                          <a:pt x="2431" y="1165"/>
                        </a:lnTo>
                        <a:lnTo>
                          <a:pt x="2185" y="1019"/>
                        </a:lnTo>
                        <a:lnTo>
                          <a:pt x="1977" y="1153"/>
                        </a:lnTo>
                        <a:close/>
                        <a:moveTo>
                          <a:pt x="1521" y="881"/>
                        </a:moveTo>
                        <a:lnTo>
                          <a:pt x="1767" y="1023"/>
                        </a:lnTo>
                        <a:lnTo>
                          <a:pt x="1974" y="894"/>
                        </a:lnTo>
                        <a:lnTo>
                          <a:pt x="1728" y="748"/>
                        </a:lnTo>
                        <a:lnTo>
                          <a:pt x="1521" y="881"/>
                        </a:lnTo>
                        <a:close/>
                        <a:moveTo>
                          <a:pt x="1064" y="610"/>
                        </a:moveTo>
                        <a:lnTo>
                          <a:pt x="1310" y="752"/>
                        </a:lnTo>
                        <a:lnTo>
                          <a:pt x="1517" y="618"/>
                        </a:lnTo>
                        <a:lnTo>
                          <a:pt x="1272" y="476"/>
                        </a:lnTo>
                        <a:lnTo>
                          <a:pt x="1064" y="610"/>
                        </a:lnTo>
                        <a:close/>
                        <a:moveTo>
                          <a:pt x="762" y="810"/>
                        </a:moveTo>
                        <a:lnTo>
                          <a:pt x="1008" y="956"/>
                        </a:lnTo>
                        <a:lnTo>
                          <a:pt x="1212" y="823"/>
                        </a:lnTo>
                        <a:lnTo>
                          <a:pt x="966" y="677"/>
                        </a:lnTo>
                        <a:lnTo>
                          <a:pt x="762" y="810"/>
                        </a:lnTo>
                        <a:close/>
                        <a:moveTo>
                          <a:pt x="1219" y="1082"/>
                        </a:moveTo>
                        <a:lnTo>
                          <a:pt x="1465" y="1228"/>
                        </a:lnTo>
                        <a:lnTo>
                          <a:pt x="1668" y="1094"/>
                        </a:lnTo>
                        <a:lnTo>
                          <a:pt x="1423" y="948"/>
                        </a:lnTo>
                        <a:lnTo>
                          <a:pt x="1219" y="1082"/>
                        </a:lnTo>
                        <a:close/>
                        <a:moveTo>
                          <a:pt x="1675" y="1357"/>
                        </a:moveTo>
                        <a:lnTo>
                          <a:pt x="1921" y="1499"/>
                        </a:lnTo>
                        <a:lnTo>
                          <a:pt x="2125" y="1366"/>
                        </a:lnTo>
                        <a:lnTo>
                          <a:pt x="1879" y="1224"/>
                        </a:lnTo>
                        <a:lnTo>
                          <a:pt x="1675" y="1357"/>
                        </a:lnTo>
                        <a:close/>
                        <a:moveTo>
                          <a:pt x="2132" y="1629"/>
                        </a:moveTo>
                        <a:lnTo>
                          <a:pt x="2378" y="1775"/>
                        </a:lnTo>
                        <a:lnTo>
                          <a:pt x="2582" y="1641"/>
                        </a:lnTo>
                        <a:lnTo>
                          <a:pt x="2336" y="1495"/>
                        </a:lnTo>
                        <a:lnTo>
                          <a:pt x="2132" y="1629"/>
                        </a:lnTo>
                        <a:close/>
                        <a:moveTo>
                          <a:pt x="2589" y="1900"/>
                        </a:moveTo>
                        <a:lnTo>
                          <a:pt x="2834" y="2046"/>
                        </a:lnTo>
                        <a:lnTo>
                          <a:pt x="3038" y="1913"/>
                        </a:lnTo>
                        <a:lnTo>
                          <a:pt x="2792" y="1767"/>
                        </a:lnTo>
                        <a:lnTo>
                          <a:pt x="2589" y="1900"/>
                        </a:lnTo>
                        <a:close/>
                        <a:moveTo>
                          <a:pt x="3045" y="2176"/>
                        </a:moveTo>
                        <a:lnTo>
                          <a:pt x="3291" y="2318"/>
                        </a:lnTo>
                        <a:lnTo>
                          <a:pt x="3495" y="2184"/>
                        </a:lnTo>
                        <a:lnTo>
                          <a:pt x="3249" y="2042"/>
                        </a:lnTo>
                        <a:lnTo>
                          <a:pt x="3045" y="2176"/>
                        </a:lnTo>
                        <a:close/>
                        <a:moveTo>
                          <a:pt x="2740" y="2376"/>
                        </a:moveTo>
                        <a:lnTo>
                          <a:pt x="2985" y="2523"/>
                        </a:lnTo>
                        <a:lnTo>
                          <a:pt x="3189" y="2389"/>
                        </a:lnTo>
                        <a:lnTo>
                          <a:pt x="2943" y="2243"/>
                        </a:lnTo>
                        <a:lnTo>
                          <a:pt x="2740" y="2376"/>
                        </a:lnTo>
                        <a:close/>
                        <a:moveTo>
                          <a:pt x="2283" y="2105"/>
                        </a:moveTo>
                        <a:lnTo>
                          <a:pt x="2529" y="2251"/>
                        </a:lnTo>
                        <a:lnTo>
                          <a:pt x="2733" y="2117"/>
                        </a:lnTo>
                        <a:lnTo>
                          <a:pt x="2487" y="1971"/>
                        </a:lnTo>
                        <a:lnTo>
                          <a:pt x="2283" y="2105"/>
                        </a:lnTo>
                        <a:close/>
                        <a:moveTo>
                          <a:pt x="913" y="1286"/>
                        </a:moveTo>
                        <a:lnTo>
                          <a:pt x="2072" y="1975"/>
                        </a:lnTo>
                        <a:lnTo>
                          <a:pt x="2276" y="1842"/>
                        </a:lnTo>
                        <a:lnTo>
                          <a:pt x="1117" y="1153"/>
                        </a:lnTo>
                        <a:lnTo>
                          <a:pt x="913" y="1286"/>
                        </a:lnTo>
                        <a:close/>
                        <a:moveTo>
                          <a:pt x="457" y="1015"/>
                        </a:moveTo>
                        <a:lnTo>
                          <a:pt x="703" y="1157"/>
                        </a:lnTo>
                        <a:lnTo>
                          <a:pt x="906" y="1027"/>
                        </a:lnTo>
                        <a:lnTo>
                          <a:pt x="660" y="881"/>
                        </a:lnTo>
                        <a:lnTo>
                          <a:pt x="457" y="1015"/>
                        </a:lnTo>
                        <a:close/>
                      </a:path>
                    </a:pathLst>
                  </a:custGeom>
                  <a:solidFill>
                    <a:srgbClr val="CCFF99"/>
                  </a:solidFill>
                  <a:ln w="3175">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292" name="Group 1074"/>
            <p:cNvGrpSpPr>
              <a:grpSpLocks/>
            </p:cNvGrpSpPr>
            <p:nvPr/>
          </p:nvGrpSpPr>
          <p:grpSpPr bwMode="auto">
            <a:xfrm>
              <a:off x="1037" y="686"/>
              <a:ext cx="422" cy="416"/>
              <a:chOff x="980" y="279"/>
              <a:chExt cx="974" cy="1153"/>
            </a:xfrm>
          </p:grpSpPr>
          <p:grpSp>
            <p:nvGrpSpPr>
              <p:cNvPr id="9419" name="Group 1075"/>
              <p:cNvGrpSpPr>
                <a:grpSpLocks/>
              </p:cNvGrpSpPr>
              <p:nvPr/>
            </p:nvGrpSpPr>
            <p:grpSpPr bwMode="auto">
              <a:xfrm>
                <a:off x="1269" y="279"/>
                <a:ext cx="685" cy="893"/>
                <a:chOff x="4497" y="5857"/>
                <a:chExt cx="555" cy="734"/>
              </a:xfrm>
            </p:grpSpPr>
            <p:sp>
              <p:nvSpPr>
                <p:cNvPr id="9424" name="Freeform 107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37" name="Freeform 1077"/>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426" name="Freeform 107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420" name="Group 1079"/>
              <p:cNvGrpSpPr>
                <a:grpSpLocks/>
              </p:cNvGrpSpPr>
              <p:nvPr/>
            </p:nvGrpSpPr>
            <p:grpSpPr bwMode="auto">
              <a:xfrm>
                <a:off x="980" y="1032"/>
                <a:ext cx="688" cy="400"/>
                <a:chOff x="980" y="1032"/>
                <a:chExt cx="688" cy="400"/>
              </a:xfrm>
            </p:grpSpPr>
            <p:sp>
              <p:nvSpPr>
                <p:cNvPr id="9421" name="Freeform 1080"/>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22" name="Freeform 1081"/>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23" name="Freeform 1082"/>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3" name="Group 1083"/>
            <p:cNvGrpSpPr>
              <a:grpSpLocks/>
            </p:cNvGrpSpPr>
            <p:nvPr/>
          </p:nvGrpSpPr>
          <p:grpSpPr bwMode="auto">
            <a:xfrm flipH="1">
              <a:off x="4779" y="1139"/>
              <a:ext cx="422" cy="416"/>
              <a:chOff x="980" y="279"/>
              <a:chExt cx="974" cy="1153"/>
            </a:xfrm>
          </p:grpSpPr>
          <p:grpSp>
            <p:nvGrpSpPr>
              <p:cNvPr id="9411" name="Group 1084"/>
              <p:cNvGrpSpPr>
                <a:grpSpLocks/>
              </p:cNvGrpSpPr>
              <p:nvPr/>
            </p:nvGrpSpPr>
            <p:grpSpPr bwMode="auto">
              <a:xfrm>
                <a:off x="1269" y="279"/>
                <a:ext cx="685" cy="893"/>
                <a:chOff x="4497" y="5857"/>
                <a:chExt cx="555" cy="734"/>
              </a:xfrm>
            </p:grpSpPr>
            <p:sp>
              <p:nvSpPr>
                <p:cNvPr id="9416" name="Freeform 1085"/>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46" name="Freeform 1086"/>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418" name="Freeform 1087"/>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412" name="Group 1088"/>
              <p:cNvGrpSpPr>
                <a:grpSpLocks/>
              </p:cNvGrpSpPr>
              <p:nvPr/>
            </p:nvGrpSpPr>
            <p:grpSpPr bwMode="auto">
              <a:xfrm>
                <a:off x="980" y="1032"/>
                <a:ext cx="688" cy="400"/>
                <a:chOff x="980" y="1032"/>
                <a:chExt cx="688" cy="400"/>
              </a:xfrm>
            </p:grpSpPr>
            <p:sp>
              <p:nvSpPr>
                <p:cNvPr id="9413" name="Freeform 1089"/>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14" name="Freeform 1090"/>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15" name="Freeform 1091"/>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4" name="Group 1092"/>
            <p:cNvGrpSpPr>
              <a:grpSpLocks/>
            </p:cNvGrpSpPr>
            <p:nvPr/>
          </p:nvGrpSpPr>
          <p:grpSpPr bwMode="auto">
            <a:xfrm>
              <a:off x="612" y="1451"/>
              <a:ext cx="422" cy="416"/>
              <a:chOff x="980" y="279"/>
              <a:chExt cx="974" cy="1153"/>
            </a:xfrm>
          </p:grpSpPr>
          <p:grpSp>
            <p:nvGrpSpPr>
              <p:cNvPr id="9403" name="Group 1093"/>
              <p:cNvGrpSpPr>
                <a:grpSpLocks/>
              </p:cNvGrpSpPr>
              <p:nvPr/>
            </p:nvGrpSpPr>
            <p:grpSpPr bwMode="auto">
              <a:xfrm>
                <a:off x="1269" y="279"/>
                <a:ext cx="685" cy="893"/>
                <a:chOff x="4497" y="5857"/>
                <a:chExt cx="555" cy="734"/>
              </a:xfrm>
            </p:grpSpPr>
            <p:sp>
              <p:nvSpPr>
                <p:cNvPr id="9408" name="Freeform 109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55" name="Freeform 1095"/>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410" name="Freeform 109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404" name="Group 1097"/>
              <p:cNvGrpSpPr>
                <a:grpSpLocks/>
              </p:cNvGrpSpPr>
              <p:nvPr/>
            </p:nvGrpSpPr>
            <p:grpSpPr bwMode="auto">
              <a:xfrm>
                <a:off x="980" y="1032"/>
                <a:ext cx="688" cy="400"/>
                <a:chOff x="980" y="1032"/>
                <a:chExt cx="688" cy="400"/>
              </a:xfrm>
            </p:grpSpPr>
            <p:sp>
              <p:nvSpPr>
                <p:cNvPr id="9405" name="Freeform 1098"/>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06" name="Freeform 1099"/>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407" name="Freeform 1100"/>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5" name="Group 1101"/>
            <p:cNvGrpSpPr>
              <a:grpSpLocks/>
            </p:cNvGrpSpPr>
            <p:nvPr/>
          </p:nvGrpSpPr>
          <p:grpSpPr bwMode="auto">
            <a:xfrm>
              <a:off x="981" y="2642"/>
              <a:ext cx="422" cy="416"/>
              <a:chOff x="980" y="279"/>
              <a:chExt cx="974" cy="1153"/>
            </a:xfrm>
          </p:grpSpPr>
          <p:grpSp>
            <p:nvGrpSpPr>
              <p:cNvPr id="9395" name="Group 1102"/>
              <p:cNvGrpSpPr>
                <a:grpSpLocks/>
              </p:cNvGrpSpPr>
              <p:nvPr/>
            </p:nvGrpSpPr>
            <p:grpSpPr bwMode="auto">
              <a:xfrm>
                <a:off x="1269" y="279"/>
                <a:ext cx="685" cy="893"/>
                <a:chOff x="4497" y="5857"/>
                <a:chExt cx="555" cy="734"/>
              </a:xfrm>
            </p:grpSpPr>
            <p:sp>
              <p:nvSpPr>
                <p:cNvPr id="9400" name="Freeform 1103"/>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64" name="Freeform 1104"/>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402" name="Freeform 1105"/>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96" name="Group 1106"/>
              <p:cNvGrpSpPr>
                <a:grpSpLocks/>
              </p:cNvGrpSpPr>
              <p:nvPr/>
            </p:nvGrpSpPr>
            <p:grpSpPr bwMode="auto">
              <a:xfrm>
                <a:off x="980" y="1032"/>
                <a:ext cx="688" cy="400"/>
                <a:chOff x="980" y="1032"/>
                <a:chExt cx="688" cy="400"/>
              </a:xfrm>
            </p:grpSpPr>
            <p:sp>
              <p:nvSpPr>
                <p:cNvPr id="9397" name="Freeform 1107"/>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98" name="Freeform 1108"/>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99" name="Freeform 1109"/>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6" name="Group 1110"/>
            <p:cNvGrpSpPr>
              <a:grpSpLocks/>
            </p:cNvGrpSpPr>
            <p:nvPr/>
          </p:nvGrpSpPr>
          <p:grpSpPr bwMode="auto">
            <a:xfrm>
              <a:off x="810" y="1054"/>
              <a:ext cx="422" cy="416"/>
              <a:chOff x="980" y="279"/>
              <a:chExt cx="974" cy="1153"/>
            </a:xfrm>
          </p:grpSpPr>
          <p:grpSp>
            <p:nvGrpSpPr>
              <p:cNvPr id="9387" name="Group 1111"/>
              <p:cNvGrpSpPr>
                <a:grpSpLocks/>
              </p:cNvGrpSpPr>
              <p:nvPr/>
            </p:nvGrpSpPr>
            <p:grpSpPr bwMode="auto">
              <a:xfrm>
                <a:off x="1269" y="279"/>
                <a:ext cx="685" cy="893"/>
                <a:chOff x="4497" y="5857"/>
                <a:chExt cx="555" cy="734"/>
              </a:xfrm>
            </p:grpSpPr>
            <p:sp>
              <p:nvSpPr>
                <p:cNvPr id="9392" name="Freeform 111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73" name="Freeform 1113"/>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94" name="Freeform 111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88" name="Group 1115"/>
              <p:cNvGrpSpPr>
                <a:grpSpLocks/>
              </p:cNvGrpSpPr>
              <p:nvPr/>
            </p:nvGrpSpPr>
            <p:grpSpPr bwMode="auto">
              <a:xfrm>
                <a:off x="980" y="1032"/>
                <a:ext cx="688" cy="400"/>
                <a:chOff x="980" y="1032"/>
                <a:chExt cx="688" cy="400"/>
              </a:xfrm>
            </p:grpSpPr>
            <p:sp>
              <p:nvSpPr>
                <p:cNvPr id="9389" name="Freeform 111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90" name="Freeform 111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91" name="Freeform 111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7" name="Group 1119"/>
            <p:cNvGrpSpPr>
              <a:grpSpLocks/>
            </p:cNvGrpSpPr>
            <p:nvPr/>
          </p:nvGrpSpPr>
          <p:grpSpPr bwMode="auto">
            <a:xfrm>
              <a:off x="1264" y="2869"/>
              <a:ext cx="422" cy="416"/>
              <a:chOff x="980" y="279"/>
              <a:chExt cx="974" cy="1153"/>
            </a:xfrm>
          </p:grpSpPr>
          <p:grpSp>
            <p:nvGrpSpPr>
              <p:cNvPr id="9379" name="Group 1120"/>
              <p:cNvGrpSpPr>
                <a:grpSpLocks/>
              </p:cNvGrpSpPr>
              <p:nvPr/>
            </p:nvGrpSpPr>
            <p:grpSpPr bwMode="auto">
              <a:xfrm>
                <a:off x="1269" y="279"/>
                <a:ext cx="685" cy="893"/>
                <a:chOff x="4497" y="5857"/>
                <a:chExt cx="555" cy="734"/>
              </a:xfrm>
            </p:grpSpPr>
            <p:sp>
              <p:nvSpPr>
                <p:cNvPr id="9384" name="Freeform 1121"/>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82" name="Freeform 1122"/>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86" name="Freeform 1123"/>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80" name="Group 1124"/>
              <p:cNvGrpSpPr>
                <a:grpSpLocks/>
              </p:cNvGrpSpPr>
              <p:nvPr/>
            </p:nvGrpSpPr>
            <p:grpSpPr bwMode="auto">
              <a:xfrm>
                <a:off x="980" y="1032"/>
                <a:ext cx="688" cy="400"/>
                <a:chOff x="980" y="1032"/>
                <a:chExt cx="688" cy="400"/>
              </a:xfrm>
            </p:grpSpPr>
            <p:sp>
              <p:nvSpPr>
                <p:cNvPr id="9381" name="Freeform 1125"/>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82" name="Freeform 1126"/>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83" name="Freeform 1127"/>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8" name="Group 1128"/>
            <p:cNvGrpSpPr>
              <a:grpSpLocks/>
            </p:cNvGrpSpPr>
            <p:nvPr/>
          </p:nvGrpSpPr>
          <p:grpSpPr bwMode="auto">
            <a:xfrm>
              <a:off x="1548" y="3096"/>
              <a:ext cx="422" cy="416"/>
              <a:chOff x="980" y="279"/>
              <a:chExt cx="974" cy="1153"/>
            </a:xfrm>
          </p:grpSpPr>
          <p:grpSp>
            <p:nvGrpSpPr>
              <p:cNvPr id="9371" name="Group 1129"/>
              <p:cNvGrpSpPr>
                <a:grpSpLocks/>
              </p:cNvGrpSpPr>
              <p:nvPr/>
            </p:nvGrpSpPr>
            <p:grpSpPr bwMode="auto">
              <a:xfrm>
                <a:off x="1269" y="279"/>
                <a:ext cx="685" cy="893"/>
                <a:chOff x="4497" y="5857"/>
                <a:chExt cx="555" cy="734"/>
              </a:xfrm>
            </p:grpSpPr>
            <p:sp>
              <p:nvSpPr>
                <p:cNvPr id="9376" name="Freeform 1130"/>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691" name="Freeform 1131"/>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78" name="Freeform 1132"/>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72" name="Group 1133"/>
              <p:cNvGrpSpPr>
                <a:grpSpLocks/>
              </p:cNvGrpSpPr>
              <p:nvPr/>
            </p:nvGrpSpPr>
            <p:grpSpPr bwMode="auto">
              <a:xfrm>
                <a:off x="980" y="1032"/>
                <a:ext cx="688" cy="400"/>
                <a:chOff x="980" y="1032"/>
                <a:chExt cx="688" cy="400"/>
              </a:xfrm>
            </p:grpSpPr>
            <p:sp>
              <p:nvSpPr>
                <p:cNvPr id="9373" name="Freeform 1134"/>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74" name="Freeform 1135"/>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75" name="Freeform 1136"/>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299" name="Group 1146"/>
            <p:cNvGrpSpPr>
              <a:grpSpLocks/>
            </p:cNvGrpSpPr>
            <p:nvPr/>
          </p:nvGrpSpPr>
          <p:grpSpPr bwMode="auto">
            <a:xfrm flipH="1">
              <a:off x="4553" y="1366"/>
              <a:ext cx="422" cy="416"/>
              <a:chOff x="980" y="279"/>
              <a:chExt cx="974" cy="1153"/>
            </a:xfrm>
          </p:grpSpPr>
          <p:grpSp>
            <p:nvGrpSpPr>
              <p:cNvPr id="9363" name="Group 1147"/>
              <p:cNvGrpSpPr>
                <a:grpSpLocks/>
              </p:cNvGrpSpPr>
              <p:nvPr/>
            </p:nvGrpSpPr>
            <p:grpSpPr bwMode="auto">
              <a:xfrm>
                <a:off x="1269" y="279"/>
                <a:ext cx="685" cy="893"/>
                <a:chOff x="4497" y="5857"/>
                <a:chExt cx="555" cy="734"/>
              </a:xfrm>
            </p:grpSpPr>
            <p:sp>
              <p:nvSpPr>
                <p:cNvPr id="9368" name="Freeform 114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09" name="Freeform 1149"/>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70" name="Freeform 115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64" name="Group 1151"/>
              <p:cNvGrpSpPr>
                <a:grpSpLocks/>
              </p:cNvGrpSpPr>
              <p:nvPr/>
            </p:nvGrpSpPr>
            <p:grpSpPr bwMode="auto">
              <a:xfrm>
                <a:off x="980" y="1032"/>
                <a:ext cx="688" cy="400"/>
                <a:chOff x="980" y="1032"/>
                <a:chExt cx="688" cy="400"/>
              </a:xfrm>
            </p:grpSpPr>
            <p:sp>
              <p:nvSpPr>
                <p:cNvPr id="9365" name="Freeform 1152"/>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66" name="Freeform 1153"/>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67" name="Freeform 1154"/>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0" name="Group 1137"/>
            <p:cNvGrpSpPr>
              <a:grpSpLocks/>
            </p:cNvGrpSpPr>
            <p:nvPr/>
          </p:nvGrpSpPr>
          <p:grpSpPr bwMode="auto">
            <a:xfrm flipH="1">
              <a:off x="4326" y="1593"/>
              <a:ext cx="422" cy="416"/>
              <a:chOff x="980" y="279"/>
              <a:chExt cx="974" cy="1153"/>
            </a:xfrm>
          </p:grpSpPr>
          <p:grpSp>
            <p:nvGrpSpPr>
              <p:cNvPr id="9355" name="Group 1138"/>
              <p:cNvGrpSpPr>
                <a:grpSpLocks/>
              </p:cNvGrpSpPr>
              <p:nvPr/>
            </p:nvGrpSpPr>
            <p:grpSpPr bwMode="auto">
              <a:xfrm>
                <a:off x="1269" y="279"/>
                <a:ext cx="685" cy="893"/>
                <a:chOff x="4497" y="5857"/>
                <a:chExt cx="555" cy="734"/>
              </a:xfrm>
            </p:grpSpPr>
            <p:sp>
              <p:nvSpPr>
                <p:cNvPr id="9360" name="Freeform 1139"/>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00" name="Freeform 1140"/>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62" name="Freeform 1141"/>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56" name="Group 1142"/>
              <p:cNvGrpSpPr>
                <a:grpSpLocks/>
              </p:cNvGrpSpPr>
              <p:nvPr/>
            </p:nvGrpSpPr>
            <p:grpSpPr bwMode="auto">
              <a:xfrm>
                <a:off x="980" y="1032"/>
                <a:ext cx="688" cy="400"/>
                <a:chOff x="980" y="1032"/>
                <a:chExt cx="688" cy="400"/>
              </a:xfrm>
            </p:grpSpPr>
            <p:sp>
              <p:nvSpPr>
                <p:cNvPr id="9357" name="Freeform 1143"/>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58" name="Freeform 1144"/>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59" name="Freeform 1145"/>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1" name="Group 1173"/>
            <p:cNvGrpSpPr>
              <a:grpSpLocks/>
            </p:cNvGrpSpPr>
            <p:nvPr/>
          </p:nvGrpSpPr>
          <p:grpSpPr bwMode="auto">
            <a:xfrm flipH="1">
              <a:off x="4723" y="1933"/>
              <a:ext cx="422" cy="416"/>
              <a:chOff x="980" y="279"/>
              <a:chExt cx="974" cy="1153"/>
            </a:xfrm>
          </p:grpSpPr>
          <p:grpSp>
            <p:nvGrpSpPr>
              <p:cNvPr id="9347" name="Group 1174"/>
              <p:cNvGrpSpPr>
                <a:grpSpLocks/>
              </p:cNvGrpSpPr>
              <p:nvPr/>
            </p:nvGrpSpPr>
            <p:grpSpPr bwMode="auto">
              <a:xfrm>
                <a:off x="1269" y="279"/>
                <a:ext cx="685" cy="893"/>
                <a:chOff x="4497" y="5857"/>
                <a:chExt cx="555" cy="734"/>
              </a:xfrm>
            </p:grpSpPr>
            <p:sp>
              <p:nvSpPr>
                <p:cNvPr id="9352" name="Freeform 1175"/>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36" name="Freeform 1176"/>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54" name="Freeform 1177"/>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48" name="Group 1178"/>
              <p:cNvGrpSpPr>
                <a:grpSpLocks/>
              </p:cNvGrpSpPr>
              <p:nvPr/>
            </p:nvGrpSpPr>
            <p:grpSpPr bwMode="auto">
              <a:xfrm>
                <a:off x="980" y="1032"/>
                <a:ext cx="688" cy="400"/>
                <a:chOff x="980" y="1032"/>
                <a:chExt cx="688" cy="400"/>
              </a:xfrm>
            </p:grpSpPr>
            <p:sp>
              <p:nvSpPr>
                <p:cNvPr id="9349" name="Freeform 1179"/>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50" name="Freeform 1180"/>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51" name="Freeform 1181"/>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2" name="Group 1164"/>
            <p:cNvGrpSpPr>
              <a:grpSpLocks/>
            </p:cNvGrpSpPr>
            <p:nvPr/>
          </p:nvGrpSpPr>
          <p:grpSpPr bwMode="auto">
            <a:xfrm flipH="1">
              <a:off x="4468" y="2217"/>
              <a:ext cx="422" cy="416"/>
              <a:chOff x="980" y="279"/>
              <a:chExt cx="974" cy="1153"/>
            </a:xfrm>
          </p:grpSpPr>
          <p:grpSp>
            <p:nvGrpSpPr>
              <p:cNvPr id="9339" name="Group 1165"/>
              <p:cNvGrpSpPr>
                <a:grpSpLocks/>
              </p:cNvGrpSpPr>
              <p:nvPr/>
            </p:nvGrpSpPr>
            <p:grpSpPr bwMode="auto">
              <a:xfrm>
                <a:off x="1269" y="279"/>
                <a:ext cx="685" cy="893"/>
                <a:chOff x="4497" y="5857"/>
                <a:chExt cx="555" cy="734"/>
              </a:xfrm>
            </p:grpSpPr>
            <p:sp>
              <p:nvSpPr>
                <p:cNvPr id="9344" name="Freeform 116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27" name="Freeform 1167"/>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46" name="Freeform 116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40" name="Group 1169"/>
              <p:cNvGrpSpPr>
                <a:grpSpLocks/>
              </p:cNvGrpSpPr>
              <p:nvPr/>
            </p:nvGrpSpPr>
            <p:grpSpPr bwMode="auto">
              <a:xfrm>
                <a:off x="980" y="1032"/>
                <a:ext cx="688" cy="400"/>
                <a:chOff x="980" y="1032"/>
                <a:chExt cx="688" cy="400"/>
              </a:xfrm>
            </p:grpSpPr>
            <p:sp>
              <p:nvSpPr>
                <p:cNvPr id="9341" name="Freeform 1170"/>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42" name="Freeform 1171"/>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43" name="Freeform 1172"/>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3" name="Group 1155"/>
            <p:cNvGrpSpPr>
              <a:grpSpLocks/>
            </p:cNvGrpSpPr>
            <p:nvPr/>
          </p:nvGrpSpPr>
          <p:grpSpPr bwMode="auto">
            <a:xfrm flipH="1">
              <a:off x="4212" y="2500"/>
              <a:ext cx="422" cy="416"/>
              <a:chOff x="980" y="279"/>
              <a:chExt cx="974" cy="1153"/>
            </a:xfrm>
          </p:grpSpPr>
          <p:grpSp>
            <p:nvGrpSpPr>
              <p:cNvPr id="9331" name="Group 1156"/>
              <p:cNvGrpSpPr>
                <a:grpSpLocks/>
              </p:cNvGrpSpPr>
              <p:nvPr/>
            </p:nvGrpSpPr>
            <p:grpSpPr bwMode="auto">
              <a:xfrm>
                <a:off x="1269" y="279"/>
                <a:ext cx="685" cy="893"/>
                <a:chOff x="4497" y="5857"/>
                <a:chExt cx="555" cy="734"/>
              </a:xfrm>
            </p:grpSpPr>
            <p:sp>
              <p:nvSpPr>
                <p:cNvPr id="9336" name="Freeform 1157"/>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18" name="Freeform 1158"/>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38" name="Freeform 1159"/>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32" name="Group 1160"/>
              <p:cNvGrpSpPr>
                <a:grpSpLocks/>
              </p:cNvGrpSpPr>
              <p:nvPr/>
            </p:nvGrpSpPr>
            <p:grpSpPr bwMode="auto">
              <a:xfrm>
                <a:off x="980" y="1032"/>
                <a:ext cx="688" cy="400"/>
                <a:chOff x="980" y="1032"/>
                <a:chExt cx="688" cy="400"/>
              </a:xfrm>
            </p:grpSpPr>
            <p:sp>
              <p:nvSpPr>
                <p:cNvPr id="9333" name="Freeform 1161"/>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34" name="Freeform 1162"/>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35" name="Freeform 1163"/>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4" name="Group 1182"/>
            <p:cNvGrpSpPr>
              <a:grpSpLocks/>
            </p:cNvGrpSpPr>
            <p:nvPr/>
          </p:nvGrpSpPr>
          <p:grpSpPr bwMode="auto">
            <a:xfrm flipH="1">
              <a:off x="3872" y="2755"/>
              <a:ext cx="422" cy="416"/>
              <a:chOff x="980" y="279"/>
              <a:chExt cx="974" cy="1153"/>
            </a:xfrm>
          </p:grpSpPr>
          <p:grpSp>
            <p:nvGrpSpPr>
              <p:cNvPr id="9323" name="Group 1183"/>
              <p:cNvGrpSpPr>
                <a:grpSpLocks/>
              </p:cNvGrpSpPr>
              <p:nvPr/>
            </p:nvGrpSpPr>
            <p:grpSpPr bwMode="auto">
              <a:xfrm>
                <a:off x="1269" y="279"/>
                <a:ext cx="685" cy="893"/>
                <a:chOff x="4497" y="5857"/>
                <a:chExt cx="555" cy="734"/>
              </a:xfrm>
            </p:grpSpPr>
            <p:sp>
              <p:nvSpPr>
                <p:cNvPr id="9328" name="Freeform 118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45" name="Freeform 1185"/>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30" name="Freeform 118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24" name="Group 1187"/>
              <p:cNvGrpSpPr>
                <a:grpSpLocks/>
              </p:cNvGrpSpPr>
              <p:nvPr/>
            </p:nvGrpSpPr>
            <p:grpSpPr bwMode="auto">
              <a:xfrm>
                <a:off x="980" y="1032"/>
                <a:ext cx="688" cy="400"/>
                <a:chOff x="980" y="1032"/>
                <a:chExt cx="688" cy="400"/>
              </a:xfrm>
            </p:grpSpPr>
            <p:sp>
              <p:nvSpPr>
                <p:cNvPr id="9325" name="Freeform 1188"/>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26" name="Freeform 1189"/>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27" name="Freeform 1190"/>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5" name="Group 1191"/>
            <p:cNvGrpSpPr>
              <a:grpSpLocks/>
            </p:cNvGrpSpPr>
            <p:nvPr/>
          </p:nvGrpSpPr>
          <p:grpSpPr bwMode="auto">
            <a:xfrm flipH="1">
              <a:off x="3702" y="3010"/>
              <a:ext cx="422" cy="416"/>
              <a:chOff x="980" y="279"/>
              <a:chExt cx="974" cy="1153"/>
            </a:xfrm>
          </p:grpSpPr>
          <p:grpSp>
            <p:nvGrpSpPr>
              <p:cNvPr id="9315" name="Group 1192"/>
              <p:cNvGrpSpPr>
                <a:grpSpLocks/>
              </p:cNvGrpSpPr>
              <p:nvPr/>
            </p:nvGrpSpPr>
            <p:grpSpPr bwMode="auto">
              <a:xfrm>
                <a:off x="1269" y="279"/>
                <a:ext cx="685" cy="893"/>
                <a:chOff x="4497" y="5857"/>
                <a:chExt cx="555" cy="734"/>
              </a:xfrm>
            </p:grpSpPr>
            <p:sp>
              <p:nvSpPr>
                <p:cNvPr id="9320" name="Freeform 1193"/>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54" name="Freeform 1194"/>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22" name="Freeform 1195"/>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16" name="Group 1196"/>
              <p:cNvGrpSpPr>
                <a:grpSpLocks/>
              </p:cNvGrpSpPr>
              <p:nvPr/>
            </p:nvGrpSpPr>
            <p:grpSpPr bwMode="auto">
              <a:xfrm>
                <a:off x="980" y="1032"/>
                <a:ext cx="688" cy="400"/>
                <a:chOff x="980" y="1032"/>
                <a:chExt cx="688" cy="400"/>
              </a:xfrm>
            </p:grpSpPr>
            <p:sp>
              <p:nvSpPr>
                <p:cNvPr id="9317" name="Freeform 1197"/>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18" name="Freeform 1198"/>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19" name="Freeform 1199"/>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306" name="Group 1200"/>
            <p:cNvGrpSpPr>
              <a:grpSpLocks/>
            </p:cNvGrpSpPr>
            <p:nvPr/>
          </p:nvGrpSpPr>
          <p:grpSpPr bwMode="auto">
            <a:xfrm flipH="1">
              <a:off x="3532" y="3266"/>
              <a:ext cx="422" cy="416"/>
              <a:chOff x="980" y="279"/>
              <a:chExt cx="974" cy="1153"/>
            </a:xfrm>
          </p:grpSpPr>
          <p:grpSp>
            <p:nvGrpSpPr>
              <p:cNvPr id="9307" name="Group 1201"/>
              <p:cNvGrpSpPr>
                <a:grpSpLocks/>
              </p:cNvGrpSpPr>
              <p:nvPr/>
            </p:nvGrpSpPr>
            <p:grpSpPr bwMode="auto">
              <a:xfrm>
                <a:off x="1269" y="279"/>
                <a:ext cx="685" cy="893"/>
                <a:chOff x="4497" y="5857"/>
                <a:chExt cx="555" cy="734"/>
              </a:xfrm>
            </p:grpSpPr>
            <p:sp>
              <p:nvSpPr>
                <p:cNvPr id="9312" name="Freeform 120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7763" name="Freeform 1203"/>
                <p:cNvSpPr>
                  <a:spLocks/>
                </p:cNvSpPr>
                <p:nvPr/>
              </p:nvSpPr>
              <p:spPr bwMode="auto">
                <a:xfrm>
                  <a:off x="4545" y="5937"/>
                  <a:ext cx="325" cy="494"/>
                </a:xfrm>
                <a:custGeom>
                  <a:avLst/>
                  <a:gdLst/>
                  <a:ahLst/>
                  <a:cxnLst>
                    <a:cxn ang="0">
                      <a:pos x="0" y="326"/>
                    </a:cxn>
                    <a:cxn ang="0">
                      <a:pos x="648" y="494"/>
                    </a:cxn>
                    <a:cxn ang="0">
                      <a:pos x="648" y="166"/>
                    </a:cxn>
                    <a:cxn ang="0">
                      <a:pos x="0" y="0"/>
                    </a:cxn>
                    <a:cxn ang="0">
                      <a:pos x="0" y="326"/>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pPr>
                    <a:defRPr/>
                  </a:pPr>
                  <a:endParaRPr lang="ru-RU">
                    <a:latin typeface="Arial" charset="0"/>
                    <a:cs typeface="Arial" charset="0"/>
                  </a:endParaRPr>
                </a:p>
              </p:txBody>
            </p:sp>
            <p:sp>
              <p:nvSpPr>
                <p:cNvPr id="9314" name="Freeform 120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308" name="Group 1205"/>
              <p:cNvGrpSpPr>
                <a:grpSpLocks/>
              </p:cNvGrpSpPr>
              <p:nvPr/>
            </p:nvGrpSpPr>
            <p:grpSpPr bwMode="auto">
              <a:xfrm>
                <a:off x="980" y="1032"/>
                <a:ext cx="688" cy="400"/>
                <a:chOff x="980" y="1032"/>
                <a:chExt cx="688" cy="400"/>
              </a:xfrm>
            </p:grpSpPr>
            <p:sp>
              <p:nvSpPr>
                <p:cNvPr id="9309" name="Freeform 120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10" name="Freeform 120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a:solidFill>
                    <a:srgbClr val="8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311" name="Freeform 120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63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1267" name="Text Box 3"/>
          <p:cNvSpPr txBox="1">
            <a:spLocks noChangeArrowheads="1"/>
          </p:cNvSpPr>
          <p:nvPr/>
        </p:nvSpPr>
        <p:spPr bwMode="auto">
          <a:xfrm>
            <a:off x="250825" y="1196975"/>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800">
                <a:solidFill>
                  <a:srgbClr val="800080"/>
                </a:solidFill>
                <a:latin typeface="Arial" charset="0"/>
                <a:cs typeface="Arial" charset="0"/>
              </a:rPr>
              <a:t>Базовая СПД — ядро вычислительной сети. Она обеспечивает физическое объединение ЭВМ и прочих устройств </a:t>
            </a:r>
            <a:r>
              <a:rPr lang="ru-RU" sz="2800" i="1">
                <a:solidFill>
                  <a:srgbClr val="800080"/>
                </a:solidFill>
                <a:latin typeface="Arial" charset="0"/>
                <a:cs typeface="Arial" charset="0"/>
              </a:rPr>
              <a:t>сеть ЭВМ</a:t>
            </a:r>
            <a:r>
              <a:rPr lang="ru-RU" sz="2800">
                <a:solidFill>
                  <a:srgbClr val="800080"/>
                </a:solidFill>
                <a:latin typeface="Arial" charset="0"/>
                <a:cs typeface="Arial" charset="0"/>
              </a:rPr>
              <a:t>, которая включает в себя главные и терминальные ЭВМ. </a:t>
            </a:r>
            <a:r>
              <a:rPr lang="ru-RU" sz="2800" i="1">
                <a:solidFill>
                  <a:srgbClr val="800080"/>
                </a:solidFill>
                <a:latin typeface="Arial" charset="0"/>
                <a:cs typeface="Arial" charset="0"/>
              </a:rPr>
              <a:t>Главные ЭВМ </a:t>
            </a:r>
            <a:r>
              <a:rPr lang="ru-RU" sz="2800">
                <a:solidFill>
                  <a:srgbClr val="800080"/>
                </a:solidFill>
                <a:latin typeface="Arial" charset="0"/>
                <a:cs typeface="Arial" charset="0"/>
              </a:rPr>
              <a:t>(ГВМ) выполняют задания абонентов сети (пользователей) по обработке и хранению информации.</a:t>
            </a:r>
            <a:r>
              <a:rPr lang="ru-RU" sz="2800" i="1">
                <a:solidFill>
                  <a:srgbClr val="800080"/>
                </a:solidFill>
                <a:latin typeface="Arial" charset="0"/>
                <a:cs typeface="Arial" charset="0"/>
              </a:rPr>
              <a:t> Терминальные ЭВМ </a:t>
            </a:r>
            <a:r>
              <a:rPr lang="ru-RU" sz="2800">
                <a:solidFill>
                  <a:srgbClr val="800080"/>
                </a:solidFill>
                <a:latin typeface="Arial" charset="0"/>
                <a:cs typeface="Arial" charset="0"/>
              </a:rPr>
              <a:t>(ТВМ) предназначены для сопряжения терминалов с базовой СПД. Основная функция сопряжения сводится к преобразованию данных в форму, обеспечивающую их передачу средствами базовой сети и вывод данных на терминалы.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0"/>
            <a:ext cx="7416800" cy="396875"/>
          </a:xfrm>
          <a:prstGeom prst="rect">
            <a:avLst/>
          </a:prstGeom>
          <a:noFill/>
          <a:ln w="9525">
            <a:noFill/>
            <a:miter lim="800000"/>
            <a:headEnd/>
            <a:tailEnd/>
          </a:ln>
          <a:effectLst/>
        </p:spPr>
        <p:txBody>
          <a:bodyPr>
            <a:spAutoFit/>
          </a:bodyPr>
          <a:lstStyle/>
          <a:p>
            <a:pPr>
              <a:spcBef>
                <a:spcPct val="50000"/>
              </a:spcBef>
              <a:defRPr/>
            </a:pPr>
            <a:r>
              <a:rPr lang="ru-RU" sz="2000" b="1">
                <a:solidFill>
                  <a:srgbClr val="800080"/>
                </a:solidFill>
                <a:effectLst>
                  <a:outerShdw blurRad="38100" dist="38100" dir="2700000" algn="tl">
                    <a:srgbClr val="C0C0C0"/>
                  </a:outerShdw>
                </a:effectLst>
                <a:latin typeface="Arial" charset="0"/>
                <a:cs typeface="Arial" charset="0"/>
              </a:rPr>
              <a:t>Лекция №1: </a:t>
            </a:r>
            <a:r>
              <a:rPr lang="ru-RU" sz="2000" b="1" i="1">
                <a:solidFill>
                  <a:srgbClr val="800080"/>
                </a:solidFill>
                <a:effectLst>
                  <a:outerShdw blurRad="38100" dist="38100" dir="2700000" algn="tl">
                    <a:srgbClr val="C0C0C0"/>
                  </a:outerShdw>
                </a:effectLst>
                <a:latin typeface="Arial" charset="0"/>
                <a:cs typeface="Arial" charset="0"/>
              </a:rPr>
              <a:t>Общие характеристики организации ИТС</a:t>
            </a:r>
            <a:r>
              <a:rPr lang="ru-RU" sz="2000" b="1">
                <a:solidFill>
                  <a:srgbClr val="800080"/>
                </a:solidFill>
                <a:effectLst>
                  <a:outerShdw blurRad="38100" dist="38100" dir="2700000" algn="tl">
                    <a:srgbClr val="C0C0C0"/>
                  </a:outerShdw>
                </a:effectLst>
                <a:latin typeface="Arial" charset="0"/>
                <a:cs typeface="Arial" charset="0"/>
              </a:rPr>
              <a:t> </a:t>
            </a:r>
          </a:p>
        </p:txBody>
      </p:sp>
      <p:sp>
        <p:nvSpPr>
          <p:cNvPr id="12291" name="Text Box 3"/>
          <p:cNvSpPr txBox="1">
            <a:spLocks noChangeArrowheads="1"/>
          </p:cNvSpPr>
          <p:nvPr/>
        </p:nvSpPr>
        <p:spPr bwMode="auto">
          <a:xfrm>
            <a:off x="250825" y="593725"/>
            <a:ext cx="8642350" cy="6121400"/>
          </a:xfrm>
          <a:prstGeom prst="rect">
            <a:avLst/>
          </a:prstGeom>
          <a:noFill/>
          <a:ln w="9525">
            <a:noFill/>
            <a:miter lim="800000"/>
            <a:headEnd/>
            <a:tailEnd/>
          </a:ln>
          <a:effectLst>
            <a:outerShdw dist="17961" dir="2700000" algn="ctr" rotWithShape="0">
              <a:srgbClr val="FF9933"/>
            </a:outerShdw>
          </a:effectLst>
        </p:spPr>
        <p:txBody>
          <a:bodyPr>
            <a:spAutoFit/>
          </a:bodyPr>
          <a:lstStyle/>
          <a:p>
            <a:pPr algn="ctr">
              <a:spcBef>
                <a:spcPct val="50000"/>
              </a:spcBef>
              <a:defRPr/>
            </a:pPr>
            <a:r>
              <a:rPr lang="ru-RU" sz="2200" i="1">
                <a:solidFill>
                  <a:srgbClr val="800080"/>
                </a:solidFill>
                <a:latin typeface="Arial" charset="0"/>
                <a:cs typeface="Arial" charset="0"/>
              </a:rPr>
              <a:t>Терминальная сеть </a:t>
            </a:r>
            <a:r>
              <a:rPr lang="ru-RU" sz="2200">
                <a:solidFill>
                  <a:srgbClr val="800080"/>
                </a:solidFill>
                <a:latin typeface="Arial" charset="0"/>
                <a:cs typeface="Arial" charset="0"/>
              </a:rPr>
              <a:t>—</a:t>
            </a:r>
            <a:r>
              <a:rPr lang="ru-RU" sz="2200" i="1">
                <a:solidFill>
                  <a:srgbClr val="800080"/>
                </a:solidFill>
                <a:latin typeface="Arial" charset="0"/>
                <a:cs typeface="Arial" charset="0"/>
              </a:rPr>
              <a:t> </a:t>
            </a:r>
            <a:r>
              <a:rPr lang="ru-RU" sz="2200">
                <a:solidFill>
                  <a:srgbClr val="800080"/>
                </a:solidFill>
                <a:latin typeface="Arial" charset="0"/>
                <a:cs typeface="Arial" charset="0"/>
              </a:rPr>
              <a:t>совокупность терминалов и терминальной сети передачи данных. </a:t>
            </a:r>
            <a:r>
              <a:rPr lang="ru-RU" sz="2200" i="1">
                <a:solidFill>
                  <a:srgbClr val="800080"/>
                </a:solidFill>
                <a:latin typeface="Arial" charset="0"/>
                <a:cs typeface="Arial" charset="0"/>
              </a:rPr>
              <a:t>Терминалы </a:t>
            </a:r>
            <a:r>
              <a:rPr lang="ru-RU" sz="2200">
                <a:solidFill>
                  <a:srgbClr val="800080"/>
                </a:solidFill>
                <a:latin typeface="Arial" charset="0"/>
                <a:cs typeface="Arial" charset="0"/>
              </a:rPr>
              <a:t>—</a:t>
            </a:r>
            <a:r>
              <a:rPr lang="ru-RU" sz="2200" i="1">
                <a:solidFill>
                  <a:srgbClr val="800080"/>
                </a:solidFill>
                <a:latin typeface="Arial" charset="0"/>
                <a:cs typeface="Arial" charset="0"/>
              </a:rPr>
              <a:t> </a:t>
            </a:r>
            <a:r>
              <a:rPr lang="ru-RU" sz="2200">
                <a:solidFill>
                  <a:srgbClr val="800080"/>
                </a:solidFill>
                <a:latin typeface="Arial" charset="0"/>
                <a:cs typeface="Arial" charset="0"/>
              </a:rPr>
              <a:t>устройства, с помощью которых абоненты осуществляют ввод и вывод данных. В терминальной сети могут использоваться интеллектуальные терминалы и абонентские пункты. В состав </a:t>
            </a:r>
            <a:r>
              <a:rPr lang="ru-RU" sz="2200" i="1">
                <a:solidFill>
                  <a:srgbClr val="800080"/>
                </a:solidFill>
                <a:latin typeface="Arial" charset="0"/>
                <a:cs typeface="Arial" charset="0"/>
              </a:rPr>
              <a:t>интеллектуального терминала</a:t>
            </a:r>
            <a:r>
              <a:rPr lang="ru-RU" sz="2200">
                <a:solidFill>
                  <a:srgbClr val="800080"/>
                </a:solidFill>
                <a:latin typeface="Arial" charset="0"/>
                <a:cs typeface="Arial" charset="0"/>
              </a:rPr>
              <a:t> входит процессор, обеспечивающий локальную обработку данных — редактирование текстов, отображение данных в специальной форме, хранение данных и манипуляции с ними и т.д. </a:t>
            </a:r>
            <a:r>
              <a:rPr lang="ru-RU" sz="2200" i="1">
                <a:solidFill>
                  <a:srgbClr val="800080"/>
                </a:solidFill>
                <a:latin typeface="Arial" charset="0"/>
                <a:cs typeface="Arial" charset="0"/>
              </a:rPr>
              <a:t>Абонентский пункт</a:t>
            </a:r>
            <a:r>
              <a:rPr lang="ru-RU" sz="2200">
                <a:solidFill>
                  <a:srgbClr val="800080"/>
                </a:solidFill>
                <a:latin typeface="Arial" charset="0"/>
                <a:cs typeface="Arial" charset="0"/>
              </a:rPr>
              <a:t> состоит из взаимосвязанных устройств ввода-вывода, обеспечивающих ввод данных от нескольких источников и вывод данных в различной форме — на экраны дисплеев, печатающие устройства, устройства вывода графической информации и др. Для подключения терминалов к ЭВМ используются линии связи и обслуживающие их удаленные мультиплексоры передачи данных (УМПД), в совокупности образующие </a:t>
            </a:r>
            <a:r>
              <a:rPr lang="ru-RU" sz="2200" i="1">
                <a:solidFill>
                  <a:srgbClr val="800080"/>
                </a:solidFill>
                <a:latin typeface="Arial" charset="0"/>
                <a:cs typeface="Arial" charset="0"/>
              </a:rPr>
              <a:t>терминальную сеть передачи данных.</a:t>
            </a:r>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1194</TotalTime>
  <Words>5903</Words>
  <Application>Microsoft Office PowerPoint</Application>
  <PresentationFormat>Экран (4:3)</PresentationFormat>
  <Paragraphs>464</Paragraphs>
  <Slides>59</Slides>
  <Notes>0</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59</vt:i4>
      </vt:variant>
    </vt:vector>
  </HeadingPairs>
  <TitlesOfParts>
    <vt:vector size="64" baseType="lpstr">
      <vt:lpstr>Arial</vt:lpstr>
      <vt:lpstr>Arial Narrow</vt:lpstr>
      <vt:lpstr>Tahoma</vt:lpstr>
      <vt:lpstr>Оформление по умолчанию</vt:lpstr>
      <vt:lpstr>Формула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Петров Коля</cp:lastModifiedBy>
  <cp:revision>77</cp:revision>
  <dcterms:created xsi:type="dcterms:W3CDTF">2008-08-28T16:29:17Z</dcterms:created>
  <dcterms:modified xsi:type="dcterms:W3CDTF">2024-10-04T09:12:58Z</dcterms:modified>
</cp:coreProperties>
</file>