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7" r:id="rId21"/>
    <p:sldId id="326" r:id="rId22"/>
    <p:sldId id="328" r:id="rId23"/>
    <p:sldId id="329" r:id="rId24"/>
    <p:sldId id="330" r:id="rId25"/>
    <p:sldId id="331" r:id="rId26"/>
    <p:sldId id="332" r:id="rId27"/>
    <p:sldId id="333" r:id="rId28"/>
    <p:sldId id="334" r:id="rId29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D8D5"/>
    <a:srgbClr val="BBE0E3"/>
    <a:srgbClr val="CC0000"/>
    <a:srgbClr val="FEF6B8"/>
    <a:srgbClr val="800080"/>
    <a:srgbClr val="EAF7B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1" autoAdjust="0"/>
    <p:restoredTop sz="94702" autoAdjust="0"/>
  </p:normalViewPr>
  <p:slideViewPr>
    <p:cSldViewPr showGuides="1">
      <p:cViewPr varScale="1">
        <p:scale>
          <a:sx n="84" d="100"/>
          <a:sy n="84" d="100"/>
        </p:scale>
        <p:origin x="1546" y="82"/>
      </p:cViewPr>
      <p:guideLst>
        <p:guide orient="horz" pos="187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AB74-5FA6-4BF8-9FB4-FD288A158F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658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1C35A-8280-41A1-AEA1-F5E1732FAE4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491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6EA50-06ED-41B3-BD9F-53569757444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8184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A0BCC-1ECB-4E7D-9533-B3618D8E5D7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881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ABC82-7129-40EE-ABC0-6BD8D400739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041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213F-B93F-424A-A23C-76F5642895C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924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EFAEB-BD69-498F-ACFC-2FDE3978DE2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944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89F12-10A3-48AC-862D-AAAC549434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337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3601E-FC60-4BFA-AC8F-E963FEB0CC1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4818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A772F-81FE-44B6-A60C-63CD1BC2A6F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81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3FDEB-4518-4641-B3AC-DBE32B8F18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634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AFFFA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A5C099A-3C48-4E4B-B589-9EE988E88BD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6021388"/>
            <a:ext cx="6400800" cy="673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МЕЛЬНИКОВ Дмитрий Анатольевич</a:t>
            </a:r>
          </a:p>
          <a:p>
            <a:pPr>
              <a:lnSpc>
                <a:spcPct val="80000"/>
              </a:lnSpc>
            </a:pPr>
            <a:r>
              <a:rPr lang="ru-RU" altLang="ru-RU" sz="2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доктор</a:t>
            </a:r>
            <a:r>
              <a:rPr lang="ru-RU" altLang="ru-RU" sz="2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технических наук, доцент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31800" y="4868863"/>
            <a:ext cx="825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altLang="ru-RU" b="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71550" y="3608388"/>
            <a:ext cx="7153275" cy="1127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336600"/>
                </a:solidFill>
              </a:rPr>
              <a:t>Раздел </a:t>
            </a:r>
            <a:r>
              <a:rPr lang="en-US" altLang="ru-RU" sz="2000">
                <a:solidFill>
                  <a:srgbClr val="336600"/>
                </a:solidFill>
              </a:rPr>
              <a:t>II: </a:t>
            </a:r>
            <a:r>
              <a:rPr lang="ru-RU" altLang="ru-RU" sz="2000">
                <a:solidFill>
                  <a:srgbClr val="336600"/>
                </a:solidFill>
              </a:rPr>
              <a:t>ОРГАНИЗАЦИЯ  ИНФОРМАЦИОННОГО ВЗАИМОДЕЙСТВИЯ</a:t>
            </a:r>
            <a:r>
              <a:rPr lang="en-US" altLang="ru-RU" sz="2000">
                <a:solidFill>
                  <a:srgbClr val="336600"/>
                </a:solidFill>
              </a:rPr>
              <a:t> </a:t>
            </a:r>
            <a:r>
              <a:rPr lang="ru-RU" altLang="ru-RU" sz="2000">
                <a:solidFill>
                  <a:srgbClr val="336600"/>
                </a:solidFill>
              </a:rPr>
              <a:t>В </a:t>
            </a:r>
            <a:r>
              <a:rPr lang="ru-RU" altLang="ru-RU" sz="2400">
                <a:solidFill>
                  <a:srgbClr val="336600"/>
                </a:solidFill>
              </a:rPr>
              <a:t>ИТС</a:t>
            </a:r>
            <a:r>
              <a:rPr lang="ru-RU" altLang="ru-RU" sz="2000">
                <a:solidFill>
                  <a:srgbClr val="336600"/>
                </a:solidFill>
              </a:rPr>
              <a:t> ГЛОБАЛЬНОГО СООБЩЕСТВА </a:t>
            </a:r>
            <a:r>
              <a:rPr lang="ru-RU" altLang="ru-RU" sz="2400">
                <a:solidFill>
                  <a:srgbClr val="336600"/>
                </a:solidFill>
              </a:rPr>
              <a:t>INTERNET</a:t>
            </a:r>
            <a:r>
              <a:rPr lang="ru-RU" altLang="ru-RU" sz="2000">
                <a:solidFill>
                  <a:srgbClr val="336600"/>
                </a:solidFill>
              </a:rPr>
              <a:t> 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0" y="773113"/>
            <a:ext cx="9144000" cy="2530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CC0000"/>
                </a:solidFill>
              </a:rPr>
              <a:t>КУРС ЛЕКЦИЙ</a:t>
            </a:r>
          </a:p>
          <a:p>
            <a:endParaRPr lang="ru-RU" altLang="ru-RU" sz="2400">
              <a:solidFill>
                <a:srgbClr val="CC0000"/>
              </a:solidFill>
            </a:endParaRPr>
          </a:p>
          <a:p>
            <a:r>
              <a:rPr lang="ru-RU" altLang="ru-RU" sz="2800">
                <a:solidFill>
                  <a:srgbClr val="FF0000"/>
                </a:solidFill>
              </a:rPr>
              <a:t>ОРГАНИЗАЦИЯ И</a:t>
            </a:r>
          </a:p>
          <a:p>
            <a:r>
              <a:rPr lang="ru-RU" altLang="ru-RU" sz="2800">
                <a:solidFill>
                  <a:srgbClr val="FF0000"/>
                </a:solidFill>
              </a:rPr>
              <a:t>ОБЕСПЕЧЕНИЕ БЕЗОПАСНОСТИ</a:t>
            </a:r>
          </a:p>
          <a:p>
            <a:r>
              <a:rPr lang="ru-RU" altLang="ru-RU" sz="2800">
                <a:solidFill>
                  <a:srgbClr val="FF0000"/>
                </a:solidFill>
              </a:rPr>
              <a:t>ИНФОРМАЦИОННО-ТЕХНОЛОГИЧЕСКИХ</a:t>
            </a:r>
          </a:p>
          <a:p>
            <a:r>
              <a:rPr lang="ru-RU" altLang="ru-RU" sz="2800">
                <a:solidFill>
                  <a:srgbClr val="FF0000"/>
                </a:solidFill>
              </a:rPr>
              <a:t>СЕТЕЙ И 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0" y="1223963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b="0">
                <a:solidFill>
                  <a:srgbClr val="800080"/>
                </a:solidFill>
              </a:rPr>
              <a:t>Нужно отметить, что поле “</a:t>
            </a:r>
            <a:r>
              <a:rPr lang="ru-RU" altLang="ru-RU" sz="2400" b="0" i="1">
                <a:solidFill>
                  <a:srgbClr val="800080"/>
                </a:solidFill>
              </a:rPr>
              <a:t>Категория обслуживания пакета</a:t>
            </a:r>
            <a:r>
              <a:rPr lang="ru-RU" altLang="ru-RU" sz="2400" b="0">
                <a:solidFill>
                  <a:srgbClr val="800080"/>
                </a:solidFill>
              </a:rPr>
              <a:t>” не всегда используется маршрутизаторами, хотя может применяться для оптимизации транспортной службы; </a:t>
            </a:r>
          </a:p>
        </p:txBody>
      </p:sp>
      <p:grpSp>
        <p:nvGrpSpPr>
          <p:cNvPr id="261139" name="Group 19"/>
          <p:cNvGrpSpPr>
            <a:grpSpLocks/>
          </p:cNvGrpSpPr>
          <p:nvPr/>
        </p:nvGrpSpPr>
        <p:grpSpPr bwMode="auto">
          <a:xfrm>
            <a:off x="611188" y="3294063"/>
            <a:ext cx="7921625" cy="1530350"/>
            <a:chOff x="356" y="1706"/>
            <a:chExt cx="4990" cy="964"/>
          </a:xfrm>
        </p:grpSpPr>
        <p:sp>
          <p:nvSpPr>
            <p:cNvPr id="261124" name="Text Box 4"/>
            <p:cNvSpPr txBox="1">
              <a:spLocks noChangeArrowheads="1"/>
            </p:cNvSpPr>
            <p:nvPr/>
          </p:nvSpPr>
          <p:spPr bwMode="auto">
            <a:xfrm>
              <a:off x="356" y="1706"/>
              <a:ext cx="1361" cy="454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20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  и  т  ы</a:t>
              </a:r>
            </a:p>
          </p:txBody>
        </p:sp>
        <p:sp>
          <p:nvSpPr>
            <p:cNvPr id="261125" name="Text Box 5"/>
            <p:cNvSpPr txBox="1">
              <a:spLocks noChangeArrowheads="1"/>
            </p:cNvSpPr>
            <p:nvPr/>
          </p:nvSpPr>
          <p:spPr bwMode="auto">
            <a:xfrm>
              <a:off x="356" y="2160"/>
              <a:ext cx="1361" cy="510"/>
            </a:xfrm>
            <a:prstGeom prst="rect">
              <a:avLst/>
            </a:prstGeom>
            <a:solidFill>
              <a:srgbClr val="FFDBCD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Поле “Категория</a:t>
              </a:r>
            </a:p>
            <a:p>
              <a:pPr>
                <a:lnSpc>
                  <a:spcPct val="90000"/>
                </a:lnSpc>
              </a:pPr>
              <a:r>
                <a:rPr lang="ru-RU" altLang="ru-RU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обслуживания пакета”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61126" name="Text Box 6"/>
            <p:cNvSpPr txBox="1">
              <a:spLocks noChangeArrowheads="1"/>
            </p:cNvSpPr>
            <p:nvPr/>
          </p:nvSpPr>
          <p:spPr bwMode="auto">
            <a:xfrm>
              <a:off x="2170" y="1706"/>
              <a:ext cx="454" cy="456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61127" name="Text Box 7"/>
            <p:cNvSpPr txBox="1">
              <a:spLocks noChangeArrowheads="1"/>
            </p:cNvSpPr>
            <p:nvPr/>
          </p:nvSpPr>
          <p:spPr bwMode="auto">
            <a:xfrm>
              <a:off x="2624" y="1706"/>
              <a:ext cx="454" cy="456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261128" name="Text Box 8"/>
            <p:cNvSpPr txBox="1">
              <a:spLocks noChangeArrowheads="1"/>
            </p:cNvSpPr>
            <p:nvPr/>
          </p:nvSpPr>
          <p:spPr bwMode="auto">
            <a:xfrm>
              <a:off x="4892" y="1706"/>
              <a:ext cx="454" cy="456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</a:p>
          </p:txBody>
        </p:sp>
        <p:sp>
          <p:nvSpPr>
            <p:cNvPr id="261129" name="Text Box 9"/>
            <p:cNvSpPr txBox="1">
              <a:spLocks noChangeArrowheads="1"/>
            </p:cNvSpPr>
            <p:nvPr/>
          </p:nvSpPr>
          <p:spPr bwMode="auto">
            <a:xfrm>
              <a:off x="4438" y="1706"/>
              <a:ext cx="454" cy="456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sp>
          <p:nvSpPr>
            <p:cNvPr id="261130" name="Text Box 10"/>
            <p:cNvSpPr txBox="1">
              <a:spLocks noChangeArrowheads="1"/>
            </p:cNvSpPr>
            <p:nvPr/>
          </p:nvSpPr>
          <p:spPr bwMode="auto">
            <a:xfrm>
              <a:off x="3077" y="1706"/>
              <a:ext cx="454" cy="456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261131" name="Text Box 11"/>
            <p:cNvSpPr txBox="1">
              <a:spLocks noChangeArrowheads="1"/>
            </p:cNvSpPr>
            <p:nvPr/>
          </p:nvSpPr>
          <p:spPr bwMode="auto">
            <a:xfrm>
              <a:off x="3531" y="1706"/>
              <a:ext cx="454" cy="456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261132" name="Text Box 12"/>
            <p:cNvSpPr txBox="1">
              <a:spLocks noChangeArrowheads="1"/>
            </p:cNvSpPr>
            <p:nvPr/>
          </p:nvSpPr>
          <p:spPr bwMode="auto">
            <a:xfrm>
              <a:off x="3985" y="1706"/>
              <a:ext cx="454" cy="456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61133" name="Text Box 13"/>
            <p:cNvSpPr txBox="1">
              <a:spLocks noChangeArrowheads="1"/>
            </p:cNvSpPr>
            <p:nvPr/>
          </p:nvSpPr>
          <p:spPr bwMode="auto">
            <a:xfrm>
              <a:off x="1717" y="2160"/>
              <a:ext cx="1361" cy="510"/>
            </a:xfrm>
            <a:prstGeom prst="rect">
              <a:avLst/>
            </a:prstGeom>
            <a:solidFill>
              <a:srgbClr val="C7EFD1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Приоритет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61134" name="Text Box 14"/>
            <p:cNvSpPr txBox="1">
              <a:spLocks noChangeArrowheads="1"/>
            </p:cNvSpPr>
            <p:nvPr/>
          </p:nvSpPr>
          <p:spPr bwMode="auto">
            <a:xfrm>
              <a:off x="3078" y="2160"/>
              <a:ext cx="454" cy="510"/>
            </a:xfrm>
            <a:prstGeom prst="rect">
              <a:avLst/>
            </a:prstGeom>
            <a:solidFill>
              <a:srgbClr val="B4FE8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en-US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61135" name="Text Box 15"/>
            <p:cNvSpPr txBox="1">
              <a:spLocks noChangeArrowheads="1"/>
            </p:cNvSpPr>
            <p:nvPr/>
          </p:nvSpPr>
          <p:spPr bwMode="auto">
            <a:xfrm>
              <a:off x="3532" y="2160"/>
              <a:ext cx="454" cy="510"/>
            </a:xfrm>
            <a:prstGeom prst="rect">
              <a:avLst/>
            </a:prstGeom>
            <a:solidFill>
              <a:srgbClr val="E4A7FF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en-US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61136" name="Text Box 16"/>
            <p:cNvSpPr txBox="1">
              <a:spLocks noChangeArrowheads="1"/>
            </p:cNvSpPr>
            <p:nvPr/>
          </p:nvSpPr>
          <p:spPr bwMode="auto">
            <a:xfrm>
              <a:off x="4439" y="2160"/>
              <a:ext cx="907" cy="510"/>
            </a:xfrm>
            <a:prstGeom prst="rect">
              <a:avLst/>
            </a:prstGeom>
            <a:solidFill>
              <a:srgbClr val="FEF6B8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Резерв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61137" name="Text Box 17"/>
            <p:cNvSpPr txBox="1">
              <a:spLocks noChangeArrowheads="1"/>
            </p:cNvSpPr>
            <p:nvPr/>
          </p:nvSpPr>
          <p:spPr bwMode="auto">
            <a:xfrm>
              <a:off x="3985" y="2160"/>
              <a:ext cx="454" cy="510"/>
            </a:xfrm>
            <a:prstGeom prst="rect">
              <a:avLst/>
            </a:prstGeom>
            <a:solidFill>
              <a:srgbClr val="EAF7BF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en-US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61138" name="Text Box 18"/>
            <p:cNvSpPr txBox="1">
              <a:spLocks noChangeArrowheads="1"/>
            </p:cNvSpPr>
            <p:nvPr/>
          </p:nvSpPr>
          <p:spPr bwMode="auto">
            <a:xfrm>
              <a:off x="1717" y="1706"/>
              <a:ext cx="454" cy="456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endParaRPr lang="ru-RU" altLang="ru-RU" sz="240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296863" y="5634038"/>
            <a:ext cx="8505825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>
                <a:solidFill>
                  <a:srgbClr val="800080"/>
                </a:solidFill>
              </a:rPr>
              <a:t>Рис.10.</a:t>
            </a:r>
            <a:r>
              <a:rPr lang="en-US" altLang="ru-RU" sz="2400">
                <a:solidFill>
                  <a:srgbClr val="800080"/>
                </a:solidFill>
              </a:rPr>
              <a:t>2</a:t>
            </a:r>
            <a:r>
              <a:rPr lang="ru-RU" altLang="ru-RU" sz="2400">
                <a:solidFill>
                  <a:srgbClr val="800080"/>
                </a:solidFill>
              </a:rPr>
              <a:t>. Кодирование поля “Категория обслуживания пакета”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250825" y="1042988"/>
            <a:ext cx="8642350" cy="556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n"/>
            </a:pPr>
            <a:r>
              <a:rPr lang="ru-RU" altLang="ru-RU" sz="2400" b="0" i="1">
                <a:solidFill>
                  <a:srgbClr val="800080"/>
                </a:solidFill>
              </a:rPr>
              <a:t>Поле </a:t>
            </a:r>
            <a:r>
              <a:rPr lang="ru-RU" altLang="ru-RU" sz="2400" b="0">
                <a:solidFill>
                  <a:srgbClr val="800080"/>
                </a:solidFill>
              </a:rPr>
              <a:t>“</a:t>
            </a:r>
            <a:r>
              <a:rPr lang="ru-RU" altLang="ru-RU" sz="2400" b="0" i="1">
                <a:solidFill>
                  <a:srgbClr val="800080"/>
                </a:solidFill>
              </a:rPr>
              <a:t>Длина пакета в октетах вместе с заголовком</a:t>
            </a:r>
            <a:r>
              <a:rPr lang="ru-RU" altLang="ru-RU" sz="2400" b="0">
                <a:solidFill>
                  <a:srgbClr val="800080"/>
                </a:solidFill>
              </a:rPr>
              <a:t>” задает полную (включая заголовок и данные) длину пакета, измеренную в октетах (байтах). Полная длина пакета IP принципиально может достигать 65535 байтов;</a:t>
            </a:r>
            <a:endParaRPr lang="en-US" altLang="ru-RU" sz="2400" b="0">
              <a:solidFill>
                <a:srgbClr val="800080"/>
              </a:solidFill>
            </a:endParaRPr>
          </a:p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ru-RU" altLang="ru-RU" sz="2400" b="0">
                <a:solidFill>
                  <a:srgbClr val="800080"/>
                </a:solidFill>
              </a:rPr>
              <a:t>IP-протоколу, обеспечивающему межсетевое взаимодействие, приходится сталкиваться с различиями в конкретных физических сетях, одним из которых является ограничение на максимальную длину кадра (MTU). Поэтому IP-протокол также решает задачу деления (фрагментирование — </a:t>
            </a:r>
            <a:r>
              <a:rPr lang="en-US" altLang="ru-RU" sz="2400" b="0">
                <a:solidFill>
                  <a:srgbClr val="800080"/>
                </a:solidFill>
              </a:rPr>
              <a:t>fragmentation</a:t>
            </a:r>
            <a:r>
              <a:rPr lang="ru-RU" altLang="ru-RU" sz="2400" b="0">
                <a:solidFill>
                  <a:srgbClr val="800080"/>
                </a:solidFill>
              </a:rPr>
              <a:t>) больших пакетов на малые (и наоборот, их сборку). Это требуется делать в тех случаях, когда на вход некоторой физической сети поступает пакет, превосходящий по длине для данной сети.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206375" y="863600"/>
            <a:ext cx="8731250" cy="57864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200" b="0">
                <a:solidFill>
                  <a:srgbClr val="800080"/>
                </a:solidFill>
              </a:rPr>
              <a:t>Фрагментирование осуществляется следующим образом. Блок данных исходного (большого) пакета разделяется таким образом, чтобы размер полученных фрагментов в сумме с длиной заголовка не превышал размера кадра MTU для физической сети, в которую направляются фрагменты. При этом фрагменты упаковываются в пакеты, заголовки которых очень похожи на заголовок исходного пакета. Чтобы понять, что данные пакеты содержат фрагменты одного большого пакета, и обеспечить его последующую сборку, производится установка специальных признаков в </a:t>
            </a:r>
            <a:r>
              <a:rPr lang="ru-RU" altLang="ru-RU" sz="2200" b="0" i="1">
                <a:solidFill>
                  <a:srgbClr val="800080"/>
                </a:solidFill>
              </a:rPr>
              <a:t>поле </a:t>
            </a:r>
            <a:r>
              <a:rPr lang="ru-RU" altLang="ru-RU" sz="2200" b="0">
                <a:solidFill>
                  <a:srgbClr val="800080"/>
                </a:solidFill>
              </a:rPr>
              <a:t>“</a:t>
            </a:r>
            <a:r>
              <a:rPr lang="ru-RU" altLang="ru-RU" sz="2200" b="0" i="1">
                <a:solidFill>
                  <a:srgbClr val="800080"/>
                </a:solidFill>
              </a:rPr>
              <a:t>Индикатор</a:t>
            </a:r>
            <a:r>
              <a:rPr lang="ru-RU" altLang="ru-RU" sz="2200" b="0">
                <a:solidFill>
                  <a:srgbClr val="800080"/>
                </a:solidFill>
              </a:rPr>
              <a:t> “</a:t>
            </a:r>
            <a:r>
              <a:rPr lang="ru-RU" altLang="ru-RU" sz="2200" b="0" i="1">
                <a:solidFill>
                  <a:srgbClr val="800080"/>
                </a:solidFill>
              </a:rPr>
              <a:t>Еще данные</a:t>
            </a:r>
            <a:r>
              <a:rPr lang="ru-RU" altLang="ru-RU" sz="2200" b="0">
                <a:solidFill>
                  <a:srgbClr val="800080"/>
                </a:solidFill>
              </a:rPr>
              <a:t>”; байты, по которым разрезался исходный блок данных, помещаются в поле “</a:t>
            </a:r>
            <a:r>
              <a:rPr lang="ru-RU" altLang="ru-RU" sz="2200" b="0" i="1">
                <a:solidFill>
                  <a:srgbClr val="800080"/>
                </a:solidFill>
              </a:rPr>
              <a:t>Номер байта, на котором произведена очередная фрагментация исходного</a:t>
            </a:r>
            <a:r>
              <a:rPr lang="ru-RU" altLang="ru-RU" sz="2200" b="0">
                <a:solidFill>
                  <a:srgbClr val="800080"/>
                </a:solidFill>
              </a:rPr>
              <a:t> “</a:t>
            </a:r>
            <a:r>
              <a:rPr lang="ru-RU" altLang="ru-RU" sz="2200" b="0" i="1">
                <a:solidFill>
                  <a:srgbClr val="800080"/>
                </a:solidFill>
              </a:rPr>
              <a:t>большого</a:t>
            </a:r>
            <a:r>
              <a:rPr lang="ru-RU" altLang="ru-RU" sz="2200" b="0">
                <a:solidFill>
                  <a:srgbClr val="800080"/>
                </a:solidFill>
              </a:rPr>
              <a:t>” </a:t>
            </a:r>
            <a:r>
              <a:rPr lang="ru-RU" altLang="ru-RU" sz="2200" b="0" i="1">
                <a:solidFill>
                  <a:srgbClr val="800080"/>
                </a:solidFill>
              </a:rPr>
              <a:t>пакета</a:t>
            </a:r>
            <a:r>
              <a:rPr lang="ru-RU" altLang="ru-RU" sz="2200" b="0">
                <a:solidFill>
                  <a:srgbClr val="800080"/>
                </a:solidFill>
              </a:rPr>
              <a:t>”; а в </a:t>
            </a:r>
            <a:r>
              <a:rPr lang="ru-RU" altLang="ru-RU" sz="2200" b="0" i="1">
                <a:solidFill>
                  <a:srgbClr val="800080"/>
                </a:solidFill>
              </a:rPr>
              <a:t>поле</a:t>
            </a:r>
            <a:r>
              <a:rPr lang="ru-RU" altLang="ru-RU" sz="2200" b="0">
                <a:solidFill>
                  <a:srgbClr val="800080"/>
                </a:solidFill>
              </a:rPr>
              <a:t> “</a:t>
            </a:r>
            <a:r>
              <a:rPr lang="ru-RU" altLang="ru-RU" sz="2200" b="0" i="1">
                <a:solidFill>
                  <a:srgbClr val="800080"/>
                </a:solidFill>
              </a:rPr>
              <a:t>Идентификатор передаваемого исходного</a:t>
            </a:r>
            <a:r>
              <a:rPr lang="ru-RU" altLang="ru-RU" sz="2200" b="0">
                <a:solidFill>
                  <a:srgbClr val="800080"/>
                </a:solidFill>
              </a:rPr>
              <a:t> “</a:t>
            </a:r>
            <a:r>
              <a:rPr lang="ru-RU" altLang="ru-RU" sz="2200" b="0" i="1">
                <a:solidFill>
                  <a:srgbClr val="800080"/>
                </a:solidFill>
              </a:rPr>
              <a:t>большого</a:t>
            </a:r>
            <a:r>
              <a:rPr lang="ru-RU" altLang="ru-RU" sz="2200" b="0">
                <a:solidFill>
                  <a:srgbClr val="800080"/>
                </a:solidFill>
              </a:rPr>
              <a:t>” </a:t>
            </a:r>
            <a:r>
              <a:rPr lang="ru-RU" altLang="ru-RU" sz="2200" b="0" i="1">
                <a:solidFill>
                  <a:srgbClr val="800080"/>
                </a:solidFill>
              </a:rPr>
              <a:t>пакета</a:t>
            </a:r>
            <a:r>
              <a:rPr lang="ru-RU" altLang="ru-RU" sz="2200" b="0">
                <a:solidFill>
                  <a:srgbClr val="800080"/>
                </a:solidFill>
              </a:rPr>
              <a:t>” записывается один, общий для всех фрагментов, идентификатор, указывающий на принадлежность фрагментов к одному “большому” блоку данных;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250825" y="908050"/>
            <a:ext cx="8642350" cy="556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ru-RU" altLang="ru-RU" sz="2400" b="0" i="1">
                <a:solidFill>
                  <a:srgbClr val="800080"/>
                </a:solidFill>
              </a:rPr>
              <a:t>Поле </a:t>
            </a:r>
            <a:r>
              <a:rPr lang="ru-RU" altLang="ru-RU" sz="2400" b="0">
                <a:solidFill>
                  <a:srgbClr val="800080"/>
                </a:solidFill>
              </a:rPr>
              <a:t>“</a:t>
            </a:r>
            <a:r>
              <a:rPr lang="ru-RU" altLang="ru-RU" sz="2400" b="0" i="1">
                <a:solidFill>
                  <a:srgbClr val="800080"/>
                </a:solidFill>
              </a:rPr>
              <a:t>Время </a:t>
            </a:r>
            <a:r>
              <a:rPr lang="ru-RU" altLang="ru-RU" sz="2400" b="0">
                <a:solidFill>
                  <a:srgbClr val="800080"/>
                </a:solidFill>
              </a:rPr>
              <a:t>“</a:t>
            </a:r>
            <a:r>
              <a:rPr lang="ru-RU" altLang="ru-RU" sz="2400" b="0" i="1">
                <a:solidFill>
                  <a:srgbClr val="800080"/>
                </a:solidFill>
              </a:rPr>
              <a:t>жизни</a:t>
            </a:r>
            <a:r>
              <a:rPr lang="ru-RU" altLang="ru-RU" sz="2400" b="0">
                <a:solidFill>
                  <a:srgbClr val="800080"/>
                </a:solidFill>
              </a:rPr>
              <a:t>”</a:t>
            </a:r>
            <a:r>
              <a:rPr lang="ru-RU" altLang="ru-RU" sz="2400" b="0" i="1">
                <a:solidFill>
                  <a:srgbClr val="800080"/>
                </a:solidFill>
              </a:rPr>
              <a:t> пакета в сети</a:t>
            </a:r>
            <a:r>
              <a:rPr lang="ru-RU" altLang="ru-RU" sz="2400" b="0">
                <a:solidFill>
                  <a:srgbClr val="800080"/>
                </a:solidFill>
              </a:rPr>
              <a:t>” указывает время, в течение которого пакет должен существовать в сети. IP-узлы, обрабатывающие данный пакет, уменьшают значения этого поля в период обработки и хранения пакета. Когда время жизни истекает, пакет уничтожается. При этом источник сообщения уведомляется о потере пакета. Наличие конечного времени жизни пакета обеспечивает, в частности, защиту от таких нежелательных событий, как передача пакета по циклическому маршруту, перегрузка сетей;</a:t>
            </a:r>
            <a:endParaRPr lang="en-US" altLang="ru-RU" sz="2400" b="0">
              <a:solidFill>
                <a:srgbClr val="800080"/>
              </a:solidFill>
            </a:endParaRPr>
          </a:p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ru-RU" altLang="ru-RU" sz="2400" b="0" i="1">
                <a:solidFill>
                  <a:srgbClr val="800080"/>
                </a:solidFill>
              </a:rPr>
              <a:t>Поле </a:t>
            </a:r>
            <a:r>
              <a:rPr lang="ru-RU" altLang="ru-RU" sz="2400" b="0">
                <a:solidFill>
                  <a:srgbClr val="800080"/>
                </a:solidFill>
              </a:rPr>
              <a:t>“</a:t>
            </a:r>
            <a:r>
              <a:rPr lang="ru-RU" altLang="ru-RU" sz="2400" b="0" i="1">
                <a:solidFill>
                  <a:srgbClr val="800080"/>
                </a:solidFill>
              </a:rPr>
              <a:t>Тип транспортного протокола TCP/UDP</a:t>
            </a:r>
            <a:r>
              <a:rPr lang="ru-RU" altLang="ru-RU" sz="2400" b="0">
                <a:solidFill>
                  <a:srgbClr val="800080"/>
                </a:solidFill>
              </a:rPr>
              <a:t>” (8 битов) — указывает протокол вышележащего уровня, которому предназначена информация, содержащаяся в поле данных пакета IP (</a:t>
            </a:r>
            <a:r>
              <a:rPr lang="en-US" altLang="ru-RU" sz="2400" b="0">
                <a:solidFill>
                  <a:srgbClr val="800080"/>
                </a:solidFill>
              </a:rPr>
              <a:t>TCP</a:t>
            </a:r>
            <a:r>
              <a:rPr lang="ru-RU" altLang="ru-RU" sz="2400" b="0">
                <a:solidFill>
                  <a:srgbClr val="800080"/>
                </a:solidFill>
              </a:rPr>
              <a:t>-протокол — “6”, </a:t>
            </a:r>
            <a:r>
              <a:rPr lang="en-US" altLang="ru-RU" sz="2400" b="0">
                <a:solidFill>
                  <a:srgbClr val="800080"/>
                </a:solidFill>
              </a:rPr>
              <a:t>UDP</a:t>
            </a:r>
            <a:r>
              <a:rPr lang="ru-RU" altLang="ru-RU" sz="2400" b="0">
                <a:solidFill>
                  <a:srgbClr val="800080"/>
                </a:solidFill>
              </a:rPr>
              <a:t>-протокол — “17”);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250825" y="998538"/>
            <a:ext cx="8596313" cy="556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ru-RU" altLang="ru-RU" sz="2400" b="0" i="1">
                <a:solidFill>
                  <a:srgbClr val="800080"/>
                </a:solidFill>
              </a:rPr>
              <a:t>Поле </a:t>
            </a:r>
            <a:r>
              <a:rPr lang="ru-RU" altLang="ru-RU" sz="2400" b="0">
                <a:solidFill>
                  <a:srgbClr val="800080"/>
                </a:solidFill>
              </a:rPr>
              <a:t>“</a:t>
            </a:r>
            <a:r>
              <a:rPr lang="ru-RU" altLang="ru-RU" sz="2400" b="0" i="1">
                <a:solidFill>
                  <a:srgbClr val="800080"/>
                </a:solidFill>
              </a:rPr>
              <a:t>Контрольной проверки заголовка пакета</a:t>
            </a:r>
            <a:r>
              <a:rPr lang="ru-RU" altLang="ru-RU" sz="2400" b="0">
                <a:solidFill>
                  <a:srgbClr val="800080"/>
                </a:solidFill>
              </a:rPr>
              <a:t>” (16 битов) — используется для контроля целостности заголовка пакета IP-протокола;</a:t>
            </a:r>
            <a:endParaRPr lang="en-US" altLang="ru-RU" sz="2400" b="0">
              <a:solidFill>
                <a:srgbClr val="800080"/>
              </a:solidFill>
            </a:endParaRPr>
          </a:p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ru-RU" altLang="ru-RU" sz="2400" b="0" i="1">
                <a:solidFill>
                  <a:srgbClr val="800080"/>
                </a:solidFill>
              </a:rPr>
              <a:t>Поле </a:t>
            </a:r>
            <a:r>
              <a:rPr lang="ru-RU" altLang="ru-RU" sz="2400" b="0">
                <a:solidFill>
                  <a:srgbClr val="800080"/>
                </a:solidFill>
              </a:rPr>
              <a:t>“</a:t>
            </a:r>
            <a:r>
              <a:rPr lang="ru-RU" altLang="ru-RU" sz="2400" b="0" i="1">
                <a:solidFill>
                  <a:srgbClr val="800080"/>
                </a:solidFill>
              </a:rPr>
              <a:t>Адрес отправителя</a:t>
            </a:r>
            <a:r>
              <a:rPr lang="ru-RU" altLang="ru-RU" sz="2400" b="0">
                <a:solidFill>
                  <a:srgbClr val="800080"/>
                </a:solidFill>
              </a:rPr>
              <a:t>” (32 бита) — IP-адрес отправителя пакета; </a:t>
            </a:r>
            <a:endParaRPr lang="en-US" altLang="ru-RU" sz="2400" b="0">
              <a:solidFill>
                <a:srgbClr val="800080"/>
              </a:solidFill>
            </a:endParaRPr>
          </a:p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ru-RU" altLang="ru-RU" sz="2400" b="0" i="1">
                <a:solidFill>
                  <a:srgbClr val="800080"/>
                </a:solidFill>
              </a:rPr>
              <a:t>Поле </a:t>
            </a:r>
            <a:r>
              <a:rPr lang="ru-RU" altLang="ru-RU" sz="2400" b="0">
                <a:solidFill>
                  <a:srgbClr val="800080"/>
                </a:solidFill>
              </a:rPr>
              <a:t>“</a:t>
            </a:r>
            <a:r>
              <a:rPr lang="ru-RU" altLang="ru-RU" sz="2400" b="0" i="1">
                <a:solidFill>
                  <a:srgbClr val="800080"/>
                </a:solidFill>
              </a:rPr>
              <a:t>Адрес получателя</a:t>
            </a:r>
            <a:r>
              <a:rPr lang="ru-RU" altLang="ru-RU" sz="2400" b="0">
                <a:solidFill>
                  <a:srgbClr val="800080"/>
                </a:solidFill>
              </a:rPr>
              <a:t>” (32 бита) — IP-адрес получателя пакета;</a:t>
            </a:r>
            <a:endParaRPr lang="en-US" altLang="ru-RU" sz="2400" b="0">
              <a:solidFill>
                <a:srgbClr val="800080"/>
              </a:solidFill>
            </a:endParaRPr>
          </a:p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ru-RU" altLang="ru-RU" sz="2400" b="0" i="1">
                <a:solidFill>
                  <a:srgbClr val="800080"/>
                </a:solidFill>
              </a:rPr>
              <a:t>Поле</a:t>
            </a:r>
            <a:r>
              <a:rPr lang="ru-RU" altLang="ru-RU" sz="2400" b="0">
                <a:solidFill>
                  <a:srgbClr val="800080"/>
                </a:solidFill>
              </a:rPr>
              <a:t> “</a:t>
            </a:r>
            <a:r>
              <a:rPr lang="ru-RU" altLang="ru-RU" sz="2400" b="0" i="1">
                <a:solidFill>
                  <a:srgbClr val="800080"/>
                </a:solidFill>
              </a:rPr>
              <a:t>Услуги</a:t>
            </a:r>
            <a:r>
              <a:rPr lang="ru-RU" altLang="ru-RU" sz="2400" b="0">
                <a:solidFill>
                  <a:srgbClr val="800080"/>
                </a:solidFill>
              </a:rPr>
              <a:t>” (изменяемая длина) — применяется для указания необязательных параметров IP-протокола, связанных, например, с режимами безопасности или маршрутизации;</a:t>
            </a:r>
            <a:endParaRPr lang="en-US" altLang="ru-RU" sz="2400" b="0">
              <a:solidFill>
                <a:srgbClr val="800080"/>
              </a:solidFill>
            </a:endParaRPr>
          </a:p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ru-RU" altLang="ru-RU" sz="2400" b="0" i="1">
                <a:solidFill>
                  <a:srgbClr val="800080"/>
                </a:solidFill>
              </a:rPr>
              <a:t>Поле </a:t>
            </a:r>
            <a:r>
              <a:rPr lang="ru-RU" altLang="ru-RU" sz="2400" b="0">
                <a:solidFill>
                  <a:srgbClr val="800080"/>
                </a:solidFill>
              </a:rPr>
              <a:t>“</a:t>
            </a:r>
            <a:r>
              <a:rPr lang="ru-RU" altLang="ru-RU" sz="2400" b="0" i="1">
                <a:solidFill>
                  <a:srgbClr val="800080"/>
                </a:solidFill>
              </a:rPr>
              <a:t>Дополнение (нули) поля </a:t>
            </a:r>
            <a:r>
              <a:rPr lang="ru-RU" altLang="ru-RU" sz="2400" b="0">
                <a:solidFill>
                  <a:srgbClr val="800080"/>
                </a:solidFill>
              </a:rPr>
              <a:t>“</a:t>
            </a:r>
            <a:r>
              <a:rPr lang="ru-RU" altLang="ru-RU" sz="2400" b="0" i="1">
                <a:solidFill>
                  <a:srgbClr val="800080"/>
                </a:solidFill>
              </a:rPr>
              <a:t>Услуги</a:t>
            </a:r>
            <a:r>
              <a:rPr lang="ru-RU" altLang="ru-RU" sz="2400" b="0">
                <a:solidFill>
                  <a:srgbClr val="800080"/>
                </a:solidFill>
              </a:rPr>
              <a:t>”</a:t>
            </a:r>
            <a:r>
              <a:rPr lang="ru-RU" altLang="ru-RU" sz="2400" b="0" i="1">
                <a:solidFill>
                  <a:srgbClr val="800080"/>
                </a:solidFill>
              </a:rPr>
              <a:t> до 32-битовой границы</a:t>
            </a:r>
            <a:r>
              <a:rPr lang="ru-RU" altLang="ru-RU" sz="2400" b="0">
                <a:solidFill>
                  <a:srgbClr val="800080"/>
                </a:solidFill>
              </a:rPr>
              <a:t>” (изменяемая длина) — дополняет заголовок пакета таким образом, чтобы он составлял целое число 32-битовых слов.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3267075" y="593725"/>
            <a:ext cx="25923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>
                <a:solidFill>
                  <a:srgbClr val="CC0000"/>
                </a:solidFill>
                <a:latin typeface="Tahoma" panose="020B0604030504040204" pitchFamily="34" charset="0"/>
              </a:rPr>
              <a:t>10.</a:t>
            </a:r>
            <a:r>
              <a:rPr lang="en-US" altLang="ru-RU" sz="2400">
                <a:solidFill>
                  <a:srgbClr val="CC0000"/>
                </a:solidFill>
                <a:latin typeface="Tahoma" panose="020B0604030504040204" pitchFamily="34" charset="0"/>
              </a:rPr>
              <a:t>3</a:t>
            </a:r>
            <a:r>
              <a:rPr lang="ru-RU" altLang="ru-RU" sz="2400">
                <a:solidFill>
                  <a:srgbClr val="CC0000"/>
                </a:solidFill>
                <a:latin typeface="Tahoma" panose="020B0604030504040204" pitchFamily="34" charset="0"/>
              </a:rPr>
              <a:t>. </a:t>
            </a:r>
            <a:r>
              <a:rPr lang="ru-RU" altLang="ru-RU" sz="2400">
                <a:solidFill>
                  <a:srgbClr val="CC0000"/>
                </a:solidFill>
              </a:rPr>
              <a:t>Адреса IP 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50825" y="1898650"/>
            <a:ext cx="8642350" cy="4457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 b="0">
                <a:solidFill>
                  <a:srgbClr val="800080"/>
                </a:solidFill>
              </a:rPr>
              <a:t>Физические объекты (IP-узлы, маршрутизаторы, серверы, подсети) в IP-сети идентифицируются при помощи имен, называемых IP-адресами.</a:t>
            </a:r>
          </a:p>
          <a:p>
            <a:r>
              <a:rPr lang="ru-RU" altLang="ru-RU" sz="2600" b="0">
                <a:solidFill>
                  <a:srgbClr val="800080"/>
                </a:solidFill>
              </a:rPr>
              <a:t>IP-адреса представляют собой 32-битовые идентификаторы, структура которых оптимизирована для решения основной задачи протокола IP-маршрутизации. Обычно для удобства представления IP-адресов используется так называемое цифровое написание IP-адресов, когда адрес записывается как десятичное представление четырёх байтов, разделенных точками, например 192.171.153.60.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0" y="728663"/>
            <a:ext cx="9144000" cy="5945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7313" algn="l">
              <a:tabLst>
                <a:tab pos="174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174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174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174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174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4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600" b="0">
                <a:solidFill>
                  <a:srgbClr val="800080"/>
                </a:solidFill>
              </a:rPr>
              <a:t>В общем случае каждый адрес можно представить как пару идентификаторов — номер сети и номер IP-узла. Практически каждый IP-адрес должен быть представлен в виде одной из первых трех показанных на рис.10.3 битовых структур.</a:t>
            </a:r>
          </a:p>
          <a:p>
            <a:pPr algn="ctr"/>
            <a:r>
              <a:rPr lang="ru-RU" altLang="ru-RU" sz="2600" b="0">
                <a:solidFill>
                  <a:srgbClr val="800080"/>
                </a:solidFill>
              </a:rPr>
              <a:t>Все IP-адреса разделены на пять классов, но практическое применение находят в основном первых три.</a:t>
            </a:r>
            <a:endParaRPr lang="en-US" altLang="ru-RU" sz="2600" b="0">
              <a:solidFill>
                <a:srgbClr val="800080"/>
              </a:solidFill>
            </a:endParaRPr>
          </a:p>
          <a:p>
            <a:pPr algn="ctr"/>
            <a:endParaRPr lang="en-US" altLang="ru-RU" sz="800" b="0">
              <a:solidFill>
                <a:srgbClr val="800080"/>
              </a:solidFill>
            </a:endParaRPr>
          </a:p>
          <a:p>
            <a:r>
              <a:rPr lang="ru-RU" altLang="ru-RU" sz="2400" i="1">
                <a:solidFill>
                  <a:srgbClr val="800080"/>
                </a:solidFill>
              </a:rPr>
              <a:t>Класс А</a:t>
            </a:r>
            <a:r>
              <a:rPr lang="ru-RU" altLang="ru-RU" sz="2400" b="0">
                <a:solidFill>
                  <a:srgbClr val="800080"/>
                </a:solidFill>
              </a:rPr>
              <a:t> определен для сетей с огромным (от 65535 до 16777215) числом IP-узлов. В адресе этого класса 7 битов отведены под номер сети, а 24 бита - под номер IP-узла.</a:t>
            </a:r>
            <a:endParaRPr lang="ru-RU" altLang="ru-RU" sz="2400" b="0" i="1">
              <a:solidFill>
                <a:srgbClr val="800080"/>
              </a:solidFill>
            </a:endParaRPr>
          </a:p>
          <a:p>
            <a:r>
              <a:rPr lang="ru-RU" altLang="ru-RU" sz="2400" i="1">
                <a:solidFill>
                  <a:srgbClr val="800080"/>
                </a:solidFill>
              </a:rPr>
              <a:t>Адреса класса В</a:t>
            </a:r>
            <a:r>
              <a:rPr lang="ru-RU" altLang="ru-RU" sz="2400" b="0">
                <a:solidFill>
                  <a:srgbClr val="800080"/>
                </a:solidFill>
              </a:rPr>
              <a:t> используются для среднемасштабных сетей, в которых содержится от 256 до 65 536 IP-узлов; под номер сети и номер IP-узла отводится 14 и 16 битов соответственно.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  <a:r>
              <a:rPr lang="ru-RU" altLang="ru-RU" sz="2400" b="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268325" name="Group 37"/>
          <p:cNvGrpSpPr>
            <a:grpSpLocks/>
          </p:cNvGrpSpPr>
          <p:nvPr/>
        </p:nvGrpSpPr>
        <p:grpSpPr bwMode="auto">
          <a:xfrm>
            <a:off x="971550" y="1268413"/>
            <a:ext cx="7200900" cy="3960812"/>
            <a:chOff x="612" y="1026"/>
            <a:chExt cx="4536" cy="2495"/>
          </a:xfrm>
        </p:grpSpPr>
        <p:sp>
          <p:nvSpPr>
            <p:cNvPr id="268292" name="Text Box 4"/>
            <p:cNvSpPr txBox="1">
              <a:spLocks noChangeArrowheads="1"/>
            </p:cNvSpPr>
            <p:nvPr/>
          </p:nvSpPr>
          <p:spPr bwMode="auto">
            <a:xfrm>
              <a:off x="612" y="1026"/>
              <a:ext cx="908" cy="227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20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 и т ы</a:t>
              </a:r>
            </a:p>
          </p:txBody>
        </p:sp>
        <p:sp>
          <p:nvSpPr>
            <p:cNvPr id="268294" name="Text Box 6"/>
            <p:cNvSpPr txBox="1">
              <a:spLocks noChangeArrowheads="1"/>
            </p:cNvSpPr>
            <p:nvPr/>
          </p:nvSpPr>
          <p:spPr bwMode="auto">
            <a:xfrm>
              <a:off x="1519" y="1253"/>
              <a:ext cx="170" cy="456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endParaRPr lang="ru-RU" altLang="ru-RU" sz="200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01" name="Text Box 13"/>
            <p:cNvSpPr txBox="1">
              <a:spLocks noChangeArrowheads="1"/>
            </p:cNvSpPr>
            <p:nvPr/>
          </p:nvSpPr>
          <p:spPr bwMode="auto">
            <a:xfrm>
              <a:off x="1689" y="1253"/>
              <a:ext cx="737" cy="453"/>
            </a:xfrm>
            <a:prstGeom prst="rect">
              <a:avLst/>
            </a:prstGeom>
            <a:solidFill>
              <a:srgbClr val="FEF6B8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0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Номер сети</a:t>
              </a:r>
              <a:endParaRPr lang="ru-RU" altLang="ru-RU" sz="20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04" name="Text Box 16"/>
            <p:cNvSpPr txBox="1">
              <a:spLocks noChangeArrowheads="1"/>
            </p:cNvSpPr>
            <p:nvPr/>
          </p:nvSpPr>
          <p:spPr bwMode="auto">
            <a:xfrm>
              <a:off x="612" y="1253"/>
              <a:ext cx="907" cy="453"/>
            </a:xfrm>
            <a:prstGeom prst="rect">
              <a:avLst/>
            </a:prstGeom>
            <a:solidFill>
              <a:srgbClr val="FEF6B8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Класс </a:t>
              </a:r>
              <a:r>
                <a:rPr lang="ru-RU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А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68306" name="Text Box 18"/>
            <p:cNvSpPr txBox="1">
              <a:spLocks noChangeArrowheads="1"/>
            </p:cNvSpPr>
            <p:nvPr/>
          </p:nvSpPr>
          <p:spPr bwMode="auto">
            <a:xfrm>
              <a:off x="1519" y="1026"/>
              <a:ext cx="907" cy="227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0            7</a:t>
              </a:r>
              <a:endParaRPr lang="ru-RU" altLang="ru-RU" sz="240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07" name="Text Box 19"/>
            <p:cNvSpPr txBox="1">
              <a:spLocks noChangeArrowheads="1"/>
            </p:cNvSpPr>
            <p:nvPr/>
          </p:nvSpPr>
          <p:spPr bwMode="auto">
            <a:xfrm>
              <a:off x="2426" y="1026"/>
              <a:ext cx="907" cy="227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8          15</a:t>
              </a:r>
              <a:endParaRPr lang="ru-RU" altLang="ru-RU" sz="240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08" name="Text Box 20"/>
            <p:cNvSpPr txBox="1">
              <a:spLocks noChangeArrowheads="1"/>
            </p:cNvSpPr>
            <p:nvPr/>
          </p:nvSpPr>
          <p:spPr bwMode="auto">
            <a:xfrm>
              <a:off x="3334" y="1026"/>
              <a:ext cx="907" cy="227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16        23</a:t>
              </a:r>
              <a:endParaRPr lang="ru-RU" altLang="ru-RU" sz="240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09" name="Text Box 21"/>
            <p:cNvSpPr txBox="1">
              <a:spLocks noChangeArrowheads="1"/>
            </p:cNvSpPr>
            <p:nvPr/>
          </p:nvSpPr>
          <p:spPr bwMode="auto">
            <a:xfrm>
              <a:off x="4241" y="1026"/>
              <a:ext cx="907" cy="227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24        31</a:t>
              </a:r>
              <a:endParaRPr lang="ru-RU" altLang="ru-RU" sz="240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10" name="Text Box 22"/>
            <p:cNvSpPr txBox="1">
              <a:spLocks noChangeArrowheads="1"/>
            </p:cNvSpPr>
            <p:nvPr/>
          </p:nvSpPr>
          <p:spPr bwMode="auto">
            <a:xfrm>
              <a:off x="612" y="1706"/>
              <a:ext cx="907" cy="453"/>
            </a:xfrm>
            <a:prstGeom prst="rect">
              <a:avLst/>
            </a:prstGeom>
            <a:solidFill>
              <a:srgbClr val="C7EFD1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Класс </a:t>
              </a:r>
              <a:r>
                <a:rPr lang="ru-RU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В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68311" name="Text Box 23"/>
            <p:cNvSpPr txBox="1">
              <a:spLocks noChangeArrowheads="1"/>
            </p:cNvSpPr>
            <p:nvPr/>
          </p:nvSpPr>
          <p:spPr bwMode="auto">
            <a:xfrm>
              <a:off x="612" y="2160"/>
              <a:ext cx="907" cy="453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Класс </a:t>
              </a:r>
              <a:r>
                <a:rPr lang="ru-RU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68312" name="Text Box 24"/>
            <p:cNvSpPr txBox="1">
              <a:spLocks noChangeArrowheads="1"/>
            </p:cNvSpPr>
            <p:nvPr/>
          </p:nvSpPr>
          <p:spPr bwMode="auto">
            <a:xfrm>
              <a:off x="612" y="2614"/>
              <a:ext cx="907" cy="453"/>
            </a:xfrm>
            <a:prstGeom prst="rect">
              <a:avLst/>
            </a:prstGeom>
            <a:solidFill>
              <a:srgbClr val="B4FE8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Класс </a:t>
              </a:r>
              <a:r>
                <a:rPr lang="en-US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68313" name="Text Box 25"/>
            <p:cNvSpPr txBox="1">
              <a:spLocks noChangeArrowheads="1"/>
            </p:cNvSpPr>
            <p:nvPr/>
          </p:nvSpPr>
          <p:spPr bwMode="auto">
            <a:xfrm>
              <a:off x="612" y="3067"/>
              <a:ext cx="907" cy="454"/>
            </a:xfrm>
            <a:prstGeom prst="rect">
              <a:avLst/>
            </a:prstGeom>
            <a:solidFill>
              <a:srgbClr val="FFD8D5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Класс </a:t>
              </a:r>
              <a:r>
                <a:rPr lang="en-US" altLang="ru-RU" sz="24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68314" name="Text Box 26"/>
            <p:cNvSpPr txBox="1">
              <a:spLocks noChangeArrowheads="1"/>
            </p:cNvSpPr>
            <p:nvPr/>
          </p:nvSpPr>
          <p:spPr bwMode="auto">
            <a:xfrm>
              <a:off x="1519" y="1706"/>
              <a:ext cx="227" cy="456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  <a:endParaRPr lang="ru-RU" altLang="ru-RU" sz="200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15" name="Text Box 27"/>
            <p:cNvSpPr txBox="1">
              <a:spLocks noChangeArrowheads="1"/>
            </p:cNvSpPr>
            <p:nvPr/>
          </p:nvSpPr>
          <p:spPr bwMode="auto">
            <a:xfrm>
              <a:off x="1519" y="2160"/>
              <a:ext cx="340" cy="456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110</a:t>
              </a:r>
              <a:endParaRPr lang="ru-RU" altLang="ru-RU" sz="200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16" name="Text Box 28"/>
            <p:cNvSpPr txBox="1">
              <a:spLocks noChangeArrowheads="1"/>
            </p:cNvSpPr>
            <p:nvPr/>
          </p:nvSpPr>
          <p:spPr bwMode="auto">
            <a:xfrm>
              <a:off x="1519" y="2614"/>
              <a:ext cx="454" cy="456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1110</a:t>
              </a:r>
              <a:endParaRPr lang="ru-RU" altLang="ru-RU" sz="200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17" name="Text Box 29"/>
            <p:cNvSpPr txBox="1">
              <a:spLocks noChangeArrowheads="1"/>
            </p:cNvSpPr>
            <p:nvPr/>
          </p:nvSpPr>
          <p:spPr bwMode="auto">
            <a:xfrm>
              <a:off x="1519" y="3067"/>
              <a:ext cx="510" cy="454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11110</a:t>
              </a:r>
              <a:endParaRPr lang="ru-RU" altLang="ru-RU" sz="200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18" name="Text Box 30"/>
            <p:cNvSpPr txBox="1">
              <a:spLocks noChangeArrowheads="1"/>
            </p:cNvSpPr>
            <p:nvPr/>
          </p:nvSpPr>
          <p:spPr bwMode="auto">
            <a:xfrm>
              <a:off x="2426" y="1253"/>
              <a:ext cx="2722" cy="453"/>
            </a:xfrm>
            <a:prstGeom prst="rect">
              <a:avLst/>
            </a:prstGeom>
            <a:solidFill>
              <a:srgbClr val="FEF6B8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0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Номер ГВМ</a:t>
              </a:r>
              <a:endParaRPr lang="ru-RU" altLang="ru-RU" sz="20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19" name="Text Box 31"/>
            <p:cNvSpPr txBox="1">
              <a:spLocks noChangeArrowheads="1"/>
            </p:cNvSpPr>
            <p:nvPr/>
          </p:nvSpPr>
          <p:spPr bwMode="auto">
            <a:xfrm>
              <a:off x="1746" y="1706"/>
              <a:ext cx="1588" cy="453"/>
            </a:xfrm>
            <a:prstGeom prst="rect">
              <a:avLst/>
            </a:prstGeom>
            <a:solidFill>
              <a:srgbClr val="C7EFD1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0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Номер сети</a:t>
              </a:r>
              <a:endParaRPr lang="ru-RU" altLang="ru-RU" sz="20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20" name="Text Box 32"/>
            <p:cNvSpPr txBox="1">
              <a:spLocks noChangeArrowheads="1"/>
            </p:cNvSpPr>
            <p:nvPr/>
          </p:nvSpPr>
          <p:spPr bwMode="auto">
            <a:xfrm>
              <a:off x="3334" y="1706"/>
              <a:ext cx="1814" cy="453"/>
            </a:xfrm>
            <a:prstGeom prst="rect">
              <a:avLst/>
            </a:prstGeom>
            <a:solidFill>
              <a:srgbClr val="C7EFD1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0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Номер ГВМ</a:t>
              </a:r>
              <a:endParaRPr lang="ru-RU" altLang="ru-RU" sz="20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21" name="Text Box 33"/>
            <p:cNvSpPr txBox="1">
              <a:spLocks noChangeArrowheads="1"/>
            </p:cNvSpPr>
            <p:nvPr/>
          </p:nvSpPr>
          <p:spPr bwMode="auto">
            <a:xfrm>
              <a:off x="1859" y="2160"/>
              <a:ext cx="2382" cy="453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0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Номер сети</a:t>
              </a:r>
              <a:endParaRPr lang="ru-RU" altLang="ru-RU" sz="20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22" name="Text Box 34"/>
            <p:cNvSpPr txBox="1">
              <a:spLocks noChangeArrowheads="1"/>
            </p:cNvSpPr>
            <p:nvPr/>
          </p:nvSpPr>
          <p:spPr bwMode="auto">
            <a:xfrm>
              <a:off x="4241" y="2160"/>
              <a:ext cx="907" cy="453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0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Номер ГВМ</a:t>
              </a:r>
              <a:endParaRPr lang="ru-RU" altLang="ru-RU" sz="20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23" name="Text Box 35"/>
            <p:cNvSpPr txBox="1">
              <a:spLocks noChangeArrowheads="1"/>
            </p:cNvSpPr>
            <p:nvPr/>
          </p:nvSpPr>
          <p:spPr bwMode="auto">
            <a:xfrm>
              <a:off x="1973" y="2614"/>
              <a:ext cx="3175" cy="453"/>
            </a:xfrm>
            <a:prstGeom prst="rect">
              <a:avLst/>
            </a:prstGeom>
            <a:solidFill>
              <a:srgbClr val="B4FE8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0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Групповой адрес</a:t>
              </a:r>
              <a:endParaRPr lang="ru-RU" altLang="ru-RU" sz="20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24" name="Text Box 36"/>
            <p:cNvSpPr txBox="1">
              <a:spLocks noChangeArrowheads="1"/>
            </p:cNvSpPr>
            <p:nvPr/>
          </p:nvSpPr>
          <p:spPr bwMode="auto">
            <a:xfrm>
              <a:off x="2029" y="3067"/>
              <a:ext cx="3119" cy="453"/>
            </a:xfrm>
            <a:prstGeom prst="rect">
              <a:avLst/>
            </a:prstGeom>
            <a:solidFill>
              <a:srgbClr val="FFD8D5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0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Зарезервировано</a:t>
              </a:r>
              <a:endParaRPr lang="ru-RU" altLang="ru-RU" sz="20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68326" name="Text Box 38"/>
          <p:cNvSpPr txBox="1">
            <a:spLocks noChangeArrowheads="1"/>
          </p:cNvSpPr>
          <p:nvPr/>
        </p:nvSpPr>
        <p:spPr bwMode="auto">
          <a:xfrm>
            <a:off x="296863" y="5634038"/>
            <a:ext cx="8505825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>
                <a:solidFill>
                  <a:srgbClr val="800080"/>
                </a:solidFill>
              </a:rPr>
              <a:t>Рис.10.3. Структура и классы </a:t>
            </a:r>
            <a:r>
              <a:rPr lang="en-US" altLang="ru-RU" sz="2400">
                <a:solidFill>
                  <a:srgbClr val="800080"/>
                </a:solidFill>
              </a:rPr>
              <a:t>IPv</a:t>
            </a:r>
            <a:r>
              <a:rPr lang="ru-RU" altLang="ru-RU" sz="2400">
                <a:solidFill>
                  <a:srgbClr val="800080"/>
                </a:solidFill>
              </a:rPr>
              <a:t>4-адресов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42350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800" i="1">
                <a:solidFill>
                  <a:srgbClr val="800080"/>
                </a:solidFill>
              </a:rPr>
              <a:t>Адреса класса С</a:t>
            </a:r>
            <a:r>
              <a:rPr lang="ru-RU" altLang="ru-RU" sz="2800" b="0">
                <a:solidFill>
                  <a:srgbClr val="800080"/>
                </a:solidFill>
              </a:rPr>
              <a:t> предназначены для сетей с числом IP-узлов менее 256, под номер IP-узла отведено 8 бит и под номер сети — 21 бит.</a:t>
            </a:r>
          </a:p>
          <a:p>
            <a:endParaRPr lang="ru-RU" altLang="ru-RU" sz="2800" b="0">
              <a:solidFill>
                <a:srgbClr val="800080"/>
              </a:solidFill>
            </a:endParaRPr>
          </a:p>
          <a:p>
            <a:r>
              <a:rPr lang="ru-RU" altLang="ru-RU" sz="2800" b="0">
                <a:solidFill>
                  <a:srgbClr val="800080"/>
                </a:solidFill>
              </a:rPr>
              <a:t>Структура IP-адресов ориентирована на определенное сетевое соединение, а не на IP-узел, что вызвано в первую очередь необходимостью обеспечения высокой эффективности маршрутизации IP-пакетов. Следовательно, при “перемещении” IP-узла из одной подсети в другую у него должен быть обязательно изменен IP-адрес.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250825" y="998538"/>
            <a:ext cx="8642350" cy="5705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0">
                <a:solidFill>
                  <a:srgbClr val="800080"/>
                </a:solidFill>
              </a:rPr>
              <a:t>IP-адресация включает адреса, обращенные к совокупности IP-узлов и/или сетей. Среди таких адресов различают два класса: широковещательные (</a:t>
            </a:r>
            <a:r>
              <a:rPr lang="en-US" altLang="ru-RU" sz="2400" b="0">
                <a:solidFill>
                  <a:srgbClr val="800080"/>
                </a:solidFill>
              </a:rPr>
              <a:t>broadcast</a:t>
            </a:r>
            <a:r>
              <a:rPr lang="ru-RU" altLang="ru-RU" sz="2400" b="0">
                <a:solidFill>
                  <a:srgbClr val="800080"/>
                </a:solidFill>
              </a:rPr>
              <a:t>), обращенные “ко всем”, и групповые (</a:t>
            </a:r>
            <a:r>
              <a:rPr lang="en-US" altLang="ru-RU" sz="2400" b="0">
                <a:solidFill>
                  <a:srgbClr val="800080"/>
                </a:solidFill>
              </a:rPr>
              <a:t>multicast</a:t>
            </a:r>
            <a:r>
              <a:rPr lang="ru-RU" altLang="ru-RU" sz="2400" b="0">
                <a:solidFill>
                  <a:srgbClr val="800080"/>
                </a:solidFill>
              </a:rPr>
              <a:t>), обращенные к заданному множеству объектов. Сущность этого класса адресации заключается в заполнении адресных полей нулями (обращение к данному объекту) или единицами (обращение ко всем объектам).</a:t>
            </a:r>
          </a:p>
          <a:p>
            <a:r>
              <a:rPr lang="ru-RU" altLang="ru-RU" sz="2400" b="0">
                <a:solidFill>
                  <a:srgbClr val="800080"/>
                </a:solidFill>
              </a:rPr>
              <a:t>Формируемые по этим правилам специальные </a:t>
            </a:r>
            <a:r>
              <a:rPr lang="en-US" altLang="ru-RU" sz="2400" b="0">
                <a:solidFill>
                  <a:srgbClr val="800080"/>
                </a:solidFill>
              </a:rPr>
              <a:t>IPv</a:t>
            </a:r>
            <a:r>
              <a:rPr lang="ru-RU" altLang="ru-RU" sz="2400" b="0">
                <a:solidFill>
                  <a:srgbClr val="800080"/>
                </a:solidFill>
              </a:rPr>
              <a:t>4-адреса показаны на рис.10.4.</a:t>
            </a:r>
          </a:p>
          <a:p>
            <a:endParaRPr lang="ru-RU" altLang="ru-RU" sz="900" b="0">
              <a:solidFill>
                <a:srgbClr val="800080"/>
              </a:solidFill>
            </a:endParaRPr>
          </a:p>
          <a:p>
            <a:pPr algn="l"/>
            <a:r>
              <a:rPr lang="ru-RU" altLang="ru-RU" sz="2400" i="1">
                <a:solidFill>
                  <a:srgbClr val="800080"/>
                </a:solidFill>
              </a:rPr>
              <a:t>Адрес 1</a:t>
            </a:r>
            <a:r>
              <a:rPr lang="ru-RU" altLang="ru-RU" sz="2400" b="0">
                <a:solidFill>
                  <a:srgbClr val="800080"/>
                </a:solidFill>
              </a:rPr>
              <a:t> может использоваться в процедуре инициализации, когда рабочая станция не знает (при согласовании) своего </a:t>
            </a:r>
            <a:r>
              <a:rPr lang="en-US" altLang="ru-RU" sz="2400" b="0">
                <a:solidFill>
                  <a:srgbClr val="800080"/>
                </a:solidFill>
              </a:rPr>
              <a:t>IPv</a:t>
            </a:r>
            <a:r>
              <a:rPr lang="ru-RU" altLang="ru-RU" sz="2400" b="0">
                <a:solidFill>
                  <a:srgbClr val="800080"/>
                </a:solidFill>
              </a:rPr>
              <a:t>4-адреса. Этот тип применяется только как адрес отправителя, но никогда как адрес получателя пакета.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238125" y="1227138"/>
            <a:ext cx="8629650" cy="5251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600" b="0">
                <a:solidFill>
                  <a:srgbClr val="800080"/>
                </a:solidFill>
              </a:rPr>
              <a:t>Предназначение IP-протокола четвёртой версии (</a:t>
            </a:r>
            <a:r>
              <a:rPr lang="en-US" altLang="ru-RU" sz="2600" b="0">
                <a:solidFill>
                  <a:srgbClr val="800080"/>
                </a:solidFill>
              </a:rPr>
              <a:t>IPv</a:t>
            </a:r>
            <a:r>
              <a:rPr lang="ru-RU" altLang="ru-RU" sz="2600" b="0">
                <a:solidFill>
                  <a:srgbClr val="800080"/>
                </a:solidFill>
              </a:rPr>
              <a:t>4, RFC-760, RFC-791) аналогично протоколу сетевого уровня Х.25. В соответствии с концепцией </a:t>
            </a:r>
            <a:r>
              <a:rPr lang="en-US" altLang="ru-RU" sz="2600" b="0">
                <a:solidFill>
                  <a:srgbClr val="800080"/>
                </a:solidFill>
              </a:rPr>
              <a:t>IPv</a:t>
            </a:r>
            <a:r>
              <a:rPr lang="ru-RU" altLang="ru-RU" sz="2600" b="0">
                <a:solidFill>
                  <a:srgbClr val="800080"/>
                </a:solidFill>
              </a:rPr>
              <a:t>4, множество вычислительных машин подключено к некоторой единой глобальной СПД, внутренняя структура которой для пользователей неважна и может включать несколько физических сетей (</a:t>
            </a:r>
            <a:r>
              <a:rPr lang="en-US" altLang="ru-RU" sz="2600" b="0">
                <a:solidFill>
                  <a:srgbClr val="800080"/>
                </a:solidFill>
              </a:rPr>
              <a:t>physical networks</a:t>
            </a:r>
            <a:r>
              <a:rPr lang="ru-RU" altLang="ru-RU" sz="2600" b="0">
                <a:solidFill>
                  <a:srgbClr val="800080"/>
                </a:solidFill>
              </a:rPr>
              <a:t>). Физические сети, по сути, не реализуют протокол </a:t>
            </a:r>
            <a:r>
              <a:rPr lang="en-US" altLang="ru-RU" sz="2600" b="0">
                <a:solidFill>
                  <a:srgbClr val="800080"/>
                </a:solidFill>
              </a:rPr>
              <a:t>IPv</a:t>
            </a:r>
            <a:r>
              <a:rPr lang="ru-RU" altLang="ru-RU" sz="2600" b="0">
                <a:solidFill>
                  <a:srgbClr val="800080"/>
                </a:solidFill>
              </a:rPr>
              <a:t>4. Все функции протокола </a:t>
            </a:r>
            <a:r>
              <a:rPr lang="en-US" altLang="ru-RU" sz="2600" b="0">
                <a:solidFill>
                  <a:srgbClr val="800080"/>
                </a:solidFill>
              </a:rPr>
              <a:t>IPv</a:t>
            </a:r>
            <a:r>
              <a:rPr lang="ru-RU" altLang="ru-RU" sz="2600" b="0">
                <a:solidFill>
                  <a:srgbClr val="800080"/>
                </a:solidFill>
              </a:rPr>
              <a:t>4 исполняют </a:t>
            </a:r>
            <a:r>
              <a:rPr lang="en-US" altLang="ru-RU" sz="2600" b="0">
                <a:solidFill>
                  <a:srgbClr val="800080"/>
                </a:solidFill>
              </a:rPr>
              <a:t>IP-</a:t>
            </a:r>
            <a:r>
              <a:rPr lang="ru-RU" altLang="ru-RU" sz="2600" b="0">
                <a:solidFill>
                  <a:srgbClr val="800080"/>
                </a:solidFill>
              </a:rPr>
              <a:t>узлы. Поэтому локальные сети или глобальные телекоммуникационные магистрали, либо их произвольные композиции равнозначны, и рассматриваются как единая транспортная среда.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72411" name="Text Box 27"/>
          <p:cNvSpPr txBox="1">
            <a:spLocks noChangeArrowheads="1"/>
          </p:cNvSpPr>
          <p:nvPr/>
        </p:nvSpPr>
        <p:spPr bwMode="auto">
          <a:xfrm>
            <a:off x="971550" y="5813425"/>
            <a:ext cx="72009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>
                <a:solidFill>
                  <a:srgbClr val="800080"/>
                </a:solidFill>
              </a:rPr>
              <a:t>Рис.10.</a:t>
            </a:r>
            <a:r>
              <a:rPr lang="en-US" altLang="ru-RU" sz="2400">
                <a:solidFill>
                  <a:srgbClr val="800080"/>
                </a:solidFill>
              </a:rPr>
              <a:t>4</a:t>
            </a:r>
            <a:r>
              <a:rPr lang="ru-RU" altLang="ru-RU" sz="2400">
                <a:solidFill>
                  <a:srgbClr val="800080"/>
                </a:solidFill>
              </a:rPr>
              <a:t>. Специальные </a:t>
            </a:r>
            <a:r>
              <a:rPr lang="en-US" altLang="ru-RU" sz="2400">
                <a:solidFill>
                  <a:srgbClr val="800080"/>
                </a:solidFill>
              </a:rPr>
              <a:t>IPv</a:t>
            </a:r>
            <a:r>
              <a:rPr lang="ru-RU" altLang="ru-RU" sz="2400">
                <a:solidFill>
                  <a:srgbClr val="800080"/>
                </a:solidFill>
              </a:rPr>
              <a:t>4-адреса</a:t>
            </a:r>
          </a:p>
        </p:txBody>
      </p:sp>
      <p:grpSp>
        <p:nvGrpSpPr>
          <p:cNvPr id="272434" name="Group 50"/>
          <p:cNvGrpSpPr>
            <a:grpSpLocks/>
          </p:cNvGrpSpPr>
          <p:nvPr/>
        </p:nvGrpSpPr>
        <p:grpSpPr bwMode="auto">
          <a:xfrm>
            <a:off x="881063" y="1628775"/>
            <a:ext cx="7381875" cy="3060700"/>
            <a:chOff x="612" y="799"/>
            <a:chExt cx="4763" cy="1928"/>
          </a:xfrm>
        </p:grpSpPr>
        <p:sp>
          <p:nvSpPr>
            <p:cNvPr id="272388" name="Text Box 4"/>
            <p:cNvSpPr txBox="1">
              <a:spLocks noChangeArrowheads="1"/>
            </p:cNvSpPr>
            <p:nvPr/>
          </p:nvSpPr>
          <p:spPr bwMode="auto">
            <a:xfrm>
              <a:off x="612" y="799"/>
              <a:ext cx="1134" cy="227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20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Тип адреса</a:t>
              </a:r>
            </a:p>
          </p:txBody>
        </p:sp>
        <p:sp>
          <p:nvSpPr>
            <p:cNvPr id="272391" name="Text Box 7"/>
            <p:cNvSpPr txBox="1">
              <a:spLocks noChangeArrowheads="1"/>
            </p:cNvSpPr>
            <p:nvPr/>
          </p:nvSpPr>
          <p:spPr bwMode="auto">
            <a:xfrm>
              <a:off x="612" y="1026"/>
              <a:ext cx="1134" cy="283"/>
            </a:xfrm>
            <a:prstGeom prst="rect">
              <a:avLst/>
            </a:prstGeom>
            <a:solidFill>
              <a:srgbClr val="FEF6B8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72392" name="Text Box 8"/>
            <p:cNvSpPr txBox="1">
              <a:spLocks noChangeArrowheads="1"/>
            </p:cNvSpPr>
            <p:nvPr/>
          </p:nvSpPr>
          <p:spPr bwMode="auto">
            <a:xfrm>
              <a:off x="1746" y="800"/>
              <a:ext cx="1815" cy="226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Номер сети</a:t>
              </a:r>
            </a:p>
          </p:txBody>
        </p:sp>
        <p:sp>
          <p:nvSpPr>
            <p:cNvPr id="272395" name="Text Box 11"/>
            <p:cNvSpPr txBox="1">
              <a:spLocks noChangeArrowheads="1"/>
            </p:cNvSpPr>
            <p:nvPr/>
          </p:nvSpPr>
          <p:spPr bwMode="auto">
            <a:xfrm>
              <a:off x="3560" y="799"/>
              <a:ext cx="1814" cy="227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Номер ГВМ</a:t>
              </a:r>
            </a:p>
          </p:txBody>
        </p:sp>
        <p:sp>
          <p:nvSpPr>
            <p:cNvPr id="272404" name="Text Box 20"/>
            <p:cNvSpPr txBox="1">
              <a:spLocks noChangeArrowheads="1"/>
            </p:cNvSpPr>
            <p:nvPr/>
          </p:nvSpPr>
          <p:spPr bwMode="auto">
            <a:xfrm>
              <a:off x="1746" y="1026"/>
              <a:ext cx="1814" cy="283"/>
            </a:xfrm>
            <a:prstGeom prst="rect">
              <a:avLst/>
            </a:prstGeom>
            <a:solidFill>
              <a:srgbClr val="FEF6B8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0000000000000000</a:t>
              </a:r>
              <a:endParaRPr lang="ru-RU" altLang="ru-RU" sz="20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2412" name="Text Box 28"/>
            <p:cNvSpPr txBox="1">
              <a:spLocks noChangeArrowheads="1"/>
            </p:cNvSpPr>
            <p:nvPr/>
          </p:nvSpPr>
          <p:spPr bwMode="auto">
            <a:xfrm>
              <a:off x="3560" y="1026"/>
              <a:ext cx="1814" cy="283"/>
            </a:xfrm>
            <a:prstGeom prst="rect">
              <a:avLst/>
            </a:prstGeom>
            <a:solidFill>
              <a:srgbClr val="FEF6B8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0000000000000000</a:t>
              </a:r>
              <a:endParaRPr lang="ru-RU" altLang="ru-RU" sz="20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2413" name="Text Box 29"/>
            <p:cNvSpPr txBox="1">
              <a:spLocks noChangeArrowheads="1"/>
            </p:cNvSpPr>
            <p:nvPr/>
          </p:nvSpPr>
          <p:spPr bwMode="auto">
            <a:xfrm>
              <a:off x="612" y="1309"/>
              <a:ext cx="1134" cy="283"/>
            </a:xfrm>
            <a:prstGeom prst="rect">
              <a:avLst/>
            </a:prstGeom>
            <a:solidFill>
              <a:srgbClr val="FFD8D5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72414" name="Text Box 30"/>
            <p:cNvSpPr txBox="1">
              <a:spLocks noChangeArrowheads="1"/>
            </p:cNvSpPr>
            <p:nvPr/>
          </p:nvSpPr>
          <p:spPr bwMode="auto">
            <a:xfrm>
              <a:off x="1746" y="1309"/>
              <a:ext cx="1814" cy="283"/>
            </a:xfrm>
            <a:prstGeom prst="rect">
              <a:avLst/>
            </a:prstGeom>
            <a:solidFill>
              <a:srgbClr val="FFD8D5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0000000000000000</a:t>
              </a:r>
              <a:endParaRPr lang="ru-RU" altLang="ru-RU" sz="20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2415" name="Text Box 31"/>
            <p:cNvSpPr txBox="1">
              <a:spLocks noChangeArrowheads="1"/>
            </p:cNvSpPr>
            <p:nvPr/>
          </p:nvSpPr>
          <p:spPr bwMode="auto">
            <a:xfrm>
              <a:off x="3560" y="1309"/>
              <a:ext cx="1814" cy="283"/>
            </a:xfrm>
            <a:prstGeom prst="rect">
              <a:avLst/>
            </a:prstGeom>
            <a:solidFill>
              <a:srgbClr val="FFD8D5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en-US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xxxxxxxxxxxxxxxx</a:t>
              </a:r>
              <a:endParaRPr lang="ru-RU" altLang="ru-RU" sz="20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2416" name="Text Box 32"/>
            <p:cNvSpPr txBox="1">
              <a:spLocks noChangeArrowheads="1"/>
            </p:cNvSpPr>
            <p:nvPr/>
          </p:nvSpPr>
          <p:spPr bwMode="auto">
            <a:xfrm>
              <a:off x="612" y="1593"/>
              <a:ext cx="1134" cy="28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72418" name="Text Box 34"/>
            <p:cNvSpPr txBox="1">
              <a:spLocks noChangeArrowheads="1"/>
            </p:cNvSpPr>
            <p:nvPr/>
          </p:nvSpPr>
          <p:spPr bwMode="auto">
            <a:xfrm>
              <a:off x="3560" y="1593"/>
              <a:ext cx="1814" cy="28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0000000000000000</a:t>
              </a:r>
              <a:endParaRPr lang="ru-RU" altLang="ru-RU" sz="20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2419" name="Text Box 35"/>
            <p:cNvSpPr txBox="1">
              <a:spLocks noChangeArrowheads="1"/>
            </p:cNvSpPr>
            <p:nvPr/>
          </p:nvSpPr>
          <p:spPr bwMode="auto">
            <a:xfrm>
              <a:off x="612" y="1876"/>
              <a:ext cx="1134" cy="283"/>
            </a:xfrm>
            <a:prstGeom prst="rect">
              <a:avLst/>
            </a:prstGeom>
            <a:solidFill>
              <a:srgbClr val="B4FE8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72420" name="Text Box 36"/>
            <p:cNvSpPr txBox="1">
              <a:spLocks noChangeArrowheads="1"/>
            </p:cNvSpPr>
            <p:nvPr/>
          </p:nvSpPr>
          <p:spPr bwMode="auto">
            <a:xfrm>
              <a:off x="1746" y="1876"/>
              <a:ext cx="1814" cy="283"/>
            </a:xfrm>
            <a:prstGeom prst="rect">
              <a:avLst/>
            </a:prstGeom>
            <a:solidFill>
              <a:srgbClr val="B4FE8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en-US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1111111111111111</a:t>
              </a:r>
              <a:endParaRPr lang="ru-RU" altLang="ru-RU" sz="20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2422" name="Text Box 38"/>
            <p:cNvSpPr txBox="1">
              <a:spLocks noChangeArrowheads="1"/>
            </p:cNvSpPr>
            <p:nvPr/>
          </p:nvSpPr>
          <p:spPr bwMode="auto">
            <a:xfrm>
              <a:off x="612" y="2444"/>
              <a:ext cx="1134" cy="283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72423" name="Text Box 39"/>
            <p:cNvSpPr txBox="1">
              <a:spLocks noChangeArrowheads="1"/>
            </p:cNvSpPr>
            <p:nvPr/>
          </p:nvSpPr>
          <p:spPr bwMode="auto">
            <a:xfrm>
              <a:off x="1746" y="2444"/>
              <a:ext cx="964" cy="283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en-US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11111110</a:t>
              </a:r>
              <a:endParaRPr lang="ru-RU" altLang="ru-RU" sz="20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2425" name="Text Box 41"/>
            <p:cNvSpPr txBox="1">
              <a:spLocks noChangeArrowheads="1"/>
            </p:cNvSpPr>
            <p:nvPr/>
          </p:nvSpPr>
          <p:spPr bwMode="auto">
            <a:xfrm>
              <a:off x="612" y="2160"/>
              <a:ext cx="1134" cy="283"/>
            </a:xfrm>
            <a:prstGeom prst="rect">
              <a:avLst/>
            </a:prstGeom>
            <a:solidFill>
              <a:srgbClr val="EAF7BF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240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  <a:r>
                <a:rPr lang="ru-RU" altLang="ru-RU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72428" name="Text Box 44"/>
            <p:cNvSpPr txBox="1">
              <a:spLocks noChangeArrowheads="1"/>
            </p:cNvSpPr>
            <p:nvPr/>
          </p:nvSpPr>
          <p:spPr bwMode="auto">
            <a:xfrm>
              <a:off x="1746" y="1593"/>
              <a:ext cx="1814" cy="28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en-US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xxxxxxxxxxxxxxxx</a:t>
              </a:r>
              <a:endParaRPr lang="ru-RU" altLang="ru-RU" sz="20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2429" name="Text Box 45"/>
            <p:cNvSpPr txBox="1">
              <a:spLocks noChangeArrowheads="1"/>
            </p:cNvSpPr>
            <p:nvPr/>
          </p:nvSpPr>
          <p:spPr bwMode="auto">
            <a:xfrm>
              <a:off x="1746" y="2160"/>
              <a:ext cx="1814" cy="283"/>
            </a:xfrm>
            <a:prstGeom prst="rect">
              <a:avLst/>
            </a:prstGeom>
            <a:solidFill>
              <a:srgbClr val="EAF7BF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en-US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xxxxxxxxxxxxxxxx</a:t>
              </a:r>
              <a:endParaRPr lang="ru-RU" altLang="ru-RU" sz="20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2430" name="Text Box 46"/>
            <p:cNvSpPr txBox="1">
              <a:spLocks noChangeArrowheads="1"/>
            </p:cNvSpPr>
            <p:nvPr/>
          </p:nvSpPr>
          <p:spPr bwMode="auto">
            <a:xfrm>
              <a:off x="3560" y="1876"/>
              <a:ext cx="1814" cy="283"/>
            </a:xfrm>
            <a:prstGeom prst="rect">
              <a:avLst/>
            </a:prstGeom>
            <a:solidFill>
              <a:srgbClr val="B4FE8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en-US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1111111111111111</a:t>
              </a:r>
              <a:endParaRPr lang="ru-RU" altLang="ru-RU" sz="20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2431" name="Text Box 47"/>
            <p:cNvSpPr txBox="1">
              <a:spLocks noChangeArrowheads="1"/>
            </p:cNvSpPr>
            <p:nvPr/>
          </p:nvSpPr>
          <p:spPr bwMode="auto">
            <a:xfrm>
              <a:off x="3560" y="2160"/>
              <a:ext cx="1814" cy="283"/>
            </a:xfrm>
            <a:prstGeom prst="rect">
              <a:avLst/>
            </a:prstGeom>
            <a:solidFill>
              <a:srgbClr val="EAF7BF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en-US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1111111111111111</a:t>
              </a:r>
              <a:endParaRPr lang="ru-RU" altLang="ru-RU" sz="20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2433" name="Text Box 49"/>
            <p:cNvSpPr txBox="1">
              <a:spLocks noChangeArrowheads="1"/>
            </p:cNvSpPr>
            <p:nvPr/>
          </p:nvSpPr>
          <p:spPr bwMode="auto">
            <a:xfrm>
              <a:off x="2710" y="2444"/>
              <a:ext cx="2665" cy="283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en-US" altLang="ru-RU" sz="200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xxxxxxxxxxxxxxxxxxxxxxxx</a:t>
              </a:r>
              <a:endParaRPr lang="ru-RU" altLang="ru-RU" sz="20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42350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ru-RU" sz="2800" i="1">
                <a:solidFill>
                  <a:srgbClr val="800080"/>
                </a:solidFill>
              </a:rPr>
              <a:t>Адрес 2</a:t>
            </a:r>
            <a:r>
              <a:rPr lang="ru-RU" altLang="ru-RU" sz="2800" b="0">
                <a:solidFill>
                  <a:srgbClr val="800080"/>
                </a:solidFill>
              </a:rPr>
              <a:t>, в котором номер сети заполнен нулями, а номер IP-узла имеет определенное значение, есть адрес конкретного IP-узла в сети, из которой он получил пакет. Применение такого адреса возможно в том случае, когда IP-узел/отправитель не знает номер сети, в которой работает. (Такая ситуация возможна, например, при инициализации бездисковой рабочей станции, которая при включении в сеть вообще “ничего не знает” ни о сети, ни о себе.) Этот адрес используется только как адрес получателя и никогда как адрес отправителя.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250825" y="923925"/>
            <a:ext cx="8893175" cy="556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400" i="1">
                <a:solidFill>
                  <a:srgbClr val="800080"/>
                </a:solidFill>
              </a:rPr>
              <a:t>Адрес 3</a:t>
            </a:r>
            <a:r>
              <a:rPr lang="ru-RU" altLang="ru-RU" sz="2400" b="0">
                <a:solidFill>
                  <a:srgbClr val="800080"/>
                </a:solidFill>
              </a:rPr>
              <a:t>, в котором номер сети имеет некоторое значение, а номер IP-узла заполнен нулями, трактуется протоколом IP как адрес некоторой сети (но, ни одного из IP-узла данной сети, поскольку состоящий из нулей номер IP-узла запрещен).</a:t>
            </a:r>
            <a:endParaRPr lang="ru-RU" altLang="ru-RU" sz="2400" b="0" i="1">
              <a:solidFill>
                <a:srgbClr val="800080"/>
              </a:solidFill>
            </a:endParaRPr>
          </a:p>
          <a:p>
            <a:pPr algn="l"/>
            <a:r>
              <a:rPr lang="ru-RU" altLang="ru-RU" sz="2400" i="1">
                <a:solidFill>
                  <a:srgbClr val="800080"/>
                </a:solidFill>
              </a:rPr>
              <a:t>Адрес 5</a:t>
            </a:r>
            <a:r>
              <a:rPr lang="ru-RU" altLang="ru-RU" sz="2400" b="0">
                <a:solidFill>
                  <a:srgbClr val="800080"/>
                </a:solidFill>
              </a:rPr>
              <a:t>, в котором номер сети имеет некоторое значение, а номер IP-узла заполнен единицами, называется прямым широковещательным адресом (</a:t>
            </a:r>
            <a:r>
              <a:rPr lang="en-US" altLang="ru-RU" sz="2400" b="0">
                <a:solidFill>
                  <a:srgbClr val="800080"/>
                </a:solidFill>
              </a:rPr>
              <a:t>direct broadcast address</a:t>
            </a:r>
            <a:r>
              <a:rPr lang="ru-RU" altLang="ru-RU" sz="2400" b="0">
                <a:solidFill>
                  <a:srgbClr val="800080"/>
                </a:solidFill>
              </a:rPr>
              <a:t>), обращенным ко всем IP-узлам в данной подсети. Вместе с ним, в качестве широковещательного, может также применяться локальный или ограниченный адрес (</a:t>
            </a:r>
            <a:r>
              <a:rPr lang="en-US" altLang="ru-RU" sz="2400" b="0">
                <a:solidFill>
                  <a:srgbClr val="800080"/>
                </a:solidFill>
              </a:rPr>
              <a:t>limited</a:t>
            </a:r>
            <a:r>
              <a:rPr lang="ru-RU" altLang="ru-RU" sz="2400" b="0">
                <a:solidFill>
                  <a:srgbClr val="800080"/>
                </a:solidFill>
              </a:rPr>
              <a:t>, или </a:t>
            </a:r>
            <a:r>
              <a:rPr lang="en-US" altLang="ru-RU" sz="2400" b="0">
                <a:solidFill>
                  <a:srgbClr val="800080"/>
                </a:solidFill>
              </a:rPr>
              <a:t>local broadcast address</a:t>
            </a:r>
            <a:r>
              <a:rPr lang="ru-RU" altLang="ru-RU" sz="2400" b="0">
                <a:solidFill>
                  <a:srgbClr val="800080"/>
                </a:solidFill>
              </a:rPr>
              <a:t>), целиком заполненный единицами (</a:t>
            </a:r>
            <a:r>
              <a:rPr lang="ru-RU" altLang="ru-RU" sz="2400" i="1">
                <a:solidFill>
                  <a:srgbClr val="800080"/>
                </a:solidFill>
              </a:rPr>
              <a:t>адрес 4</a:t>
            </a:r>
            <a:r>
              <a:rPr lang="ru-RU" altLang="ru-RU" sz="2400" b="0">
                <a:solidFill>
                  <a:srgbClr val="800080"/>
                </a:solidFill>
              </a:rPr>
              <a:t>), используемый в том случае, когда номер сети по каким-либо причинам неизвестен. Использование этого адреса не рекомендуется.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250825" y="1177925"/>
            <a:ext cx="8642350" cy="5203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400" i="1">
                <a:solidFill>
                  <a:srgbClr val="800080"/>
                </a:solidFill>
              </a:rPr>
              <a:t>Адрес 6</a:t>
            </a:r>
            <a:r>
              <a:rPr lang="ru-RU" altLang="ru-RU" sz="2400" b="0">
                <a:solidFill>
                  <a:srgbClr val="800080"/>
                </a:solidFill>
              </a:rPr>
              <a:t> — адрес контрольного пакета (</a:t>
            </a:r>
            <a:r>
              <a:rPr lang="en-US" altLang="ru-RU" sz="2400" b="0">
                <a:solidFill>
                  <a:srgbClr val="800080"/>
                </a:solidFill>
              </a:rPr>
              <a:t>loopback address </a:t>
            </a:r>
            <a:r>
              <a:rPr lang="ru-RU" altLang="ru-RU" sz="2400" b="0">
                <a:solidFill>
                  <a:srgbClr val="800080"/>
                </a:solidFill>
              </a:rPr>
              <a:t>— “петлевой адрес”), в котором первый байт имеет значение “</a:t>
            </a:r>
            <a:r>
              <a:rPr lang="ru-RU" altLang="ru-RU" sz="2400" b="0" i="1">
                <a:solidFill>
                  <a:srgbClr val="800080"/>
                </a:solidFill>
              </a:rPr>
              <a:t>11111110</a:t>
            </a:r>
            <a:r>
              <a:rPr lang="ru-RU" altLang="ru-RU" sz="2400" b="0">
                <a:solidFill>
                  <a:srgbClr val="800080"/>
                </a:solidFill>
              </a:rPr>
              <a:t>”, а оставшееся поле обычно заполняется единицами. Он используется для задач отладки и тестирования и не является адресом никакой сети, а маршрутизаторы никогда не обрабатывают его.</a:t>
            </a:r>
            <a:endParaRPr lang="ru-RU" altLang="ru-RU" sz="2400" b="0" i="1">
              <a:solidFill>
                <a:srgbClr val="800080"/>
              </a:solidFill>
            </a:endParaRPr>
          </a:p>
          <a:p>
            <a:pPr algn="l"/>
            <a:r>
              <a:rPr lang="ru-RU" altLang="ru-RU" sz="2400" i="1">
                <a:solidFill>
                  <a:srgbClr val="800080"/>
                </a:solidFill>
              </a:rPr>
              <a:t>Групповой адрес</a:t>
            </a:r>
            <a:r>
              <a:rPr lang="ru-RU" altLang="ru-RU" sz="2400" b="0">
                <a:solidFill>
                  <a:srgbClr val="800080"/>
                </a:solidFill>
              </a:rPr>
              <a:t> (</a:t>
            </a:r>
            <a:r>
              <a:rPr lang="en-US" altLang="ru-RU" sz="2400" b="0">
                <a:solidFill>
                  <a:srgbClr val="800080"/>
                </a:solidFill>
              </a:rPr>
              <a:t>multicast address</a:t>
            </a:r>
            <a:r>
              <a:rPr lang="ru-RU" altLang="ru-RU" sz="2400" b="0">
                <a:solidFill>
                  <a:srgbClr val="800080"/>
                </a:solidFill>
              </a:rPr>
              <a:t>) в отличие от широковещательного, применяется при обращении к выделенной группе IP-узлов (но не ко всем IP-узлам) некоторой физической сети или группы сетей. В этом случае используются адреса класса D (рис.10.3). Групповая адресация в TCP/IP регламентируется протоколом </a:t>
            </a:r>
            <a:r>
              <a:rPr lang="en-US" altLang="ru-RU" sz="2400" b="0">
                <a:solidFill>
                  <a:srgbClr val="800080"/>
                </a:solidFill>
              </a:rPr>
              <a:t>Internet Group Management Protocol</a:t>
            </a:r>
            <a:r>
              <a:rPr lang="ru-RU" altLang="ru-RU" sz="2400" b="0">
                <a:solidFill>
                  <a:srgbClr val="800080"/>
                </a:solidFill>
              </a:rPr>
              <a:t> (IGMP, RFC-1112), входящим составной частью в IP.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250825" y="1449388"/>
            <a:ext cx="8642350" cy="4473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0">
                <a:solidFill>
                  <a:srgbClr val="800080"/>
                </a:solidFill>
              </a:rPr>
              <a:t>Групповой адрес может объединять IP-узлы разных физических сетей. Это достигается путем использования специальных протоколов групповой маршрутизации.</a:t>
            </a:r>
          </a:p>
          <a:p>
            <a:r>
              <a:rPr lang="ru-RU" altLang="ru-RU" sz="2400" b="0">
                <a:solidFill>
                  <a:srgbClr val="800080"/>
                </a:solidFill>
              </a:rPr>
              <a:t>Каждый IP-узел может (при определенных административных полномочиях) в любой момент подключиться к выделенной адресной группе или выйти из нее.</a:t>
            </a:r>
          </a:p>
          <a:p>
            <a:r>
              <a:rPr lang="ru-RU" altLang="ru-RU" sz="2400" b="0">
                <a:solidFill>
                  <a:srgbClr val="800080"/>
                </a:solidFill>
              </a:rPr>
              <a:t>Групповые адреса назначаются ЦСИ и делятся на два класса: </a:t>
            </a:r>
            <a:r>
              <a:rPr lang="ru-RU" altLang="ru-RU" sz="2400" i="1">
                <a:solidFill>
                  <a:srgbClr val="800080"/>
                </a:solidFill>
              </a:rPr>
              <a:t>постоянные</a:t>
            </a:r>
            <a:r>
              <a:rPr lang="ru-RU" altLang="ru-RU" sz="2400" b="0">
                <a:solidFill>
                  <a:srgbClr val="800080"/>
                </a:solidFill>
              </a:rPr>
              <a:t> — для непрерывно существующих групп (</a:t>
            </a:r>
            <a:r>
              <a:rPr lang="en-US" altLang="ru-RU" sz="2400" b="0">
                <a:solidFill>
                  <a:srgbClr val="800080"/>
                </a:solidFill>
              </a:rPr>
              <a:t>well</a:t>
            </a:r>
            <a:r>
              <a:rPr lang="ru-RU" altLang="ru-RU" sz="2400" b="0">
                <a:solidFill>
                  <a:srgbClr val="800080"/>
                </a:solidFill>
              </a:rPr>
              <a:t>-</a:t>
            </a:r>
            <a:r>
              <a:rPr lang="en-US" altLang="ru-RU" sz="2400" b="0">
                <a:solidFill>
                  <a:srgbClr val="800080"/>
                </a:solidFill>
              </a:rPr>
              <a:t>known addresses</a:t>
            </a:r>
            <a:r>
              <a:rPr lang="ru-RU" altLang="ru-RU" sz="2400" b="0">
                <a:solidFill>
                  <a:srgbClr val="800080"/>
                </a:solidFill>
              </a:rPr>
              <a:t>, хорошо известные адреса), и </a:t>
            </a:r>
            <a:r>
              <a:rPr lang="ru-RU" altLang="ru-RU" sz="2400" i="1">
                <a:solidFill>
                  <a:srgbClr val="800080"/>
                </a:solidFill>
              </a:rPr>
              <a:t>временные</a:t>
            </a:r>
            <a:r>
              <a:rPr lang="ru-RU" altLang="ru-RU" sz="2400" b="0" i="1">
                <a:solidFill>
                  <a:srgbClr val="800080"/>
                </a:solidFill>
              </a:rPr>
              <a:t> </a:t>
            </a:r>
            <a:r>
              <a:rPr lang="ru-RU" altLang="ru-RU" sz="2400" b="0">
                <a:solidFill>
                  <a:srgbClr val="800080"/>
                </a:solidFill>
              </a:rPr>
              <a:t>— для организуемых на некоторое время групп (</a:t>
            </a:r>
            <a:r>
              <a:rPr lang="en-US" altLang="ru-RU" sz="2400" b="0">
                <a:solidFill>
                  <a:srgbClr val="800080"/>
                </a:solidFill>
              </a:rPr>
              <a:t>transient multicast groups</a:t>
            </a:r>
            <a:r>
              <a:rPr lang="ru-RU" altLang="ru-RU" sz="2400" b="0">
                <a:solidFill>
                  <a:srgbClr val="800080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250825" y="1538288"/>
            <a:ext cx="8642350" cy="4362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800" b="0">
                <a:solidFill>
                  <a:srgbClr val="800080"/>
                </a:solidFill>
              </a:rPr>
              <a:t>Распространение групповых сообщений по </a:t>
            </a:r>
            <a:r>
              <a:rPr lang="en-US" altLang="ru-RU" sz="2800" b="0">
                <a:solidFill>
                  <a:srgbClr val="800080"/>
                </a:solidFill>
              </a:rPr>
              <a:t>Internet</a:t>
            </a:r>
            <a:r>
              <a:rPr lang="ru-RU" altLang="ru-RU" sz="2800" b="0">
                <a:solidFill>
                  <a:srgbClr val="800080"/>
                </a:solidFill>
              </a:rPr>
              <a:t> ограничивается временем жизни (</a:t>
            </a:r>
            <a:r>
              <a:rPr lang="en-US" altLang="ru-RU" sz="2800" b="0">
                <a:solidFill>
                  <a:srgbClr val="800080"/>
                </a:solidFill>
              </a:rPr>
              <a:t>time live</a:t>
            </a:r>
            <a:r>
              <a:rPr lang="ru-RU" altLang="ru-RU" sz="2800" b="0">
                <a:solidFill>
                  <a:srgbClr val="800080"/>
                </a:solidFill>
              </a:rPr>
              <a:t>) IP-пакета.</a:t>
            </a:r>
          </a:p>
          <a:p>
            <a:r>
              <a:rPr lang="ru-RU" altLang="ru-RU" sz="2800" b="0">
                <a:solidFill>
                  <a:srgbClr val="800080"/>
                </a:solidFill>
              </a:rPr>
              <a:t>В основном ЦСИ распределяет только адреса физических сетей (номер сети), оставляя функции назначения адресов IP-узлам за администрациями подсетей, подключенных к </a:t>
            </a:r>
            <a:r>
              <a:rPr lang="en-US" altLang="ru-RU" sz="2800" b="0">
                <a:solidFill>
                  <a:srgbClr val="800080"/>
                </a:solidFill>
              </a:rPr>
              <a:t>Internet</a:t>
            </a:r>
            <a:r>
              <a:rPr lang="ru-RU" altLang="ru-RU" sz="2800" b="0">
                <a:solidFill>
                  <a:srgbClr val="800080"/>
                </a:solidFill>
              </a:rPr>
              <a:t>. Автономные корпоративные IP-сети могут самостоятельно решать задачи адресной администрации.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250825" y="593725"/>
            <a:ext cx="8642350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10.</a:t>
            </a:r>
            <a:r>
              <a:rPr lang="en-US" altLang="ru-RU" sz="240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ru-RU" altLang="ru-RU" sz="240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altLang="ru-RU" sz="2400">
                <a:solidFill>
                  <a:srgbClr val="CC0000"/>
                </a:solidFill>
              </a:rPr>
              <a:t> Преобразование </a:t>
            </a:r>
            <a:r>
              <a:rPr lang="en-US" altLang="ru-RU" sz="2400">
                <a:solidFill>
                  <a:srgbClr val="CC0000"/>
                </a:solidFill>
              </a:rPr>
              <a:t>IPv</a:t>
            </a:r>
            <a:r>
              <a:rPr lang="ru-RU" altLang="ru-RU" sz="2400">
                <a:solidFill>
                  <a:srgbClr val="CC0000"/>
                </a:solidFill>
              </a:rPr>
              <a:t>4-адресов в физические адреса оконечных устройств 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250825" y="1989138"/>
            <a:ext cx="8642350" cy="4362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800" b="0">
                <a:solidFill>
                  <a:srgbClr val="800080"/>
                </a:solidFill>
              </a:rPr>
              <a:t>Концепция </a:t>
            </a:r>
            <a:r>
              <a:rPr lang="en-US" altLang="ru-RU" sz="2800" b="0">
                <a:solidFill>
                  <a:srgbClr val="800080"/>
                </a:solidFill>
              </a:rPr>
              <a:t>Internet</a:t>
            </a:r>
            <a:r>
              <a:rPr lang="ru-RU" altLang="ru-RU" sz="2800" b="0">
                <a:solidFill>
                  <a:srgbClr val="800080"/>
                </a:solidFill>
              </a:rPr>
              <a:t>-сети, объединяющей разнородные по типам аппаратно-программных средств и протоколам физические сети, требует установления жесткого соответствия IP-адресов и физическим адресам оконечных устройств.</a:t>
            </a:r>
          </a:p>
          <a:p>
            <a:r>
              <a:rPr lang="ru-RU" altLang="ru-RU" sz="2800" b="0">
                <a:solidFill>
                  <a:srgbClr val="800080"/>
                </a:solidFill>
              </a:rPr>
              <a:t>Задачу определения физического адреса IP-узла по его IP-адресу решают два протокола: </a:t>
            </a:r>
            <a:r>
              <a:rPr lang="en-US" altLang="ru-RU" sz="2800" b="0">
                <a:solidFill>
                  <a:srgbClr val="800080"/>
                </a:solidFill>
              </a:rPr>
              <a:t>Address Resolution Protocol</a:t>
            </a:r>
            <a:r>
              <a:rPr lang="ru-RU" altLang="ru-RU" sz="2800" b="0">
                <a:solidFill>
                  <a:srgbClr val="800080"/>
                </a:solidFill>
              </a:rPr>
              <a:t> (ARP, RFC-826) и </a:t>
            </a:r>
            <a:r>
              <a:rPr lang="en-US" altLang="ru-RU" sz="2800" b="0">
                <a:solidFill>
                  <a:srgbClr val="800080"/>
                </a:solidFill>
              </a:rPr>
              <a:t>Reverse Address Resolution Protocol</a:t>
            </a:r>
            <a:r>
              <a:rPr lang="ru-RU" altLang="ru-RU" sz="2800" b="0">
                <a:solidFill>
                  <a:srgbClr val="800080"/>
                </a:solidFill>
              </a:rPr>
              <a:t> (RARP, RFC-903), входящие в IP в виде составных частей.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42350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b="0">
                <a:solidFill>
                  <a:srgbClr val="800080"/>
                </a:solidFill>
              </a:rPr>
              <a:t>Сущность ARP-протокола заключается в следующем. Если узел </a:t>
            </a:r>
            <a:r>
              <a:rPr lang="ru-RU" altLang="ru-RU" sz="2800" b="0" i="1">
                <a:solidFill>
                  <a:srgbClr val="800080"/>
                </a:solidFill>
              </a:rPr>
              <a:t>А</a:t>
            </a:r>
            <a:r>
              <a:rPr lang="ru-RU" altLang="ru-RU" sz="2800" b="0">
                <a:solidFill>
                  <a:srgbClr val="800080"/>
                </a:solidFill>
              </a:rPr>
              <a:t> должен связаться с узлом </a:t>
            </a:r>
            <a:r>
              <a:rPr lang="ru-RU" altLang="ru-RU" sz="2800" b="0" i="1">
                <a:solidFill>
                  <a:srgbClr val="800080"/>
                </a:solidFill>
              </a:rPr>
              <a:t>В</a:t>
            </a:r>
            <a:r>
              <a:rPr lang="ru-RU" altLang="ru-RU" sz="2800" b="0">
                <a:solidFill>
                  <a:srgbClr val="800080"/>
                </a:solidFill>
              </a:rPr>
              <a:t> и знает его IP-адрес, но не знает физического адреса, то он передает широковещательное сообщение, в котором запрашивает физический адрес узла </a:t>
            </a:r>
            <a:r>
              <a:rPr lang="ru-RU" altLang="ru-RU" sz="2800" b="0" i="1">
                <a:solidFill>
                  <a:srgbClr val="800080"/>
                </a:solidFill>
              </a:rPr>
              <a:t>В</a:t>
            </a:r>
            <a:r>
              <a:rPr lang="ru-RU" altLang="ru-RU" sz="2800" b="0">
                <a:solidFill>
                  <a:srgbClr val="800080"/>
                </a:solidFill>
              </a:rPr>
              <a:t>. Все узлы принимают это сообщение, однако лишь узел </a:t>
            </a:r>
            <a:r>
              <a:rPr lang="ru-RU" altLang="ru-RU" sz="2800" b="0" i="1">
                <a:solidFill>
                  <a:srgbClr val="800080"/>
                </a:solidFill>
              </a:rPr>
              <a:t>В </a:t>
            </a:r>
            <a:r>
              <a:rPr lang="ru-RU" altLang="ru-RU" sz="2800" b="0">
                <a:solidFill>
                  <a:srgbClr val="800080"/>
                </a:solidFill>
              </a:rPr>
              <a:t>отвечает на него, посылая в ответ свой физический адрес узлу </a:t>
            </a:r>
            <a:r>
              <a:rPr lang="ru-RU" altLang="ru-RU" sz="2800" b="0" i="1">
                <a:solidFill>
                  <a:srgbClr val="800080"/>
                </a:solidFill>
              </a:rPr>
              <a:t>А</a:t>
            </a:r>
            <a:r>
              <a:rPr lang="ru-RU" altLang="ru-RU" sz="2800" b="0">
                <a:solidFill>
                  <a:srgbClr val="800080"/>
                </a:solidFill>
              </a:rPr>
              <a:t>. Последний, получив физический адрес </a:t>
            </a:r>
            <a:r>
              <a:rPr lang="ru-RU" altLang="ru-RU" sz="2800" b="0" i="1">
                <a:solidFill>
                  <a:srgbClr val="800080"/>
                </a:solidFill>
              </a:rPr>
              <a:t>В</a:t>
            </a:r>
            <a:r>
              <a:rPr lang="ru-RU" altLang="ru-RU" sz="2800" b="0">
                <a:solidFill>
                  <a:srgbClr val="800080"/>
                </a:solidFill>
              </a:rPr>
              <a:t>, запоминает его, чтобы не запрашивать повторно при следующих обращениях к узлу </a:t>
            </a:r>
            <a:r>
              <a:rPr lang="ru-RU" altLang="ru-RU" sz="2800" b="0" i="1">
                <a:solidFill>
                  <a:srgbClr val="800080"/>
                </a:solidFill>
              </a:rPr>
              <a:t>В</a:t>
            </a:r>
            <a:r>
              <a:rPr lang="ru-RU" altLang="ru-RU" sz="2800" b="0">
                <a:solidFill>
                  <a:srgbClr val="80008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0" y="638175"/>
            <a:ext cx="9144000" cy="60563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300" b="0">
                <a:solidFill>
                  <a:srgbClr val="800080"/>
                </a:solidFill>
              </a:rPr>
              <a:t>Этот алгоритм приемлем для случая, когда узел </a:t>
            </a:r>
            <a:r>
              <a:rPr lang="ru-RU" altLang="ru-RU" sz="2300" b="0" i="1">
                <a:solidFill>
                  <a:srgbClr val="800080"/>
                </a:solidFill>
              </a:rPr>
              <a:t>А</a:t>
            </a:r>
            <a:r>
              <a:rPr lang="ru-RU" altLang="ru-RU" sz="2300" b="0">
                <a:solidFill>
                  <a:srgbClr val="800080"/>
                </a:solidFill>
              </a:rPr>
              <a:t> “знает” свой IP-адрес. В противном случае, когда узел </a:t>
            </a:r>
            <a:r>
              <a:rPr lang="ru-RU" altLang="ru-RU" sz="2300" b="0" i="1">
                <a:solidFill>
                  <a:srgbClr val="800080"/>
                </a:solidFill>
              </a:rPr>
              <a:t>А</a:t>
            </a:r>
            <a:r>
              <a:rPr lang="ru-RU" altLang="ru-RU" sz="2300" b="0">
                <a:solidFill>
                  <a:srgbClr val="800080"/>
                </a:solidFill>
              </a:rPr>
              <a:t> является, например, бездисковой рабочей станцией, у которой только что включили питание и она ничего не знает ни о себе, ни об окружающих и не может произвести дистанционную загрузку операционной системы, “спасает” протокол RARP. Узел </a:t>
            </a:r>
            <a:r>
              <a:rPr lang="ru-RU" altLang="ru-RU" sz="2300" b="0" i="1">
                <a:solidFill>
                  <a:srgbClr val="800080"/>
                </a:solidFill>
              </a:rPr>
              <a:t>А</a:t>
            </a:r>
            <a:r>
              <a:rPr lang="ru-RU" altLang="ru-RU" sz="2300" b="0">
                <a:solidFill>
                  <a:srgbClr val="800080"/>
                </a:solidFill>
              </a:rPr>
              <a:t> широковещательно вызывает обслуживающий его сервер, указывая в запросе свой физический адрес (при этом узел </a:t>
            </a:r>
            <a:r>
              <a:rPr lang="ru-RU" altLang="ru-RU" sz="2300" b="0" i="1">
                <a:solidFill>
                  <a:srgbClr val="800080"/>
                </a:solidFill>
              </a:rPr>
              <a:t>А </a:t>
            </a:r>
            <a:r>
              <a:rPr lang="ru-RU" altLang="ru-RU" sz="2300" b="0">
                <a:solidFill>
                  <a:srgbClr val="800080"/>
                </a:solidFill>
              </a:rPr>
              <a:t>может даже не знать адреса сервера). В сети всегда есть по меньшей мере один обслуживающий такие запросы сервер (“RARP-сервер”), который распознает запрос от рабочей станции, выбирает из некоторого списка свободный IP-адрес и передает узлу</a:t>
            </a:r>
            <a:r>
              <a:rPr lang="ru-RU" altLang="ru-RU" sz="2300" b="0" i="1">
                <a:solidFill>
                  <a:srgbClr val="800080"/>
                </a:solidFill>
              </a:rPr>
              <a:t> А</a:t>
            </a:r>
            <a:r>
              <a:rPr lang="ru-RU" altLang="ru-RU" sz="2300" b="0">
                <a:solidFill>
                  <a:srgbClr val="800080"/>
                </a:solidFill>
              </a:rPr>
              <a:t> сообщение, включающее динамически выделенный узлу </a:t>
            </a:r>
            <a:r>
              <a:rPr lang="ru-RU" altLang="ru-RU" sz="2300" b="0" i="1">
                <a:solidFill>
                  <a:srgbClr val="800080"/>
                </a:solidFill>
              </a:rPr>
              <a:t>А</a:t>
            </a:r>
            <a:r>
              <a:rPr lang="ru-RU" altLang="ru-RU" sz="2300" b="0">
                <a:solidFill>
                  <a:srgbClr val="800080"/>
                </a:solidFill>
              </a:rPr>
              <a:t> IP-адрес и другую необходимую информацию. При таком алгоритме выход из строя единственного в сети RARP-сервера очень “нежелателен”, поэтому протокол RARP поддерживает несколько серверов в сети, “подстраховывая” себя.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539875" y="852488"/>
            <a:ext cx="6038850" cy="5794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 b="0">
                <a:solidFill>
                  <a:srgbClr val="800080"/>
                </a:solidFill>
              </a:rPr>
              <a:t>В терминологии </a:t>
            </a:r>
            <a:r>
              <a:rPr lang="en-US" altLang="ru-RU" sz="3200" b="0">
                <a:solidFill>
                  <a:srgbClr val="800080"/>
                </a:solidFill>
              </a:rPr>
              <a:t>Internet</a:t>
            </a:r>
            <a:r>
              <a:rPr lang="ru-RU" altLang="ru-RU" sz="3200" b="0">
                <a:solidFill>
                  <a:srgbClr val="800080"/>
                </a:solidFill>
              </a:rPr>
              <a:t>: 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250825" y="1714500"/>
            <a:ext cx="8642350" cy="2870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ê"/>
            </a:pPr>
            <a:r>
              <a:rPr lang="ru-RU" altLang="ru-RU" sz="2600" b="0">
                <a:solidFill>
                  <a:srgbClr val="800080"/>
                </a:solidFill>
              </a:rPr>
              <a:t>IP-узел (</a:t>
            </a:r>
            <a:r>
              <a:rPr lang="en-GB" altLang="ru-RU" sz="2600" b="0">
                <a:solidFill>
                  <a:srgbClr val="800080"/>
                </a:solidFill>
              </a:rPr>
              <a:t>node</a:t>
            </a:r>
            <a:r>
              <a:rPr lang="ru-RU" altLang="ru-RU" sz="2600" b="0">
                <a:solidFill>
                  <a:srgbClr val="800080"/>
                </a:solidFill>
              </a:rPr>
              <a:t>) — аппаратно-программный комплекс, реализующий </a:t>
            </a:r>
            <a:r>
              <a:rPr lang="en-GB" altLang="ru-RU" sz="2600" b="0">
                <a:solidFill>
                  <a:srgbClr val="800080"/>
                </a:solidFill>
              </a:rPr>
              <a:t>IP</a:t>
            </a:r>
            <a:r>
              <a:rPr lang="ru-RU" altLang="ru-RU" sz="2600" b="0">
                <a:solidFill>
                  <a:srgbClr val="800080"/>
                </a:solidFill>
              </a:rPr>
              <a:t>-протокол;</a:t>
            </a:r>
          </a:p>
          <a:p>
            <a:pPr>
              <a:buSzPct val="90000"/>
              <a:buFont typeface="Wingdings 2" panose="05020102010507070707" pitchFamily="18" charset="2"/>
              <a:buChar char="ê"/>
            </a:pPr>
            <a:r>
              <a:rPr lang="ru-RU" altLang="ru-RU" sz="2600" b="0">
                <a:solidFill>
                  <a:srgbClr val="800080"/>
                </a:solidFill>
              </a:rPr>
              <a:t>маршрутизатор (</a:t>
            </a:r>
            <a:r>
              <a:rPr lang="en-GB" altLang="ru-RU" sz="2600" b="0">
                <a:solidFill>
                  <a:srgbClr val="800080"/>
                </a:solidFill>
              </a:rPr>
              <a:t>router</a:t>
            </a:r>
            <a:r>
              <a:rPr lang="ru-RU" altLang="ru-RU" sz="2600" b="0">
                <a:solidFill>
                  <a:srgbClr val="800080"/>
                </a:solidFill>
              </a:rPr>
              <a:t>) — IP-узел, который доставляет </a:t>
            </a:r>
            <a:r>
              <a:rPr lang="en-GB" altLang="ru-RU" sz="2600" b="0">
                <a:solidFill>
                  <a:srgbClr val="800080"/>
                </a:solidFill>
              </a:rPr>
              <a:t>IP</a:t>
            </a:r>
            <a:r>
              <a:rPr lang="ru-RU" altLang="ru-RU" sz="2600" b="0">
                <a:solidFill>
                  <a:srgbClr val="800080"/>
                </a:solidFill>
              </a:rPr>
              <a:t>-пакеты, не адресованные ему самому в явном виде;</a:t>
            </a:r>
          </a:p>
          <a:p>
            <a:pPr>
              <a:buSzPct val="90000"/>
              <a:buFont typeface="Wingdings 2" panose="05020102010507070707" pitchFamily="18" charset="2"/>
              <a:buChar char="ê"/>
            </a:pPr>
            <a:r>
              <a:rPr lang="ru-RU" altLang="ru-RU" sz="2600" b="0">
                <a:solidFill>
                  <a:srgbClr val="800080"/>
                </a:solidFill>
              </a:rPr>
              <a:t>сервер (</a:t>
            </a:r>
            <a:r>
              <a:rPr lang="en-GB" altLang="ru-RU" sz="2600" b="0">
                <a:solidFill>
                  <a:srgbClr val="800080"/>
                </a:solidFill>
              </a:rPr>
              <a:t>host</a:t>
            </a:r>
            <a:r>
              <a:rPr lang="ru-RU" altLang="ru-RU" sz="2600" b="0">
                <a:solidFill>
                  <a:srgbClr val="800080"/>
                </a:solidFill>
              </a:rPr>
              <a:t>) — любой IP-узел, который не является маршрутизатором.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263525" y="4935538"/>
            <a:ext cx="8580438" cy="1373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b="0">
                <a:solidFill>
                  <a:srgbClr val="800080"/>
                </a:solidFill>
              </a:rPr>
              <a:t>В дальнейшем, любой сетевой объект, имеющий IP-адрес, будет именоваться </a:t>
            </a:r>
            <a:r>
              <a:rPr lang="en-US" altLang="ru-RU" sz="2800" b="0">
                <a:solidFill>
                  <a:srgbClr val="800080"/>
                </a:solidFill>
              </a:rPr>
              <a:t>IP</a:t>
            </a:r>
            <a:r>
              <a:rPr lang="ru-RU" altLang="ru-RU" sz="2800" b="0">
                <a:solidFill>
                  <a:srgbClr val="800080"/>
                </a:solidFill>
              </a:rPr>
              <a:t>-узлом, без указания его функционального предназначения.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319088" y="600075"/>
            <a:ext cx="8504237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>
                <a:solidFill>
                  <a:srgbClr val="CC0000"/>
                </a:solidFill>
                <a:latin typeface="Tahoma" panose="020B0604030504040204" pitchFamily="34" charset="0"/>
              </a:rPr>
              <a:t>10.1. </a:t>
            </a:r>
            <a:r>
              <a:rPr lang="ru-RU" altLang="ru-RU" sz="2400">
                <a:solidFill>
                  <a:srgbClr val="CC0000"/>
                </a:solidFill>
              </a:rPr>
              <a:t>Характеристика </a:t>
            </a:r>
            <a:r>
              <a:rPr lang="en-US" altLang="ru-RU" sz="2400">
                <a:solidFill>
                  <a:srgbClr val="CC0000"/>
                </a:solidFill>
              </a:rPr>
              <a:t>IPv</a:t>
            </a:r>
            <a:r>
              <a:rPr lang="ru-RU" altLang="ru-RU" sz="2400">
                <a:solidFill>
                  <a:srgbClr val="CC0000"/>
                </a:solidFill>
              </a:rPr>
              <a:t>4-протокола 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250825" y="1614488"/>
            <a:ext cx="8593138" cy="5794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 b="0">
                <a:solidFill>
                  <a:srgbClr val="800080"/>
                </a:solidFill>
              </a:rPr>
              <a:t>В узком смысле </a:t>
            </a:r>
            <a:r>
              <a:rPr lang="en-US" altLang="ru-RU" sz="3200" b="0">
                <a:solidFill>
                  <a:srgbClr val="800080"/>
                </a:solidFill>
              </a:rPr>
              <a:t>IPv</a:t>
            </a:r>
            <a:r>
              <a:rPr lang="ru-RU" altLang="ru-RU" sz="3200" b="0">
                <a:solidFill>
                  <a:srgbClr val="800080"/>
                </a:solidFill>
              </a:rPr>
              <a:t>4-протокол: 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250825" y="2668588"/>
            <a:ext cx="8629650" cy="3508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80000"/>
              <a:buFont typeface="Symbol" panose="05050102010706020507" pitchFamily="18" charset="2"/>
              <a:buChar char="Ñ"/>
            </a:pPr>
            <a:r>
              <a:rPr lang="ru-RU" altLang="ru-RU" sz="2800" b="0">
                <a:solidFill>
                  <a:srgbClr val="800080"/>
                </a:solidFill>
              </a:rPr>
              <a:t>не обеспечивает гарантированную (</a:t>
            </a:r>
            <a:r>
              <a:rPr lang="en-US" altLang="ru-RU" sz="2800" b="0">
                <a:solidFill>
                  <a:srgbClr val="800080"/>
                </a:solidFill>
              </a:rPr>
              <a:t>unreliable</a:t>
            </a:r>
            <a:r>
              <a:rPr lang="ru-RU" altLang="ru-RU" sz="2800" b="0">
                <a:solidFill>
                  <a:srgbClr val="800080"/>
                </a:solidFill>
              </a:rPr>
              <a:t>) доставку информации (100%-ную вероятность доставки пакета), так как пакет может быть утерян, повторно передан через один и тот же узел связи, задержан, доставлен с нарушением порядка. При этом IP-протокол не только никого не уведомляет об этих явлениях, но и не имеет инструментов для их обнаружения;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250825" y="1316038"/>
            <a:ext cx="8629650" cy="5003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80000"/>
              <a:buFont typeface="Symbol" panose="05050102010706020507" pitchFamily="18" charset="2"/>
              <a:buChar char="Ñ"/>
            </a:pPr>
            <a:r>
              <a:rPr lang="ru-RU" altLang="ru-RU" sz="2800" b="0">
                <a:solidFill>
                  <a:srgbClr val="800080"/>
                </a:solidFill>
              </a:rPr>
              <a:t>обеспечивает дейтаграммную доставку (или доставку без установления соединения), так как каждый пакет представляет собой независимо от других обрабатываемый блок данных. Последовательно исходящие от отправителя пакеты могут распространяться по различным путям в сети, теряться и менять порядок;</a:t>
            </a:r>
          </a:p>
          <a:p>
            <a:pPr>
              <a:spcBef>
                <a:spcPct val="50000"/>
              </a:spcBef>
              <a:buSzPct val="80000"/>
              <a:buFont typeface="Symbol" panose="05050102010706020507" pitchFamily="18" charset="2"/>
              <a:buChar char="Ñ"/>
            </a:pPr>
            <a:r>
              <a:rPr lang="ru-RU" altLang="ru-RU" sz="2800" b="0">
                <a:solidFill>
                  <a:srgbClr val="800080"/>
                </a:solidFill>
              </a:rPr>
              <a:t>обеспечивает высокую вероятность доставки информации, так как потеря пакета происходит лишь в той ситуации, когда протокол не находит никаких физических средств для его доставки.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238125" y="1089025"/>
            <a:ext cx="866775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b="0">
                <a:solidFill>
                  <a:srgbClr val="800080"/>
                </a:solidFill>
              </a:rPr>
              <a:t>В широком смысле </a:t>
            </a:r>
            <a:r>
              <a:rPr lang="en-US" altLang="ru-RU" sz="2800" b="0">
                <a:solidFill>
                  <a:srgbClr val="800080"/>
                </a:solidFill>
              </a:rPr>
              <a:t>IPv</a:t>
            </a:r>
            <a:r>
              <a:rPr lang="ru-RU" altLang="ru-RU" sz="2800" b="0">
                <a:solidFill>
                  <a:srgbClr val="800080"/>
                </a:solidFill>
              </a:rPr>
              <a:t>4-протокол базируется на нескольких стандартах RFC и определяет: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263525" y="2605088"/>
            <a:ext cx="8604250" cy="35099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anose="05000000000000000000" pitchFamily="2" charset="2"/>
              <a:buChar char="q"/>
            </a:pPr>
            <a:r>
              <a:rPr lang="ru-RU" altLang="ru-RU" sz="2800" b="0">
                <a:solidFill>
                  <a:srgbClr val="800080"/>
                </a:solidFill>
              </a:rPr>
              <a:t>формат пакета </a:t>
            </a:r>
            <a:r>
              <a:rPr lang="en-US" altLang="ru-RU" sz="2800" b="0">
                <a:solidFill>
                  <a:srgbClr val="800080"/>
                </a:solidFill>
              </a:rPr>
              <a:t>IPv</a:t>
            </a:r>
            <a:r>
              <a:rPr lang="ru-RU" altLang="ru-RU" sz="2800" b="0">
                <a:solidFill>
                  <a:srgbClr val="800080"/>
                </a:solidFill>
              </a:rPr>
              <a:t>4 (логическая характеристика протокола);</a:t>
            </a:r>
          </a:p>
          <a:p>
            <a:pPr>
              <a:spcBef>
                <a:spcPct val="50000"/>
              </a:spcBef>
              <a:buSzPct val="70000"/>
              <a:buFont typeface="Wingdings" panose="05000000000000000000" pitchFamily="2" charset="2"/>
              <a:buChar char="q"/>
            </a:pPr>
            <a:r>
              <a:rPr lang="ru-RU" altLang="ru-RU" sz="2800" b="0">
                <a:solidFill>
                  <a:srgbClr val="800080"/>
                </a:solidFill>
              </a:rPr>
              <a:t>механизмы распространения (маршрутизации) пакетов (процедурная характеристика протокола);</a:t>
            </a:r>
          </a:p>
          <a:p>
            <a:pPr>
              <a:spcBef>
                <a:spcPct val="50000"/>
              </a:spcBef>
              <a:buSzPct val="70000"/>
              <a:buFont typeface="Wingdings" panose="05000000000000000000" pitchFamily="2" charset="2"/>
              <a:buChar char="q"/>
            </a:pPr>
            <a:r>
              <a:rPr lang="ru-RU" altLang="ru-RU" sz="2800" b="0">
                <a:solidFill>
                  <a:srgbClr val="800080"/>
                </a:solidFill>
              </a:rPr>
              <a:t>способы разрешения конфликтных ситуаций (процедурная характеристика протокола).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0" y="600075"/>
            <a:ext cx="9144000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>
                <a:solidFill>
                  <a:srgbClr val="CC0000"/>
                </a:solidFill>
                <a:latin typeface="Tahoma" panose="020B0604030504040204" pitchFamily="34" charset="0"/>
              </a:rPr>
              <a:t>10.2. </a:t>
            </a:r>
            <a:r>
              <a:rPr lang="ru-RU" altLang="ru-RU" sz="2400">
                <a:solidFill>
                  <a:srgbClr val="CC0000"/>
                </a:solidFill>
              </a:rPr>
              <a:t>Структура </a:t>
            </a:r>
            <a:r>
              <a:rPr lang="en-US" altLang="ru-RU" sz="2400">
                <a:solidFill>
                  <a:srgbClr val="CC0000"/>
                </a:solidFill>
              </a:rPr>
              <a:t>IPv</a:t>
            </a:r>
            <a:r>
              <a:rPr lang="ru-RU" altLang="ru-RU" sz="2400">
                <a:solidFill>
                  <a:srgbClr val="CC0000"/>
                </a:solidFill>
              </a:rPr>
              <a:t>4-пакета (логическая характеристика </a:t>
            </a:r>
            <a:r>
              <a:rPr lang="en-US" altLang="ru-RU" sz="2400">
                <a:solidFill>
                  <a:srgbClr val="CC0000"/>
                </a:solidFill>
              </a:rPr>
              <a:t>IPv</a:t>
            </a:r>
            <a:r>
              <a:rPr lang="ru-RU" altLang="ru-RU" sz="2400">
                <a:solidFill>
                  <a:srgbClr val="CC0000"/>
                </a:solidFill>
              </a:rPr>
              <a:t>4-протокола)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261938" y="1630363"/>
            <a:ext cx="8655050" cy="1679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600" b="0">
                <a:solidFill>
                  <a:srgbClr val="800080"/>
                </a:solidFill>
              </a:rPr>
              <a:t>Пакет IP</a:t>
            </a:r>
            <a:r>
              <a:rPr lang="en-US" altLang="ru-RU" sz="2600" b="0">
                <a:solidFill>
                  <a:srgbClr val="800080"/>
                </a:solidFill>
              </a:rPr>
              <a:t>v</a:t>
            </a:r>
            <a:r>
              <a:rPr lang="ru-RU" altLang="ru-RU" sz="2600" b="0">
                <a:solidFill>
                  <a:srgbClr val="800080"/>
                </a:solidFill>
              </a:rPr>
              <a:t>4-протокола состоит из заголовка и блока данных (рис.10.1). </a:t>
            </a:r>
            <a:r>
              <a:rPr lang="en-US" altLang="ru-RU" sz="2600" b="0">
                <a:solidFill>
                  <a:srgbClr val="800080"/>
                </a:solidFill>
              </a:rPr>
              <a:t>IPv</a:t>
            </a:r>
            <a:r>
              <a:rPr lang="ru-RU" altLang="ru-RU" sz="2600" b="0">
                <a:solidFill>
                  <a:srgbClr val="800080"/>
                </a:solidFill>
              </a:rPr>
              <a:t>4-протокол “работает” только с заголовком. Рассмотрим более подробно кодирование полей заголовка: 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250825" y="3732213"/>
            <a:ext cx="8605838" cy="2647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n"/>
            </a:pPr>
            <a:r>
              <a:rPr lang="ru-RU" altLang="ru-RU" sz="2400" b="0" i="1">
                <a:solidFill>
                  <a:srgbClr val="800080"/>
                </a:solidFill>
              </a:rPr>
              <a:t>4-Битовое поле </a:t>
            </a:r>
            <a:r>
              <a:rPr lang="ru-RU" altLang="ru-RU" sz="2400" b="0">
                <a:solidFill>
                  <a:srgbClr val="800080"/>
                </a:solidFill>
              </a:rPr>
              <a:t>“</a:t>
            </a:r>
            <a:r>
              <a:rPr lang="ru-RU" altLang="ru-RU" sz="2400" b="0" i="1">
                <a:solidFill>
                  <a:srgbClr val="800080"/>
                </a:solidFill>
              </a:rPr>
              <a:t>Версия IP-протокола</a:t>
            </a:r>
            <a:r>
              <a:rPr lang="ru-RU" altLang="ru-RU" sz="2400" b="0">
                <a:solidFill>
                  <a:srgbClr val="800080"/>
                </a:solidFill>
              </a:rPr>
              <a:t>” используется для устранения конфликтов, которые могут возникать при изменении версии IP-протокола, когда часть IP-узлов работает по одной, а часть — по другой версии протокола. Если поле “Версия” содержит значение, отличное от текущей версии протокола, пакет уничтожается. Текущей является четвертая версия IP;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59100" name="Text Box 28"/>
          <p:cNvSpPr txBox="1">
            <a:spLocks noChangeArrowheads="1"/>
          </p:cNvSpPr>
          <p:nvPr/>
        </p:nvSpPr>
        <p:spPr bwMode="auto">
          <a:xfrm>
            <a:off x="341313" y="6264275"/>
            <a:ext cx="8505825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>
                <a:solidFill>
                  <a:srgbClr val="800080"/>
                </a:solidFill>
              </a:rPr>
              <a:t>Рис.10.1. Формат пакета </a:t>
            </a:r>
            <a:r>
              <a:rPr lang="en-US" altLang="ru-RU" sz="2400">
                <a:solidFill>
                  <a:srgbClr val="800080"/>
                </a:solidFill>
              </a:rPr>
              <a:t>IPv</a:t>
            </a:r>
            <a:r>
              <a:rPr lang="ru-RU" altLang="ru-RU" sz="2400">
                <a:solidFill>
                  <a:srgbClr val="800080"/>
                </a:solidFill>
              </a:rPr>
              <a:t>4-протокола </a:t>
            </a:r>
          </a:p>
        </p:txBody>
      </p:sp>
      <p:grpSp>
        <p:nvGrpSpPr>
          <p:cNvPr id="259108" name="Group 36"/>
          <p:cNvGrpSpPr>
            <a:grpSpLocks/>
          </p:cNvGrpSpPr>
          <p:nvPr/>
        </p:nvGrpSpPr>
        <p:grpSpPr bwMode="auto">
          <a:xfrm>
            <a:off x="250825" y="773113"/>
            <a:ext cx="8642350" cy="5400675"/>
            <a:chOff x="158" y="487"/>
            <a:chExt cx="5444" cy="3402"/>
          </a:xfrm>
        </p:grpSpPr>
        <p:sp>
          <p:nvSpPr>
            <p:cNvPr id="259105" name="Line 33"/>
            <p:cNvSpPr>
              <a:spLocks noChangeShapeType="1"/>
            </p:cNvSpPr>
            <p:nvPr/>
          </p:nvSpPr>
          <p:spPr bwMode="auto">
            <a:xfrm>
              <a:off x="2880" y="487"/>
              <a:ext cx="0" cy="34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9106" name="Line 34"/>
            <p:cNvSpPr>
              <a:spLocks noChangeShapeType="1"/>
            </p:cNvSpPr>
            <p:nvPr/>
          </p:nvSpPr>
          <p:spPr bwMode="auto">
            <a:xfrm>
              <a:off x="4241" y="487"/>
              <a:ext cx="0" cy="34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9107" name="Line 35"/>
            <p:cNvSpPr>
              <a:spLocks noChangeShapeType="1"/>
            </p:cNvSpPr>
            <p:nvPr/>
          </p:nvSpPr>
          <p:spPr bwMode="auto">
            <a:xfrm>
              <a:off x="5602" y="487"/>
              <a:ext cx="0" cy="34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9103" name="Line 31"/>
            <p:cNvSpPr>
              <a:spLocks noChangeShapeType="1"/>
            </p:cNvSpPr>
            <p:nvPr/>
          </p:nvSpPr>
          <p:spPr bwMode="auto">
            <a:xfrm>
              <a:off x="158" y="487"/>
              <a:ext cx="0" cy="34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9104" name="Line 32"/>
            <p:cNvSpPr>
              <a:spLocks noChangeShapeType="1"/>
            </p:cNvSpPr>
            <p:nvPr/>
          </p:nvSpPr>
          <p:spPr bwMode="auto">
            <a:xfrm>
              <a:off x="1519" y="487"/>
              <a:ext cx="0" cy="34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9075" name="Text Box 3"/>
            <p:cNvSpPr txBox="1">
              <a:spLocks noChangeArrowheads="1"/>
            </p:cNvSpPr>
            <p:nvPr/>
          </p:nvSpPr>
          <p:spPr bwMode="auto">
            <a:xfrm>
              <a:off x="158" y="487"/>
              <a:ext cx="136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i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0                            7</a:t>
              </a:r>
            </a:p>
          </p:txBody>
        </p:sp>
        <p:sp>
          <p:nvSpPr>
            <p:cNvPr id="259076" name="Text Box 4"/>
            <p:cNvSpPr txBox="1">
              <a:spLocks noChangeArrowheads="1"/>
            </p:cNvSpPr>
            <p:nvPr/>
          </p:nvSpPr>
          <p:spPr bwMode="auto">
            <a:xfrm>
              <a:off x="1519" y="487"/>
              <a:ext cx="136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i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8                          15</a:t>
              </a:r>
            </a:p>
          </p:txBody>
        </p:sp>
        <p:sp>
          <p:nvSpPr>
            <p:cNvPr id="259077" name="Text Box 5"/>
            <p:cNvSpPr txBox="1">
              <a:spLocks noChangeArrowheads="1"/>
            </p:cNvSpPr>
            <p:nvPr/>
          </p:nvSpPr>
          <p:spPr bwMode="auto">
            <a:xfrm>
              <a:off x="2880" y="487"/>
              <a:ext cx="136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i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16                         23</a:t>
              </a:r>
            </a:p>
          </p:txBody>
        </p:sp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4241" y="487"/>
              <a:ext cx="136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i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24                         31</a:t>
              </a:r>
            </a:p>
          </p:txBody>
        </p:sp>
        <p:sp>
          <p:nvSpPr>
            <p:cNvPr id="259080" name="Text Box 8"/>
            <p:cNvSpPr txBox="1">
              <a:spLocks noChangeArrowheads="1"/>
            </p:cNvSpPr>
            <p:nvPr/>
          </p:nvSpPr>
          <p:spPr bwMode="auto">
            <a:xfrm>
              <a:off x="158" y="742"/>
              <a:ext cx="681" cy="993"/>
            </a:xfrm>
            <a:prstGeom prst="rect">
              <a:avLst/>
            </a:prstGeom>
            <a:solidFill>
              <a:srgbClr val="9CC4FE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tIns="0" rIns="0" bIns="0" anchor="ctr" anchorCtr="1"/>
            <a:lstStyle/>
            <a:p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Версия</a:t>
              </a:r>
            </a:p>
            <a:p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IP-протокола</a:t>
              </a:r>
            </a:p>
            <a:p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(4 бита) </a:t>
              </a:r>
            </a:p>
          </p:txBody>
        </p:sp>
        <p:sp>
          <p:nvSpPr>
            <p:cNvPr id="259082" name="Text Box 10"/>
            <p:cNvSpPr txBox="1">
              <a:spLocks noChangeArrowheads="1"/>
            </p:cNvSpPr>
            <p:nvPr/>
          </p:nvSpPr>
          <p:spPr bwMode="auto">
            <a:xfrm>
              <a:off x="839" y="742"/>
              <a:ext cx="681" cy="99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tIns="0" rIns="0" bIns="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600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Длина заголовка пакета в 32-битовых словах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600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(4 бита)</a:t>
              </a:r>
              <a:r>
                <a:rPr lang="ru-RU" altLang="ru-RU" sz="16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259083" name="Text Box 11"/>
            <p:cNvSpPr txBox="1">
              <a:spLocks noChangeArrowheads="1"/>
            </p:cNvSpPr>
            <p:nvPr/>
          </p:nvSpPr>
          <p:spPr bwMode="auto">
            <a:xfrm>
              <a:off x="1519" y="742"/>
              <a:ext cx="1361" cy="993"/>
            </a:xfrm>
            <a:prstGeom prst="rect">
              <a:avLst/>
            </a:prstGeom>
            <a:solidFill>
              <a:srgbClr val="FFDBA7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Категория</a:t>
              </a:r>
            </a:p>
            <a:p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обслуживания пакета (приоритет)</a:t>
              </a:r>
            </a:p>
            <a:p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(8 битов)</a:t>
              </a:r>
              <a:r>
                <a:rPr lang="ru-RU" altLang="ru-RU">
                  <a:solidFill>
                    <a:srgbClr val="CC0000"/>
                  </a:solidFill>
                </a:rPr>
                <a:t> </a:t>
              </a:r>
            </a:p>
          </p:txBody>
        </p:sp>
        <p:sp>
          <p:nvSpPr>
            <p:cNvPr id="259085" name="Text Box 13"/>
            <p:cNvSpPr txBox="1">
              <a:spLocks noChangeArrowheads="1"/>
            </p:cNvSpPr>
            <p:nvPr/>
          </p:nvSpPr>
          <p:spPr bwMode="auto">
            <a:xfrm>
              <a:off x="2880" y="742"/>
              <a:ext cx="2722" cy="993"/>
            </a:xfrm>
            <a:prstGeom prst="rect">
              <a:avLst/>
            </a:prstGeom>
            <a:solidFill>
              <a:srgbClr val="B3FFFF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r>
                <a:rPr lang="ru-RU" altLang="ru-RU" sz="2000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Длина пакета в октетах вместе</a:t>
              </a:r>
            </a:p>
            <a:p>
              <a:r>
                <a:rPr lang="ru-RU" altLang="ru-RU" sz="2000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 заголовком (16 битов)</a:t>
              </a:r>
              <a:r>
                <a:rPr lang="ru-RU" altLang="ru-RU" sz="2000">
                  <a:solidFill>
                    <a:srgbClr val="CC0000"/>
                  </a:solidFill>
                </a:rPr>
                <a:t> </a:t>
              </a:r>
            </a:p>
          </p:txBody>
        </p:sp>
        <p:sp>
          <p:nvSpPr>
            <p:cNvPr id="259086" name="Text Box 14"/>
            <p:cNvSpPr txBox="1">
              <a:spLocks noChangeArrowheads="1"/>
            </p:cNvSpPr>
            <p:nvPr/>
          </p:nvSpPr>
          <p:spPr bwMode="auto">
            <a:xfrm>
              <a:off x="158" y="1735"/>
              <a:ext cx="2722" cy="51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Идентификатор передаваемого</a:t>
              </a:r>
            </a:p>
            <a:p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исходного “большого” пакета (16 битов)</a:t>
              </a:r>
              <a:r>
                <a:rPr lang="ru-RU" altLang="ru-RU">
                  <a:solidFill>
                    <a:srgbClr val="CC0000"/>
                  </a:solidFill>
                </a:rPr>
                <a:t> </a:t>
              </a:r>
            </a:p>
          </p:txBody>
        </p:sp>
        <p:sp>
          <p:nvSpPr>
            <p:cNvPr id="259087" name="Text Box 15"/>
            <p:cNvSpPr txBox="1">
              <a:spLocks noChangeArrowheads="1"/>
            </p:cNvSpPr>
            <p:nvPr/>
          </p:nvSpPr>
          <p:spPr bwMode="auto">
            <a:xfrm>
              <a:off x="2880" y="1735"/>
              <a:ext cx="567" cy="510"/>
            </a:xfrm>
            <a:prstGeom prst="rect">
              <a:avLst/>
            </a:prstGeom>
            <a:solidFill>
              <a:srgbClr val="85FF85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r>
                <a:rPr lang="ru-RU" altLang="ru-RU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“Ещё</a:t>
              </a:r>
            </a:p>
            <a:p>
              <a:r>
                <a:rPr lang="ru-RU" altLang="ru-RU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данные”</a:t>
              </a:r>
            </a:p>
            <a:p>
              <a:r>
                <a:rPr lang="ru-RU" altLang="ru-RU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(3 бита)</a:t>
              </a:r>
              <a:r>
                <a:rPr lang="ru-RU" altLang="ru-RU" sz="1400">
                  <a:solidFill>
                    <a:srgbClr val="CC0000"/>
                  </a:solidFill>
                </a:rPr>
                <a:t> </a:t>
              </a:r>
            </a:p>
          </p:txBody>
        </p:sp>
        <p:sp>
          <p:nvSpPr>
            <p:cNvPr id="259088" name="Text Box 16"/>
            <p:cNvSpPr txBox="1">
              <a:spLocks noChangeArrowheads="1"/>
            </p:cNvSpPr>
            <p:nvPr/>
          </p:nvSpPr>
          <p:spPr bwMode="auto">
            <a:xfrm>
              <a:off x="3447" y="1735"/>
              <a:ext cx="2155" cy="510"/>
            </a:xfrm>
            <a:prstGeom prst="rect">
              <a:avLst/>
            </a:prstGeom>
            <a:solidFill>
              <a:srgbClr val="DCEFF0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Номер байта, на котором произведена очередная фрагментация исходного “большого” пакета (13 битов)</a:t>
              </a:r>
              <a:r>
                <a:rPr lang="ru-RU" altLang="ru-RU" sz="1400">
                  <a:solidFill>
                    <a:srgbClr val="CC0000"/>
                  </a:solidFill>
                </a:rPr>
                <a:t> </a:t>
              </a:r>
            </a:p>
          </p:txBody>
        </p:sp>
        <p:sp>
          <p:nvSpPr>
            <p:cNvPr id="259089" name="Text Box 17"/>
            <p:cNvSpPr txBox="1">
              <a:spLocks noChangeArrowheads="1"/>
            </p:cNvSpPr>
            <p:nvPr/>
          </p:nvSpPr>
          <p:spPr bwMode="auto">
            <a:xfrm>
              <a:off x="2880" y="2245"/>
              <a:ext cx="2722" cy="510"/>
            </a:xfrm>
            <a:prstGeom prst="rect">
              <a:avLst/>
            </a:prstGeom>
            <a:solidFill>
              <a:srgbClr val="FEEECE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Поле контрольной проверки</a:t>
              </a:r>
            </a:p>
            <a:p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заголовка пакета (16 битов)</a:t>
              </a:r>
              <a:endParaRPr lang="ru-RU" altLang="ru-RU">
                <a:solidFill>
                  <a:srgbClr val="CC0000"/>
                </a:solidFill>
              </a:endParaRPr>
            </a:p>
          </p:txBody>
        </p:sp>
        <p:sp>
          <p:nvSpPr>
            <p:cNvPr id="259091" name="Text Box 19"/>
            <p:cNvSpPr txBox="1">
              <a:spLocks noChangeArrowheads="1"/>
            </p:cNvSpPr>
            <p:nvPr/>
          </p:nvSpPr>
          <p:spPr bwMode="auto">
            <a:xfrm>
              <a:off x="158" y="2245"/>
              <a:ext cx="1361" cy="510"/>
            </a:xfrm>
            <a:prstGeom prst="rect">
              <a:avLst/>
            </a:prstGeom>
            <a:solidFill>
              <a:srgbClr val="FCAAF6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85000"/>
                </a:lnSpc>
              </a:pPr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Время “жизни”</a:t>
              </a:r>
            </a:p>
            <a:p>
              <a:pPr>
                <a:lnSpc>
                  <a:spcPct val="85000"/>
                </a:lnSpc>
              </a:pPr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пакета в сети</a:t>
              </a:r>
            </a:p>
            <a:p>
              <a:pPr>
                <a:lnSpc>
                  <a:spcPct val="85000"/>
                </a:lnSpc>
              </a:pPr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(8 битов)</a:t>
              </a:r>
              <a:r>
                <a:rPr lang="ru-RU" altLang="ru-RU">
                  <a:solidFill>
                    <a:srgbClr val="CC0000"/>
                  </a:solidFill>
                </a:rPr>
                <a:t> </a:t>
              </a:r>
            </a:p>
          </p:txBody>
        </p:sp>
        <p:sp>
          <p:nvSpPr>
            <p:cNvPr id="259092" name="Text Box 20"/>
            <p:cNvSpPr txBox="1">
              <a:spLocks noChangeArrowheads="1"/>
            </p:cNvSpPr>
            <p:nvPr/>
          </p:nvSpPr>
          <p:spPr bwMode="auto">
            <a:xfrm>
              <a:off x="1519" y="2245"/>
              <a:ext cx="1361" cy="510"/>
            </a:xfrm>
            <a:prstGeom prst="rect">
              <a:avLst/>
            </a:prstGeom>
            <a:solidFill>
              <a:srgbClr val="85FFC8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r>
                <a:rPr lang="ru-RU" altLang="ru-RU" sz="1600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Тип транспортного TCP/UDP-протокола</a:t>
              </a:r>
            </a:p>
            <a:p>
              <a:r>
                <a:rPr lang="ru-RU" altLang="ru-RU" sz="1600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(8 битов)</a:t>
              </a:r>
              <a:r>
                <a:rPr lang="ru-RU" altLang="ru-RU" sz="1600">
                  <a:solidFill>
                    <a:srgbClr val="CC0000"/>
                  </a:solidFill>
                </a:rPr>
                <a:t> </a:t>
              </a:r>
            </a:p>
          </p:txBody>
        </p:sp>
        <p:sp>
          <p:nvSpPr>
            <p:cNvPr id="259093" name="Text Box 21"/>
            <p:cNvSpPr txBox="1">
              <a:spLocks noChangeArrowheads="1"/>
            </p:cNvSpPr>
            <p:nvPr/>
          </p:nvSpPr>
          <p:spPr bwMode="auto">
            <a:xfrm>
              <a:off x="158" y="2755"/>
              <a:ext cx="5444" cy="255"/>
            </a:xfrm>
            <a:prstGeom prst="rect">
              <a:avLst/>
            </a:prstGeom>
            <a:solidFill>
              <a:srgbClr val="EFFEBE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Адрес отправителя (32 бита) </a:t>
              </a:r>
            </a:p>
          </p:txBody>
        </p:sp>
        <p:sp>
          <p:nvSpPr>
            <p:cNvPr id="259096" name="Text Box 24"/>
            <p:cNvSpPr txBox="1">
              <a:spLocks noChangeArrowheads="1"/>
            </p:cNvSpPr>
            <p:nvPr/>
          </p:nvSpPr>
          <p:spPr bwMode="auto">
            <a:xfrm>
              <a:off x="158" y="3010"/>
              <a:ext cx="5444" cy="255"/>
            </a:xfrm>
            <a:prstGeom prst="rect">
              <a:avLst/>
            </a:prstGeom>
            <a:solidFill>
              <a:srgbClr val="86FEA3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Адрес получателя (32 бита) </a:t>
              </a:r>
            </a:p>
          </p:txBody>
        </p:sp>
        <p:sp>
          <p:nvSpPr>
            <p:cNvPr id="259097" name="Text Box 25"/>
            <p:cNvSpPr txBox="1">
              <a:spLocks noChangeArrowheads="1"/>
            </p:cNvSpPr>
            <p:nvPr/>
          </p:nvSpPr>
          <p:spPr bwMode="auto">
            <a:xfrm>
              <a:off x="158" y="3266"/>
              <a:ext cx="2722" cy="368"/>
            </a:xfrm>
            <a:prstGeom prst="rect">
              <a:avLst/>
            </a:prstGeom>
            <a:solidFill>
              <a:srgbClr val="E4A7FF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Поле “Услуги” (переменная длина)</a:t>
              </a:r>
              <a:r>
                <a:rPr lang="ru-RU" altLang="ru-RU">
                  <a:solidFill>
                    <a:srgbClr val="CC0000"/>
                  </a:solidFill>
                </a:rPr>
                <a:t> </a:t>
              </a:r>
            </a:p>
          </p:txBody>
        </p:sp>
        <p:sp>
          <p:nvSpPr>
            <p:cNvPr id="259099" name="Text Box 27"/>
            <p:cNvSpPr txBox="1">
              <a:spLocks noChangeArrowheads="1"/>
            </p:cNvSpPr>
            <p:nvPr/>
          </p:nvSpPr>
          <p:spPr bwMode="auto">
            <a:xfrm>
              <a:off x="2880" y="3266"/>
              <a:ext cx="2722" cy="368"/>
            </a:xfrm>
            <a:prstGeom prst="rect">
              <a:avLst/>
            </a:prstGeom>
            <a:solidFill>
              <a:srgbClr val="FFD8D5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Дополнение (нули) поля “Услуги”</a:t>
              </a:r>
            </a:p>
            <a:p>
              <a:pPr>
                <a:lnSpc>
                  <a:spcPct val="90000"/>
                </a:lnSpc>
              </a:pPr>
              <a:r>
                <a:rPr lang="ru-RU" altLang="ru-RU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до 32-битовой границы</a:t>
              </a:r>
              <a:r>
                <a:rPr lang="ru-RU" altLang="ru-RU">
                  <a:solidFill>
                    <a:srgbClr val="CC0000"/>
                  </a:solidFill>
                </a:rPr>
                <a:t> </a:t>
              </a:r>
            </a:p>
          </p:txBody>
        </p:sp>
        <p:sp>
          <p:nvSpPr>
            <p:cNvPr id="259101" name="Text Box 29"/>
            <p:cNvSpPr txBox="1">
              <a:spLocks noChangeArrowheads="1"/>
            </p:cNvSpPr>
            <p:nvPr/>
          </p:nvSpPr>
          <p:spPr bwMode="auto">
            <a:xfrm>
              <a:off x="158" y="3634"/>
              <a:ext cx="5444" cy="255"/>
            </a:xfrm>
            <a:prstGeom prst="rect">
              <a:avLst/>
            </a:prstGeom>
            <a:solidFill>
              <a:srgbClr val="BCCAE2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r>
                <a:rPr lang="ru-RU" altLang="ru-RU" sz="2000" b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  а  н  н  ы  е  …</a:t>
              </a:r>
              <a:r>
                <a:rPr lang="ru-RU" altLang="ru-RU" sz="2000">
                  <a:solidFill>
                    <a:srgbClr val="CC0000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0" y="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№10: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IP четвёртой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296863" y="728663"/>
            <a:ext cx="8550275" cy="287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buSzPct val="90000"/>
              <a:buFont typeface="Wingdings" panose="05000000000000000000" pitchFamily="2" charset="2"/>
              <a:buChar char="n"/>
            </a:pPr>
            <a:r>
              <a:rPr lang="ru-RU" altLang="ru-RU" sz="2400" b="0" i="1">
                <a:solidFill>
                  <a:srgbClr val="800080"/>
                </a:solidFill>
              </a:rPr>
              <a:t>Поле </a:t>
            </a:r>
            <a:r>
              <a:rPr lang="ru-RU" altLang="ru-RU" sz="2400" b="0">
                <a:solidFill>
                  <a:srgbClr val="800080"/>
                </a:solidFill>
              </a:rPr>
              <a:t>“</a:t>
            </a:r>
            <a:r>
              <a:rPr lang="ru-RU" altLang="ru-RU" sz="2400" b="0" i="1">
                <a:solidFill>
                  <a:srgbClr val="800080"/>
                </a:solidFill>
              </a:rPr>
              <a:t>Длина заголовка</a:t>
            </a:r>
            <a:r>
              <a:rPr lang="ru-RU" altLang="ru-RU" sz="2400" b="0">
                <a:solidFill>
                  <a:srgbClr val="800080"/>
                </a:solidFill>
              </a:rPr>
              <a:t>” дает значение длины заголовка пакета, измеренное в 32-битовых словах. Это поле предусматривает изменение длины заголовка в соответствии с полями “Услуги” (переменной длины) и “Дополнение (нули) поля “Услуги” до 32-битовой границы”;</a:t>
            </a:r>
          </a:p>
          <a:p>
            <a:pPr>
              <a:lnSpc>
                <a:spcPct val="95000"/>
              </a:lnSpc>
              <a:buSzPct val="90000"/>
              <a:buFont typeface="Wingdings" panose="05000000000000000000" pitchFamily="2" charset="2"/>
              <a:buChar char="n"/>
            </a:pPr>
            <a:r>
              <a:rPr lang="ru-RU" altLang="ru-RU" sz="2400" b="0" i="1">
                <a:solidFill>
                  <a:srgbClr val="800080"/>
                </a:solidFill>
              </a:rPr>
              <a:t>Поле </a:t>
            </a:r>
            <a:r>
              <a:rPr lang="ru-RU" altLang="ru-RU" sz="2400" b="0">
                <a:solidFill>
                  <a:srgbClr val="800080"/>
                </a:solidFill>
              </a:rPr>
              <a:t>“</a:t>
            </a:r>
            <a:r>
              <a:rPr lang="ru-RU" altLang="ru-RU" sz="2400" b="0" i="1">
                <a:solidFill>
                  <a:srgbClr val="800080"/>
                </a:solidFill>
              </a:rPr>
              <a:t>Категория обслуживания пакета</a:t>
            </a:r>
            <a:r>
              <a:rPr lang="ru-RU" altLang="ru-RU" sz="2400" b="0">
                <a:solidFill>
                  <a:srgbClr val="800080"/>
                </a:solidFill>
              </a:rPr>
              <a:t>” представлено на рис.10.2. Оно включает: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654050" y="3600450"/>
            <a:ext cx="8213725" cy="31067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5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200" b="0">
                <a:solidFill>
                  <a:srgbClr val="800080"/>
                </a:solidFill>
              </a:rPr>
              <a:t>сегмент “Приоритет” (3 бита). Может принимать восемь значений: от </a:t>
            </a:r>
            <a:r>
              <a:rPr lang="ru-RU" altLang="ru-RU" sz="2200" b="0" i="1">
                <a:solidFill>
                  <a:srgbClr val="800080"/>
                </a:solidFill>
              </a:rPr>
              <a:t>0</a:t>
            </a:r>
            <a:r>
              <a:rPr lang="ru-RU" altLang="ru-RU" sz="2200" b="0">
                <a:solidFill>
                  <a:srgbClr val="800080"/>
                </a:solidFill>
              </a:rPr>
              <a:t> (обычный приоритет) до</a:t>
            </a:r>
            <a:r>
              <a:rPr lang="ru-RU" altLang="ru-RU" sz="2200" b="0" i="1">
                <a:solidFill>
                  <a:srgbClr val="800080"/>
                </a:solidFill>
              </a:rPr>
              <a:t> 7</a:t>
            </a:r>
            <a:r>
              <a:rPr lang="ru-RU" altLang="ru-RU" sz="2200" b="0">
                <a:solidFill>
                  <a:srgbClr val="800080"/>
                </a:solidFill>
              </a:rPr>
              <a:t> (сетевое управление);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200" b="0">
                <a:solidFill>
                  <a:srgbClr val="800080"/>
                </a:solidFill>
              </a:rPr>
              <a:t>биты “</a:t>
            </a:r>
            <a:r>
              <a:rPr lang="ru-RU" altLang="ru-RU" sz="2200" b="0" i="1">
                <a:solidFill>
                  <a:srgbClr val="800080"/>
                </a:solidFill>
              </a:rPr>
              <a:t>D</a:t>
            </a:r>
            <a:r>
              <a:rPr lang="ru-RU" altLang="ru-RU" sz="2200" b="0">
                <a:solidFill>
                  <a:srgbClr val="800080"/>
                </a:solidFill>
              </a:rPr>
              <a:t>”, “</a:t>
            </a:r>
            <a:r>
              <a:rPr lang="ru-RU" altLang="ru-RU" sz="2200" b="0" i="1">
                <a:solidFill>
                  <a:srgbClr val="800080"/>
                </a:solidFill>
              </a:rPr>
              <a:t>T</a:t>
            </a:r>
            <a:r>
              <a:rPr lang="ru-RU" altLang="ru-RU" sz="2200" b="0">
                <a:solidFill>
                  <a:srgbClr val="800080"/>
                </a:solidFill>
              </a:rPr>
              <a:t>”, “</a:t>
            </a:r>
            <a:r>
              <a:rPr lang="ru-RU" altLang="ru-RU" sz="2200" b="0" i="1">
                <a:solidFill>
                  <a:srgbClr val="800080"/>
                </a:solidFill>
              </a:rPr>
              <a:t>R</a:t>
            </a:r>
            <a:r>
              <a:rPr lang="ru-RU" altLang="ru-RU" sz="2200" b="0">
                <a:solidFill>
                  <a:srgbClr val="800080"/>
                </a:solidFill>
              </a:rPr>
              <a:t>”. Они указывают на тип транспортировки, который “запрашивает” пакет. Установка этих битов в состояние </a:t>
            </a:r>
            <a:r>
              <a:rPr lang="ru-RU" altLang="ru-RU" sz="2200" b="0" i="1">
                <a:solidFill>
                  <a:srgbClr val="800080"/>
                </a:solidFill>
              </a:rPr>
              <a:t>“1”</a:t>
            </a:r>
            <a:r>
              <a:rPr lang="ru-RU" altLang="ru-RU" sz="2200" b="0">
                <a:solidFill>
                  <a:srgbClr val="800080"/>
                </a:solidFill>
              </a:rPr>
              <a:t> требует соответственно низкой задержки при передаче пакета (</a:t>
            </a:r>
            <a:r>
              <a:rPr lang="en-US" altLang="ru-RU" sz="2200" b="0">
                <a:solidFill>
                  <a:srgbClr val="800080"/>
                </a:solidFill>
              </a:rPr>
              <a:t>delay</a:t>
            </a:r>
            <a:r>
              <a:rPr lang="ru-RU" altLang="ru-RU" sz="2200" b="0">
                <a:solidFill>
                  <a:srgbClr val="800080"/>
                </a:solidFill>
              </a:rPr>
              <a:t>), высокой пропускной способности (</a:t>
            </a:r>
            <a:r>
              <a:rPr lang="en-US" altLang="ru-RU" sz="2200" b="0">
                <a:solidFill>
                  <a:srgbClr val="800080"/>
                </a:solidFill>
              </a:rPr>
              <a:t>throughput</a:t>
            </a:r>
            <a:r>
              <a:rPr lang="ru-RU" altLang="ru-RU" sz="2200" b="0">
                <a:solidFill>
                  <a:srgbClr val="800080"/>
                </a:solidFill>
              </a:rPr>
              <a:t>) и высокой надежности (</a:t>
            </a:r>
            <a:r>
              <a:rPr lang="en-US" altLang="ru-RU" sz="2200" b="0">
                <a:solidFill>
                  <a:srgbClr val="800080"/>
                </a:solidFill>
              </a:rPr>
              <a:t>reliability</a:t>
            </a:r>
            <a:r>
              <a:rPr lang="ru-RU" altLang="ru-RU" sz="2200" b="0">
                <a:solidFill>
                  <a:srgbClr val="800080"/>
                </a:solidFill>
              </a:rPr>
              <a:t>). Последние два бита не используются.</a:t>
            </a:r>
            <a:r>
              <a:rPr lang="ru-RU" altLang="ru-RU" sz="22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2757</Words>
  <Application>Microsoft Office PowerPoint</Application>
  <PresentationFormat>Экран (4:3)</PresentationFormat>
  <Paragraphs>197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Wingdings 2</vt:lpstr>
      <vt:lpstr>Tahoma</vt:lpstr>
      <vt:lpstr>Symbol</vt:lpstr>
      <vt:lpstr>Wingdings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Мельников Дмитрий</dc:creator>
  <cp:lastModifiedBy>Пользователь Windows</cp:lastModifiedBy>
  <cp:revision>137</cp:revision>
  <dcterms:created xsi:type="dcterms:W3CDTF">2008-08-28T16:29:17Z</dcterms:created>
  <dcterms:modified xsi:type="dcterms:W3CDTF">2022-09-09T18:07:36Z</dcterms:modified>
</cp:coreProperties>
</file>