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9"/>
  </p:notesMasterIdLst>
  <p:sldIdLst>
    <p:sldId id="256" r:id="rId2"/>
    <p:sldId id="257" r:id="rId3"/>
    <p:sldId id="44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460" r:id="rId18"/>
    <p:sldId id="431" r:id="rId19"/>
    <p:sldId id="462" r:id="rId20"/>
    <p:sldId id="461"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4" r:id="rId63"/>
    <p:sldId id="505" r:id="rId64"/>
    <p:sldId id="506" r:id="rId65"/>
    <p:sldId id="507" r:id="rId66"/>
    <p:sldId id="508" r:id="rId67"/>
    <p:sldId id="509" r:id="rId68"/>
    <p:sldId id="510" r:id="rId69"/>
    <p:sldId id="511" r:id="rId70"/>
    <p:sldId id="512" r:id="rId71"/>
    <p:sldId id="513" r:id="rId72"/>
    <p:sldId id="518" r:id="rId73"/>
    <p:sldId id="519" r:id="rId74"/>
    <p:sldId id="520" r:id="rId75"/>
    <p:sldId id="521" r:id="rId76"/>
    <p:sldId id="522" r:id="rId77"/>
    <p:sldId id="523" r:id="rId78"/>
    <p:sldId id="514" r:id="rId79"/>
    <p:sldId id="515" r:id="rId80"/>
    <p:sldId id="516" r:id="rId81"/>
    <p:sldId id="517" r:id="rId82"/>
    <p:sldId id="524" r:id="rId83"/>
    <p:sldId id="525" r:id="rId84"/>
    <p:sldId id="526" r:id="rId85"/>
    <p:sldId id="527" r:id="rId86"/>
    <p:sldId id="528" r:id="rId87"/>
    <p:sldId id="529" r:id="rId88"/>
    <p:sldId id="530" r:id="rId89"/>
    <p:sldId id="531" r:id="rId90"/>
    <p:sldId id="532" r:id="rId91"/>
    <p:sldId id="533" r:id="rId92"/>
    <p:sldId id="534" r:id="rId93"/>
    <p:sldId id="535" r:id="rId94"/>
    <p:sldId id="536" r:id="rId95"/>
    <p:sldId id="537" r:id="rId96"/>
    <p:sldId id="558" r:id="rId97"/>
    <p:sldId id="538" r:id="rId98"/>
    <p:sldId id="539" r:id="rId99"/>
    <p:sldId id="540" r:id="rId100"/>
    <p:sldId id="541" r:id="rId101"/>
    <p:sldId id="542" r:id="rId102"/>
    <p:sldId id="543" r:id="rId103"/>
    <p:sldId id="544" r:id="rId104"/>
    <p:sldId id="545" r:id="rId105"/>
    <p:sldId id="546" r:id="rId106"/>
    <p:sldId id="547" r:id="rId107"/>
    <p:sldId id="548" r:id="rId108"/>
    <p:sldId id="549" r:id="rId109"/>
    <p:sldId id="550" r:id="rId110"/>
    <p:sldId id="551" r:id="rId111"/>
    <p:sldId id="552" r:id="rId112"/>
    <p:sldId id="553" r:id="rId113"/>
    <p:sldId id="554" r:id="rId114"/>
    <p:sldId id="555" r:id="rId115"/>
    <p:sldId id="556" r:id="rId116"/>
    <p:sldId id="557" r:id="rId117"/>
    <p:sldId id="559" r:id="rId118"/>
    <p:sldId id="560" r:id="rId119"/>
    <p:sldId id="561" r:id="rId120"/>
    <p:sldId id="562" r:id="rId121"/>
    <p:sldId id="563" r:id="rId122"/>
    <p:sldId id="564" r:id="rId123"/>
    <p:sldId id="565" r:id="rId124"/>
    <p:sldId id="566" r:id="rId125"/>
    <p:sldId id="567" r:id="rId126"/>
    <p:sldId id="568" r:id="rId127"/>
    <p:sldId id="569" r:id="rId128"/>
    <p:sldId id="570" r:id="rId129"/>
    <p:sldId id="571" r:id="rId130"/>
    <p:sldId id="572" r:id="rId131"/>
    <p:sldId id="573" r:id="rId132"/>
    <p:sldId id="575" r:id="rId133"/>
    <p:sldId id="576" r:id="rId134"/>
    <p:sldId id="577" r:id="rId135"/>
    <p:sldId id="574" r:id="rId136"/>
    <p:sldId id="578" r:id="rId137"/>
    <p:sldId id="579" r:id="rId138"/>
    <p:sldId id="580" r:id="rId139"/>
    <p:sldId id="581" r:id="rId140"/>
    <p:sldId id="582" r:id="rId141"/>
    <p:sldId id="583" r:id="rId142"/>
    <p:sldId id="584" r:id="rId143"/>
    <p:sldId id="585" r:id="rId144"/>
    <p:sldId id="586" r:id="rId145"/>
    <p:sldId id="587" r:id="rId146"/>
    <p:sldId id="588" r:id="rId147"/>
    <p:sldId id="589" r:id="rId148"/>
    <p:sldId id="590" r:id="rId149"/>
    <p:sldId id="591" r:id="rId150"/>
    <p:sldId id="592" r:id="rId151"/>
    <p:sldId id="593" r:id="rId152"/>
    <p:sldId id="594" r:id="rId153"/>
    <p:sldId id="595" r:id="rId154"/>
    <p:sldId id="596" r:id="rId155"/>
    <p:sldId id="597" r:id="rId156"/>
    <p:sldId id="598" r:id="rId157"/>
    <p:sldId id="605" r:id="rId158"/>
    <p:sldId id="599" r:id="rId159"/>
    <p:sldId id="600" r:id="rId160"/>
    <p:sldId id="601" r:id="rId161"/>
    <p:sldId id="606" r:id="rId162"/>
    <p:sldId id="602" r:id="rId163"/>
    <p:sldId id="603" r:id="rId164"/>
    <p:sldId id="604" r:id="rId165"/>
    <p:sldId id="616" r:id="rId166"/>
    <p:sldId id="607" r:id="rId167"/>
    <p:sldId id="608" r:id="rId168"/>
    <p:sldId id="609" r:id="rId169"/>
    <p:sldId id="610" r:id="rId170"/>
    <p:sldId id="617" r:id="rId171"/>
    <p:sldId id="611" r:id="rId172"/>
    <p:sldId id="612" r:id="rId173"/>
    <p:sldId id="618" r:id="rId174"/>
    <p:sldId id="613" r:id="rId175"/>
    <p:sldId id="614" r:id="rId176"/>
    <p:sldId id="615" r:id="rId177"/>
    <p:sldId id="619" r:id="rId178"/>
  </p:sldIdLst>
  <p:sldSz cx="9144000" cy="6858000" type="screen4x3"/>
  <p:notesSz cx="6858000" cy="9144000"/>
  <p:defaultTextStyle>
    <a:defPPr>
      <a:defRPr lang="ru-RU"/>
    </a:defPPr>
    <a:lvl1pPr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0000"/>
    <a:srgbClr val="66FFCC"/>
    <a:srgbClr val="FFBC9B"/>
    <a:srgbClr val="FF9966"/>
    <a:srgbClr val="EAEAEA"/>
    <a:srgbClr val="CC0000"/>
    <a:srgbClr val="EFF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54" autoAdjust="0"/>
    <p:restoredTop sz="94702" autoAdjust="0"/>
  </p:normalViewPr>
  <p:slideViewPr>
    <p:cSldViewPr showGuides="1">
      <p:cViewPr varScale="1">
        <p:scale>
          <a:sx n="84" d="100"/>
          <a:sy n="84" d="100"/>
        </p:scale>
        <p:origin x="1574"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ru-RU" altLang="ru-RU"/>
          </a:p>
        </p:txBody>
      </p:sp>
      <p:sp>
        <p:nvSpPr>
          <p:cNvPr id="546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ru-RU"/>
          </a:p>
        </p:txBody>
      </p:sp>
      <p:sp>
        <p:nvSpPr>
          <p:cNvPr id="5468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6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546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ru-RU" altLang="ru-RU"/>
          </a:p>
        </p:txBody>
      </p:sp>
      <p:sp>
        <p:nvSpPr>
          <p:cNvPr id="546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36BDEE7-0F4F-4DE5-9E4D-2A0B5D3D5E0C}"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FDDFFE7F-D0E0-4739-A7E5-74608C6CC0DF}" type="datetime1">
              <a:rPr lang="ru-RU" altLang="ru-RU"/>
              <a:pPr/>
              <a:t>09.09.2022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CD874391-CA38-4F62-B096-12BC72DC21AC}" type="slidenum">
              <a:rPr lang="ru-RU" altLang="ru-RU"/>
              <a:pPr/>
              <a:t>‹#›</a:t>
            </a:fld>
            <a:endParaRPr lang="ru-RU" altLang="ru-RU"/>
          </a:p>
        </p:txBody>
      </p:sp>
    </p:spTree>
    <p:extLst>
      <p:ext uri="{BB962C8B-B14F-4D97-AF65-F5344CB8AC3E}">
        <p14:creationId xmlns:p14="http://schemas.microsoft.com/office/powerpoint/2010/main" val="163048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29FD98F0-7C21-4540-88E3-3290ED1B5AAD}" type="datetime1">
              <a:rPr lang="ru-RU" altLang="ru-RU"/>
              <a:pPr/>
              <a:t>09.09.2022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654EF59B-EF72-4AA0-8697-ECE743B57768}" type="slidenum">
              <a:rPr lang="ru-RU" altLang="ru-RU"/>
              <a:pPr/>
              <a:t>‹#›</a:t>
            </a:fld>
            <a:endParaRPr lang="ru-RU" altLang="ru-RU"/>
          </a:p>
        </p:txBody>
      </p:sp>
    </p:spTree>
    <p:extLst>
      <p:ext uri="{BB962C8B-B14F-4D97-AF65-F5344CB8AC3E}">
        <p14:creationId xmlns:p14="http://schemas.microsoft.com/office/powerpoint/2010/main" val="28093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914D379-5914-4BBF-BCBD-2979D10D2350}" type="datetime1">
              <a:rPr lang="ru-RU" altLang="ru-RU"/>
              <a:pPr/>
              <a:t>09.09.2022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F635BE26-8BAC-459F-8EAD-5F9ECACA62E5}" type="slidenum">
              <a:rPr lang="ru-RU" altLang="ru-RU"/>
              <a:pPr/>
              <a:t>‹#›</a:t>
            </a:fld>
            <a:endParaRPr lang="ru-RU" altLang="ru-RU"/>
          </a:p>
        </p:txBody>
      </p:sp>
    </p:spTree>
    <p:extLst>
      <p:ext uri="{BB962C8B-B14F-4D97-AF65-F5344CB8AC3E}">
        <p14:creationId xmlns:p14="http://schemas.microsoft.com/office/powerpoint/2010/main" val="315770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ADB575BC-C26F-4E1D-A6AC-225E1E0E60F0}" type="datetime1">
              <a:rPr lang="ru-RU" altLang="ru-RU"/>
              <a:pPr/>
              <a:t>09.09.2022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1ABD433B-ECD2-42C9-A246-ED4601B92C9C}" type="slidenum">
              <a:rPr lang="ru-RU" altLang="ru-RU"/>
              <a:pPr/>
              <a:t>‹#›</a:t>
            </a:fld>
            <a:endParaRPr lang="ru-RU" altLang="ru-RU"/>
          </a:p>
        </p:txBody>
      </p:sp>
    </p:spTree>
    <p:extLst>
      <p:ext uri="{BB962C8B-B14F-4D97-AF65-F5344CB8AC3E}">
        <p14:creationId xmlns:p14="http://schemas.microsoft.com/office/powerpoint/2010/main" val="92235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D733C3DE-8C7D-456A-884E-E21EDC4CD8AB}" type="datetime1">
              <a:rPr lang="ru-RU" altLang="ru-RU"/>
              <a:pPr/>
              <a:t>09.09.2022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C8707976-328C-4FAA-8419-E4F097079338}" type="slidenum">
              <a:rPr lang="ru-RU" altLang="ru-RU"/>
              <a:pPr/>
              <a:t>‹#›</a:t>
            </a:fld>
            <a:endParaRPr lang="ru-RU" altLang="ru-RU"/>
          </a:p>
        </p:txBody>
      </p:sp>
    </p:spTree>
    <p:extLst>
      <p:ext uri="{BB962C8B-B14F-4D97-AF65-F5344CB8AC3E}">
        <p14:creationId xmlns:p14="http://schemas.microsoft.com/office/powerpoint/2010/main" val="38979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DA1DC6E3-772E-4F5E-9D04-DBED74756A60}" type="datetime1">
              <a:rPr lang="ru-RU" altLang="ru-RU"/>
              <a:pPr/>
              <a:t>09.09.2022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7B17917C-2AB0-42F7-8DC3-38834CEB4BC8}" type="slidenum">
              <a:rPr lang="ru-RU" altLang="ru-RU"/>
              <a:pPr/>
              <a:t>‹#›</a:t>
            </a:fld>
            <a:endParaRPr lang="ru-RU" altLang="ru-RU"/>
          </a:p>
        </p:txBody>
      </p:sp>
    </p:spTree>
    <p:extLst>
      <p:ext uri="{BB962C8B-B14F-4D97-AF65-F5344CB8AC3E}">
        <p14:creationId xmlns:p14="http://schemas.microsoft.com/office/powerpoint/2010/main" val="426215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7A13E3FB-3F86-4109-B0B5-C1F425C18612}" type="datetime1">
              <a:rPr lang="ru-RU" altLang="ru-RU"/>
              <a:pPr/>
              <a:t>09.09.2022</a:t>
            </a:fld>
            <a:endParaRPr lang="ru-RU" altLang="ru-RU"/>
          </a:p>
        </p:txBody>
      </p:sp>
      <p:sp>
        <p:nvSpPr>
          <p:cNvPr id="8" name="Нижний колонтитул 7"/>
          <p:cNvSpPr>
            <a:spLocks noGrp="1"/>
          </p:cNvSpPr>
          <p:nvPr>
            <p:ph type="ftr" sz="quarter" idx="11"/>
          </p:nvPr>
        </p:nvSpPr>
        <p:spPr/>
        <p:txBody>
          <a:bodyPr/>
          <a:lstStyle>
            <a:lvl1pPr>
              <a:defRPr/>
            </a:lvl1pPr>
          </a:lstStyle>
          <a:p>
            <a:r>
              <a:rPr lang="ru-RU" altLang="ru-RU"/>
              <a:t>Мельников Д.А.</a:t>
            </a:r>
          </a:p>
        </p:txBody>
      </p:sp>
      <p:sp>
        <p:nvSpPr>
          <p:cNvPr id="9" name="Номер слайда 8"/>
          <p:cNvSpPr>
            <a:spLocks noGrp="1"/>
          </p:cNvSpPr>
          <p:nvPr>
            <p:ph type="sldNum" sz="quarter" idx="12"/>
          </p:nvPr>
        </p:nvSpPr>
        <p:spPr/>
        <p:txBody>
          <a:bodyPr/>
          <a:lstStyle>
            <a:lvl1pPr>
              <a:defRPr/>
            </a:lvl1pPr>
          </a:lstStyle>
          <a:p>
            <a:fld id="{52FFA28A-2B79-4226-BB67-2C939044B050}" type="slidenum">
              <a:rPr lang="ru-RU" altLang="ru-RU"/>
              <a:pPr/>
              <a:t>‹#›</a:t>
            </a:fld>
            <a:endParaRPr lang="ru-RU" altLang="ru-RU"/>
          </a:p>
        </p:txBody>
      </p:sp>
    </p:spTree>
    <p:extLst>
      <p:ext uri="{BB962C8B-B14F-4D97-AF65-F5344CB8AC3E}">
        <p14:creationId xmlns:p14="http://schemas.microsoft.com/office/powerpoint/2010/main" val="371229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712F161C-DC7A-43C6-9303-EC27BF864CAC}" type="datetime1">
              <a:rPr lang="ru-RU" altLang="ru-RU"/>
              <a:pPr/>
              <a:t>09.09.2022</a:t>
            </a:fld>
            <a:endParaRPr lang="ru-RU" altLang="ru-RU"/>
          </a:p>
        </p:txBody>
      </p:sp>
      <p:sp>
        <p:nvSpPr>
          <p:cNvPr id="4" name="Нижний колонтитул 3"/>
          <p:cNvSpPr>
            <a:spLocks noGrp="1"/>
          </p:cNvSpPr>
          <p:nvPr>
            <p:ph type="ftr" sz="quarter" idx="11"/>
          </p:nvPr>
        </p:nvSpPr>
        <p:spPr/>
        <p:txBody>
          <a:bodyPr/>
          <a:lstStyle>
            <a:lvl1pPr>
              <a:defRPr/>
            </a:lvl1pPr>
          </a:lstStyle>
          <a:p>
            <a:r>
              <a:rPr lang="ru-RU" altLang="ru-RU"/>
              <a:t>Мельников Д.А.</a:t>
            </a:r>
          </a:p>
        </p:txBody>
      </p:sp>
      <p:sp>
        <p:nvSpPr>
          <p:cNvPr id="5" name="Номер слайда 4"/>
          <p:cNvSpPr>
            <a:spLocks noGrp="1"/>
          </p:cNvSpPr>
          <p:nvPr>
            <p:ph type="sldNum" sz="quarter" idx="12"/>
          </p:nvPr>
        </p:nvSpPr>
        <p:spPr/>
        <p:txBody>
          <a:bodyPr/>
          <a:lstStyle>
            <a:lvl1pPr>
              <a:defRPr/>
            </a:lvl1pPr>
          </a:lstStyle>
          <a:p>
            <a:fld id="{FA90BF78-6116-4BB0-9C7B-83A62EFFC2FA}" type="slidenum">
              <a:rPr lang="ru-RU" altLang="ru-RU"/>
              <a:pPr/>
              <a:t>‹#›</a:t>
            </a:fld>
            <a:endParaRPr lang="ru-RU" altLang="ru-RU"/>
          </a:p>
        </p:txBody>
      </p:sp>
    </p:spTree>
    <p:extLst>
      <p:ext uri="{BB962C8B-B14F-4D97-AF65-F5344CB8AC3E}">
        <p14:creationId xmlns:p14="http://schemas.microsoft.com/office/powerpoint/2010/main" val="322132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23EB1A90-4552-4607-BBB2-3096AAAAC7E0}" type="datetime1">
              <a:rPr lang="ru-RU" altLang="ru-RU"/>
              <a:pPr/>
              <a:t>09.09.2022</a:t>
            </a:fld>
            <a:endParaRPr lang="ru-RU" altLang="ru-RU"/>
          </a:p>
        </p:txBody>
      </p:sp>
      <p:sp>
        <p:nvSpPr>
          <p:cNvPr id="3" name="Нижний колонтитул 2"/>
          <p:cNvSpPr>
            <a:spLocks noGrp="1"/>
          </p:cNvSpPr>
          <p:nvPr>
            <p:ph type="ftr" sz="quarter" idx="11"/>
          </p:nvPr>
        </p:nvSpPr>
        <p:spPr/>
        <p:txBody>
          <a:bodyPr/>
          <a:lstStyle>
            <a:lvl1pPr>
              <a:defRPr/>
            </a:lvl1pPr>
          </a:lstStyle>
          <a:p>
            <a:r>
              <a:rPr lang="ru-RU" altLang="ru-RU"/>
              <a:t>Мельников Д.А.</a:t>
            </a:r>
          </a:p>
        </p:txBody>
      </p:sp>
      <p:sp>
        <p:nvSpPr>
          <p:cNvPr id="4" name="Номер слайда 3"/>
          <p:cNvSpPr>
            <a:spLocks noGrp="1"/>
          </p:cNvSpPr>
          <p:nvPr>
            <p:ph type="sldNum" sz="quarter" idx="12"/>
          </p:nvPr>
        </p:nvSpPr>
        <p:spPr/>
        <p:txBody>
          <a:bodyPr/>
          <a:lstStyle>
            <a:lvl1pPr>
              <a:defRPr/>
            </a:lvl1pPr>
          </a:lstStyle>
          <a:p>
            <a:fld id="{19ACCE81-0CCC-432B-BD05-3D23DBA1DB3B}" type="slidenum">
              <a:rPr lang="ru-RU" altLang="ru-RU"/>
              <a:pPr/>
              <a:t>‹#›</a:t>
            </a:fld>
            <a:endParaRPr lang="ru-RU" altLang="ru-RU"/>
          </a:p>
        </p:txBody>
      </p:sp>
    </p:spTree>
    <p:extLst>
      <p:ext uri="{BB962C8B-B14F-4D97-AF65-F5344CB8AC3E}">
        <p14:creationId xmlns:p14="http://schemas.microsoft.com/office/powerpoint/2010/main" val="192465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4A580D8F-BDA5-4F91-B927-B4F290E73251}" type="datetime1">
              <a:rPr lang="ru-RU" altLang="ru-RU"/>
              <a:pPr/>
              <a:t>09.09.2022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9530711D-5C18-4768-9890-70BE9A2DB454}" type="slidenum">
              <a:rPr lang="ru-RU" altLang="ru-RU"/>
              <a:pPr/>
              <a:t>‹#›</a:t>
            </a:fld>
            <a:endParaRPr lang="ru-RU" altLang="ru-RU"/>
          </a:p>
        </p:txBody>
      </p:sp>
    </p:spTree>
    <p:extLst>
      <p:ext uri="{BB962C8B-B14F-4D97-AF65-F5344CB8AC3E}">
        <p14:creationId xmlns:p14="http://schemas.microsoft.com/office/powerpoint/2010/main" val="38079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4BBA7432-5FD8-49F7-8661-F019A35B4FC0}" type="datetime1">
              <a:rPr lang="ru-RU" altLang="ru-RU"/>
              <a:pPr/>
              <a:t>09.09.2022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C788FA33-7A93-4E10-A79A-6BB3804315C1}" type="slidenum">
              <a:rPr lang="ru-RU" altLang="ru-RU"/>
              <a:pPr/>
              <a:t>‹#›</a:t>
            </a:fld>
            <a:endParaRPr lang="ru-RU" altLang="ru-RU"/>
          </a:p>
        </p:txBody>
      </p:sp>
    </p:spTree>
    <p:extLst>
      <p:ext uri="{BB962C8B-B14F-4D97-AF65-F5344CB8AC3E}">
        <p14:creationId xmlns:p14="http://schemas.microsoft.com/office/powerpoint/2010/main" val="314711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ECAD2B2A-B48C-4D1D-94FE-787749A68A75}" type="datetime1">
              <a:rPr lang="ru-RU" altLang="ru-RU"/>
              <a:pPr/>
              <a:t>09.09.2022</a:t>
            </a:fld>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ru-RU" altLang="ru-RU"/>
              <a:t>Мельников Д.А.</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6BE8D33-ABE7-41E2-8C24-6C81C10DC6C6}"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smtClean="0">
                <a:solidFill>
                  <a:schemeClr val="accent2"/>
                </a:solidFill>
                <a:effectLst>
                  <a:outerShdw blurRad="38100" dist="38100" dir="2700000" algn="tl">
                    <a:srgbClr val="C0C0C0"/>
                  </a:outerShdw>
                </a:effectLst>
              </a:rPr>
              <a:t>доктор</a:t>
            </a:r>
            <a:r>
              <a:rPr lang="ru-RU" altLang="ru-RU" sz="2000" smtClean="0">
                <a:solidFill>
                  <a:schemeClr val="accent2"/>
                </a:solidFill>
                <a:effectLst>
                  <a:outerShdw blurRad="38100" dist="38100" dir="2700000" algn="tl">
                    <a:srgbClr val="C0C0C0"/>
                  </a:outerShdw>
                </a:effectLst>
              </a:rPr>
              <a:t>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31800" y="4868863"/>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b="1">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a:p>
        </p:txBody>
      </p:sp>
      <p:sp>
        <p:nvSpPr>
          <p:cNvPr id="2058" name="Text Box 10"/>
          <p:cNvSpPr txBox="1">
            <a:spLocks noChangeArrowheads="1"/>
          </p:cNvSpPr>
          <p:nvPr/>
        </p:nvSpPr>
        <p:spPr bwMode="auto">
          <a:xfrm>
            <a:off x="989013" y="3444875"/>
            <a:ext cx="7153275" cy="1127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b="1">
                <a:solidFill>
                  <a:srgbClr val="336600"/>
                </a:solidFill>
              </a:rPr>
              <a:t>Раздел </a:t>
            </a:r>
            <a:r>
              <a:rPr lang="en-US" altLang="ru-RU" sz="2000" b="1">
                <a:solidFill>
                  <a:srgbClr val="336600"/>
                </a:solidFill>
              </a:rPr>
              <a:t>II: </a:t>
            </a:r>
            <a:r>
              <a:rPr lang="ru-RU" altLang="ru-RU" sz="2000" b="1">
                <a:solidFill>
                  <a:srgbClr val="336600"/>
                </a:solidFill>
              </a:rPr>
              <a:t>ОРГАНИЗАЦИЯ  ИНФОРМАЦИОННОГО ВЗАИМОДЕЙСТВИЯ</a:t>
            </a:r>
            <a:r>
              <a:rPr lang="en-US" altLang="ru-RU" sz="2000" b="1">
                <a:solidFill>
                  <a:srgbClr val="336600"/>
                </a:solidFill>
              </a:rPr>
              <a:t> </a:t>
            </a:r>
            <a:r>
              <a:rPr lang="ru-RU" altLang="ru-RU" sz="2000" b="1">
                <a:solidFill>
                  <a:srgbClr val="336600"/>
                </a:solidFill>
              </a:rPr>
              <a:t>В </a:t>
            </a:r>
            <a:r>
              <a:rPr lang="ru-RU" altLang="ru-RU" sz="2400" b="1">
                <a:solidFill>
                  <a:srgbClr val="336600"/>
                </a:solidFill>
              </a:rPr>
              <a:t>ИТС</a:t>
            </a:r>
            <a:r>
              <a:rPr lang="ru-RU" altLang="ru-RU" sz="2000" b="1">
                <a:solidFill>
                  <a:srgbClr val="336600"/>
                </a:solidFill>
              </a:rPr>
              <a:t> ГЛОБАЛЬНОГО СООБЩЕСТВА </a:t>
            </a:r>
            <a:r>
              <a:rPr lang="ru-RU" altLang="ru-RU" sz="2400" b="1">
                <a:solidFill>
                  <a:srgbClr val="336600"/>
                </a:solidFill>
              </a:rPr>
              <a:t>INTERNET</a:t>
            </a:r>
            <a:r>
              <a:rPr lang="ru-RU" altLang="ru-RU" sz="2000" b="1">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i="1">
                <a:solidFill>
                  <a:srgbClr val="CC0000"/>
                </a:solidFill>
              </a:rPr>
              <a:t>КУРС ЛЕКЦИЙ</a:t>
            </a:r>
          </a:p>
          <a:p>
            <a:endParaRPr lang="ru-RU" altLang="ru-RU" sz="2400" b="1">
              <a:solidFill>
                <a:srgbClr val="CC0000"/>
              </a:solidFill>
            </a:endParaRPr>
          </a:p>
          <a:p>
            <a:r>
              <a:rPr lang="ru-RU" altLang="ru-RU" b="1">
                <a:solidFill>
                  <a:srgbClr val="FF0000"/>
                </a:solidFill>
              </a:rPr>
              <a:t>ОРГАНИЗАЦИЯ И</a:t>
            </a:r>
          </a:p>
          <a:p>
            <a:r>
              <a:rPr lang="ru-RU" altLang="ru-RU" b="1">
                <a:solidFill>
                  <a:srgbClr val="FF0000"/>
                </a:solidFill>
              </a:rPr>
              <a:t>ОБЕСПЕЧЕНИЕ БЕЗОПАСНОСТИ</a:t>
            </a:r>
          </a:p>
          <a:p>
            <a:r>
              <a:rPr lang="ru-RU" altLang="ru-RU" b="1">
                <a:solidFill>
                  <a:srgbClr val="FF0000"/>
                </a:solidFill>
              </a:rPr>
              <a:t>ИНФОРМАЦИОННО-ТЕХНОЛОГИЧЕСКИХ</a:t>
            </a:r>
          </a:p>
          <a:p>
            <a:r>
              <a:rPr lang="ru-RU" altLang="ru-RU"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4723" name="Text Box 3"/>
          <p:cNvSpPr txBox="1">
            <a:spLocks noChangeArrowheads="1"/>
          </p:cNvSpPr>
          <p:nvPr/>
        </p:nvSpPr>
        <p:spPr bwMode="auto">
          <a:xfrm>
            <a:off x="0" y="998538"/>
            <a:ext cx="9144000" cy="3441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l"/>
            </a:pPr>
            <a:r>
              <a:rPr lang="ru-RU" altLang="ru-RU" sz="2200" b="1" i="1">
                <a:solidFill>
                  <a:srgbClr val="800080"/>
                </a:solidFill>
              </a:rPr>
              <a:t>смешанная</a:t>
            </a:r>
            <a:r>
              <a:rPr lang="ru-RU" altLang="ru-RU" sz="2200">
                <a:solidFill>
                  <a:srgbClr val="800080"/>
                </a:solidFill>
              </a:rPr>
              <a:t> (альтернативная) форма. Данная форма применяется в тех случаях, когда речь идет </a:t>
            </a:r>
            <a:r>
              <a:rPr lang="en-US" altLang="ru-RU" sz="2200">
                <a:solidFill>
                  <a:srgbClr val="800080"/>
                </a:solidFill>
              </a:rPr>
              <a:t>IP</a:t>
            </a:r>
            <a:r>
              <a:rPr lang="ru-RU" altLang="ru-RU" sz="2200">
                <a:solidFill>
                  <a:srgbClr val="800080"/>
                </a:solidFill>
              </a:rPr>
              <a:t>-узлах, использующих одновременно </a:t>
            </a:r>
            <a:r>
              <a:rPr lang="en-GB" altLang="ru-RU" sz="2200">
                <a:solidFill>
                  <a:srgbClr val="800080"/>
                </a:solidFill>
              </a:rPr>
              <a:t>IP</a:t>
            </a:r>
            <a:r>
              <a:rPr lang="en-US" altLang="ru-RU" sz="2200">
                <a:solidFill>
                  <a:srgbClr val="800080"/>
                </a:solidFill>
              </a:rPr>
              <a:t>v</a:t>
            </a:r>
            <a:r>
              <a:rPr lang="ru-RU" altLang="ru-RU" sz="2200">
                <a:solidFill>
                  <a:srgbClr val="800080"/>
                </a:solidFill>
              </a:rPr>
              <a:t>4- и </a:t>
            </a:r>
            <a:r>
              <a:rPr lang="en-GB" altLang="ru-RU" sz="2200">
                <a:solidFill>
                  <a:srgbClr val="800080"/>
                </a:solidFill>
              </a:rPr>
              <a:t>IP</a:t>
            </a:r>
            <a:r>
              <a:rPr lang="en-US" altLang="ru-RU" sz="2200">
                <a:solidFill>
                  <a:srgbClr val="800080"/>
                </a:solidFill>
              </a:rPr>
              <a:t>v</a:t>
            </a:r>
            <a:r>
              <a:rPr lang="ru-RU" altLang="ru-RU" sz="2200">
                <a:solidFill>
                  <a:srgbClr val="800080"/>
                </a:solidFill>
              </a:rPr>
              <a:t>6-адресацию, и поэтому она имеет следующий формат записи:</a:t>
            </a:r>
            <a:endParaRPr lang="en-US" altLang="ru-RU" sz="2200">
              <a:solidFill>
                <a:srgbClr val="800080"/>
              </a:solidFill>
            </a:endParaRPr>
          </a:p>
          <a:p>
            <a:pPr algn="ctr"/>
            <a:r>
              <a:rPr lang="en-US" altLang="ru-RU" sz="2200">
                <a:solidFill>
                  <a:srgbClr val="800080"/>
                </a:solidFill>
              </a:rPr>
              <a:t>x:x:x:x:x:x:d.d.d.d ,</a:t>
            </a:r>
            <a:endParaRPr lang="ru-RU" altLang="ru-RU" sz="2200">
              <a:solidFill>
                <a:srgbClr val="800080"/>
              </a:solidFill>
            </a:endParaRPr>
          </a:p>
          <a:p>
            <a:pPr algn="ctr"/>
            <a:r>
              <a:rPr lang="ru-RU" altLang="ru-RU" sz="2200">
                <a:solidFill>
                  <a:srgbClr val="800080"/>
                </a:solidFill>
              </a:rPr>
              <a:t>где “</a:t>
            </a:r>
            <a:r>
              <a:rPr lang="en-US" altLang="ru-RU" sz="2200">
                <a:solidFill>
                  <a:srgbClr val="800080"/>
                </a:solidFill>
              </a:rPr>
              <a:t>x</a:t>
            </a:r>
            <a:r>
              <a:rPr lang="ru-RU" altLang="ru-RU" sz="2200">
                <a:solidFill>
                  <a:srgbClr val="800080"/>
                </a:solidFill>
              </a:rPr>
              <a:t>” — шестнадцатеричные числа в первых шести 16-битовых полей смешанного адреса, “</a:t>
            </a:r>
            <a:r>
              <a:rPr lang="en-US" altLang="ru-RU" sz="2200">
                <a:solidFill>
                  <a:srgbClr val="800080"/>
                </a:solidFill>
              </a:rPr>
              <a:t>d</a:t>
            </a:r>
            <a:r>
              <a:rPr lang="ru-RU" altLang="ru-RU" sz="2200">
                <a:solidFill>
                  <a:srgbClr val="800080"/>
                </a:solidFill>
              </a:rPr>
              <a:t>” — десятичные числа последних четырёх 8-битовых полей (в соответствии с </a:t>
            </a:r>
            <a:r>
              <a:rPr lang="en-GB" altLang="ru-RU" sz="2200">
                <a:solidFill>
                  <a:srgbClr val="800080"/>
                </a:solidFill>
              </a:rPr>
              <a:t>IP</a:t>
            </a:r>
            <a:r>
              <a:rPr lang="en-US" altLang="ru-RU" sz="2200">
                <a:solidFill>
                  <a:srgbClr val="800080"/>
                </a:solidFill>
              </a:rPr>
              <a:t>v</a:t>
            </a:r>
            <a:r>
              <a:rPr lang="ru-RU" altLang="ru-RU" sz="2200">
                <a:solidFill>
                  <a:srgbClr val="800080"/>
                </a:solidFill>
              </a:rPr>
              <a:t>6-адресацией) смешанного адреса. Следующая таблица содержит примеры смешанной формы адресации:</a:t>
            </a:r>
          </a:p>
        </p:txBody>
      </p:sp>
      <p:graphicFrame>
        <p:nvGraphicFramePr>
          <p:cNvPr id="414776" name="Group 56"/>
          <p:cNvGraphicFramePr>
            <a:graphicFrameLocks noGrp="1"/>
          </p:cNvGraphicFramePr>
          <p:nvPr/>
        </p:nvGraphicFramePr>
        <p:xfrm>
          <a:off x="1062038" y="4643438"/>
          <a:ext cx="7110412" cy="1941512"/>
        </p:xfrm>
        <a:graphic>
          <a:graphicData uri="http://schemas.openxmlformats.org/drawingml/2006/table">
            <a:tbl>
              <a:tblPr/>
              <a:tblGrid>
                <a:gridCol w="3735387">
                  <a:extLst>
                    <a:ext uri="{9D8B030D-6E8A-4147-A177-3AD203B41FA5}">
                      <a16:colId xmlns:a16="http://schemas.microsoft.com/office/drawing/2014/main" val="2157498645"/>
                    </a:ext>
                  </a:extLst>
                </a:gridCol>
                <a:gridCol w="3375025">
                  <a:extLst>
                    <a:ext uri="{9D8B030D-6E8A-4147-A177-3AD203B41FA5}">
                      <a16:colId xmlns:a16="http://schemas.microsoft.com/office/drawing/2014/main" val="4258173062"/>
                    </a:ext>
                  </a:extLst>
                </a:gridCol>
              </a:tblGrid>
              <a:tr h="6477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Смешанная форма</a:t>
                      </a:r>
                      <a:r>
                        <a:rPr kumimoji="0" lang="ru-RU" altLang="ru-RU"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CCCC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Сокращённая форма</a:t>
                      </a:r>
                      <a:r>
                        <a: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0" marB="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358065649"/>
                  </a:ext>
                </a:extLst>
              </a:tr>
              <a:tr h="6461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0:0:0:0:0:0:13.1.68.3</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::13.1.68.3</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2322924635"/>
                  </a:ext>
                </a:extLst>
              </a:tr>
              <a:tr h="6477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0:0:0:0:0:FFFF:129.144.52.38</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::FFFF:129.144.52.38</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3893827684"/>
                  </a:ext>
                </a:extLst>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5859" name="Text Box 3"/>
          <p:cNvSpPr txBox="1">
            <a:spLocks noChangeArrowheads="1"/>
          </p:cNvSpPr>
          <p:nvPr/>
        </p:nvSpPr>
        <p:spPr bwMode="auto">
          <a:xfrm>
            <a:off x="0" y="1089025"/>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800080"/>
                </a:solidFill>
              </a:rPr>
              <a:t>Заголовок расширения “Фрагментация”. </a:t>
            </a:r>
            <a:r>
              <a:rPr lang="ru-RU" altLang="ru-RU" sz="2400">
                <a:solidFill>
                  <a:srgbClr val="800080"/>
                </a:solidFill>
              </a:rPr>
              <a:t>Заголовок расширения “Фрагментация” используется IPv6-узлом/отправителем для передачи IPv6-пакета, длина которого превышает максимально допустимый размер передаваемой единицы данных для конкретного маршрута доставки (</a:t>
            </a:r>
            <a:r>
              <a:rPr lang="en-US" altLang="ru-RU" sz="2400">
                <a:solidFill>
                  <a:srgbClr val="800080"/>
                </a:solidFill>
              </a:rPr>
              <a:t>path</a:t>
            </a:r>
            <a:r>
              <a:rPr lang="ru-RU" altLang="ru-RU" sz="2400">
                <a:solidFill>
                  <a:srgbClr val="800080"/>
                </a:solidFill>
              </a:rPr>
              <a:t> MTU) до конечного IPv6-узла/получателя. (</a:t>
            </a:r>
            <a:r>
              <a:rPr lang="ru-RU" altLang="ru-RU" sz="2400" i="1" u="sng">
                <a:solidFill>
                  <a:srgbClr val="800080"/>
                </a:solidFill>
              </a:rPr>
              <a:t>Замечание</a:t>
            </a:r>
            <a:r>
              <a:rPr lang="ru-RU" altLang="ru-RU" sz="2400" i="1">
                <a:solidFill>
                  <a:srgbClr val="800080"/>
                </a:solidFill>
              </a:rPr>
              <a:t>. В отличие IPv4-протокола, IPv6-протокол допускает процедуру фрагментации только в IPv6-узлах/отправителях, но не в маршрутизаторах, расположенных на маршруте доставки пакета.</a:t>
            </a:r>
            <a:r>
              <a:rPr lang="ru-RU" altLang="ru-RU" sz="2400">
                <a:solidFill>
                  <a:srgbClr val="800080"/>
                </a:solidFill>
              </a:rPr>
              <a:t>) Заголовок “Фрагментация” идентифицируется в поле “Следующий заголовок” значением “44” заголовка расширения, который непосредственно предшествует заголовку “Фрагментация”. На рис.12.19 представлен формат заголовка расширения “Фрагментация”, который содержит следующие поля: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6883" name="Text Box 3"/>
          <p:cNvSpPr txBox="1">
            <a:spLocks noChangeArrowheads="1"/>
          </p:cNvSpPr>
          <p:nvPr/>
        </p:nvSpPr>
        <p:spPr bwMode="auto">
          <a:xfrm>
            <a:off x="0" y="53197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a:t>
            </a:r>
            <a:r>
              <a:rPr lang="en-US" altLang="ru-RU" sz="2400" b="1">
                <a:solidFill>
                  <a:srgbClr val="800080"/>
                </a:solidFill>
              </a:rPr>
              <a:t>9</a:t>
            </a:r>
            <a:r>
              <a:rPr lang="ru-RU" altLang="ru-RU" sz="2400" b="1">
                <a:solidFill>
                  <a:srgbClr val="800080"/>
                </a:solidFill>
              </a:rPr>
              <a:t>. Формат заголовка расширения “Фрагментация”</a:t>
            </a:r>
            <a:r>
              <a:rPr lang="ru-RU" altLang="ru-RU" sz="2400">
                <a:solidFill>
                  <a:srgbClr val="800080"/>
                </a:solidFill>
              </a:rPr>
              <a:t> </a:t>
            </a:r>
          </a:p>
        </p:txBody>
      </p:sp>
      <p:grpSp>
        <p:nvGrpSpPr>
          <p:cNvPr id="506907" name="Group 27"/>
          <p:cNvGrpSpPr>
            <a:grpSpLocks/>
          </p:cNvGrpSpPr>
          <p:nvPr/>
        </p:nvGrpSpPr>
        <p:grpSpPr bwMode="auto">
          <a:xfrm>
            <a:off x="250825" y="1943100"/>
            <a:ext cx="8642350" cy="2430463"/>
            <a:chOff x="158" y="913"/>
            <a:chExt cx="5444" cy="1531"/>
          </a:xfrm>
        </p:grpSpPr>
        <p:sp>
          <p:nvSpPr>
            <p:cNvPr id="506887" name="Line 7"/>
            <p:cNvSpPr>
              <a:spLocks noChangeShapeType="1"/>
            </p:cNvSpPr>
            <p:nvPr/>
          </p:nvSpPr>
          <p:spPr bwMode="auto">
            <a:xfrm>
              <a:off x="2880" y="913"/>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06888" name="Line 8"/>
            <p:cNvSpPr>
              <a:spLocks noChangeShapeType="1"/>
            </p:cNvSpPr>
            <p:nvPr/>
          </p:nvSpPr>
          <p:spPr bwMode="auto">
            <a:xfrm>
              <a:off x="4694" y="941"/>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06889" name="Line 9"/>
            <p:cNvSpPr>
              <a:spLocks noChangeShapeType="1"/>
            </p:cNvSpPr>
            <p:nvPr/>
          </p:nvSpPr>
          <p:spPr bwMode="auto">
            <a:xfrm>
              <a:off x="5602" y="913"/>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06890" name="Line 10"/>
            <p:cNvSpPr>
              <a:spLocks noChangeShapeType="1"/>
            </p:cNvSpPr>
            <p:nvPr/>
          </p:nvSpPr>
          <p:spPr bwMode="auto">
            <a:xfrm>
              <a:off x="158" y="913"/>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06891" name="Line 11"/>
            <p:cNvSpPr>
              <a:spLocks noChangeShapeType="1"/>
            </p:cNvSpPr>
            <p:nvPr/>
          </p:nvSpPr>
          <p:spPr bwMode="auto">
            <a:xfrm>
              <a:off x="1519" y="913"/>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06892" name="Text Box 12"/>
            <p:cNvSpPr txBox="1">
              <a:spLocks noChangeArrowheads="1"/>
            </p:cNvSpPr>
            <p:nvPr/>
          </p:nvSpPr>
          <p:spPr bwMode="auto">
            <a:xfrm>
              <a:off x="158" y="913"/>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06893" name="Text Box 13"/>
            <p:cNvSpPr txBox="1">
              <a:spLocks noChangeArrowheads="1"/>
            </p:cNvSpPr>
            <p:nvPr/>
          </p:nvSpPr>
          <p:spPr bwMode="auto">
            <a:xfrm>
              <a:off x="1519" y="913"/>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06894" name="Text Box 14"/>
            <p:cNvSpPr txBox="1">
              <a:spLocks noChangeArrowheads="1"/>
            </p:cNvSpPr>
            <p:nvPr/>
          </p:nvSpPr>
          <p:spPr bwMode="auto">
            <a:xfrm>
              <a:off x="2880" y="913"/>
              <a:ext cx="181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16                                    28</a:t>
              </a:r>
            </a:p>
          </p:txBody>
        </p:sp>
        <p:sp>
          <p:nvSpPr>
            <p:cNvPr id="506895" name="Text Box 15"/>
            <p:cNvSpPr txBox="1">
              <a:spLocks noChangeArrowheads="1"/>
            </p:cNvSpPr>
            <p:nvPr/>
          </p:nvSpPr>
          <p:spPr bwMode="auto">
            <a:xfrm>
              <a:off x="4694" y="913"/>
              <a:ext cx="65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29       30</a:t>
              </a:r>
            </a:p>
          </p:txBody>
        </p:sp>
        <p:sp>
          <p:nvSpPr>
            <p:cNvPr id="506896" name="Text Box 16"/>
            <p:cNvSpPr txBox="1">
              <a:spLocks noChangeArrowheads="1"/>
            </p:cNvSpPr>
            <p:nvPr/>
          </p:nvSpPr>
          <p:spPr bwMode="auto">
            <a:xfrm>
              <a:off x="2880" y="1168"/>
              <a:ext cx="1814" cy="65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000">
                  <a:solidFill>
                    <a:srgbClr val="CC0000"/>
                  </a:solidFill>
                  <a:effectLst>
                    <a:outerShdw blurRad="38100" dist="38100" dir="2700000" algn="tl">
                      <a:srgbClr val="000000"/>
                    </a:outerShdw>
                  </a:effectLst>
                </a:rPr>
                <a:t>“Смещение (сдвиг) данного фрагмента”</a:t>
              </a:r>
            </a:p>
          </p:txBody>
        </p:sp>
        <p:sp>
          <p:nvSpPr>
            <p:cNvPr id="506897" name="Text Box 17"/>
            <p:cNvSpPr txBox="1">
              <a:spLocks noChangeArrowheads="1"/>
            </p:cNvSpPr>
            <p:nvPr/>
          </p:nvSpPr>
          <p:spPr bwMode="auto">
            <a:xfrm>
              <a:off x="158" y="1820"/>
              <a:ext cx="5444" cy="624"/>
            </a:xfrm>
            <a:prstGeom prst="rect">
              <a:avLst/>
            </a:prstGeom>
            <a:solidFill>
              <a:srgbClr val="FFE5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Идентификация</a:t>
              </a:r>
            </a:p>
          </p:txBody>
        </p:sp>
        <p:sp>
          <p:nvSpPr>
            <p:cNvPr id="506898" name="Text Box 18"/>
            <p:cNvSpPr txBox="1">
              <a:spLocks noChangeArrowheads="1"/>
            </p:cNvSpPr>
            <p:nvPr/>
          </p:nvSpPr>
          <p:spPr bwMode="auto">
            <a:xfrm>
              <a:off x="158" y="1168"/>
              <a:ext cx="1361" cy="651"/>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“Идентификатор следующего заголовка”</a:t>
              </a:r>
            </a:p>
          </p:txBody>
        </p:sp>
        <p:sp>
          <p:nvSpPr>
            <p:cNvPr id="506899" name="Text Box 19"/>
            <p:cNvSpPr txBox="1">
              <a:spLocks noChangeArrowheads="1"/>
            </p:cNvSpPr>
            <p:nvPr/>
          </p:nvSpPr>
          <p:spPr bwMode="auto">
            <a:xfrm>
              <a:off x="4694" y="1168"/>
              <a:ext cx="652" cy="652"/>
            </a:xfrm>
            <a:prstGeom prst="rect">
              <a:avLst/>
            </a:prstGeom>
            <a:solidFill>
              <a:srgbClr val="CC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1600">
                  <a:solidFill>
                    <a:srgbClr val="CC0000"/>
                  </a:solidFill>
                  <a:effectLst>
                    <a:outerShdw blurRad="38100" dist="38100" dir="2700000" algn="tl">
                      <a:srgbClr val="000000"/>
                    </a:outerShdw>
                  </a:effectLst>
                </a:rPr>
                <a:t>Зарезер-вировано</a:t>
              </a:r>
            </a:p>
          </p:txBody>
        </p:sp>
        <p:sp>
          <p:nvSpPr>
            <p:cNvPr id="506900" name="Text Box 20"/>
            <p:cNvSpPr txBox="1">
              <a:spLocks noChangeArrowheads="1"/>
            </p:cNvSpPr>
            <p:nvPr/>
          </p:nvSpPr>
          <p:spPr bwMode="auto">
            <a:xfrm>
              <a:off x="1519" y="1168"/>
              <a:ext cx="1361" cy="651"/>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Зарезервировано</a:t>
              </a:r>
            </a:p>
          </p:txBody>
        </p:sp>
        <p:sp>
          <p:nvSpPr>
            <p:cNvPr id="506904" name="Line 24"/>
            <p:cNvSpPr>
              <a:spLocks noChangeShapeType="1"/>
            </p:cNvSpPr>
            <p:nvPr/>
          </p:nvSpPr>
          <p:spPr bwMode="auto">
            <a:xfrm>
              <a:off x="5346" y="913"/>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06905" name="Text Box 25"/>
            <p:cNvSpPr txBox="1">
              <a:spLocks noChangeArrowheads="1"/>
            </p:cNvSpPr>
            <p:nvPr/>
          </p:nvSpPr>
          <p:spPr bwMode="auto">
            <a:xfrm>
              <a:off x="5346" y="1168"/>
              <a:ext cx="256" cy="652"/>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nchor="ctr" anchorCtr="1"/>
            <a:lstStyle/>
            <a:p>
              <a:pPr>
                <a:lnSpc>
                  <a:spcPct val="85000"/>
                </a:lnSpc>
              </a:pPr>
              <a:r>
                <a:rPr lang="ru-RU" altLang="ru-RU" sz="1800">
                  <a:solidFill>
                    <a:srgbClr val="CC0000"/>
                  </a:solidFill>
                  <a:effectLst>
                    <a:outerShdw blurRad="38100" dist="38100" dir="2700000" algn="tl">
                      <a:srgbClr val="000000"/>
                    </a:outerShdw>
                  </a:effectLst>
                </a:rPr>
                <a:t>Флаг</a:t>
              </a:r>
            </a:p>
          </p:txBody>
        </p:sp>
        <p:sp>
          <p:nvSpPr>
            <p:cNvPr id="506906" name="Text Box 26"/>
            <p:cNvSpPr txBox="1">
              <a:spLocks noChangeArrowheads="1"/>
            </p:cNvSpPr>
            <p:nvPr/>
          </p:nvSpPr>
          <p:spPr bwMode="auto">
            <a:xfrm>
              <a:off x="5346" y="913"/>
              <a:ext cx="25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31</a:t>
              </a:r>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7907" name="Text Box 3"/>
          <p:cNvSpPr txBox="1">
            <a:spLocks noChangeArrowheads="1"/>
          </p:cNvSpPr>
          <p:nvPr/>
        </p:nvSpPr>
        <p:spPr bwMode="auto">
          <a:xfrm>
            <a:off x="250825" y="998538"/>
            <a:ext cx="8893175" cy="5654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buSzPct val="90000"/>
              <a:buFont typeface="Wingdings 2" panose="05020102010507070707" pitchFamily="18" charset="2"/>
              <a:buChar char="u"/>
            </a:pPr>
            <a:r>
              <a:rPr lang="ru-RU" altLang="ru-RU" sz="2400" i="1">
                <a:solidFill>
                  <a:srgbClr val="800080"/>
                </a:solidFill>
              </a:rPr>
              <a:t>“Идентификатор следующего заголовка расширения”</a:t>
            </a:r>
            <a:r>
              <a:rPr lang="ru-RU" altLang="ru-RU" sz="2400">
                <a:solidFill>
                  <a:srgbClr val="800080"/>
                </a:solidFill>
              </a:rPr>
              <a:t> (“Next Header”) — 8-битовый определитель, который идентифицирует начальный тип заголовка фрагментируемой части оригинального пакета (рассматривается ниже). Используемые в этом поле значения аналогичны тем, которые используются в IPv4-протоколе;</a:t>
            </a:r>
          </a:p>
          <a:p>
            <a:pPr>
              <a:lnSpc>
                <a:spcPct val="95000"/>
              </a:lnSpc>
              <a:buSzPct val="90000"/>
              <a:buFont typeface="Wingdings 2" panose="05020102010507070707" pitchFamily="18" charset="2"/>
              <a:buChar char="v"/>
            </a:pPr>
            <a:r>
              <a:rPr lang="ru-RU" altLang="ru-RU" sz="2400" i="1">
                <a:solidFill>
                  <a:srgbClr val="800080"/>
                </a:solidFill>
              </a:rPr>
              <a:t>“Зарезервировано”</a:t>
            </a:r>
            <a:r>
              <a:rPr lang="ru-RU" altLang="ru-RU" sz="2400">
                <a:solidFill>
                  <a:srgbClr val="800080"/>
                </a:solidFill>
              </a:rPr>
              <a:t> (“Reserved”) — 8-битовое зарезервированное поле, которое при передаче заполняется нулями, а при приёме игнорируется;</a:t>
            </a:r>
          </a:p>
          <a:p>
            <a:pPr>
              <a:lnSpc>
                <a:spcPct val="95000"/>
              </a:lnSpc>
              <a:buSzPct val="90000"/>
              <a:buFont typeface="Wingdings 2" panose="05020102010507070707" pitchFamily="18" charset="2"/>
              <a:buChar char="w"/>
            </a:pPr>
            <a:r>
              <a:rPr lang="ru-RU" altLang="ru-RU" sz="2400" i="1">
                <a:solidFill>
                  <a:srgbClr val="800080"/>
                </a:solidFill>
              </a:rPr>
              <a:t>“Смещение (сдвиг) данного фрагмента”</a:t>
            </a:r>
            <a:r>
              <a:rPr lang="ru-RU" altLang="ru-RU" sz="2400">
                <a:solidFill>
                  <a:srgbClr val="800080"/>
                </a:solidFill>
              </a:rPr>
              <a:t> (“</a:t>
            </a:r>
            <a:r>
              <a:rPr lang="en-US" altLang="ru-RU" sz="2400">
                <a:solidFill>
                  <a:srgbClr val="800080"/>
                </a:solidFill>
              </a:rPr>
              <a:t>Fragment Offset</a:t>
            </a:r>
            <a:r>
              <a:rPr lang="ru-RU" altLang="ru-RU" sz="2400">
                <a:solidFill>
                  <a:srgbClr val="800080"/>
                </a:solidFill>
              </a:rPr>
              <a:t>”) — 13-битовое беззнаковое целое число, которое указывает на длину (в 8-октетовых единицах) между началом фрагментируемой части исходного IPv6-пакета и началом данного фрагмента пакета (длина сдвига, см.рис.12.21);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8931" name="Text Box 3"/>
          <p:cNvSpPr txBox="1">
            <a:spLocks noChangeArrowheads="1"/>
          </p:cNvSpPr>
          <p:nvPr/>
        </p:nvSpPr>
        <p:spPr bwMode="auto">
          <a:xfrm>
            <a:off x="296863" y="1358900"/>
            <a:ext cx="8596312" cy="5218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x"/>
            </a:pPr>
            <a:r>
              <a:rPr lang="ru-RU" altLang="ru-RU" i="1">
                <a:solidFill>
                  <a:srgbClr val="800080"/>
                </a:solidFill>
              </a:rPr>
              <a:t>“Зарезервировано”</a:t>
            </a:r>
            <a:r>
              <a:rPr lang="ru-RU" altLang="ru-RU">
                <a:solidFill>
                  <a:srgbClr val="800080"/>
                </a:solidFill>
              </a:rPr>
              <a:t> (“</a:t>
            </a:r>
            <a:r>
              <a:rPr lang="en-US" altLang="ru-RU">
                <a:solidFill>
                  <a:srgbClr val="800080"/>
                </a:solidFill>
              </a:rPr>
              <a:t>Reserved</a:t>
            </a:r>
            <a:r>
              <a:rPr lang="ru-RU" altLang="ru-RU">
                <a:solidFill>
                  <a:srgbClr val="800080"/>
                </a:solidFill>
              </a:rPr>
              <a:t>”) — 2-битовое зарезервированное поле, которое при передаче заполняется нулями, а при приёме игнорируется;</a:t>
            </a:r>
          </a:p>
          <a:p>
            <a:pPr>
              <a:spcBef>
                <a:spcPct val="50000"/>
              </a:spcBef>
              <a:buSzPct val="90000"/>
              <a:buFont typeface="Wingdings 2" panose="05020102010507070707" pitchFamily="18" charset="2"/>
              <a:buChar char="y"/>
            </a:pPr>
            <a:r>
              <a:rPr lang="ru-RU" altLang="ru-RU" i="1">
                <a:solidFill>
                  <a:srgbClr val="800080"/>
                </a:solidFill>
              </a:rPr>
              <a:t>“Флаг”</a:t>
            </a:r>
            <a:r>
              <a:rPr lang="ru-RU" altLang="ru-RU">
                <a:solidFill>
                  <a:srgbClr val="800080"/>
                </a:solidFill>
              </a:rPr>
              <a:t> (“M </a:t>
            </a:r>
            <a:r>
              <a:rPr lang="en-US" altLang="ru-RU">
                <a:solidFill>
                  <a:srgbClr val="800080"/>
                </a:solidFill>
              </a:rPr>
              <a:t>flag</a:t>
            </a:r>
            <a:r>
              <a:rPr lang="ru-RU" altLang="ru-RU">
                <a:solidFill>
                  <a:srgbClr val="800080"/>
                </a:solidFill>
              </a:rPr>
              <a:t>”) — если равен “1” — это означает, что в дальнейшем ещё будут следовать фрагменты пакета, а если равен “0” — это означает, что данный фрагмент является последним;</a:t>
            </a:r>
          </a:p>
          <a:p>
            <a:pPr>
              <a:spcBef>
                <a:spcPct val="50000"/>
              </a:spcBef>
              <a:buSzPct val="90000"/>
              <a:buFont typeface="Wingdings 2" panose="05020102010507070707" pitchFamily="18" charset="2"/>
              <a:buChar char="z"/>
            </a:pPr>
            <a:r>
              <a:rPr lang="ru-RU" altLang="ru-RU" i="1">
                <a:solidFill>
                  <a:srgbClr val="800080"/>
                </a:solidFill>
              </a:rPr>
              <a:t>“Идентификация”</a:t>
            </a:r>
            <a:r>
              <a:rPr lang="ru-RU" altLang="ru-RU">
                <a:solidFill>
                  <a:srgbClr val="800080"/>
                </a:solidFill>
              </a:rPr>
              <a:t> (“</a:t>
            </a:r>
            <a:r>
              <a:rPr lang="en-US" altLang="ru-RU">
                <a:solidFill>
                  <a:srgbClr val="800080"/>
                </a:solidFill>
              </a:rPr>
              <a:t>Identification</a:t>
            </a:r>
            <a:r>
              <a:rPr lang="ru-RU" altLang="ru-RU">
                <a:solidFill>
                  <a:srgbClr val="800080"/>
                </a:solidFill>
              </a:rPr>
              <a:t>”) — 32-битовое поле (будет рассмотрено ниже).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9955" name="Text Box 3"/>
          <p:cNvSpPr txBox="1">
            <a:spLocks noChangeArrowheads="1"/>
          </p:cNvSpPr>
          <p:nvPr/>
        </p:nvSpPr>
        <p:spPr bwMode="auto">
          <a:xfrm>
            <a:off x="250825" y="1628775"/>
            <a:ext cx="859790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Для передачи IPv6-пакета, длина которого значительно превышает максимально допустимый размер передаваемой единицы данных для конкретного маршрута доставки до конечного IPv6-узла/получателя, IPv6-узел/отправитель может разделить исходный IPv6-пакет на фрагменты и передать каждый фрагмент отдельно, как самостоятельный IPv6-пакет, при этом на конечном IPv6-узел/получателе эти фрагменты будут собраны.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0979" name="Text Box 3"/>
          <p:cNvSpPr txBox="1">
            <a:spLocks noChangeArrowheads="1"/>
          </p:cNvSpPr>
          <p:nvPr/>
        </p:nvSpPr>
        <p:spPr bwMode="auto">
          <a:xfrm>
            <a:off x="250825" y="122396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Для каждого IPv6-пакета, который должен быть фрагментирован, IPv6-узел/отправитель генерирует значение идентификатора. Этот идентификатор должен быть отличным от идентификатора любого другого фрагментируемого IPv6-пакета переданного совсем недавно и содержащего такие же “Адреса получателя/отправителя пакета”. Если в пакете представлен заголовок расширения “Маршрутизация”, то тогда адрес получателя пакета является адресом конечным IPv6-узла/получателя.</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2003" name="Text Box 3"/>
          <p:cNvSpPr txBox="1">
            <a:spLocks noChangeArrowheads="1"/>
          </p:cNvSpPr>
          <p:nvPr/>
        </p:nvSpPr>
        <p:spPr bwMode="auto">
          <a:xfrm>
            <a:off x="0" y="58150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Рис.12.20. Формат “оригинального пакета”</a:t>
            </a:r>
          </a:p>
        </p:txBody>
      </p:sp>
      <p:grpSp>
        <p:nvGrpSpPr>
          <p:cNvPr id="512021" name="Group 21"/>
          <p:cNvGrpSpPr>
            <a:grpSpLocks/>
          </p:cNvGrpSpPr>
          <p:nvPr/>
        </p:nvGrpSpPr>
        <p:grpSpPr bwMode="auto">
          <a:xfrm>
            <a:off x="250825" y="3789363"/>
            <a:ext cx="8642350" cy="1439862"/>
            <a:chOff x="158" y="799"/>
            <a:chExt cx="5415" cy="907"/>
          </a:xfrm>
        </p:grpSpPr>
        <p:sp>
          <p:nvSpPr>
            <p:cNvPr id="512018" name="Text Box 18"/>
            <p:cNvSpPr txBox="1">
              <a:spLocks noChangeArrowheads="1"/>
            </p:cNvSpPr>
            <p:nvPr/>
          </p:nvSpPr>
          <p:spPr bwMode="auto">
            <a:xfrm>
              <a:off x="3787" y="799"/>
              <a:ext cx="1252" cy="907"/>
            </a:xfrm>
            <a:prstGeom prst="rect">
              <a:avLst/>
            </a:prstGeom>
            <a:solidFill>
              <a:srgbClr val="CCFF9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endParaRPr lang="ru-RU" altLang="ru-RU" sz="1800" b="1">
                <a:solidFill>
                  <a:srgbClr val="CC0000"/>
                </a:solidFill>
                <a:effectLst>
                  <a:outerShdw blurRad="38100" dist="38100" dir="2700000" algn="tl">
                    <a:srgbClr val="000000"/>
                  </a:outerShdw>
                </a:effectLst>
              </a:endParaRPr>
            </a:p>
          </p:txBody>
        </p:sp>
        <p:sp>
          <p:nvSpPr>
            <p:cNvPr id="512006" name="Text Box 6"/>
            <p:cNvSpPr txBox="1">
              <a:spLocks noChangeArrowheads="1"/>
            </p:cNvSpPr>
            <p:nvPr/>
          </p:nvSpPr>
          <p:spPr bwMode="auto">
            <a:xfrm>
              <a:off x="158" y="799"/>
              <a:ext cx="1815" cy="907"/>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Часть пакета, не подлежащая фрагментации</a:t>
              </a:r>
            </a:p>
          </p:txBody>
        </p:sp>
        <p:sp>
          <p:nvSpPr>
            <p:cNvPr id="512007" name="Text Box 7"/>
            <p:cNvSpPr txBox="1">
              <a:spLocks noChangeArrowheads="1"/>
            </p:cNvSpPr>
            <p:nvPr/>
          </p:nvSpPr>
          <p:spPr bwMode="auto">
            <a:xfrm>
              <a:off x="1973" y="799"/>
              <a:ext cx="2098" cy="907"/>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endParaRPr lang="ru-RU" altLang="ru-RU" sz="1800" b="1">
                <a:solidFill>
                  <a:srgbClr val="CC0000"/>
                </a:solidFill>
                <a:effectLst>
                  <a:outerShdw blurRad="38100" dist="38100" dir="2700000" algn="tl">
                    <a:srgbClr val="000000"/>
                  </a:outerShdw>
                </a:effectLst>
              </a:endParaRPr>
            </a:p>
          </p:txBody>
        </p:sp>
        <p:sp>
          <p:nvSpPr>
            <p:cNvPr id="512017" name="Text Box 17"/>
            <p:cNvSpPr txBox="1">
              <a:spLocks noChangeArrowheads="1"/>
            </p:cNvSpPr>
            <p:nvPr/>
          </p:nvSpPr>
          <p:spPr bwMode="auto">
            <a:xfrm>
              <a:off x="4581" y="799"/>
              <a:ext cx="992" cy="907"/>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endParaRPr lang="ru-RU" altLang="ru-RU" sz="1800" b="1">
                <a:solidFill>
                  <a:srgbClr val="CC0000"/>
                </a:solidFill>
                <a:effectLst>
                  <a:outerShdw blurRad="38100" dist="38100" dir="2700000" algn="tl">
                    <a:srgbClr val="000000"/>
                  </a:outerShdw>
                </a:effectLst>
              </a:endParaRPr>
            </a:p>
          </p:txBody>
        </p:sp>
        <p:sp>
          <p:nvSpPr>
            <p:cNvPr id="512020" name="Text Box 20"/>
            <p:cNvSpPr txBox="1">
              <a:spLocks noChangeArrowheads="1"/>
            </p:cNvSpPr>
            <p:nvPr/>
          </p:nvSpPr>
          <p:spPr bwMode="auto">
            <a:xfrm>
              <a:off x="2030" y="828"/>
              <a:ext cx="3487" cy="850"/>
            </a:xfrm>
            <a:prstGeom prst="rect">
              <a:avLst/>
            </a:prstGeom>
            <a:solidFill>
              <a:srgbClr val="CCFF99"/>
            </a:solidFill>
            <a:ln w="50800">
              <a:solidFill>
                <a:srgbClr val="CC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b="1">
                  <a:solidFill>
                    <a:srgbClr val="CC0000"/>
                  </a:solidFill>
                  <a:effectLst>
                    <a:outerShdw blurRad="38100" dist="38100" dir="2700000" algn="tl">
                      <a:srgbClr val="000000"/>
                    </a:outerShdw>
                  </a:effectLst>
                </a:rPr>
                <a:t>Часть пакета, подлежащая фрагментации</a:t>
              </a:r>
            </a:p>
          </p:txBody>
        </p:sp>
      </p:grpSp>
      <p:sp>
        <p:nvSpPr>
          <p:cNvPr id="512022" name="Text Box 22"/>
          <p:cNvSpPr txBox="1">
            <a:spLocks noChangeArrowheads="1"/>
          </p:cNvSpPr>
          <p:nvPr/>
        </p:nvSpPr>
        <p:spPr bwMode="auto">
          <a:xfrm>
            <a:off x="250825" y="1449388"/>
            <a:ext cx="8550275"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Исходный, большой и не расфрагментированный пакет называется “оригинальным пакетом” и предполагается, что он состоит из двух частей (рис.12.20).</a:t>
            </a:r>
            <a:endParaRPr lang="ru-RU" altLang="ru-RU"/>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3027" name="Text Box 3"/>
          <p:cNvSpPr txBox="1">
            <a:spLocks noChangeArrowheads="1"/>
          </p:cNvSpPr>
          <p:nvPr/>
        </p:nvSpPr>
        <p:spPr bwMode="auto">
          <a:xfrm>
            <a:off x="0" y="99853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Нефрагментируемая часть включает IPv6-заголовок и любые другие заголовки расширения, которые должны обрабатываться IPv6-узлами, расположенными на маршруте следования до конечного узла/получателя, то есть все перечисленные выше заголовки, включая также заголовок расширения “Маршрутизация”, если он представлен, либо заголовок “Дополнительные функции: ретрансляция”, если он представлен, либо отсутствие каких-либо заголовков расширения. Фрагментируемая часть включает оставшуюся последовательность IPv6-пакета, то есть любые заголовки расширения, которые должны обрабатываться только конечным IPv6-узлом/получателем, заголовок вышележащего уровня Internet-архитектуры и транслируемые данные.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4051" name="Text Box 3"/>
          <p:cNvSpPr txBox="1">
            <a:spLocks noChangeArrowheads="1"/>
          </p:cNvSpPr>
          <p:nvPr/>
        </p:nvSpPr>
        <p:spPr bwMode="auto">
          <a:xfrm>
            <a:off x="0" y="1268413"/>
            <a:ext cx="914400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3200">
                <a:solidFill>
                  <a:srgbClr val="800080"/>
                </a:solidFill>
              </a:rPr>
              <a:t>Фрагментируемая часть оригинального IPv6-пакета разбивается на фрагменты, каждый из которых имеет длину, равную целому числу 8-октетных последовательностей, за исключением, может быть, последнего фрагмента (“крайний правый”). Фрагменты передаются последовательно друг за другом с помощью фрагментальных IPv6-пакет (рис.12.21).</a:t>
            </a:r>
          </a:p>
          <a:p>
            <a:r>
              <a:rPr lang="ru-RU" altLang="ru-RU" sz="3200">
                <a:solidFill>
                  <a:srgbClr val="800080"/>
                </a:solidFill>
              </a:rPr>
              <a:t>Каждый фрагментальный пакет состоит из: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5075" name="Text Box 3"/>
          <p:cNvSpPr txBox="1">
            <a:spLocks noChangeArrowheads="1"/>
          </p:cNvSpPr>
          <p:nvPr/>
        </p:nvSpPr>
        <p:spPr bwMode="auto">
          <a:xfrm>
            <a:off x="0" y="6035675"/>
            <a:ext cx="9144000" cy="76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200" b="1">
                <a:solidFill>
                  <a:srgbClr val="800080"/>
                </a:solidFill>
              </a:rPr>
              <a:t>Рис.12.21. Формат “оригинального пакета”, разделенного на фрагменты, и фрагментальные пакеты</a:t>
            </a:r>
            <a:r>
              <a:rPr lang="ru-RU" altLang="ru-RU" sz="2200">
                <a:solidFill>
                  <a:srgbClr val="800080"/>
                </a:solidFill>
              </a:rPr>
              <a:t> </a:t>
            </a:r>
          </a:p>
        </p:txBody>
      </p:sp>
      <p:grpSp>
        <p:nvGrpSpPr>
          <p:cNvPr id="515113" name="Group 41"/>
          <p:cNvGrpSpPr>
            <a:grpSpLocks/>
          </p:cNvGrpSpPr>
          <p:nvPr/>
        </p:nvGrpSpPr>
        <p:grpSpPr bwMode="auto">
          <a:xfrm>
            <a:off x="250825" y="593725"/>
            <a:ext cx="8642350" cy="5356225"/>
            <a:chOff x="158" y="374"/>
            <a:chExt cx="5444" cy="3374"/>
          </a:xfrm>
        </p:grpSpPr>
        <p:sp>
          <p:nvSpPr>
            <p:cNvPr id="515099" name="Line 27"/>
            <p:cNvSpPr>
              <a:spLocks noChangeShapeType="1"/>
            </p:cNvSpPr>
            <p:nvPr/>
          </p:nvSpPr>
          <p:spPr bwMode="auto">
            <a:xfrm>
              <a:off x="4014" y="828"/>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5100" name="Line 28"/>
            <p:cNvSpPr>
              <a:spLocks noChangeShapeType="1"/>
            </p:cNvSpPr>
            <p:nvPr/>
          </p:nvSpPr>
          <p:spPr bwMode="auto">
            <a:xfrm>
              <a:off x="4723" y="828"/>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5101" name="Line 29"/>
            <p:cNvSpPr>
              <a:spLocks noChangeShapeType="1"/>
            </p:cNvSpPr>
            <p:nvPr/>
          </p:nvSpPr>
          <p:spPr bwMode="auto">
            <a:xfrm>
              <a:off x="5602" y="828"/>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5102" name="Line 30"/>
            <p:cNvSpPr>
              <a:spLocks noChangeShapeType="1"/>
            </p:cNvSpPr>
            <p:nvPr/>
          </p:nvSpPr>
          <p:spPr bwMode="auto">
            <a:xfrm>
              <a:off x="1746" y="828"/>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5103" name="Line 31"/>
            <p:cNvSpPr>
              <a:spLocks noChangeShapeType="1"/>
            </p:cNvSpPr>
            <p:nvPr/>
          </p:nvSpPr>
          <p:spPr bwMode="auto">
            <a:xfrm>
              <a:off x="2880" y="828"/>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15104" name="Text Box 32"/>
            <p:cNvSpPr txBox="1">
              <a:spLocks noChangeArrowheads="1"/>
            </p:cNvSpPr>
            <p:nvPr/>
          </p:nvSpPr>
          <p:spPr bwMode="auto">
            <a:xfrm>
              <a:off x="1746" y="743"/>
              <a:ext cx="25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lang="el-GR" altLang="ru-RU" sz="2000" b="1" i="1">
                  <a:solidFill>
                    <a:srgbClr val="FF6600"/>
                  </a:solidFill>
                  <a:effectLst>
                    <a:outerShdw blurRad="38100" dist="38100" dir="2700000" algn="tl">
                      <a:srgbClr val="C0C0C0"/>
                    </a:outerShdw>
                  </a:effectLst>
                </a:rPr>
                <a:t>Δ</a:t>
              </a:r>
              <a:r>
                <a:rPr lang="ru-RU" altLang="ru-RU" sz="2000" b="1" i="1" baseline="-25000">
                  <a:solidFill>
                    <a:srgbClr val="FF6600"/>
                  </a:solidFill>
                  <a:effectLst>
                    <a:outerShdw blurRad="38100" dist="38100" dir="2700000" algn="tl">
                      <a:srgbClr val="C0C0C0"/>
                    </a:outerShdw>
                  </a:effectLst>
                </a:rPr>
                <a:t>0</a:t>
              </a:r>
            </a:p>
          </p:txBody>
        </p:sp>
        <p:grpSp>
          <p:nvGrpSpPr>
            <p:cNvPr id="515097" name="Group 25"/>
            <p:cNvGrpSpPr>
              <a:grpSpLocks/>
            </p:cNvGrpSpPr>
            <p:nvPr/>
          </p:nvGrpSpPr>
          <p:grpSpPr bwMode="auto">
            <a:xfrm>
              <a:off x="158" y="1026"/>
              <a:ext cx="5444" cy="2722"/>
              <a:chOff x="158" y="799"/>
              <a:chExt cx="5444" cy="2722"/>
            </a:xfrm>
          </p:grpSpPr>
          <p:sp>
            <p:nvSpPr>
              <p:cNvPr id="515077" name="Text Box 5"/>
              <p:cNvSpPr txBox="1">
                <a:spLocks noChangeArrowheads="1"/>
              </p:cNvSpPr>
              <p:nvPr/>
            </p:nvSpPr>
            <p:spPr bwMode="auto">
              <a:xfrm>
                <a:off x="3475" y="799"/>
                <a:ext cx="1304" cy="567"/>
              </a:xfrm>
              <a:prstGeom prst="rect">
                <a:avLst/>
              </a:prstGeom>
              <a:solidFill>
                <a:srgbClr val="CCFF9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endParaRPr lang="ru-RU" altLang="ru-RU" sz="1800" b="1">
                  <a:solidFill>
                    <a:srgbClr val="CC0000"/>
                  </a:solidFill>
                  <a:effectLst>
                    <a:outerShdw blurRad="38100" dist="38100" dir="2700000" algn="tl">
                      <a:srgbClr val="000000"/>
                    </a:outerShdw>
                  </a:effectLst>
                </a:endParaRPr>
              </a:p>
            </p:txBody>
          </p:sp>
          <p:sp>
            <p:nvSpPr>
              <p:cNvPr id="515078" name="Text Box 6"/>
              <p:cNvSpPr txBox="1">
                <a:spLocks noChangeArrowheads="1"/>
              </p:cNvSpPr>
              <p:nvPr/>
            </p:nvSpPr>
            <p:spPr bwMode="auto">
              <a:xfrm>
                <a:off x="158" y="799"/>
                <a:ext cx="1588" cy="567"/>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Часть пакета, не подлежащая фрагментации</a:t>
                </a:r>
              </a:p>
            </p:txBody>
          </p:sp>
          <p:sp>
            <p:nvSpPr>
              <p:cNvPr id="515082" name="Text Box 10"/>
              <p:cNvSpPr txBox="1">
                <a:spLocks noChangeArrowheads="1"/>
              </p:cNvSpPr>
              <p:nvPr/>
            </p:nvSpPr>
            <p:spPr bwMode="auto">
              <a:xfrm>
                <a:off x="1746" y="799"/>
                <a:ext cx="1134" cy="567"/>
              </a:xfrm>
              <a:prstGeom prst="rect">
                <a:avLst/>
              </a:prstGeom>
              <a:solidFill>
                <a:srgbClr val="EAEAEA"/>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Первый</a:t>
                </a:r>
              </a:p>
              <a:p>
                <a:pPr>
                  <a:lnSpc>
                    <a:spcPct val="80000"/>
                  </a:lnSpc>
                </a:pPr>
                <a:r>
                  <a:rPr lang="ru-RU" altLang="ru-RU" sz="2000">
                    <a:solidFill>
                      <a:srgbClr val="CC0000"/>
                    </a:solidFill>
                    <a:effectLst>
                      <a:outerShdw blurRad="38100" dist="38100" dir="2700000" algn="tl">
                        <a:srgbClr val="000000"/>
                      </a:outerShdw>
                    </a:effectLst>
                  </a:rPr>
                  <a:t>фрагмент</a:t>
                </a:r>
              </a:p>
            </p:txBody>
          </p:sp>
          <p:sp>
            <p:nvSpPr>
              <p:cNvPr id="515083" name="Text Box 11"/>
              <p:cNvSpPr txBox="1">
                <a:spLocks noChangeArrowheads="1"/>
              </p:cNvSpPr>
              <p:nvPr/>
            </p:nvSpPr>
            <p:spPr bwMode="auto">
              <a:xfrm>
                <a:off x="158" y="2954"/>
                <a:ext cx="1588" cy="567"/>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Часть пакета, не подлежащая фрагментации</a:t>
                </a:r>
              </a:p>
            </p:txBody>
          </p:sp>
          <p:sp>
            <p:nvSpPr>
              <p:cNvPr id="515084" name="Text Box 12"/>
              <p:cNvSpPr txBox="1">
                <a:spLocks noChangeArrowheads="1"/>
              </p:cNvSpPr>
              <p:nvPr/>
            </p:nvSpPr>
            <p:spPr bwMode="auto">
              <a:xfrm>
                <a:off x="1746" y="1480"/>
                <a:ext cx="1588" cy="567"/>
              </a:xfrm>
              <a:prstGeom prst="rect">
                <a:avLst/>
              </a:prstGeom>
              <a:solidFill>
                <a:srgbClr val="66FF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Заголовок расширения “Фрагментация”</a:t>
                </a:r>
              </a:p>
            </p:txBody>
          </p:sp>
          <p:sp>
            <p:nvSpPr>
              <p:cNvPr id="515085" name="Text Box 13"/>
              <p:cNvSpPr txBox="1">
                <a:spLocks noChangeArrowheads="1"/>
              </p:cNvSpPr>
              <p:nvPr/>
            </p:nvSpPr>
            <p:spPr bwMode="auto">
              <a:xfrm>
                <a:off x="2880" y="799"/>
                <a:ext cx="1134" cy="567"/>
              </a:xfrm>
              <a:prstGeom prst="rect">
                <a:avLst/>
              </a:prstGeom>
              <a:solidFill>
                <a:srgbClr val="EFFEBE"/>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Второй</a:t>
                </a:r>
              </a:p>
              <a:p>
                <a:pPr>
                  <a:lnSpc>
                    <a:spcPct val="80000"/>
                  </a:lnSpc>
                </a:pPr>
                <a:r>
                  <a:rPr lang="ru-RU" altLang="ru-RU" sz="2000">
                    <a:solidFill>
                      <a:srgbClr val="CC0000"/>
                    </a:solidFill>
                    <a:effectLst>
                      <a:outerShdw blurRad="38100" dist="38100" dir="2700000" algn="tl">
                        <a:srgbClr val="000000"/>
                      </a:outerShdw>
                    </a:effectLst>
                  </a:rPr>
                  <a:t>фрагмент</a:t>
                </a:r>
              </a:p>
            </p:txBody>
          </p:sp>
          <p:sp>
            <p:nvSpPr>
              <p:cNvPr id="515086" name="Text Box 14"/>
              <p:cNvSpPr txBox="1">
                <a:spLocks noChangeArrowheads="1"/>
              </p:cNvSpPr>
              <p:nvPr/>
            </p:nvSpPr>
            <p:spPr bwMode="auto">
              <a:xfrm>
                <a:off x="4723" y="799"/>
                <a:ext cx="879" cy="567"/>
              </a:xfrm>
              <a:prstGeom prst="rect">
                <a:avLst/>
              </a:prstGeom>
              <a:solidFill>
                <a:srgbClr val="FFBC9B"/>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Последний</a:t>
                </a:r>
              </a:p>
              <a:p>
                <a:pPr>
                  <a:lnSpc>
                    <a:spcPct val="80000"/>
                  </a:lnSpc>
                </a:pPr>
                <a:r>
                  <a:rPr lang="ru-RU" altLang="ru-RU" sz="2000">
                    <a:solidFill>
                      <a:srgbClr val="CC0000"/>
                    </a:solidFill>
                    <a:effectLst>
                      <a:outerShdw blurRad="38100" dist="38100" dir="2700000" algn="tl">
                        <a:srgbClr val="000000"/>
                      </a:outerShdw>
                    </a:effectLst>
                  </a:rPr>
                  <a:t>фрагмент</a:t>
                </a:r>
              </a:p>
            </p:txBody>
          </p:sp>
          <p:sp>
            <p:nvSpPr>
              <p:cNvPr id="515087" name="Text Box 15"/>
              <p:cNvSpPr txBox="1">
                <a:spLocks noChangeArrowheads="1"/>
              </p:cNvSpPr>
              <p:nvPr/>
            </p:nvSpPr>
            <p:spPr bwMode="auto">
              <a:xfrm>
                <a:off x="158" y="2160"/>
                <a:ext cx="1588" cy="567"/>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Часть пакета, не подлежащая фрагментации</a:t>
                </a:r>
              </a:p>
            </p:txBody>
          </p:sp>
          <p:sp>
            <p:nvSpPr>
              <p:cNvPr id="515088" name="Text Box 16"/>
              <p:cNvSpPr txBox="1">
                <a:spLocks noChangeArrowheads="1"/>
              </p:cNvSpPr>
              <p:nvPr/>
            </p:nvSpPr>
            <p:spPr bwMode="auto">
              <a:xfrm>
                <a:off x="158" y="1480"/>
                <a:ext cx="1588" cy="567"/>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Часть пакета, не подлежащая фрагментации</a:t>
                </a:r>
              </a:p>
            </p:txBody>
          </p:sp>
          <p:sp>
            <p:nvSpPr>
              <p:cNvPr id="515090" name="Text Box 18"/>
              <p:cNvSpPr txBox="1">
                <a:spLocks noChangeArrowheads="1"/>
              </p:cNvSpPr>
              <p:nvPr/>
            </p:nvSpPr>
            <p:spPr bwMode="auto">
              <a:xfrm>
                <a:off x="1746" y="2954"/>
                <a:ext cx="1588" cy="567"/>
              </a:xfrm>
              <a:prstGeom prst="rect">
                <a:avLst/>
              </a:prstGeom>
              <a:solidFill>
                <a:srgbClr val="66FF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Заголовок расширения “Фрагментация”</a:t>
                </a:r>
              </a:p>
            </p:txBody>
          </p:sp>
          <p:sp>
            <p:nvSpPr>
              <p:cNvPr id="515091" name="Text Box 19"/>
              <p:cNvSpPr txBox="1">
                <a:spLocks noChangeArrowheads="1"/>
              </p:cNvSpPr>
              <p:nvPr/>
            </p:nvSpPr>
            <p:spPr bwMode="auto">
              <a:xfrm>
                <a:off x="1746" y="2160"/>
                <a:ext cx="1588" cy="567"/>
              </a:xfrm>
              <a:prstGeom prst="rect">
                <a:avLst/>
              </a:prstGeom>
              <a:solidFill>
                <a:srgbClr val="66FF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Заголовок расширения “Фрагментация”</a:t>
                </a:r>
              </a:p>
            </p:txBody>
          </p:sp>
          <p:sp>
            <p:nvSpPr>
              <p:cNvPr id="515092" name="Text Box 20"/>
              <p:cNvSpPr txBox="1">
                <a:spLocks noChangeArrowheads="1"/>
              </p:cNvSpPr>
              <p:nvPr/>
            </p:nvSpPr>
            <p:spPr bwMode="auto">
              <a:xfrm>
                <a:off x="3334" y="1480"/>
                <a:ext cx="1134" cy="567"/>
              </a:xfrm>
              <a:prstGeom prst="rect">
                <a:avLst/>
              </a:prstGeom>
              <a:solidFill>
                <a:srgbClr val="EAEAEA"/>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Первый</a:t>
                </a:r>
              </a:p>
              <a:p>
                <a:pPr>
                  <a:lnSpc>
                    <a:spcPct val="80000"/>
                  </a:lnSpc>
                </a:pPr>
                <a:r>
                  <a:rPr lang="ru-RU" altLang="ru-RU" sz="2000">
                    <a:solidFill>
                      <a:srgbClr val="CC0000"/>
                    </a:solidFill>
                    <a:effectLst>
                      <a:outerShdw blurRad="38100" dist="38100" dir="2700000" algn="tl">
                        <a:srgbClr val="000000"/>
                      </a:outerShdw>
                    </a:effectLst>
                  </a:rPr>
                  <a:t>фрагмент</a:t>
                </a:r>
              </a:p>
            </p:txBody>
          </p:sp>
          <p:sp>
            <p:nvSpPr>
              <p:cNvPr id="515093" name="Text Box 21"/>
              <p:cNvSpPr txBox="1">
                <a:spLocks noChangeArrowheads="1"/>
              </p:cNvSpPr>
              <p:nvPr/>
            </p:nvSpPr>
            <p:spPr bwMode="auto">
              <a:xfrm>
                <a:off x="3334" y="2160"/>
                <a:ext cx="1134" cy="567"/>
              </a:xfrm>
              <a:prstGeom prst="rect">
                <a:avLst/>
              </a:prstGeom>
              <a:solidFill>
                <a:srgbClr val="EFFEBE"/>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Второй</a:t>
                </a:r>
              </a:p>
              <a:p>
                <a:pPr>
                  <a:lnSpc>
                    <a:spcPct val="80000"/>
                  </a:lnSpc>
                </a:pPr>
                <a:r>
                  <a:rPr lang="ru-RU" altLang="ru-RU" sz="2000">
                    <a:solidFill>
                      <a:srgbClr val="CC0000"/>
                    </a:solidFill>
                    <a:effectLst>
                      <a:outerShdw blurRad="38100" dist="38100" dir="2700000" algn="tl">
                        <a:srgbClr val="000000"/>
                      </a:outerShdw>
                    </a:effectLst>
                  </a:rPr>
                  <a:t>фрагмент</a:t>
                </a:r>
              </a:p>
            </p:txBody>
          </p:sp>
          <p:sp>
            <p:nvSpPr>
              <p:cNvPr id="515095" name="Text Box 23"/>
              <p:cNvSpPr txBox="1">
                <a:spLocks noChangeArrowheads="1"/>
              </p:cNvSpPr>
              <p:nvPr/>
            </p:nvSpPr>
            <p:spPr bwMode="auto">
              <a:xfrm>
                <a:off x="3334" y="2954"/>
                <a:ext cx="879" cy="567"/>
              </a:xfrm>
              <a:prstGeom prst="rect">
                <a:avLst/>
              </a:prstGeom>
              <a:solidFill>
                <a:srgbClr val="FFBC9B"/>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Последний</a:t>
                </a:r>
              </a:p>
              <a:p>
                <a:pPr>
                  <a:lnSpc>
                    <a:spcPct val="80000"/>
                  </a:lnSpc>
                </a:pPr>
                <a:r>
                  <a:rPr lang="ru-RU" altLang="ru-RU" sz="2000">
                    <a:solidFill>
                      <a:srgbClr val="CC0000"/>
                    </a:solidFill>
                    <a:effectLst>
                      <a:outerShdw blurRad="38100" dist="38100" dir="2700000" algn="tl">
                        <a:srgbClr val="000000"/>
                      </a:outerShdw>
                    </a:effectLst>
                  </a:rPr>
                  <a:t>фрагмент</a:t>
                </a:r>
              </a:p>
            </p:txBody>
          </p:sp>
          <p:sp>
            <p:nvSpPr>
              <p:cNvPr id="515096" name="Text Box 24"/>
              <p:cNvSpPr txBox="1">
                <a:spLocks noChangeArrowheads="1"/>
              </p:cNvSpPr>
              <p:nvPr/>
            </p:nvSpPr>
            <p:spPr bwMode="auto">
              <a:xfrm>
                <a:off x="2001" y="2727"/>
                <a:ext cx="879" cy="22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BC9B"/>
                    </a:solidFill>
                  </a14:hiddenFill>
                </a:ext>
                <a:ext uri="{91240B29-F687-4F45-9708-019B960494DF}">
                  <a14:hiddenLine xmlns:a14="http://schemas.microsoft.com/office/drawing/2010/main" w="38100">
                    <a:solidFill>
                      <a:srgbClr val="800080"/>
                    </a:solidFill>
                    <a:miter lim="800000"/>
                    <a:headEnd/>
                    <a:tailEnd/>
                  </a14:hiddenLine>
                </a:ext>
              </a:extLst>
            </p:spPr>
            <p:txBody>
              <a:bodyPr lIns="0" tIns="0" rIns="0" bIns="0" anchor="ctr" anchorCtr="1"/>
              <a:lstStyle/>
              <a:p>
                <a:pPr>
                  <a:lnSpc>
                    <a:spcPct val="80000"/>
                  </a:lnSpc>
                </a:pPr>
                <a:r>
                  <a:rPr lang="ru-RU" altLang="ru-RU" sz="2000">
                    <a:solidFill>
                      <a:srgbClr val="800080"/>
                    </a:solidFill>
                    <a:sym typeface="Wingdings 2" panose="05020102010507070707" pitchFamily="18" charset="2"/>
                  </a:rPr>
                  <a:t>    </a:t>
                </a:r>
                <a:endParaRPr lang="ru-RU" altLang="ru-RU" sz="2000">
                  <a:solidFill>
                    <a:srgbClr val="800080"/>
                  </a:solidFill>
                </a:endParaRPr>
              </a:p>
            </p:txBody>
          </p:sp>
        </p:grpSp>
        <p:sp>
          <p:nvSpPr>
            <p:cNvPr id="515108" name="Text Box 36"/>
            <p:cNvSpPr txBox="1">
              <a:spLocks noChangeArrowheads="1"/>
            </p:cNvSpPr>
            <p:nvPr/>
          </p:nvSpPr>
          <p:spPr bwMode="auto">
            <a:xfrm>
              <a:off x="4723" y="743"/>
              <a:ext cx="397"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lang="el-GR" altLang="ru-RU" sz="2000" b="1" i="1">
                  <a:solidFill>
                    <a:srgbClr val="FF6600"/>
                  </a:solidFill>
                  <a:effectLst>
                    <a:outerShdw blurRad="38100" dist="38100" dir="2700000" algn="tl">
                      <a:srgbClr val="C0C0C0"/>
                    </a:outerShdw>
                  </a:effectLst>
                </a:rPr>
                <a:t>Δ</a:t>
              </a:r>
              <a:r>
                <a:rPr lang="en-US" altLang="ru-RU" sz="2000" b="1" i="1" baseline="-25000">
                  <a:solidFill>
                    <a:srgbClr val="FF6600"/>
                  </a:solidFill>
                  <a:effectLst>
                    <a:outerShdw blurRad="38100" dist="38100" dir="2700000" algn="tl">
                      <a:srgbClr val="C0C0C0"/>
                    </a:outerShdw>
                  </a:effectLst>
                </a:rPr>
                <a:t>n-1</a:t>
              </a:r>
              <a:endParaRPr lang="ru-RU" altLang="ru-RU" sz="2000" b="1" i="1" baseline="-25000">
                <a:solidFill>
                  <a:srgbClr val="FF6600"/>
                </a:solidFill>
                <a:effectLst>
                  <a:outerShdw blurRad="38100" dist="38100" dir="2700000" algn="tl">
                    <a:srgbClr val="C0C0C0"/>
                  </a:outerShdw>
                </a:effectLst>
              </a:endParaRPr>
            </a:p>
          </p:txBody>
        </p:sp>
        <p:sp>
          <p:nvSpPr>
            <p:cNvPr id="515109" name="Text Box 37"/>
            <p:cNvSpPr txBox="1">
              <a:spLocks noChangeArrowheads="1"/>
            </p:cNvSpPr>
            <p:nvPr/>
          </p:nvSpPr>
          <p:spPr bwMode="auto">
            <a:xfrm>
              <a:off x="2880" y="743"/>
              <a:ext cx="25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lang="el-GR" altLang="ru-RU" sz="2000" b="1" i="1">
                  <a:solidFill>
                    <a:srgbClr val="FF6600"/>
                  </a:solidFill>
                  <a:effectLst>
                    <a:outerShdw blurRad="38100" dist="38100" dir="2700000" algn="tl">
                      <a:srgbClr val="C0C0C0"/>
                    </a:outerShdw>
                  </a:effectLst>
                </a:rPr>
                <a:t>Δ</a:t>
              </a:r>
              <a:r>
                <a:rPr lang="ru-RU" altLang="ru-RU" sz="2000" b="1" i="1" baseline="-25000">
                  <a:solidFill>
                    <a:srgbClr val="FF6600"/>
                  </a:solidFill>
                  <a:effectLst>
                    <a:outerShdw blurRad="38100" dist="38100" dir="2700000" algn="tl">
                      <a:srgbClr val="C0C0C0"/>
                    </a:outerShdw>
                  </a:effectLst>
                </a:rPr>
                <a:t>1</a:t>
              </a:r>
            </a:p>
          </p:txBody>
        </p:sp>
        <p:sp>
          <p:nvSpPr>
            <p:cNvPr id="515110" name="Text Box 38"/>
            <p:cNvSpPr txBox="1">
              <a:spLocks noChangeArrowheads="1"/>
            </p:cNvSpPr>
            <p:nvPr/>
          </p:nvSpPr>
          <p:spPr bwMode="auto">
            <a:xfrm>
              <a:off x="4014" y="743"/>
              <a:ext cx="25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lang="el-GR" altLang="ru-RU" sz="2000" b="1" i="1">
                  <a:solidFill>
                    <a:srgbClr val="FF6600"/>
                  </a:solidFill>
                  <a:effectLst>
                    <a:outerShdw blurRad="38100" dist="38100" dir="2700000" algn="tl">
                      <a:srgbClr val="C0C0C0"/>
                    </a:outerShdw>
                  </a:effectLst>
                </a:rPr>
                <a:t>Δ</a:t>
              </a:r>
              <a:r>
                <a:rPr lang="ru-RU" altLang="ru-RU" sz="2000" b="1" i="1" baseline="-25000">
                  <a:solidFill>
                    <a:srgbClr val="FF6600"/>
                  </a:solidFill>
                  <a:effectLst>
                    <a:outerShdw blurRad="38100" dist="38100" dir="2700000" algn="tl">
                      <a:srgbClr val="C0C0C0"/>
                    </a:outerShdw>
                  </a:effectLst>
                </a:rPr>
                <a:t>2</a:t>
              </a:r>
            </a:p>
          </p:txBody>
        </p:sp>
        <p:sp>
          <p:nvSpPr>
            <p:cNvPr id="515111" name="AutoShape 39"/>
            <p:cNvSpPr>
              <a:spLocks/>
            </p:cNvSpPr>
            <p:nvPr/>
          </p:nvSpPr>
          <p:spPr bwMode="auto">
            <a:xfrm rot="-5400000">
              <a:off x="3589" y="-1214"/>
              <a:ext cx="170" cy="3856"/>
            </a:xfrm>
            <a:prstGeom prst="rightBrace">
              <a:avLst>
                <a:gd name="adj1" fmla="val 81698"/>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5112" name="Text Box 40"/>
            <p:cNvSpPr txBox="1">
              <a:spLocks noChangeArrowheads="1"/>
            </p:cNvSpPr>
            <p:nvPr/>
          </p:nvSpPr>
          <p:spPr bwMode="auto">
            <a:xfrm>
              <a:off x="3050" y="374"/>
              <a:ext cx="1332" cy="28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lIns="0" tIns="0" rIns="0" bIns="0" anchor="ctr" anchorCtr="1"/>
            <a:lstStyle/>
            <a:p>
              <a:pPr algn="l">
                <a:spcBef>
                  <a:spcPct val="50000"/>
                </a:spcBef>
              </a:pPr>
              <a:r>
                <a:rPr lang="en-US" altLang="ru-RU" sz="2000" b="1" i="1">
                  <a:solidFill>
                    <a:schemeClr val="accent2"/>
                  </a:solidFill>
                  <a:effectLst>
                    <a:outerShdw blurRad="38100" dist="38100" dir="2700000" algn="tl">
                      <a:srgbClr val="C0C0C0"/>
                    </a:outerShdw>
                  </a:effectLst>
                </a:rPr>
                <a:t>N </a:t>
              </a:r>
              <a:r>
                <a:rPr lang="ru-RU" altLang="ru-RU" sz="2000" b="1" i="1">
                  <a:solidFill>
                    <a:schemeClr val="accent2"/>
                  </a:solidFill>
                  <a:effectLst>
                    <a:outerShdw blurRad="38100" dist="38100" dir="2700000" algn="tl">
                      <a:srgbClr val="C0C0C0"/>
                    </a:outerShdw>
                  </a:effectLst>
                </a:rPr>
                <a:t>фрагментов</a:t>
              </a:r>
              <a:endParaRPr lang="ru-RU" altLang="ru-RU" sz="2000" b="1" i="1" baseline="-25000">
                <a:solidFill>
                  <a:schemeClr val="accent2"/>
                </a:solidFill>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5747" name="Text Box 3"/>
          <p:cNvSpPr txBox="1">
            <a:spLocks noChangeArrowheads="1"/>
          </p:cNvSpPr>
          <p:nvPr/>
        </p:nvSpPr>
        <p:spPr bwMode="auto">
          <a:xfrm>
            <a:off x="0" y="638175"/>
            <a:ext cx="9144000" cy="4429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300" b="1">
                <a:solidFill>
                  <a:srgbClr val="CC0000"/>
                </a:solidFill>
                <a:latin typeface="Tahoma" panose="020B0604030504040204" pitchFamily="34" charset="0"/>
              </a:rPr>
              <a:t>12.2. </a:t>
            </a:r>
            <a:r>
              <a:rPr lang="ru-RU" altLang="ru-RU" sz="2300" b="1">
                <a:solidFill>
                  <a:srgbClr val="CC0000"/>
                </a:solidFill>
              </a:rPr>
              <a:t>Текстуальное представление префиксов</a:t>
            </a:r>
            <a:r>
              <a:rPr lang="ru-RU" altLang="ru-RU" sz="2300">
                <a:solidFill>
                  <a:srgbClr val="CC0000"/>
                </a:solidFill>
              </a:rPr>
              <a:t> </a:t>
            </a:r>
            <a:r>
              <a:rPr lang="en-GB" altLang="ru-RU" sz="2300" b="1">
                <a:solidFill>
                  <a:srgbClr val="CC0000"/>
                </a:solidFill>
              </a:rPr>
              <a:t>IP</a:t>
            </a:r>
            <a:r>
              <a:rPr lang="en-US" altLang="ru-RU" sz="2300" b="1">
                <a:solidFill>
                  <a:srgbClr val="CC0000"/>
                </a:solidFill>
              </a:rPr>
              <a:t>v</a:t>
            </a:r>
            <a:r>
              <a:rPr lang="ru-RU" altLang="ru-RU" sz="2300" b="1">
                <a:solidFill>
                  <a:srgbClr val="CC0000"/>
                </a:solidFill>
              </a:rPr>
              <a:t>6-адресов </a:t>
            </a:r>
          </a:p>
        </p:txBody>
      </p:sp>
      <p:sp>
        <p:nvSpPr>
          <p:cNvPr id="415748" name="Text Box 4"/>
          <p:cNvSpPr txBox="1">
            <a:spLocks noChangeArrowheads="1"/>
          </p:cNvSpPr>
          <p:nvPr/>
        </p:nvSpPr>
        <p:spPr bwMode="auto">
          <a:xfrm>
            <a:off x="0" y="1854200"/>
            <a:ext cx="9144000" cy="445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Текстуальное представление префиксов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аналогично записи префиксов </a:t>
            </a:r>
            <a:r>
              <a:rPr lang="en-GB" altLang="ru-RU" sz="2600">
                <a:solidFill>
                  <a:srgbClr val="800080"/>
                </a:solidFill>
              </a:rPr>
              <a:t>IP</a:t>
            </a:r>
            <a:r>
              <a:rPr lang="en-US" altLang="ru-RU" sz="2600">
                <a:solidFill>
                  <a:srgbClr val="800080"/>
                </a:solidFill>
              </a:rPr>
              <a:t>v</a:t>
            </a:r>
            <a:r>
              <a:rPr lang="ru-RU" altLang="ru-RU" sz="2600">
                <a:solidFill>
                  <a:srgbClr val="800080"/>
                </a:solidFill>
              </a:rPr>
              <a:t>4-адресов при использовании бесклассового способа межсетевой маршрутизации.</a:t>
            </a:r>
          </a:p>
          <a:p>
            <a:r>
              <a:rPr lang="ru-RU" altLang="ru-RU" sz="2600">
                <a:solidFill>
                  <a:srgbClr val="800080"/>
                </a:solidFill>
              </a:rPr>
              <a:t>Префикс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 имеет следующий формат записи:</a:t>
            </a:r>
          </a:p>
          <a:p>
            <a:r>
              <a:rPr lang="en-US" altLang="ru-RU" sz="2600" b="1">
                <a:solidFill>
                  <a:srgbClr val="800080"/>
                </a:solidFill>
                <a:latin typeface="Tahoma" panose="020B0604030504040204" pitchFamily="34" charset="0"/>
                <a:cs typeface="Tahoma" panose="020B0604030504040204" pitchFamily="34" charset="0"/>
              </a:rPr>
              <a:t>ipv</a:t>
            </a:r>
            <a:r>
              <a:rPr lang="ru-RU" altLang="ru-RU" sz="2600" b="1">
                <a:solidFill>
                  <a:srgbClr val="800080"/>
                </a:solidFill>
                <a:latin typeface="Tahoma" panose="020B0604030504040204" pitchFamily="34" charset="0"/>
                <a:cs typeface="Tahoma" panose="020B0604030504040204" pitchFamily="34" charset="0"/>
              </a:rPr>
              <a:t>6-</a:t>
            </a:r>
            <a:r>
              <a:rPr lang="en-US" altLang="ru-RU" sz="2600" b="1">
                <a:solidFill>
                  <a:srgbClr val="800080"/>
                </a:solidFill>
                <a:latin typeface="Tahoma" panose="020B0604030504040204" pitchFamily="34" charset="0"/>
                <a:cs typeface="Tahoma" panose="020B0604030504040204" pitchFamily="34" charset="0"/>
              </a:rPr>
              <a:t>address</a:t>
            </a:r>
            <a:r>
              <a:rPr lang="ru-RU" altLang="ru-RU" sz="2600" b="1">
                <a:solidFill>
                  <a:srgbClr val="800080"/>
                </a:solidFill>
                <a:latin typeface="Tahoma" panose="020B0604030504040204" pitchFamily="34" charset="0"/>
                <a:cs typeface="Tahoma" panose="020B0604030504040204" pitchFamily="34" charset="0"/>
              </a:rPr>
              <a:t>/</a:t>
            </a:r>
            <a:r>
              <a:rPr lang="en-US" altLang="ru-RU" sz="2600" b="1">
                <a:solidFill>
                  <a:srgbClr val="800080"/>
                </a:solidFill>
                <a:latin typeface="Tahoma" panose="020B0604030504040204" pitchFamily="34" charset="0"/>
                <a:cs typeface="Tahoma" panose="020B0604030504040204" pitchFamily="34" charset="0"/>
              </a:rPr>
              <a:t>prefix</a:t>
            </a:r>
            <a:r>
              <a:rPr lang="ru-RU" altLang="ru-RU" sz="2600" b="1">
                <a:solidFill>
                  <a:srgbClr val="800080"/>
                </a:solidFill>
                <a:latin typeface="Tahoma" panose="020B0604030504040204" pitchFamily="34" charset="0"/>
                <a:cs typeface="Tahoma" panose="020B0604030504040204" pitchFamily="34" charset="0"/>
              </a:rPr>
              <a:t>-</a:t>
            </a:r>
            <a:r>
              <a:rPr lang="en-US" altLang="ru-RU" sz="2600" b="1">
                <a:solidFill>
                  <a:srgbClr val="800080"/>
                </a:solidFill>
                <a:latin typeface="Tahoma" panose="020B0604030504040204" pitchFamily="34" charset="0"/>
                <a:cs typeface="Tahoma" panose="020B0604030504040204" pitchFamily="34" charset="0"/>
              </a:rPr>
              <a:t>length</a:t>
            </a:r>
            <a:r>
              <a:rPr lang="en-US" altLang="ru-RU" sz="2600">
                <a:solidFill>
                  <a:srgbClr val="800080"/>
                </a:solidFill>
              </a:rPr>
              <a:t> </a:t>
            </a:r>
            <a:r>
              <a:rPr lang="ru-RU" altLang="ru-RU" sz="2600">
                <a:solidFill>
                  <a:srgbClr val="800080"/>
                </a:solidFill>
              </a:rPr>
              <a:t>,</a:t>
            </a:r>
          </a:p>
          <a:p>
            <a:r>
              <a:rPr lang="ru-RU" altLang="ru-RU" sz="2600">
                <a:solidFill>
                  <a:srgbClr val="800080"/>
                </a:solidFill>
              </a:rPr>
              <a:t>где “</a:t>
            </a:r>
            <a:r>
              <a:rPr lang="en-US" altLang="ru-RU" sz="2600">
                <a:solidFill>
                  <a:srgbClr val="800080"/>
                </a:solidFill>
              </a:rPr>
              <a:t>ipv</a:t>
            </a:r>
            <a:r>
              <a:rPr lang="ru-RU" altLang="ru-RU" sz="2600">
                <a:solidFill>
                  <a:srgbClr val="800080"/>
                </a:solidFill>
              </a:rPr>
              <a:t>6-</a:t>
            </a:r>
            <a:r>
              <a:rPr lang="en-US" altLang="ru-RU" sz="2600">
                <a:solidFill>
                  <a:srgbClr val="800080"/>
                </a:solidFill>
              </a:rPr>
              <a:t>address</a:t>
            </a:r>
            <a:r>
              <a:rPr lang="ru-RU" altLang="ru-RU" sz="2600">
                <a:solidFill>
                  <a:srgbClr val="800080"/>
                </a:solidFill>
              </a:rPr>
              <a:t>” — любой из перечисленных выше типов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а “</a:t>
            </a:r>
            <a:r>
              <a:rPr lang="en-US" altLang="ru-RU" sz="2600">
                <a:solidFill>
                  <a:srgbClr val="800080"/>
                </a:solidFill>
              </a:rPr>
              <a:t>prefix</a:t>
            </a:r>
            <a:r>
              <a:rPr lang="ru-RU" altLang="ru-RU" sz="2600">
                <a:solidFill>
                  <a:srgbClr val="800080"/>
                </a:solidFill>
              </a:rPr>
              <a:t>-</a:t>
            </a:r>
            <a:r>
              <a:rPr lang="en-US" altLang="ru-RU" sz="2600">
                <a:solidFill>
                  <a:srgbClr val="800080"/>
                </a:solidFill>
              </a:rPr>
              <a:t>length</a:t>
            </a:r>
            <a:r>
              <a:rPr lang="ru-RU" altLang="ru-RU" sz="2600">
                <a:solidFill>
                  <a:srgbClr val="800080"/>
                </a:solidFill>
              </a:rPr>
              <a:t>” — десятичное число, указывающее на количество крайних слева последовательных битов адреса, представляющих префикс.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6099" name="Text Box 3"/>
          <p:cNvSpPr txBox="1">
            <a:spLocks noChangeArrowheads="1"/>
          </p:cNvSpPr>
          <p:nvPr/>
        </p:nvSpPr>
        <p:spPr bwMode="auto">
          <a:xfrm>
            <a:off x="250825" y="1268413"/>
            <a:ext cx="8596313" cy="52911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2" panose="05020102010507070707" pitchFamily="18" charset="2"/>
              <a:buChar char="u"/>
            </a:pPr>
            <a:r>
              <a:rPr lang="ru-RU" altLang="ru-RU" sz="2600">
                <a:solidFill>
                  <a:srgbClr val="800080"/>
                </a:solidFill>
              </a:rPr>
              <a:t>нефрагментируемой части оригинального IPv6-пакета с полем “Размер поля полезной нагрузки” из оригинального IPv6-заголовка, в котором отбрасывается значение поля полезной нагрузки из оригинального заголовка и включается размер поля полезной нагрузки только данного фрагментального пакета. Кроме этого, значение в поле “Идентификатор следующего заголовка расширения” последнего заголовка расширения из нефрагментируемой части оригинального IPv6-пакета заменяется значением “44”;</a:t>
            </a:r>
          </a:p>
          <a:p>
            <a:pPr>
              <a:spcBef>
                <a:spcPct val="10000"/>
              </a:spcBef>
              <a:buSzPct val="90000"/>
              <a:buFont typeface="Wingdings 2" panose="05020102010507070707" pitchFamily="18" charset="2"/>
              <a:buChar char="v"/>
            </a:pPr>
            <a:r>
              <a:rPr lang="ru-RU" altLang="ru-RU" sz="2600">
                <a:solidFill>
                  <a:srgbClr val="800080"/>
                </a:solidFill>
              </a:rPr>
              <a:t>заголовка расширения “Фрагментация”, включающего: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7123" name="Text Box 3"/>
          <p:cNvSpPr txBox="1">
            <a:spLocks noChangeArrowheads="1"/>
          </p:cNvSpPr>
          <p:nvPr/>
        </p:nvSpPr>
        <p:spPr bwMode="auto">
          <a:xfrm>
            <a:off x="250825" y="1223963"/>
            <a:ext cx="8893175" cy="53546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300">
                <a:solidFill>
                  <a:srgbClr val="800080"/>
                </a:solidFill>
              </a:rPr>
              <a:t>поле </a:t>
            </a:r>
            <a:r>
              <a:rPr lang="ru-RU" altLang="ru-RU" sz="2300" i="1">
                <a:solidFill>
                  <a:srgbClr val="800080"/>
                </a:solidFill>
              </a:rPr>
              <a:t>“Идентификатор следующего заголовка расширения”</a:t>
            </a:r>
            <a:r>
              <a:rPr lang="ru-RU" altLang="ru-RU" sz="2300">
                <a:solidFill>
                  <a:srgbClr val="800080"/>
                </a:solidFill>
              </a:rPr>
              <a:t>, значение в котором указывает на первый заголовок фрагментируемой части оригинального IPv6-пакета;</a:t>
            </a:r>
          </a:p>
          <a:p>
            <a:pPr>
              <a:buSzPct val="90000"/>
              <a:buFont typeface="Wingdings 2" panose="05020102010507070707" pitchFamily="18" charset="2"/>
              <a:buChar char="k"/>
            </a:pPr>
            <a:r>
              <a:rPr lang="ru-RU" altLang="ru-RU" sz="2300">
                <a:solidFill>
                  <a:srgbClr val="800080"/>
                </a:solidFill>
              </a:rPr>
              <a:t>поле </a:t>
            </a:r>
            <a:r>
              <a:rPr lang="ru-RU" altLang="ru-RU" sz="2300" i="1">
                <a:solidFill>
                  <a:srgbClr val="800080"/>
                </a:solidFill>
              </a:rPr>
              <a:t>“Смещение (сдвиг) данного фрагмента”</a:t>
            </a:r>
            <a:r>
              <a:rPr lang="ru-RU" altLang="ru-RU" sz="2300">
                <a:solidFill>
                  <a:srgbClr val="800080"/>
                </a:solidFill>
              </a:rPr>
              <a:t> (“</a:t>
            </a:r>
            <a:r>
              <a:rPr lang="en-US" altLang="ru-RU" sz="2300">
                <a:solidFill>
                  <a:srgbClr val="800080"/>
                </a:solidFill>
              </a:rPr>
              <a:t>Fragment Offset</a:t>
            </a:r>
            <a:r>
              <a:rPr lang="ru-RU" altLang="ru-RU" sz="2300">
                <a:solidFill>
                  <a:srgbClr val="800080"/>
                </a:solidFill>
              </a:rPr>
              <a:t>”) — длина (в 8-октетовых единицах) между началом фрагментируемой части исходного IPv6-пакета и началом данного фрагмента пакета (длина сдвига — </a:t>
            </a:r>
            <a:r>
              <a:rPr lang="ru-RU" altLang="ru-RU" sz="2300" i="1">
                <a:solidFill>
                  <a:srgbClr val="800080"/>
                </a:solidFill>
              </a:rPr>
              <a:t>Δk</a:t>
            </a:r>
            <a:r>
              <a:rPr lang="ru-RU" altLang="ru-RU" sz="2300">
                <a:solidFill>
                  <a:srgbClr val="800080"/>
                </a:solidFill>
              </a:rPr>
              <a:t>,</a:t>
            </a:r>
            <a:r>
              <a:rPr lang="ru-RU" altLang="ru-RU" sz="2300" i="1">
                <a:solidFill>
                  <a:srgbClr val="800080"/>
                </a:solidFill>
              </a:rPr>
              <a:t> </a:t>
            </a:r>
            <a:r>
              <a:rPr lang="ru-RU" altLang="ru-RU" sz="2300">
                <a:solidFill>
                  <a:srgbClr val="800080"/>
                </a:solidFill>
              </a:rPr>
              <a:t>где к = 0…n-1). Если имеет место первый фрагмент (“крайний левый”), то данное поле заполняется нулями (см. рис.12.21);</a:t>
            </a:r>
          </a:p>
          <a:p>
            <a:pPr>
              <a:buSzPct val="90000"/>
              <a:buFont typeface="Wingdings 2" panose="05020102010507070707" pitchFamily="18" charset="2"/>
              <a:buChar char="l"/>
            </a:pPr>
            <a:r>
              <a:rPr lang="ru-RU" altLang="ru-RU" sz="2300">
                <a:solidFill>
                  <a:srgbClr val="800080"/>
                </a:solidFill>
              </a:rPr>
              <a:t>поле </a:t>
            </a:r>
            <a:r>
              <a:rPr lang="ru-RU" altLang="ru-RU" sz="2300" i="1">
                <a:solidFill>
                  <a:srgbClr val="800080"/>
                </a:solidFill>
              </a:rPr>
              <a:t>“Флаг”</a:t>
            </a:r>
            <a:r>
              <a:rPr lang="ru-RU" altLang="ru-RU" sz="2300">
                <a:solidFill>
                  <a:srgbClr val="800080"/>
                </a:solidFill>
              </a:rPr>
              <a:t> (“M </a:t>
            </a:r>
            <a:r>
              <a:rPr lang="en-US" altLang="ru-RU" sz="2300">
                <a:solidFill>
                  <a:srgbClr val="800080"/>
                </a:solidFill>
              </a:rPr>
              <a:t>flag</a:t>
            </a:r>
            <a:r>
              <a:rPr lang="ru-RU" altLang="ru-RU" sz="2300">
                <a:solidFill>
                  <a:srgbClr val="800080"/>
                </a:solidFill>
              </a:rPr>
              <a:t>”), содержащее значение “0”, если данный фрагмент является последним (“крайний правый”), или “1”— в противном случае;</a:t>
            </a:r>
          </a:p>
          <a:p>
            <a:pPr>
              <a:buSzPct val="90000"/>
              <a:buFont typeface="Wingdings 2" panose="05020102010507070707" pitchFamily="18" charset="2"/>
              <a:buChar char="m"/>
            </a:pPr>
            <a:r>
              <a:rPr lang="ru-RU" altLang="ru-RU" sz="2300">
                <a:solidFill>
                  <a:srgbClr val="800080"/>
                </a:solidFill>
              </a:rPr>
              <a:t>поле </a:t>
            </a:r>
            <a:r>
              <a:rPr lang="ru-RU" altLang="ru-RU" sz="2300" i="1">
                <a:solidFill>
                  <a:srgbClr val="800080"/>
                </a:solidFill>
              </a:rPr>
              <a:t>“Идентификация”</a:t>
            </a:r>
            <a:r>
              <a:rPr lang="ru-RU" altLang="ru-RU" sz="2300">
                <a:solidFill>
                  <a:srgbClr val="800080"/>
                </a:solidFill>
              </a:rPr>
              <a:t>, содержащее идентификатор для данного оригинального IPv6-пакета;</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8147" name="Text Box 3"/>
          <p:cNvSpPr txBox="1">
            <a:spLocks noChangeArrowheads="1"/>
          </p:cNvSpPr>
          <p:nvPr/>
        </p:nvSpPr>
        <p:spPr bwMode="auto">
          <a:xfrm>
            <a:off x="250825" y="1268413"/>
            <a:ext cx="8893175"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w"/>
            </a:pPr>
            <a:r>
              <a:rPr lang="ru-RU" altLang="ru-RU" sz="2600">
                <a:solidFill>
                  <a:srgbClr val="800080"/>
                </a:solidFill>
              </a:rPr>
              <a:t>и собственно самого фрагмента оригинального IPv6-пакета.</a:t>
            </a:r>
          </a:p>
        </p:txBody>
      </p:sp>
      <p:sp>
        <p:nvSpPr>
          <p:cNvPr id="518148" name="Text Box 4"/>
          <p:cNvSpPr txBox="1">
            <a:spLocks noChangeArrowheads="1"/>
          </p:cNvSpPr>
          <p:nvPr/>
        </p:nvSpPr>
        <p:spPr bwMode="auto">
          <a:xfrm>
            <a:off x="0" y="2349500"/>
            <a:ext cx="914400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Размеры фрагментов должны выбираться таким образом, чтобы размеры сформированных фрагментальных пакетов не превышали максимально допустимый размер передаваемой единицы данных для конкретного маршрута доставки до конечного IPv6-узла/получателя. В IPv6-узле/получателе осуществляется обработка принятых фрагментальных пакетов и на их основе сборка оригинального пакета в нефрагментарном (исходном) формате (рис.12.20).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19171" name="Text Box 3"/>
          <p:cNvSpPr txBox="1">
            <a:spLocks noChangeArrowheads="1"/>
          </p:cNvSpPr>
          <p:nvPr/>
        </p:nvSpPr>
        <p:spPr bwMode="auto">
          <a:xfrm>
            <a:off x="0" y="998538"/>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Заголовок расширения “Дополнительные функции: узел-получатель”. </a:t>
            </a:r>
            <a:r>
              <a:rPr lang="ru-RU" altLang="ru-RU">
                <a:solidFill>
                  <a:srgbClr val="800080"/>
                </a:solidFill>
              </a:rPr>
              <a:t>Данный заголовок используется для доставки дополнительной информации, которая должна контролироваться только IP-узлом/получателем IPv6-пакета. Заголовок расширения “Дополнительные функции: узел-получатель” идентифицируется значением “60” в поле “Идентификатор следующего заголовка расширения” заголовка расширения, непосредственно предшествующего ему. Формат заголовка расширения “Дополнительные функции: узел-получатель” представлен на рис.12.22. и включает следующие поля: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grpSp>
        <p:nvGrpSpPr>
          <p:cNvPr id="520195" name="Group 3"/>
          <p:cNvGrpSpPr>
            <a:grpSpLocks/>
          </p:cNvGrpSpPr>
          <p:nvPr/>
        </p:nvGrpSpPr>
        <p:grpSpPr bwMode="auto">
          <a:xfrm>
            <a:off x="250825" y="1628775"/>
            <a:ext cx="8642350" cy="3467100"/>
            <a:chOff x="158" y="714"/>
            <a:chExt cx="5444" cy="2184"/>
          </a:xfrm>
        </p:grpSpPr>
        <p:sp>
          <p:nvSpPr>
            <p:cNvPr id="520196" name="Text Box 4"/>
            <p:cNvSpPr txBox="1">
              <a:spLocks noChangeArrowheads="1"/>
            </p:cNvSpPr>
            <p:nvPr/>
          </p:nvSpPr>
          <p:spPr bwMode="auto">
            <a:xfrm>
              <a:off x="158" y="969"/>
              <a:ext cx="1361"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800" b="1">
                  <a:solidFill>
                    <a:srgbClr val="CC0000"/>
                  </a:solidFill>
                  <a:effectLst>
                    <a:outerShdw blurRad="38100" dist="38100" dir="2700000" algn="tl">
                      <a:srgbClr val="000000"/>
                    </a:outerShdw>
                  </a:effectLst>
                </a:rPr>
                <a:t>“Идентификатор</a:t>
              </a:r>
            </a:p>
            <a:p>
              <a:r>
                <a:rPr lang="ru-RU" altLang="ru-RU" sz="1800" b="1">
                  <a:solidFill>
                    <a:srgbClr val="CC0000"/>
                  </a:solidFill>
                  <a:effectLst>
                    <a:outerShdw blurRad="38100" dist="38100" dir="2700000" algn="tl">
                      <a:srgbClr val="000000"/>
                    </a:outerShdw>
                  </a:effectLst>
                </a:rPr>
                <a:t>следующего заголовка”</a:t>
              </a:r>
              <a:r>
                <a:rPr lang="ru-RU" altLang="ru-RU" sz="1800">
                  <a:solidFill>
                    <a:srgbClr val="CC0000"/>
                  </a:solidFill>
                </a:rPr>
                <a:t> </a:t>
              </a:r>
            </a:p>
          </p:txBody>
        </p:sp>
        <p:sp>
          <p:nvSpPr>
            <p:cNvPr id="520197" name="Text Box 5"/>
            <p:cNvSpPr txBox="1">
              <a:spLocks noChangeArrowheads="1"/>
            </p:cNvSpPr>
            <p:nvPr/>
          </p:nvSpPr>
          <p:spPr bwMode="auto">
            <a:xfrm>
              <a:off x="1519" y="969"/>
              <a:ext cx="1361" cy="652"/>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1800" b="1">
                  <a:solidFill>
                    <a:srgbClr val="CC0000"/>
                  </a:solidFill>
                  <a:effectLst>
                    <a:outerShdw blurRad="38100" dist="38100" dir="2700000" algn="tl">
                      <a:srgbClr val="000000"/>
                    </a:outerShdw>
                  </a:effectLst>
                </a:rPr>
                <a:t>Длина поля</a:t>
              </a:r>
            </a:p>
            <a:p>
              <a:pPr>
                <a:lnSpc>
                  <a:spcPct val="80000"/>
                </a:lnSpc>
              </a:pPr>
              <a:r>
                <a:rPr lang="ru-RU" altLang="ru-RU" sz="1800" b="1">
                  <a:solidFill>
                    <a:srgbClr val="CC0000"/>
                  </a:solidFill>
                  <a:effectLst>
                    <a:outerShdw blurRad="38100" dist="38100" dir="2700000" algn="tl">
                      <a:srgbClr val="000000"/>
                    </a:outerShdw>
                  </a:effectLst>
                </a:rPr>
                <a:t>“Данные дополнительной функции” </a:t>
              </a:r>
            </a:p>
          </p:txBody>
        </p:sp>
        <p:sp>
          <p:nvSpPr>
            <p:cNvPr id="520198" name="Text Box 6"/>
            <p:cNvSpPr txBox="1">
              <a:spLocks noChangeArrowheads="1"/>
            </p:cNvSpPr>
            <p:nvPr/>
          </p:nvSpPr>
          <p:spPr bwMode="auto">
            <a:xfrm>
              <a:off x="2880" y="969"/>
              <a:ext cx="2722"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000" b="1">
                <a:solidFill>
                  <a:srgbClr val="CC0000"/>
                </a:solidFill>
                <a:effectLst>
                  <a:outerShdw blurRad="38100" dist="38100" dir="2700000" algn="tl">
                    <a:srgbClr val="000000"/>
                  </a:outerShdw>
                </a:effectLst>
              </a:endParaRPr>
            </a:p>
          </p:txBody>
        </p:sp>
        <p:grpSp>
          <p:nvGrpSpPr>
            <p:cNvPr id="520199" name="Group 7"/>
            <p:cNvGrpSpPr>
              <a:grpSpLocks/>
            </p:cNvGrpSpPr>
            <p:nvPr/>
          </p:nvGrpSpPr>
          <p:grpSpPr bwMode="auto">
            <a:xfrm>
              <a:off x="158" y="714"/>
              <a:ext cx="2722" cy="341"/>
              <a:chOff x="187" y="2415"/>
              <a:chExt cx="2723" cy="341"/>
            </a:xfrm>
          </p:grpSpPr>
          <p:sp>
            <p:nvSpPr>
              <p:cNvPr id="520200" name="Line 8"/>
              <p:cNvSpPr>
                <a:spLocks noChangeShapeType="1"/>
              </p:cNvSpPr>
              <p:nvPr/>
            </p:nvSpPr>
            <p:spPr bwMode="auto">
              <a:xfrm>
                <a:off x="2909"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0201" name="Line 9"/>
              <p:cNvSpPr>
                <a:spLocks noChangeShapeType="1"/>
              </p:cNvSpPr>
              <p:nvPr/>
            </p:nvSpPr>
            <p:spPr bwMode="auto">
              <a:xfrm>
                <a:off x="187"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0202" name="Line 10"/>
              <p:cNvSpPr>
                <a:spLocks noChangeShapeType="1"/>
              </p:cNvSpPr>
              <p:nvPr/>
            </p:nvSpPr>
            <p:spPr bwMode="auto">
              <a:xfrm>
                <a:off x="1548"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0203" name="Text Box 11"/>
              <p:cNvSpPr txBox="1">
                <a:spLocks noChangeArrowheads="1"/>
              </p:cNvSpPr>
              <p:nvPr/>
            </p:nvSpPr>
            <p:spPr bwMode="auto">
              <a:xfrm>
                <a:off x="187"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20204" name="Text Box 12"/>
              <p:cNvSpPr txBox="1">
                <a:spLocks noChangeArrowheads="1"/>
              </p:cNvSpPr>
              <p:nvPr/>
            </p:nvSpPr>
            <p:spPr bwMode="auto">
              <a:xfrm>
                <a:off x="1548"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grpSp>
        <p:sp>
          <p:nvSpPr>
            <p:cNvPr id="520205" name="Rectangle 13"/>
            <p:cNvSpPr>
              <a:spLocks noChangeArrowheads="1"/>
            </p:cNvSpPr>
            <p:nvPr/>
          </p:nvSpPr>
          <p:spPr bwMode="auto">
            <a:xfrm>
              <a:off x="158" y="2047"/>
              <a:ext cx="5444" cy="426"/>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0206" name="Rectangle 14"/>
            <p:cNvSpPr>
              <a:spLocks noChangeArrowheads="1"/>
            </p:cNvSpPr>
            <p:nvPr/>
          </p:nvSpPr>
          <p:spPr bwMode="auto">
            <a:xfrm>
              <a:off x="158" y="2472"/>
              <a:ext cx="5444" cy="426"/>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0207" name="Rectangle 15"/>
            <p:cNvSpPr>
              <a:spLocks noChangeArrowheads="1"/>
            </p:cNvSpPr>
            <p:nvPr/>
          </p:nvSpPr>
          <p:spPr bwMode="auto">
            <a:xfrm>
              <a:off x="158" y="1621"/>
              <a:ext cx="5444" cy="426"/>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0208" name="Text Box 16"/>
            <p:cNvSpPr txBox="1">
              <a:spLocks noChangeArrowheads="1"/>
            </p:cNvSpPr>
            <p:nvPr/>
          </p:nvSpPr>
          <p:spPr bwMode="auto">
            <a:xfrm>
              <a:off x="2908" y="1565"/>
              <a:ext cx="2665" cy="113"/>
            </a:xfrm>
            <a:prstGeom prst="rect">
              <a:avLst/>
            </a:prstGeom>
            <a:solidFill>
              <a:srgbClr val="B8FEC9"/>
            </a:solidFill>
            <a:ln w="50800">
              <a:solidFill>
                <a:srgbClr val="B8FEC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000" b="1">
                <a:solidFill>
                  <a:srgbClr val="CC0000"/>
                </a:solidFill>
                <a:effectLst>
                  <a:outerShdw blurRad="38100" dist="38100" dir="2700000" algn="tl">
                    <a:srgbClr val="000000"/>
                  </a:outerShdw>
                </a:effectLst>
              </a:endParaRPr>
            </a:p>
          </p:txBody>
        </p:sp>
        <p:sp>
          <p:nvSpPr>
            <p:cNvPr id="520209" name="Text Box 17"/>
            <p:cNvSpPr txBox="1">
              <a:spLocks noChangeArrowheads="1"/>
            </p:cNvSpPr>
            <p:nvPr/>
          </p:nvSpPr>
          <p:spPr bwMode="auto">
            <a:xfrm>
              <a:off x="187" y="1962"/>
              <a:ext cx="5386" cy="567"/>
            </a:xfrm>
            <a:prstGeom prst="rect">
              <a:avLst/>
            </a:prstGeom>
            <a:solidFill>
              <a:srgbClr val="B8FEC9"/>
            </a:solidFill>
            <a:ln w="53975">
              <a:solidFill>
                <a:srgbClr val="B8FEC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b="1">
                  <a:solidFill>
                    <a:srgbClr val="CC0000"/>
                  </a:solidFill>
                  <a:effectLst>
                    <a:outerShdw blurRad="38100" dist="38100" dir="2700000" algn="tl">
                      <a:srgbClr val="000000"/>
                    </a:outerShdw>
                  </a:effectLst>
                </a:rPr>
                <a:t>Данные дополнительной функции:</a:t>
              </a:r>
            </a:p>
            <a:p>
              <a:pPr>
                <a:lnSpc>
                  <a:spcPct val="90000"/>
                </a:lnSpc>
              </a:pPr>
              <a:r>
                <a:rPr lang="ru-RU" altLang="ru-RU" b="1">
                  <a:solidFill>
                    <a:srgbClr val="CC0000"/>
                  </a:solidFill>
                  <a:effectLst>
                    <a:outerShdw blurRad="38100" dist="38100" dir="2700000" algn="tl">
                      <a:srgbClr val="000000"/>
                    </a:outerShdw>
                  </a:effectLst>
                </a:rPr>
                <a:t>узел-получатель</a:t>
              </a:r>
              <a:r>
                <a:rPr lang="ru-RU" altLang="ru-RU">
                  <a:solidFill>
                    <a:srgbClr val="CC0000"/>
                  </a:solidFill>
                </a:rPr>
                <a:t> </a:t>
              </a:r>
            </a:p>
          </p:txBody>
        </p:sp>
      </p:grpSp>
      <p:sp>
        <p:nvSpPr>
          <p:cNvPr id="520210" name="Text Box 18"/>
          <p:cNvSpPr txBox="1">
            <a:spLocks noChangeArrowheads="1"/>
          </p:cNvSpPr>
          <p:nvPr/>
        </p:nvSpPr>
        <p:spPr bwMode="auto">
          <a:xfrm>
            <a:off x="0" y="567848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Рис.12.22. Формат заголовка “Дополнительные функции: узел-получатель”</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1219" name="Text Box 3"/>
          <p:cNvSpPr txBox="1">
            <a:spLocks noChangeArrowheads="1"/>
          </p:cNvSpPr>
          <p:nvPr/>
        </p:nvSpPr>
        <p:spPr bwMode="auto">
          <a:xfrm>
            <a:off x="0" y="1133475"/>
            <a:ext cx="9144000"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u"/>
            </a:pPr>
            <a:r>
              <a:rPr lang="ru-RU" altLang="ru-RU" sz="2200" i="1">
                <a:solidFill>
                  <a:srgbClr val="800080"/>
                </a:solidFill>
              </a:rPr>
              <a:t>“Идентификатор следующего заголовка расширения”</a:t>
            </a:r>
            <a:r>
              <a:rPr lang="ru-RU" altLang="ru-RU" sz="2200">
                <a:solidFill>
                  <a:srgbClr val="800080"/>
                </a:solidFill>
              </a:rPr>
              <a:t> (“Next Header”) — 8-битовый определитель, который идентифицирует тип заголовка расширения, следующего сразу за заголовком “Дополнительные функции: узел-получатель” (используемые значения представлены в стандарте RFC-1700);</a:t>
            </a:r>
          </a:p>
          <a:p>
            <a:pPr>
              <a:buSzPct val="90000"/>
              <a:buFont typeface="Wingdings 2" panose="05020102010507070707" pitchFamily="18" charset="2"/>
              <a:buChar char="v"/>
            </a:pPr>
            <a:r>
              <a:rPr lang="ru-RU" altLang="ru-RU" sz="2200" i="1">
                <a:solidFill>
                  <a:srgbClr val="800080"/>
                </a:solidFill>
              </a:rPr>
              <a:t>“Длина заголовка расширения “Данные дополнительной функции: узел-получатель”</a:t>
            </a:r>
            <a:r>
              <a:rPr lang="ru-RU" altLang="ru-RU" sz="2200">
                <a:solidFill>
                  <a:srgbClr val="800080"/>
                </a:solidFill>
              </a:rPr>
              <a:t> (“Hdr Ext Len”) — 8-битовое беззнаковое целое число, которое определяет длину заголовка расширения “Данные дополнительной функции: узел-получатель” в 8-октетовых единицах, не включая первых восьми октетов;</a:t>
            </a:r>
          </a:p>
          <a:p>
            <a:pPr>
              <a:buSzPct val="90000"/>
              <a:buFont typeface="Wingdings 2" panose="05020102010507070707" pitchFamily="18" charset="2"/>
              <a:buChar char="w"/>
            </a:pPr>
            <a:r>
              <a:rPr lang="ru-RU" altLang="ru-RU" sz="2200" i="1">
                <a:solidFill>
                  <a:srgbClr val="800080"/>
                </a:solidFill>
              </a:rPr>
              <a:t>“Данные дополнительной функции: узел-получатель”</a:t>
            </a:r>
            <a:r>
              <a:rPr lang="ru-RU" altLang="ru-RU" sz="2200">
                <a:solidFill>
                  <a:srgbClr val="800080"/>
                </a:solidFill>
              </a:rPr>
              <a:t> (“Options”) — поле переменной длины, в котором весь заголовок “Дополнительные функции: узел-получатель” рассматривается как последовательность, состоящая из целого числа 8-октетных субпоследовательностей.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2243" name="Text Box 3"/>
          <p:cNvSpPr txBox="1">
            <a:spLocks noChangeArrowheads="1"/>
          </p:cNvSpPr>
          <p:nvPr/>
        </p:nvSpPr>
        <p:spPr bwMode="auto">
          <a:xfrm>
            <a:off x="0" y="728663"/>
            <a:ext cx="914400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Только в заголовке “Данные дополнительной функции: узел-получатель”, представленном в этом стандарте, может использоваться функция дополнения нулями двух типов “Pad1” и “PadN”.</a:t>
            </a:r>
            <a:endParaRPr lang="ru-RU" altLang="ru-RU" sz="2400" b="1">
              <a:solidFill>
                <a:srgbClr val="800080"/>
              </a:solidFill>
            </a:endParaRPr>
          </a:p>
          <a:p>
            <a:r>
              <a:rPr lang="ru-RU" altLang="ru-RU" sz="2400" b="1">
                <a:solidFill>
                  <a:srgbClr val="800080"/>
                </a:solidFill>
              </a:rPr>
              <a:t>Отсутствие следующего заголовка расширения. </a:t>
            </a:r>
            <a:r>
              <a:rPr lang="ru-RU" altLang="ru-RU" sz="2400">
                <a:solidFill>
                  <a:srgbClr val="800080"/>
                </a:solidFill>
              </a:rPr>
              <a:t>Значение “59” в поле “Идентификатор следующего заголовка” IPv6-заголовка или любого другого заголовка расширения указывает на то, что за этим заголовком ничего не следует (данный заголовок последний в этом пакете). Если значение в поле “ Размер поля полезной нагрузки” IPv6-заголовка указывает на наличие финальных октетов после заголовка расширения, содержащего значение “59” в поле “Идентификатор следующего заголовка”, то тогда эти финальные октеты должны игнорироваться и передаваться без изменений, если IPv6-пакет подлежит дальнейшей ретрансляции.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4291" name="Text Box 3"/>
          <p:cNvSpPr txBox="1">
            <a:spLocks noChangeArrowheads="1"/>
          </p:cNvSpPr>
          <p:nvPr/>
        </p:nvSpPr>
        <p:spPr bwMode="auto">
          <a:xfrm>
            <a:off x="0" y="638175"/>
            <a:ext cx="9144000" cy="4429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300" b="1">
                <a:solidFill>
                  <a:srgbClr val="CC0000"/>
                </a:solidFill>
                <a:latin typeface="Tahoma" panose="020B0604030504040204" pitchFamily="34" charset="0"/>
              </a:rPr>
              <a:t>12.11. </a:t>
            </a:r>
            <a:r>
              <a:rPr lang="ru-RU" altLang="ru-RU" sz="2300" b="1">
                <a:solidFill>
                  <a:srgbClr val="CC0000"/>
                </a:solidFill>
              </a:rPr>
              <a:t>Проблемы, связанные с выбором длины IPv6-пакета</a:t>
            </a:r>
            <a:r>
              <a:rPr lang="ru-RU" altLang="ru-RU" sz="2300">
                <a:solidFill>
                  <a:srgbClr val="CC0000"/>
                </a:solidFill>
              </a:rPr>
              <a:t> </a:t>
            </a:r>
          </a:p>
        </p:txBody>
      </p:sp>
      <p:sp>
        <p:nvSpPr>
          <p:cNvPr id="524292" name="Text Box 4"/>
          <p:cNvSpPr txBox="1">
            <a:spLocks noChangeArrowheads="1"/>
          </p:cNvSpPr>
          <p:nvPr/>
        </p:nvSpPr>
        <p:spPr bwMode="auto">
          <a:xfrm>
            <a:off x="0" y="1289050"/>
            <a:ext cx="9144000" cy="53070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sz="2400">
                <a:solidFill>
                  <a:srgbClr val="800080"/>
                </a:solidFill>
              </a:rPr>
              <a:t>IPv6-протокол требует, чтобы каждый Internet-канал имел MTU-параметр, равный 1280 октетам или больше. Если какая-либо линия связи не способна передавать 1280-октетные IPv6-пакеты целиком, то тогда должен быть специальный протокол канального уровня (в Internet-архитектуре), который бы выполнял функции фрагментирования и сборки IPv6-пакетов.</a:t>
            </a:r>
          </a:p>
          <a:p>
            <a:pPr>
              <a:lnSpc>
                <a:spcPct val="95000"/>
              </a:lnSpc>
            </a:pPr>
            <a:r>
              <a:rPr lang="ru-RU" altLang="ru-RU" sz="2400">
                <a:solidFill>
                  <a:srgbClr val="800080"/>
                </a:solidFill>
              </a:rPr>
              <a:t>Линии связи, в которых предусмотрена настройка MTU-параметра (например, РРР-протокол канального уровня, RFC-1661), должны устанавливать значение этого параметра, равное, по крайней мере, 1280 октетов. Тем не менее, существует рекомендация, чтобы значение MTU-параметра было равно 1500 октетов или больше с целью реализации функции повторного обрамления пакета (туннелирование) без использования фрагментации пакета на сетевом (IP) уровне.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5315" name="Text Box 3"/>
          <p:cNvSpPr txBox="1">
            <a:spLocks noChangeArrowheads="1"/>
          </p:cNvSpPr>
          <p:nvPr/>
        </p:nvSpPr>
        <p:spPr bwMode="auto">
          <a:xfrm>
            <a:off x="0" y="1214438"/>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Если IP-узел подключен к каждой из нескольких линий связи, то тогда он должен быть способен обрабатывать поступившие пакеты, имеющие длину, которая превышает канальный MTU-параметр. Стандарт RFC-1981 содержит строгое требование: IPv6-узлы должны обеспечивать значение MTU-параметра более 1280 октетов. Однако, программный IPv6-модуль с минимальным набором функций (например, в загружаемом ПЗУ) может запретить “самому себе” передачу пактов длиной не более чем 1280 октетов, и пренебречь требованием стандарта RFC-1981.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6339" name="Text Box 3"/>
          <p:cNvSpPr txBox="1">
            <a:spLocks noChangeArrowheads="1"/>
          </p:cNvSpPr>
          <p:nvPr/>
        </p:nvSpPr>
        <p:spPr bwMode="auto">
          <a:xfrm>
            <a:off x="296863" y="1314450"/>
            <a:ext cx="855027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 целью передачи пакета более чем 1280 октетов IPv6-узел может использовать заголовок расширения “Фрагментация” для фрагментирования пакета отправителем с последующей его сборкой у получателя(ей). Тем не менее, применение процедуры фрагментирования является не желательным для какого-либо прикладного процесса, который способен управлять длиной своих сообщений с целью обеспечения необходимого MTU-параметра (то есть, “подгонять” длину к 1280 октетам).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6772" name="Text Box 4"/>
          <p:cNvSpPr txBox="1">
            <a:spLocks noChangeArrowheads="1"/>
          </p:cNvSpPr>
          <p:nvPr/>
        </p:nvSpPr>
        <p:spPr bwMode="auto">
          <a:xfrm>
            <a:off x="0" y="1493838"/>
            <a:ext cx="9144000" cy="4443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40000"/>
              </a:lnSpc>
            </a:pPr>
            <a:r>
              <a:rPr lang="ru-RU" altLang="ru-RU" sz="3200">
                <a:solidFill>
                  <a:srgbClr val="800080"/>
                </a:solidFill>
              </a:rPr>
              <a:t>Далее приведены примеры допустимых форматов записи 60 битового шестнадцатеричного префикса “20010</a:t>
            </a:r>
            <a:r>
              <a:rPr lang="en-US" altLang="ru-RU" sz="3200">
                <a:solidFill>
                  <a:srgbClr val="800080"/>
                </a:solidFill>
              </a:rPr>
              <a:t>DB</a:t>
            </a:r>
            <a:r>
              <a:rPr lang="ru-RU" altLang="ru-RU" sz="3200">
                <a:solidFill>
                  <a:srgbClr val="800080"/>
                </a:solidFill>
              </a:rPr>
              <a:t>80000</a:t>
            </a:r>
            <a:r>
              <a:rPr lang="en-US" altLang="ru-RU" sz="3200">
                <a:solidFill>
                  <a:srgbClr val="800080"/>
                </a:solidFill>
              </a:rPr>
              <a:t>CD</a:t>
            </a:r>
            <a:r>
              <a:rPr lang="ru-RU" altLang="ru-RU" sz="3200">
                <a:solidFill>
                  <a:srgbClr val="800080"/>
                </a:solidFill>
              </a:rPr>
              <a:t>3”:</a:t>
            </a:r>
            <a:endParaRPr lang="en-US" altLang="ru-RU" sz="3200">
              <a:solidFill>
                <a:srgbClr val="800080"/>
              </a:solidFill>
            </a:endParaRPr>
          </a:p>
          <a:p>
            <a:pPr>
              <a:lnSpc>
                <a:spcPct val="140000"/>
              </a:lnSpc>
            </a:pPr>
            <a:r>
              <a:rPr lang="en-US" altLang="ru-RU" sz="2400" b="1">
                <a:solidFill>
                  <a:srgbClr val="800080"/>
                </a:solidFill>
                <a:latin typeface="Tahoma" panose="020B0604030504040204" pitchFamily="34" charset="0"/>
                <a:cs typeface="Tahoma" panose="020B0604030504040204" pitchFamily="34" charset="0"/>
              </a:rPr>
              <a:t>2001:0DB8:0000:CD30:0000:0000:0000:0000/60 ;</a:t>
            </a:r>
          </a:p>
          <a:p>
            <a:pPr>
              <a:lnSpc>
                <a:spcPct val="140000"/>
              </a:lnSpc>
            </a:pPr>
            <a:r>
              <a:rPr lang="en-US" altLang="ru-RU" sz="2400" b="1">
                <a:solidFill>
                  <a:srgbClr val="800080"/>
                </a:solidFill>
                <a:latin typeface="Tahoma" panose="020B0604030504040204" pitchFamily="34" charset="0"/>
                <a:cs typeface="Tahoma" panose="020B0604030504040204" pitchFamily="34" charset="0"/>
              </a:rPr>
              <a:t>2001:0DB8::CD30:0:0:0:0/60 ;</a:t>
            </a:r>
          </a:p>
          <a:p>
            <a:pPr>
              <a:lnSpc>
                <a:spcPct val="140000"/>
              </a:lnSpc>
            </a:pPr>
            <a:r>
              <a:rPr lang="en-US" altLang="ru-RU" sz="2400" b="1">
                <a:solidFill>
                  <a:srgbClr val="800080"/>
                </a:solidFill>
                <a:latin typeface="Tahoma" panose="020B0604030504040204" pitchFamily="34" charset="0"/>
                <a:cs typeface="Tahoma" panose="020B0604030504040204" pitchFamily="34" charset="0"/>
              </a:rPr>
              <a:t>2001:0DB8:0:CD30::/60</a:t>
            </a:r>
            <a:r>
              <a:rPr lang="en-US" altLang="ru-RU">
                <a:solidFill>
                  <a:srgbClr val="800080"/>
                </a:solidFill>
              </a:rPr>
              <a:t> .</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7363" name="Text Box 3"/>
          <p:cNvSpPr txBox="1">
            <a:spLocks noChangeArrowheads="1"/>
          </p:cNvSpPr>
          <p:nvPr/>
        </p:nvSpPr>
        <p:spPr bwMode="auto">
          <a:xfrm>
            <a:off x="0" y="1133475"/>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IPv6-узел должен быть способен фрагментировать пакет так, чтобы после его сборки, он имел длину 1500 октетов или больше. Наиболее предпочтительным для IPv6-узла является его способность фрагментировать пакеты, которые при их сборке превышали длину 1500 октетов.</a:t>
            </a:r>
          </a:p>
          <a:p>
            <a:r>
              <a:rPr lang="ru-RU" altLang="ru-RU" sz="2600">
                <a:solidFill>
                  <a:srgbClr val="800080"/>
                </a:solidFill>
              </a:rPr>
              <a:t>Протокол более высокого уровня или прикладной процесс, зависимые от IPv6-фрагментирования при передаче пакетов длиной, превышающей установленный для канала связи MTU-параметр, не должны отправлять сообщения, которые требуют для их передачи формирование IPv6-пакетов длиной более 1500 октетов, до тех пор, пока не будет гарантии того, что узел/получатель способен собирать пакеты большей длины.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8387" name="Text Box 3"/>
          <p:cNvSpPr txBox="1">
            <a:spLocks noChangeArrowheads="1"/>
          </p:cNvSpPr>
          <p:nvPr/>
        </p:nvSpPr>
        <p:spPr bwMode="auto">
          <a:xfrm>
            <a:off x="0" y="733425"/>
            <a:ext cx="9144000" cy="612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spcBef>
                <a:spcPct val="50000"/>
              </a:spcBef>
            </a:pPr>
            <a:r>
              <a:rPr lang="ru-RU" altLang="ru-RU" sz="2200">
                <a:solidFill>
                  <a:srgbClr val="800080"/>
                </a:solidFill>
              </a:rPr>
              <a:t>В ответ на переданный IPv4-узлу/получателю IPv6-пакет (то есть, пакет, который прошел процедуру преобразования из IPv6-формата в IPv4-формат) IPv6-узел/отправитель может получить ICMP-сообщение с кодом “Слишком большое сообщение” (“</a:t>
            </a:r>
            <a:r>
              <a:rPr lang="en-US" altLang="ru-RU" sz="2200">
                <a:solidFill>
                  <a:srgbClr val="800080"/>
                </a:solidFill>
              </a:rPr>
              <a:t>Too Big message</a:t>
            </a:r>
            <a:r>
              <a:rPr lang="ru-RU" altLang="ru-RU" sz="2200">
                <a:solidFill>
                  <a:srgbClr val="800080"/>
                </a:solidFill>
              </a:rPr>
              <a:t>”), указывающее, что на данном ретрансляционном участке было превышено допустимое значение MTU-параметра, составляющее менее 1280 октетов. В таком случае, IPv6-узлу/отправителю нет необходимости уменьшать размер последующих пакетов до значения менее 1280 октетов. Ему просто необходимо включить в эти пакеты заголовок расширения “Фрагментация” так, чтобы маршрутизатор, осуществляющий процедуру преобразования пакета из IPv6-формата в IPv4-формат, мог формировать подходящее значение идентификационного параметра для его использования IPv4-фрагментах. (</a:t>
            </a:r>
            <a:r>
              <a:rPr lang="ru-RU" altLang="ru-RU" sz="2200" i="1" u="sng">
                <a:solidFill>
                  <a:srgbClr val="800080"/>
                </a:solidFill>
              </a:rPr>
              <a:t>Замечание</a:t>
            </a:r>
            <a:r>
              <a:rPr lang="ru-RU" altLang="ru-RU" sz="2200" i="1">
                <a:solidFill>
                  <a:srgbClr val="800080"/>
                </a:solidFill>
              </a:rPr>
              <a:t>. Это означает, что размер поля полезной нагрузки, возможно, придется уменьшить до 1232 октетов (1280 минус 40 для IPv6-заголовка и 8 для заголовка расширения “Фрагментация”), а может оно будет и менее 1232 октетов, если использовать дополнительные заголовки расширения.</a:t>
            </a:r>
            <a:r>
              <a:rPr lang="ru-RU" altLang="ru-RU" sz="2200">
                <a:solidFill>
                  <a:srgbClr val="800080"/>
                </a:solidFill>
              </a:rPr>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9411"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12.12. </a:t>
            </a:r>
            <a:r>
              <a:rPr lang="ru-RU" altLang="ru-RU" sz="2400" b="1">
                <a:solidFill>
                  <a:srgbClr val="CC0000"/>
                </a:solidFill>
              </a:rPr>
              <a:t>Маркеры потоков</a:t>
            </a:r>
          </a:p>
        </p:txBody>
      </p:sp>
      <p:sp>
        <p:nvSpPr>
          <p:cNvPr id="529412" name="Text Box 4"/>
          <p:cNvSpPr txBox="1">
            <a:spLocks noChangeArrowheads="1"/>
          </p:cNvSpPr>
          <p:nvPr/>
        </p:nvSpPr>
        <p:spPr bwMode="auto">
          <a:xfrm>
            <a:off x="0" y="1449388"/>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20-битовое поле “Маркер потока” (“</a:t>
            </a:r>
            <a:r>
              <a:rPr lang="en-US" altLang="ru-RU" sz="2600">
                <a:solidFill>
                  <a:srgbClr val="800080"/>
                </a:solidFill>
              </a:rPr>
              <a:t>Flow Label</a:t>
            </a:r>
            <a:r>
              <a:rPr lang="ru-RU" altLang="ru-RU" sz="2600">
                <a:solidFill>
                  <a:srgbClr val="800080"/>
                </a:solidFill>
              </a:rPr>
              <a:t>”) в составе IPv6-заголовка может использоваться отправителем для маркирования последовательностей пакетов, которым требуется специальная обработка IPv6-маршрутизаторами, например, обработка в режиме “не по умолчанию” (“</a:t>
            </a:r>
            <a:r>
              <a:rPr lang="en-US" altLang="ru-RU" sz="2600">
                <a:solidFill>
                  <a:srgbClr val="800080"/>
                </a:solidFill>
              </a:rPr>
              <a:t>non</a:t>
            </a:r>
            <a:r>
              <a:rPr lang="ru-RU" altLang="ru-RU" sz="2600">
                <a:solidFill>
                  <a:srgbClr val="800080"/>
                </a:solidFill>
              </a:rPr>
              <a:t>-</a:t>
            </a:r>
            <a:r>
              <a:rPr lang="en-US" altLang="ru-RU" sz="2600">
                <a:solidFill>
                  <a:srgbClr val="800080"/>
                </a:solidFill>
              </a:rPr>
              <a:t>default quality of service</a:t>
            </a:r>
            <a:r>
              <a:rPr lang="ru-RU" altLang="ru-RU" sz="2600">
                <a:solidFill>
                  <a:srgbClr val="800080"/>
                </a:solidFill>
              </a:rPr>
              <a:t>”) или обслуживание в масштабе реального времени (“</a:t>
            </a:r>
            <a:r>
              <a:rPr lang="en-US" altLang="ru-RU" sz="2600">
                <a:solidFill>
                  <a:srgbClr val="800080"/>
                </a:solidFill>
              </a:rPr>
              <a:t>real</a:t>
            </a:r>
            <a:r>
              <a:rPr lang="ru-RU" altLang="ru-RU" sz="2600">
                <a:solidFill>
                  <a:srgbClr val="800080"/>
                </a:solidFill>
              </a:rPr>
              <a:t>-</a:t>
            </a:r>
            <a:r>
              <a:rPr lang="en-US" altLang="ru-RU" sz="2600">
                <a:solidFill>
                  <a:srgbClr val="800080"/>
                </a:solidFill>
              </a:rPr>
              <a:t>time</a:t>
            </a:r>
            <a:r>
              <a:rPr lang="ru-RU" altLang="ru-RU" sz="2600">
                <a:solidFill>
                  <a:srgbClr val="800080"/>
                </a:solidFill>
              </a:rPr>
              <a:t>”). Серверы и маршрутизаторы, которые не поддерживают функцию маркирования потока, должны это поле заполнять нулями, когда пакет направляется на передачу в канал связи, передавать его дальше без изменений при ретрансляции пакета, и игнорировать при получении пакета.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0435"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12.13. </a:t>
            </a:r>
            <a:r>
              <a:rPr lang="ru-RU" altLang="ru-RU" sz="2400" b="1">
                <a:solidFill>
                  <a:srgbClr val="CC0000"/>
                </a:solidFill>
              </a:rPr>
              <a:t>Классы трафика</a:t>
            </a:r>
          </a:p>
        </p:txBody>
      </p:sp>
      <p:sp>
        <p:nvSpPr>
          <p:cNvPr id="530436" name="Text Box 4"/>
          <p:cNvSpPr txBox="1">
            <a:spLocks noChangeArrowheads="1"/>
          </p:cNvSpPr>
          <p:nvPr/>
        </p:nvSpPr>
        <p:spPr bwMode="auto">
          <a:xfrm>
            <a:off x="0" y="1538288"/>
            <a:ext cx="914400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8-битовое поле “Класс трафика” в составе IPv6-заголовка может использоваться узлом/отправителем и/или узлом/ретранслятором (маршрутизатором) для идентификации и распознавания IPv6-пакетов, с точки зрения их принадлежности к различным классам или по их приоритетам. В момент написания данного стандарта, проводилось несколько экспериментов по использованию специализированных битов, определяющих “Тип обслуживания” и/или “Приоритет”, для обеспечения различных форм дифференцированного обслуживания IPv4-пакетов, которые не использовали в явном виде маркеры потоков. Поле “Класс трафика” в составе IPv6-заголовка по своему функциональному предназначению аналогично полям “Тип обслуживания” и/или “Приоритет” в IPv4-пакетах.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1459" name="Text Box 3"/>
          <p:cNvSpPr txBox="1">
            <a:spLocks noChangeArrowheads="1"/>
          </p:cNvSpPr>
          <p:nvPr/>
        </p:nvSpPr>
        <p:spPr bwMode="auto">
          <a:xfrm>
            <a:off x="0" y="59372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К использованию поля “Класс трафика” предъявляются следующие общие требования: </a:t>
            </a:r>
          </a:p>
        </p:txBody>
      </p:sp>
      <p:sp>
        <p:nvSpPr>
          <p:cNvPr id="531460" name="Text Box 4"/>
          <p:cNvSpPr txBox="1">
            <a:spLocks noChangeArrowheads="1"/>
          </p:cNvSpPr>
          <p:nvPr/>
        </p:nvSpPr>
        <p:spPr bwMode="auto">
          <a:xfrm>
            <a:off x="161925" y="1449388"/>
            <a:ext cx="8982075" cy="5222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100">
                <a:solidFill>
                  <a:srgbClr val="800080"/>
                </a:solidFill>
              </a:rPr>
              <a:t>программный IPv6-модуль IPv6-узла должен иметь специализированный прикладной интерфейс, через который прикладной процесс будет указывать тип обслуживания формируемого им трафика. Далее этот тип обслуживания будет указываться в поле “Класс трафика” IPv6-заголовка. В режиме “по-умолчанию” это поле (все 8 битов) должно заполняться нулями;</a:t>
            </a:r>
          </a:p>
          <a:p>
            <a:pPr>
              <a:buSzPct val="90000"/>
              <a:buFont typeface="Wingdings 2" panose="05020102010507070707" pitchFamily="18" charset="2"/>
              <a:buChar char="k"/>
            </a:pPr>
            <a:r>
              <a:rPr lang="ru-RU" altLang="ru-RU" sz="2100">
                <a:solidFill>
                  <a:srgbClr val="800080"/>
                </a:solidFill>
              </a:rPr>
              <a:t>IPv6-узлы, функционально способные использовать несколько или все биты поля “Класс трафика”, могут изменять значения этих битов поля в IPv6-пакетах, которые они передают, ретранслируют или получают, в соответствие со спецификой их применения. А тем IPv6-узлам, которые не способны использовать поле “Класс трафика”, рекомендуется игнорировать это поле и оставлять его без изменений;</a:t>
            </a:r>
          </a:p>
          <a:p>
            <a:pPr>
              <a:buSzPct val="90000"/>
              <a:buFont typeface="Wingdings 2" panose="05020102010507070707" pitchFamily="18" charset="2"/>
              <a:buChar char="l"/>
            </a:pPr>
            <a:r>
              <a:rPr lang="ru-RU" altLang="ru-RU" sz="2100">
                <a:solidFill>
                  <a:srgbClr val="800080"/>
                </a:solidFill>
              </a:rPr>
              <a:t>протокол верхнего уровня не должен в обязательном порядке сравнивать значения битов этого поля в принятом пакете с аналогичными битами в отправленном источником пакете.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2483"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12.14. </a:t>
            </a:r>
            <a:r>
              <a:rPr lang="ru-RU" altLang="ru-RU" sz="2400" b="1">
                <a:solidFill>
                  <a:srgbClr val="CC0000"/>
                </a:solidFill>
              </a:rPr>
              <a:t>Проблемы протоколов верхних уровней </a:t>
            </a:r>
          </a:p>
        </p:txBody>
      </p:sp>
      <p:sp>
        <p:nvSpPr>
          <p:cNvPr id="532484" name="Text Box 4"/>
          <p:cNvSpPr txBox="1">
            <a:spLocks noChangeArrowheads="1"/>
          </p:cNvSpPr>
          <p:nvPr/>
        </p:nvSpPr>
        <p:spPr bwMode="auto">
          <a:xfrm>
            <a:off x="0" y="1673225"/>
            <a:ext cx="914400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Проверочная сумма протоколов транспортного уровня. </a:t>
            </a:r>
            <a:r>
              <a:rPr lang="ru-RU" altLang="ru-RU">
                <a:solidFill>
                  <a:srgbClr val="800080"/>
                </a:solidFill>
              </a:rPr>
              <a:t>Любой транспортный или прикладной протоколы, которые включают адреса из IP-заголовка в последовательность данных для вычисления проверочной суммы должны быть модифицированы для “работы” с IPv6-протоколом, и “уметь” включать в обрабатываемую последовательность 128-битовые IPv6-адреса вместо 32-битовых IPv4-адресов. На рис.12.23 представлен формат “псевдозаголовка” для ТСР- и UDP-протоколов в составе IPv6-заголовка.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3507" name="Text Box 3"/>
          <p:cNvSpPr txBox="1">
            <a:spLocks noChangeArrowheads="1"/>
          </p:cNvSpPr>
          <p:nvPr/>
        </p:nvSpPr>
        <p:spPr bwMode="auto">
          <a:xfrm>
            <a:off x="0" y="56340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Рис.12.23. Формат “псевдозаголовка” для ТСР- и UDP-протоколов в составе IPv6-заголовка</a:t>
            </a:r>
            <a:r>
              <a:rPr lang="ru-RU" altLang="ru-RU" sz="2400">
                <a:solidFill>
                  <a:srgbClr val="800080"/>
                </a:solidFill>
              </a:rPr>
              <a:t> </a:t>
            </a:r>
          </a:p>
        </p:txBody>
      </p:sp>
      <p:grpSp>
        <p:nvGrpSpPr>
          <p:cNvPr id="533531" name="Group 27"/>
          <p:cNvGrpSpPr>
            <a:grpSpLocks/>
          </p:cNvGrpSpPr>
          <p:nvPr/>
        </p:nvGrpSpPr>
        <p:grpSpPr bwMode="auto">
          <a:xfrm>
            <a:off x="250825" y="1133475"/>
            <a:ext cx="8642350" cy="4275138"/>
            <a:chOff x="158" y="714"/>
            <a:chExt cx="5444" cy="2693"/>
          </a:xfrm>
        </p:grpSpPr>
        <p:grpSp>
          <p:nvGrpSpPr>
            <p:cNvPr id="533530" name="Group 26"/>
            <p:cNvGrpSpPr>
              <a:grpSpLocks/>
            </p:cNvGrpSpPr>
            <p:nvPr/>
          </p:nvGrpSpPr>
          <p:grpSpPr bwMode="auto">
            <a:xfrm>
              <a:off x="158" y="714"/>
              <a:ext cx="5444" cy="341"/>
              <a:chOff x="158" y="1026"/>
              <a:chExt cx="5444" cy="341"/>
            </a:xfrm>
          </p:grpSpPr>
          <p:sp>
            <p:nvSpPr>
              <p:cNvPr id="533513" name="Line 9"/>
              <p:cNvSpPr>
                <a:spLocks noChangeShapeType="1"/>
              </p:cNvSpPr>
              <p:nvPr/>
            </p:nvSpPr>
            <p:spPr bwMode="auto">
              <a:xfrm>
                <a:off x="5602" y="1026"/>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33514" name="Line 10"/>
              <p:cNvSpPr>
                <a:spLocks noChangeShapeType="1"/>
              </p:cNvSpPr>
              <p:nvPr/>
            </p:nvSpPr>
            <p:spPr bwMode="auto">
              <a:xfrm>
                <a:off x="158" y="1026"/>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33516" name="Text Box 12"/>
              <p:cNvSpPr txBox="1">
                <a:spLocks noChangeArrowheads="1"/>
              </p:cNvSpPr>
              <p:nvPr/>
            </p:nvSpPr>
            <p:spPr bwMode="auto">
              <a:xfrm>
                <a:off x="158" y="1026"/>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0                                                                                                                                31</a:t>
                </a:r>
              </a:p>
            </p:txBody>
          </p:sp>
        </p:grpSp>
        <p:sp>
          <p:nvSpPr>
            <p:cNvPr id="533522" name="Text Box 18"/>
            <p:cNvSpPr txBox="1">
              <a:spLocks noChangeArrowheads="1"/>
            </p:cNvSpPr>
            <p:nvPr/>
          </p:nvSpPr>
          <p:spPr bwMode="auto">
            <a:xfrm>
              <a:off x="158" y="2387"/>
              <a:ext cx="5444" cy="368"/>
            </a:xfrm>
            <a:prstGeom prst="rect">
              <a:avLst/>
            </a:prstGeom>
            <a:solidFill>
              <a:srgbClr val="FFCCCC"/>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“Размер блока транспортного уровня”</a:t>
              </a:r>
            </a:p>
          </p:txBody>
        </p:sp>
        <p:sp>
          <p:nvSpPr>
            <p:cNvPr id="533525" name="Text Box 21"/>
            <p:cNvSpPr txBox="1">
              <a:spLocks noChangeArrowheads="1"/>
            </p:cNvSpPr>
            <p:nvPr/>
          </p:nvSpPr>
          <p:spPr bwMode="auto">
            <a:xfrm>
              <a:off x="158" y="2755"/>
              <a:ext cx="4083" cy="652"/>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i="1">
                  <a:solidFill>
                    <a:srgbClr val="CC0000"/>
                  </a:solidFill>
                  <a:effectLst>
                    <a:outerShdw blurRad="38100" dist="38100" dir="2700000" algn="tl">
                      <a:srgbClr val="000000"/>
                    </a:outerShdw>
                  </a:effectLst>
                </a:rPr>
                <a:t>0000….0000</a:t>
              </a:r>
            </a:p>
          </p:txBody>
        </p:sp>
        <p:sp>
          <p:nvSpPr>
            <p:cNvPr id="533527" name="Text Box 23"/>
            <p:cNvSpPr txBox="1">
              <a:spLocks noChangeArrowheads="1"/>
            </p:cNvSpPr>
            <p:nvPr/>
          </p:nvSpPr>
          <p:spPr bwMode="auto">
            <a:xfrm>
              <a:off x="4241" y="2755"/>
              <a:ext cx="1361"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800" b="1">
                  <a:solidFill>
                    <a:srgbClr val="CC0000"/>
                  </a:solidFill>
                  <a:effectLst>
                    <a:outerShdw blurRad="38100" dist="38100" dir="2700000" algn="tl">
                      <a:srgbClr val="000000"/>
                    </a:outerShdw>
                  </a:effectLst>
                </a:rPr>
                <a:t>“Идентификатор</a:t>
              </a:r>
            </a:p>
            <a:p>
              <a:r>
                <a:rPr lang="ru-RU" altLang="ru-RU" sz="1800" b="1">
                  <a:solidFill>
                    <a:srgbClr val="CC0000"/>
                  </a:solidFill>
                  <a:effectLst>
                    <a:outerShdw blurRad="38100" dist="38100" dir="2700000" algn="tl">
                      <a:srgbClr val="000000"/>
                    </a:outerShdw>
                  </a:effectLst>
                </a:rPr>
                <a:t>следующего заголовка”</a:t>
              </a:r>
              <a:r>
                <a:rPr lang="ru-RU" altLang="ru-RU" sz="1800">
                  <a:solidFill>
                    <a:srgbClr val="CC0000"/>
                  </a:solidFill>
                </a:rPr>
                <a:t> </a:t>
              </a:r>
            </a:p>
          </p:txBody>
        </p:sp>
        <p:sp>
          <p:nvSpPr>
            <p:cNvPr id="533528" name="Text Box 24"/>
            <p:cNvSpPr txBox="1">
              <a:spLocks noChangeArrowheads="1"/>
            </p:cNvSpPr>
            <p:nvPr/>
          </p:nvSpPr>
          <p:spPr bwMode="auto">
            <a:xfrm>
              <a:off x="158" y="1678"/>
              <a:ext cx="5444" cy="709"/>
            </a:xfrm>
            <a:prstGeom prst="rect">
              <a:avLst/>
            </a:prstGeom>
            <a:solidFill>
              <a:srgbClr val="FFCC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“Адрес получателя пакета”</a:t>
              </a:r>
            </a:p>
          </p:txBody>
        </p:sp>
        <p:sp>
          <p:nvSpPr>
            <p:cNvPr id="533529" name="Text Box 25"/>
            <p:cNvSpPr txBox="1">
              <a:spLocks noChangeArrowheads="1"/>
            </p:cNvSpPr>
            <p:nvPr/>
          </p:nvSpPr>
          <p:spPr bwMode="auto">
            <a:xfrm>
              <a:off x="158" y="969"/>
              <a:ext cx="5444" cy="709"/>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“Адрес отправителя пакета”</a:t>
              </a:r>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4531" name="Text Box 3"/>
          <p:cNvSpPr txBox="1">
            <a:spLocks noChangeArrowheads="1"/>
          </p:cNvSpPr>
          <p:nvPr/>
        </p:nvSpPr>
        <p:spPr bwMode="auto">
          <a:xfrm>
            <a:off x="250825" y="10429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Если IPv6-пакет содержит заголовок расширения “Маршрутизация”, то тогда адрес получателя пакета, используемый в псевдозаголовке, одновременно является и адресом финального получателя пакета. На узле/отправителе этот адрес будет в последнем элементе заголовка расширения “Маршрутизация”, а на узле/получателе этот адрес будет в поле “Адрес получателя пакета” IPv6-заголовка.</a:t>
            </a:r>
          </a:p>
          <a:p>
            <a:r>
              <a:rPr lang="ru-RU" altLang="ru-RU" sz="2400">
                <a:solidFill>
                  <a:srgbClr val="800080"/>
                </a:solidFill>
              </a:rPr>
              <a:t>Значение в поле “Идентификатор следующего заголовка” псевдозаголовка идентифицирует протокол верхнего уровня (для UDP-протокола — “6”, для ТСР-протокола — “17”). Это значение будет отличаться от значения в аналогичном поле IPv6-заголовка, если конечно имеют место иные заголовки расширения между IPv6-заголовком и заголовком верхнего уровня.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5555" name="Text Box 3"/>
          <p:cNvSpPr txBox="1">
            <a:spLocks noChangeArrowheads="1"/>
          </p:cNvSpPr>
          <p:nvPr/>
        </p:nvSpPr>
        <p:spPr bwMode="auto">
          <a:xfrm>
            <a:off x="0" y="638175"/>
            <a:ext cx="9144000" cy="60563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300">
                <a:solidFill>
                  <a:srgbClr val="800080"/>
                </a:solidFill>
              </a:rPr>
              <a:t>Поле “Размер блока транспортного уровня” в псевдозаголовке содержит значение длины блока транспортного уровня (например, заголовок ТСР-блока плюс поле полезной нагрузки ТСР-блока). Некоторые протоколы транспортного и прикладного уровней размещают в своих сообщениях данные о длине (размере) этих сообщений (например, в заголовке блока UDP-протокола содержится поле “Полная длина дейтаграммы”). В случае применения таких протоколов значение длины протокольного сообщения размещается в поле “Размер блока транспортного уровня” псевдозаголовка. Другие протоколы (например, ТСР-протокол) не размещают в своих сообщениях данные о длине (размере) этих сообщений. В этом случае в поле “Размер блока транспортного уровня” псевдозаголовка указывается значение, равное значению в поле “Размер поля полезной нагрузки” IPv6-заголовка за вычетом длины всех заголовков расширения, размещённых между IPv6-заголовком и заголовком верхнего уровня.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6579" name="Text Box 3"/>
          <p:cNvSpPr txBox="1">
            <a:spLocks noChangeArrowheads="1"/>
          </p:cNvSpPr>
          <p:nvPr/>
        </p:nvSpPr>
        <p:spPr bwMode="auto">
          <a:xfrm>
            <a:off x="0" y="1089025"/>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В отличие от IPv4-протокола, когда IPv6-узлом/отправителем передаются UDP-дейтаграммы, вычисление проверочных сумм этих дейтаграмм является обязательным. Другими словами, если, когда бы то ни было, передается UDP-пакет (то есть IPv6-пакет, содержащий UDP-дейтаграмму), то тогда IPv6-узел/отправитель должен вычислить проверочную сумму данного пакета, используя для этого последовательность октетов, в которую входят сам пакет и псевдозаголовок. Если результат вычисления оказался равным нулю, то тогда 16-битовое поле “Контрольная сумма” в заголовке UDP-дейтаграммы должно заполняться единицами. IPv6-узлы/получатели должны уничтожать UDP-пакет, в котором поле “Контрольная сумма” заголовка UDP-дейтаграммы содержит только одни нули, и после этого они должны регистрировать возникновение нештатной ситуации (ошибки).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7795" name="Text Box 3"/>
          <p:cNvSpPr txBox="1">
            <a:spLocks noChangeArrowheads="1"/>
          </p:cNvSpPr>
          <p:nvPr/>
        </p:nvSpPr>
        <p:spPr bwMode="auto">
          <a:xfrm>
            <a:off x="0" y="954088"/>
            <a:ext cx="91440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Далее приведены примеры не допустимых форматов записи 60 битового шестнадцатеричного префикса “20010</a:t>
            </a:r>
            <a:r>
              <a:rPr lang="en-US" altLang="ru-RU">
                <a:solidFill>
                  <a:srgbClr val="800080"/>
                </a:solidFill>
              </a:rPr>
              <a:t>DB</a:t>
            </a:r>
            <a:r>
              <a:rPr lang="ru-RU" altLang="ru-RU">
                <a:solidFill>
                  <a:srgbClr val="800080"/>
                </a:solidFill>
              </a:rPr>
              <a:t>80000</a:t>
            </a:r>
            <a:r>
              <a:rPr lang="en-US" altLang="ru-RU">
                <a:solidFill>
                  <a:srgbClr val="800080"/>
                </a:solidFill>
              </a:rPr>
              <a:t>CD</a:t>
            </a:r>
            <a:r>
              <a:rPr lang="ru-RU" altLang="ru-RU">
                <a:solidFill>
                  <a:srgbClr val="800080"/>
                </a:solidFill>
              </a:rPr>
              <a:t>3”: </a:t>
            </a:r>
          </a:p>
        </p:txBody>
      </p:sp>
      <p:sp>
        <p:nvSpPr>
          <p:cNvPr id="417796" name="Text Box 4"/>
          <p:cNvSpPr txBox="1">
            <a:spLocks noChangeArrowheads="1"/>
          </p:cNvSpPr>
          <p:nvPr/>
        </p:nvSpPr>
        <p:spPr bwMode="auto">
          <a:xfrm>
            <a:off x="250825" y="2663825"/>
            <a:ext cx="8642350"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800080"/>
              </a:buClr>
              <a:buSzPct val="90000"/>
              <a:buFont typeface="Wingdings 2" panose="05020102010507070707" pitchFamily="18" charset="2"/>
              <a:buChar char="u"/>
            </a:pPr>
            <a:r>
              <a:rPr lang="ru-RU" altLang="ru-RU" sz="2400" b="1">
                <a:solidFill>
                  <a:srgbClr val="CC0000"/>
                </a:solidFill>
              </a:rPr>
              <a:t>“2001:0</a:t>
            </a:r>
            <a:r>
              <a:rPr lang="en-US" altLang="ru-RU" sz="2400" b="1">
                <a:solidFill>
                  <a:srgbClr val="CC0000"/>
                </a:solidFill>
              </a:rPr>
              <a:t>DB</a:t>
            </a:r>
            <a:r>
              <a:rPr lang="ru-RU" altLang="ru-RU" sz="2400" b="1">
                <a:solidFill>
                  <a:srgbClr val="CC0000"/>
                </a:solidFill>
              </a:rPr>
              <a:t>8:0:</a:t>
            </a:r>
            <a:r>
              <a:rPr lang="en-US" altLang="ru-RU" sz="2400" b="1">
                <a:solidFill>
                  <a:srgbClr val="CC0000"/>
                </a:solidFill>
              </a:rPr>
              <a:t>CD</a:t>
            </a:r>
            <a:r>
              <a:rPr lang="ru-RU" altLang="ru-RU" sz="2400" b="1">
                <a:solidFill>
                  <a:srgbClr val="CC0000"/>
                </a:solidFill>
              </a:rPr>
              <a:t>3/60”</a:t>
            </a:r>
            <a:r>
              <a:rPr lang="ru-RU" altLang="ru-RU" sz="2400">
                <a:solidFill>
                  <a:srgbClr val="800080"/>
                </a:solidFill>
              </a:rPr>
              <a:t> — в этом случае могут быть потеряны начальные последовательности нулей (но не конечных) в пределах любого 16-битового поля адреса;</a:t>
            </a:r>
          </a:p>
          <a:p>
            <a:pPr>
              <a:spcBef>
                <a:spcPct val="50000"/>
              </a:spcBef>
              <a:buClr>
                <a:srgbClr val="800080"/>
              </a:buClr>
              <a:buSzPct val="90000"/>
              <a:buFont typeface="Wingdings 2" panose="05020102010507070707" pitchFamily="18" charset="2"/>
              <a:buChar char="v"/>
            </a:pPr>
            <a:r>
              <a:rPr lang="ru-RU" altLang="ru-RU" sz="2400" b="1">
                <a:solidFill>
                  <a:srgbClr val="CC0000"/>
                </a:solidFill>
              </a:rPr>
              <a:t>“2001:0</a:t>
            </a:r>
            <a:r>
              <a:rPr lang="en-US" altLang="ru-RU" sz="2400" b="1">
                <a:solidFill>
                  <a:srgbClr val="CC0000"/>
                </a:solidFill>
              </a:rPr>
              <a:t>DB</a:t>
            </a:r>
            <a:r>
              <a:rPr lang="ru-RU" altLang="ru-RU" sz="2400" b="1">
                <a:solidFill>
                  <a:srgbClr val="CC0000"/>
                </a:solidFill>
              </a:rPr>
              <a:t>8::</a:t>
            </a:r>
            <a:r>
              <a:rPr lang="en-US" altLang="ru-RU" sz="2400" b="1">
                <a:solidFill>
                  <a:srgbClr val="CC0000"/>
                </a:solidFill>
              </a:rPr>
              <a:t>CD</a:t>
            </a:r>
            <a:r>
              <a:rPr lang="ru-RU" altLang="ru-RU" sz="2400" b="1">
                <a:solidFill>
                  <a:srgbClr val="CC0000"/>
                </a:solidFill>
              </a:rPr>
              <a:t>30/60”</a:t>
            </a:r>
            <a:r>
              <a:rPr lang="ru-RU" altLang="ru-RU" sz="2400">
                <a:solidFill>
                  <a:srgbClr val="800080"/>
                </a:solidFill>
              </a:rPr>
              <a:t> — в этом случае адрес слева от символа “/” “расширяется” до неверного значения “2001:0</a:t>
            </a:r>
            <a:r>
              <a:rPr lang="en-US" altLang="ru-RU" sz="2400">
                <a:solidFill>
                  <a:srgbClr val="800080"/>
                </a:solidFill>
              </a:rPr>
              <a:t>DB</a:t>
            </a:r>
            <a:r>
              <a:rPr lang="ru-RU" altLang="ru-RU" sz="2400">
                <a:solidFill>
                  <a:srgbClr val="800080"/>
                </a:solidFill>
              </a:rPr>
              <a:t>8:0000:0000:0000:0000:0000:</a:t>
            </a:r>
            <a:r>
              <a:rPr lang="en-US" altLang="ru-RU" sz="2400">
                <a:solidFill>
                  <a:srgbClr val="800080"/>
                </a:solidFill>
              </a:rPr>
              <a:t>CD</a:t>
            </a:r>
            <a:r>
              <a:rPr lang="ru-RU" altLang="ru-RU" sz="2400">
                <a:solidFill>
                  <a:srgbClr val="800080"/>
                </a:solidFill>
              </a:rPr>
              <a:t>30”;</a:t>
            </a:r>
          </a:p>
          <a:p>
            <a:pPr>
              <a:spcBef>
                <a:spcPct val="50000"/>
              </a:spcBef>
              <a:buClr>
                <a:srgbClr val="800080"/>
              </a:buClr>
              <a:buSzPct val="90000"/>
              <a:buFont typeface="Wingdings 2" panose="05020102010507070707" pitchFamily="18" charset="2"/>
              <a:buChar char="w"/>
            </a:pPr>
            <a:r>
              <a:rPr lang="ru-RU" altLang="ru-RU" sz="2400" b="1">
                <a:solidFill>
                  <a:srgbClr val="CC0000"/>
                </a:solidFill>
              </a:rPr>
              <a:t>“2001:0</a:t>
            </a:r>
            <a:r>
              <a:rPr lang="en-US" altLang="ru-RU" sz="2400" b="1">
                <a:solidFill>
                  <a:srgbClr val="CC0000"/>
                </a:solidFill>
              </a:rPr>
              <a:t>DB</a:t>
            </a:r>
            <a:r>
              <a:rPr lang="ru-RU" altLang="ru-RU" sz="2400" b="1">
                <a:solidFill>
                  <a:srgbClr val="CC0000"/>
                </a:solidFill>
              </a:rPr>
              <a:t>8::</a:t>
            </a:r>
            <a:r>
              <a:rPr lang="en-US" altLang="ru-RU" sz="2400" b="1">
                <a:solidFill>
                  <a:srgbClr val="CC0000"/>
                </a:solidFill>
              </a:rPr>
              <a:t>CD</a:t>
            </a:r>
            <a:r>
              <a:rPr lang="ru-RU" altLang="ru-RU" sz="2400" b="1">
                <a:solidFill>
                  <a:srgbClr val="CC0000"/>
                </a:solidFill>
              </a:rPr>
              <a:t>3/60”</a:t>
            </a:r>
            <a:r>
              <a:rPr lang="ru-RU" altLang="ru-RU" sz="2400">
                <a:solidFill>
                  <a:srgbClr val="800080"/>
                </a:solidFill>
              </a:rPr>
              <a:t> — в этом случае адрес слева от символа “/” “расширяется” до неверного значения “2001:0</a:t>
            </a:r>
            <a:r>
              <a:rPr lang="en-US" altLang="ru-RU" sz="2400">
                <a:solidFill>
                  <a:srgbClr val="800080"/>
                </a:solidFill>
              </a:rPr>
              <a:t>DB</a:t>
            </a:r>
            <a:r>
              <a:rPr lang="ru-RU" altLang="ru-RU" sz="2400">
                <a:solidFill>
                  <a:srgbClr val="800080"/>
                </a:solidFill>
              </a:rPr>
              <a:t>8:0000:0000:0000:0000:0000:0</a:t>
            </a:r>
            <a:r>
              <a:rPr lang="en-US" altLang="ru-RU" sz="2400">
                <a:solidFill>
                  <a:srgbClr val="800080"/>
                </a:solidFill>
              </a:rPr>
              <a:t>CD</a:t>
            </a:r>
            <a:r>
              <a:rPr lang="ru-RU" altLang="ru-RU" sz="2400">
                <a:solidFill>
                  <a:srgbClr val="800080"/>
                </a:solidFill>
              </a:rPr>
              <a:t>3”.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7603" name="Text Box 3"/>
          <p:cNvSpPr txBox="1">
            <a:spLocks noChangeArrowheads="1"/>
          </p:cNvSpPr>
          <p:nvPr/>
        </p:nvSpPr>
        <p:spPr bwMode="auto">
          <a:xfrm>
            <a:off x="0" y="1042988"/>
            <a:ext cx="8982075"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Шестая версия ICMP-протокола (ICMPv6) включает рассмотренный выше псевдозаголовок и последовательность октетов, по которой вычисляется проверочная сумма (в этом заключается одно из отличий от ICMPv4, которая не предусматривает включение псевдозаголовка при расчёте проверочной суммы). Причина этого заключается в том, что ICMPv6-сообщения необходимо защитить от ошибочной доставки и искажения тех полей IPv6-заголовка, на которые оно ссылается, так как (в отличие от IPv4-протокола) IPv6-заголовок не входит в последовательность октетов, по которой вычисляется проверочная сумма сетевого уровня Internet-архитектуры. Если значение в поле “Идентификатор следующего заголовка” псевдозаголовка для ICMP-протокола равно “58”, то это указывает на наличие ICMPv6-сообщения.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8627" name="Text Box 3"/>
          <p:cNvSpPr txBox="1">
            <a:spLocks noChangeArrowheads="1"/>
          </p:cNvSpPr>
          <p:nvPr/>
        </p:nvSpPr>
        <p:spPr bwMode="auto">
          <a:xfrm>
            <a:off x="0" y="1042988"/>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800080"/>
                </a:solidFill>
              </a:rPr>
              <a:t>Максимальное “время жизни” IPv6-пакета. </a:t>
            </a:r>
            <a:r>
              <a:rPr lang="ru-RU" altLang="ru-RU" sz="2400">
                <a:solidFill>
                  <a:srgbClr val="800080"/>
                </a:solidFill>
              </a:rPr>
              <a:t>В отличие от IPv4-протокола, IPv6-узлам нет необходимости устанавливать максимальное “время жизни” IPv6-пакета (“</a:t>
            </a:r>
            <a:r>
              <a:rPr lang="en-US" altLang="ru-RU" sz="2400">
                <a:solidFill>
                  <a:srgbClr val="800080"/>
                </a:solidFill>
              </a:rPr>
              <a:t>maximum packet lifetime</a:t>
            </a:r>
            <a:r>
              <a:rPr lang="ru-RU" altLang="ru-RU" sz="2400">
                <a:solidFill>
                  <a:srgbClr val="800080"/>
                </a:solidFill>
              </a:rPr>
              <a:t>”). По этой причине поле “Время жизни” (“</a:t>
            </a:r>
            <a:r>
              <a:rPr lang="en-US" altLang="ru-RU" sz="2400">
                <a:solidFill>
                  <a:srgbClr val="800080"/>
                </a:solidFill>
              </a:rPr>
              <a:t>Time to Live</a:t>
            </a:r>
            <a:r>
              <a:rPr lang="ru-RU" altLang="ru-RU" sz="2400">
                <a:solidFill>
                  <a:srgbClr val="800080"/>
                </a:solidFill>
              </a:rPr>
              <a:t>”) в IPv4-пакете было переименовано в поле “Число ретрансляций” (“</a:t>
            </a:r>
            <a:r>
              <a:rPr lang="en-US" altLang="ru-RU" sz="2400">
                <a:solidFill>
                  <a:srgbClr val="800080"/>
                </a:solidFill>
              </a:rPr>
              <a:t>Hop Limit</a:t>
            </a:r>
            <a:r>
              <a:rPr lang="ru-RU" altLang="ru-RU" sz="2400">
                <a:solidFill>
                  <a:srgbClr val="800080"/>
                </a:solidFill>
              </a:rPr>
              <a:t>”) в IPv6-пакете. На практике, очень редко, если конечно нет каких-либо специальных задач, когда программные IPv4-модули придерживаются требования относительно ограничения времени существования пакета (причём такая ситуация остается практически неизменной). Любой протокол верхнего уровня, который “доверяет” сетевому (IP) уровню (IPv4- или IPv6-протоколу) процедуру ограничения “время жизни” пакета, должен дополнить набор реализуемых им функций специальными процедурами выявления и уничтожения просроченных пакетов.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0675" name="Text Box 3"/>
          <p:cNvSpPr txBox="1">
            <a:spLocks noChangeArrowheads="1"/>
          </p:cNvSpPr>
          <p:nvPr/>
        </p:nvSpPr>
        <p:spPr bwMode="auto">
          <a:xfrm>
            <a:off x="0" y="908050"/>
            <a:ext cx="914400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200" b="1">
                <a:solidFill>
                  <a:srgbClr val="800080"/>
                </a:solidFill>
              </a:rPr>
              <a:t>Максимальный размер поля полезной нагрузки в сообщении</a:t>
            </a:r>
            <a:r>
              <a:rPr lang="ru-RU" altLang="ru-RU" sz="2200">
                <a:solidFill>
                  <a:srgbClr val="800080"/>
                </a:solidFill>
              </a:rPr>
              <a:t>         </a:t>
            </a:r>
            <a:r>
              <a:rPr lang="ru-RU" altLang="ru-RU" sz="2200" b="1">
                <a:solidFill>
                  <a:srgbClr val="800080"/>
                </a:solidFill>
              </a:rPr>
              <a:t>протокола верхнего уровня. </a:t>
            </a:r>
            <a:r>
              <a:rPr lang="ru-RU" altLang="ru-RU" sz="2200">
                <a:solidFill>
                  <a:srgbClr val="800080"/>
                </a:solidFill>
              </a:rPr>
              <a:t>При расчёте максимального размера поля полезной нагрузки в сообщении протокола верхнего уровня, последний должен учитывать наибольший размер IPv6-заголовка относительно IPv4-заголовка. Например, в IPv4-протоколе существует специальная процедура расчёта максимального размера ТСР-блока (MSS — </a:t>
            </a:r>
            <a:r>
              <a:rPr lang="en-US" altLang="ru-RU" sz="2200">
                <a:solidFill>
                  <a:srgbClr val="800080"/>
                </a:solidFill>
              </a:rPr>
              <a:t>maximum segment size</a:t>
            </a:r>
            <a:r>
              <a:rPr lang="ru-RU" altLang="ru-RU" sz="2200">
                <a:solidFill>
                  <a:srgbClr val="800080"/>
                </a:solidFill>
              </a:rPr>
              <a:t>), в соответствие с которой этот размер рассчитывается как максимальный размер пакета (либо значение в режиме “по-умолчанию”, либо значение MTU-параметра) минус 40 октетов (из которых 20 октетов для IPv4-заголовка минимальной длины и 20 октетов для ТСР-заголовка минимальной длины). Если ТСР-протокол используется совместно с IPv6-протоколом, то тогда MSS должен рассчитываться как максимальный размер пакета минус 60 октетов, так как минимальный размер IPv6-заголовка (то есть, IPv6-заголовок без заголовков расширения) на 20 октетов длиннее, чем IPv4-заголовок минимальной длины.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1699" name="Text Box 3"/>
          <p:cNvSpPr txBox="1">
            <a:spLocks noChangeArrowheads="1"/>
          </p:cNvSpPr>
          <p:nvPr/>
        </p:nvSpPr>
        <p:spPr bwMode="auto">
          <a:xfrm>
            <a:off x="0" y="99853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b="1">
                <a:solidFill>
                  <a:srgbClr val="800080"/>
                </a:solidFill>
              </a:rPr>
              <a:t>Ответная реакция на принятые пакеты, содержащие заголовки</a:t>
            </a:r>
            <a:r>
              <a:rPr lang="ru-RU" altLang="ru-RU" sz="2600">
                <a:solidFill>
                  <a:srgbClr val="800080"/>
                </a:solidFill>
              </a:rPr>
              <a:t> </a:t>
            </a:r>
            <a:r>
              <a:rPr lang="ru-RU" altLang="ru-RU" sz="2600" b="1">
                <a:solidFill>
                  <a:srgbClr val="800080"/>
                </a:solidFill>
              </a:rPr>
              <a:t>расширения “Маршрутизация”. </a:t>
            </a:r>
            <a:r>
              <a:rPr lang="ru-RU" altLang="ru-RU" sz="2600">
                <a:solidFill>
                  <a:srgbClr val="800080"/>
                </a:solidFill>
              </a:rPr>
              <a:t>Если протокол верхнего уровня передает один или несколько сообщений, преобразуемые на сетевом уровне в IPv6-пакеты, в ответ на принятое сообщение, переданное с помощью IPv6-пакета, содержащего заголовок “Маршрутизация”, то тогда ответный(е) IPv6-пакет(ы) не должны содержать заголовок “Маршрутизация”, который был автоматически извлечен из принятого IPv6-пакета. Однако все сказанное выше не относится к процедурам проверки целостности и аутентификации IP-адреса узла/отправителя и заголовка “Маршрутизация” (например, на основе использования заголовка расширения “Аутентификация” в принятом пакете).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2723" name="Text Box 3"/>
          <p:cNvSpPr txBox="1">
            <a:spLocks noChangeArrowheads="1"/>
          </p:cNvSpPr>
          <p:nvPr/>
        </p:nvSpPr>
        <p:spPr bwMode="auto">
          <a:xfrm>
            <a:off x="0" y="998538"/>
            <a:ext cx="9144000" cy="1282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Другими словами, допускается передача только следующих типов пакетов в ответ на принятый пакет, содержащий заголовок “Маршрутизация”: </a:t>
            </a:r>
          </a:p>
        </p:txBody>
      </p:sp>
      <p:sp>
        <p:nvSpPr>
          <p:cNvPr id="542724" name="Text Box 4"/>
          <p:cNvSpPr txBox="1">
            <a:spLocks noChangeArrowheads="1"/>
          </p:cNvSpPr>
          <p:nvPr/>
        </p:nvSpPr>
        <p:spPr bwMode="auto">
          <a:xfrm>
            <a:off x="250825" y="2349500"/>
            <a:ext cx="8893175" cy="4302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300">
                <a:solidFill>
                  <a:srgbClr val="800080"/>
                </a:solidFill>
              </a:rPr>
              <a:t>ответные пакеты, не содержащие заголовков “Маршрутизация”;</a:t>
            </a:r>
          </a:p>
          <a:p>
            <a:pPr>
              <a:buSzPct val="90000"/>
              <a:buFont typeface="Wingdings 2" panose="05020102010507070707" pitchFamily="18" charset="2"/>
              <a:buChar char="k"/>
            </a:pPr>
            <a:r>
              <a:rPr lang="ru-RU" altLang="ru-RU" sz="2300">
                <a:solidFill>
                  <a:srgbClr val="800080"/>
                </a:solidFill>
              </a:rPr>
              <a:t>ответные пакеты, содержащие заголовки “Маршрутизация”, но только не те, которые были извлечены из принятого пакета (например, заголовок “Маршрутизация”, который используется для локальной настройки);</a:t>
            </a:r>
          </a:p>
          <a:p>
            <a:pPr>
              <a:buSzPct val="90000"/>
              <a:buFont typeface="Wingdings 2" panose="05020102010507070707" pitchFamily="18" charset="2"/>
              <a:buChar char="l"/>
            </a:pPr>
            <a:r>
              <a:rPr lang="ru-RU" altLang="ru-RU" sz="2300">
                <a:solidFill>
                  <a:srgbClr val="800080"/>
                </a:solidFill>
              </a:rPr>
              <a:t>ответные пакеты, содержащие заголовки “Маршрутизация”, но только те, которые были извлечены из принятого пакета узлом/получателем и прошли в обязательном порядке на узле/получателе процедуры проверки целостности и аутентификации IP-адреса узла/отправителя и заголовка “Маршрутизация”.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39651"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12.15. </a:t>
            </a:r>
            <a:r>
              <a:rPr lang="ru-RU" altLang="ru-RU" sz="2400" b="1">
                <a:solidFill>
                  <a:srgbClr val="CC0000"/>
                </a:solidFill>
              </a:rPr>
              <a:t>ICMP-протокол для IP-протокола шестой версии</a:t>
            </a:r>
            <a:r>
              <a:rPr lang="ru-RU" altLang="ru-RU" sz="2400">
                <a:solidFill>
                  <a:srgbClr val="CC0000"/>
                </a:solidFill>
              </a:rPr>
              <a:t> </a:t>
            </a:r>
          </a:p>
        </p:txBody>
      </p:sp>
      <p:sp>
        <p:nvSpPr>
          <p:cNvPr id="539652" name="Text Box 4"/>
          <p:cNvSpPr txBox="1">
            <a:spLocks noChangeArrowheads="1"/>
          </p:cNvSpPr>
          <p:nvPr/>
        </p:nvSpPr>
        <p:spPr bwMode="auto">
          <a:xfrm>
            <a:off x="0" y="1808163"/>
            <a:ext cx="9144000" cy="46148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700">
                <a:solidFill>
                  <a:srgbClr val="800080"/>
                </a:solidFill>
              </a:rPr>
              <a:t>ICMPv6-протокол имеет собственное обозначение в поле “Следующий заголовок” в </a:t>
            </a:r>
            <a:r>
              <a:rPr lang="en-GB" altLang="ru-RU" sz="2700">
                <a:solidFill>
                  <a:srgbClr val="800080"/>
                </a:solidFill>
              </a:rPr>
              <a:t>IP</a:t>
            </a:r>
            <a:r>
              <a:rPr lang="ru-RU" altLang="ru-RU" sz="2700">
                <a:solidFill>
                  <a:srgbClr val="800080"/>
                </a:solidFill>
              </a:rPr>
              <a:t>-заголовке IPv6: “58”. ICMPv6 используется в составе программного обеспечения IPv6-узлов в целях передачи сообщений, уведомляющих об ошибках, которые были обнаружены при обработке </a:t>
            </a:r>
            <a:r>
              <a:rPr lang="en-GB" altLang="ru-RU" sz="2700">
                <a:solidFill>
                  <a:srgbClr val="800080"/>
                </a:solidFill>
              </a:rPr>
              <a:t>IP</a:t>
            </a:r>
            <a:r>
              <a:rPr lang="ru-RU" altLang="ru-RU" sz="2700">
                <a:solidFill>
                  <a:srgbClr val="800080"/>
                </a:solidFill>
              </a:rPr>
              <a:t>-сообщений (</a:t>
            </a:r>
            <a:r>
              <a:rPr lang="en-GB" altLang="ru-RU" sz="2700">
                <a:solidFill>
                  <a:srgbClr val="800080"/>
                </a:solidFill>
              </a:rPr>
              <a:t>IP</a:t>
            </a:r>
            <a:r>
              <a:rPr lang="ru-RU" altLang="ru-RU" sz="2700">
                <a:solidFill>
                  <a:srgbClr val="800080"/>
                </a:solidFill>
              </a:rPr>
              <a:t>-пакетов), а также для реализации других технологических функций (например, диагностических “</a:t>
            </a:r>
            <a:r>
              <a:rPr lang="en-GB" altLang="ru-RU" sz="2700">
                <a:solidFill>
                  <a:srgbClr val="800080"/>
                </a:solidFill>
              </a:rPr>
              <a:t>ping</a:t>
            </a:r>
            <a:r>
              <a:rPr lang="ru-RU" altLang="ru-RU" sz="2700">
                <a:solidFill>
                  <a:srgbClr val="800080"/>
                </a:solidFill>
              </a:rPr>
              <a:t>”). Программный ICMPv6-модуль является составной частью IPv6-модуля и должен обязательно присутствовать в каждом IPv6-узле.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3747" name="Text Box 3"/>
          <p:cNvSpPr txBox="1">
            <a:spLocks noChangeArrowheads="1"/>
          </p:cNvSpPr>
          <p:nvPr/>
        </p:nvSpPr>
        <p:spPr bwMode="auto">
          <a:xfrm>
            <a:off x="250825" y="1763713"/>
            <a:ext cx="8596313"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Общий формат сообщений. </a:t>
            </a:r>
            <a:r>
              <a:rPr lang="ru-RU" altLang="ru-RU">
                <a:solidFill>
                  <a:srgbClr val="800080"/>
                </a:solidFill>
              </a:rPr>
              <a:t>ICMPv6-сообщения можно разделить на два класса:</a:t>
            </a:r>
          </a:p>
        </p:txBody>
      </p:sp>
      <p:sp>
        <p:nvSpPr>
          <p:cNvPr id="543748" name="Text Box 4"/>
          <p:cNvSpPr txBox="1">
            <a:spLocks noChangeArrowheads="1"/>
          </p:cNvSpPr>
          <p:nvPr/>
        </p:nvSpPr>
        <p:spPr bwMode="auto">
          <a:xfrm>
            <a:off x="701675" y="2843213"/>
            <a:ext cx="8010525"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u"/>
            </a:pPr>
            <a:r>
              <a:rPr lang="ru-RU" altLang="ru-RU" sz="2600">
                <a:solidFill>
                  <a:srgbClr val="800080"/>
                </a:solidFill>
              </a:rPr>
              <a:t>сообщения об ошибках;</a:t>
            </a:r>
          </a:p>
          <a:p>
            <a:pPr>
              <a:buSzPct val="90000"/>
              <a:buFont typeface="Wingdings 2" panose="05020102010507070707" pitchFamily="18" charset="2"/>
              <a:buChar char="v"/>
            </a:pPr>
            <a:r>
              <a:rPr lang="ru-RU" altLang="ru-RU" sz="2600">
                <a:solidFill>
                  <a:srgbClr val="800080"/>
                </a:solidFill>
              </a:rPr>
              <a:t>информационные сообщения. </a:t>
            </a:r>
          </a:p>
        </p:txBody>
      </p:sp>
      <p:sp>
        <p:nvSpPr>
          <p:cNvPr id="543749" name="Text Box 5"/>
          <p:cNvSpPr txBox="1">
            <a:spLocks noChangeArrowheads="1"/>
          </p:cNvSpPr>
          <p:nvPr/>
        </p:nvSpPr>
        <p:spPr bwMode="auto">
          <a:xfrm>
            <a:off x="206375" y="4059238"/>
            <a:ext cx="8686800"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Сообщения об ошибках отличаются тем, что в поле “Тип сообщения” старший бит имеет нулевое значение. Таким образом, сообщения об ошибках могут иметь в поле “Тип сообщения” значения 0…127, а информационные — 128…255.</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4771" name="Rectangle 3"/>
          <p:cNvSpPr>
            <a:spLocks noChangeArrowheads="1"/>
          </p:cNvSpPr>
          <p:nvPr/>
        </p:nvSpPr>
        <p:spPr bwMode="auto">
          <a:xfrm>
            <a:off x="0" y="908050"/>
            <a:ext cx="9144000" cy="1066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r>
              <a:rPr lang="ru-RU" altLang="ru-RU" sz="3200">
                <a:solidFill>
                  <a:srgbClr val="800080"/>
                </a:solidFill>
              </a:rPr>
              <a:t>Существуют следующие</a:t>
            </a:r>
            <a:r>
              <a:rPr lang="ru-RU" altLang="ru-RU" sz="3200">
                <a:solidFill>
                  <a:srgbClr val="800080"/>
                </a:solidFill>
                <a:cs typeface="Times New Roman" panose="02020603050405020304" pitchFamily="18" charset="0"/>
              </a:rPr>
              <a:t> ICMPv6-</a:t>
            </a:r>
            <a:r>
              <a:rPr lang="ru-RU" altLang="ru-RU" sz="3200">
                <a:solidFill>
                  <a:srgbClr val="800080"/>
                </a:solidFill>
              </a:rPr>
              <a:t>сообщения:</a:t>
            </a:r>
            <a:endParaRPr lang="ru-RU" altLang="ru-RU" sz="3200"/>
          </a:p>
        </p:txBody>
      </p:sp>
      <p:graphicFrame>
        <p:nvGraphicFramePr>
          <p:cNvPr id="544817" name="Group 49"/>
          <p:cNvGraphicFramePr>
            <a:graphicFrameLocks noGrp="1"/>
          </p:cNvGraphicFramePr>
          <p:nvPr/>
        </p:nvGraphicFramePr>
        <p:xfrm>
          <a:off x="250825" y="2033588"/>
          <a:ext cx="8596313" cy="3735387"/>
        </p:xfrm>
        <a:graphic>
          <a:graphicData uri="http://schemas.openxmlformats.org/drawingml/2006/table">
            <a:tbl>
              <a:tblPr/>
              <a:tblGrid>
                <a:gridCol w="2057400">
                  <a:extLst>
                    <a:ext uri="{9D8B030D-6E8A-4147-A177-3AD203B41FA5}">
                      <a16:colId xmlns:a16="http://schemas.microsoft.com/office/drawing/2014/main" val="731414738"/>
                    </a:ext>
                  </a:extLst>
                </a:gridCol>
                <a:gridCol w="6538913">
                  <a:extLst>
                    <a:ext uri="{9D8B030D-6E8A-4147-A177-3AD203B41FA5}">
                      <a16:colId xmlns:a16="http://schemas.microsoft.com/office/drawing/2014/main" val="2235943464"/>
                    </a:ext>
                  </a:extLst>
                </a:gridCol>
              </a:tblGrid>
              <a:tr h="466725">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1" u="sng"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Сообщения об ошибках</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anchorCtr="1" horzOverflow="overflow">
                    <a:lnL cap="flat">
                      <a:noFill/>
                    </a:lnL>
                    <a:lnR cap="flat">
                      <a:noFill/>
                    </a:lnR>
                    <a:lnT cap="flat">
                      <a:noFill/>
                    </a:lnT>
                    <a:lnB>
                      <a:noFill/>
                    </a:lnB>
                    <a:lnTlToBr>
                      <a:noFill/>
                    </a:lnTlToBr>
                    <a:lnBlToTr>
                      <a:noFill/>
                    </a:lnBlToTr>
                    <a:noFill/>
                  </a:tcPr>
                </a:tc>
                <a:tc hMerge="1">
                  <a:txBody>
                    <a:bodyPr/>
                    <a:lstStyle/>
                    <a:p>
                      <a:endParaRPr lang="ru-RU"/>
                    </a:p>
                  </a:txBody>
                  <a:tcPr/>
                </a:tc>
                <a:extLst>
                  <a:ext uri="{0D108BD9-81ED-4DB2-BD59-A6C34878D82A}">
                    <a16:rowId xmlns:a16="http://schemas.microsoft.com/office/drawing/2014/main" val="2930728114"/>
                  </a:ext>
                </a:extLst>
              </a:tr>
              <a:tr h="466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“1”</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 узел назначения не достижим;</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187502791"/>
                  </a:ext>
                </a:extLst>
              </a:tr>
              <a:tr h="466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“2”</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 размер </a:t>
                      </a:r>
                      <a:r>
                        <a:rPr kumimoji="0" lang="en-GB"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IP</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-пакета слишком большой;</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522035600"/>
                  </a:ext>
                </a:extLst>
              </a:tr>
              <a:tr h="4683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“3”</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 превышение времени;</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230695305"/>
                  </a:ext>
                </a:extLst>
              </a:tr>
              <a:tr h="466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“4”</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 параметрическая проблема;</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11343081"/>
                  </a:ext>
                </a:extLst>
              </a:tr>
              <a:tr h="466725">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1" u="sng"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Информационные сообщения</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anchorCtr="1" horzOverflow="overflow">
                    <a:lnL cap="flat">
                      <a:noFill/>
                    </a:lnL>
                    <a:lnR cap="flat">
                      <a:noFill/>
                    </a:lnR>
                    <a:lnT>
                      <a:noFill/>
                    </a:lnT>
                    <a:lnB>
                      <a:noFill/>
                    </a:lnB>
                    <a:lnTlToBr>
                      <a:noFill/>
                    </a:lnTlToBr>
                    <a:lnBlToTr>
                      <a:noFill/>
                    </a:lnBlToTr>
                    <a:noFill/>
                  </a:tcPr>
                </a:tc>
                <a:tc hMerge="1">
                  <a:txBody>
                    <a:bodyPr/>
                    <a:lstStyle/>
                    <a:p>
                      <a:endParaRPr lang="ru-RU"/>
                    </a:p>
                  </a:txBody>
                  <a:tcPr/>
                </a:tc>
                <a:extLst>
                  <a:ext uri="{0D108BD9-81ED-4DB2-BD59-A6C34878D82A}">
                    <a16:rowId xmlns:a16="http://schemas.microsoft.com/office/drawing/2014/main" val="404920645"/>
                  </a:ext>
                </a:extLst>
              </a:tr>
              <a:tr h="466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“128”</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p>
                  </a:txBody>
                  <a:tcPr marL="0" marR="0" marT="0" marB="0" anchor="b"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 запрашивающий эхо-пакет;</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755628715"/>
                  </a:ext>
                </a:extLst>
              </a:tr>
              <a:tr h="466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“129”</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b"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rPr>
                        <a:t>- ответный эхо-пакет.</a:t>
                      </a:r>
                      <a:endParaRPr kumimoji="0" lang="ru-RU" altLang="ru-RU" sz="28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737024742"/>
                  </a:ext>
                </a:extLst>
              </a:tr>
            </a:tbl>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5795" name="Text Box 3"/>
          <p:cNvSpPr txBox="1">
            <a:spLocks noChangeArrowheads="1"/>
          </p:cNvSpPr>
          <p:nvPr/>
        </p:nvSpPr>
        <p:spPr bwMode="auto">
          <a:xfrm>
            <a:off x="250825" y="1089025"/>
            <a:ext cx="8642350" cy="5578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Каждому ICMPv6-сообщению предшествует IPv6-заголовок и может быть один или несколько (или не быть вообще) IPv6-заголовков расширения. ICMPv6-заголовок идентифицируется значением “58” в поле “Следующий заголовок” заголовка, который непосредственно предшествует ICMPv6-заголовку. (</a:t>
            </a:r>
            <a:r>
              <a:rPr lang="ru-RU" altLang="ru-RU" sz="3000" i="1" u="sng">
                <a:solidFill>
                  <a:srgbClr val="800080"/>
                </a:solidFill>
              </a:rPr>
              <a:t>Замечание</a:t>
            </a:r>
            <a:r>
              <a:rPr lang="ru-RU" altLang="ru-RU" sz="3000" i="1">
                <a:solidFill>
                  <a:srgbClr val="800080"/>
                </a:solidFill>
              </a:rPr>
              <a:t>. Это значение отличается от того, которое используется в стандарте ICMPv4.</a:t>
            </a:r>
            <a:r>
              <a:rPr lang="ru-RU" altLang="ru-RU" sz="3000">
                <a:solidFill>
                  <a:srgbClr val="800080"/>
                </a:solidFill>
              </a:rPr>
              <a:t>) На рис.12.24 представлен общий формат ICMPv6-сообщений.</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7861" name="Text Box 21"/>
          <p:cNvSpPr txBox="1">
            <a:spLocks noChangeArrowheads="1"/>
          </p:cNvSpPr>
          <p:nvPr/>
        </p:nvSpPr>
        <p:spPr bwMode="auto">
          <a:xfrm>
            <a:off x="0" y="5634038"/>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Рис.12.24. Общий формат ICMPv6-сообщений </a:t>
            </a:r>
          </a:p>
        </p:txBody>
      </p:sp>
      <p:grpSp>
        <p:nvGrpSpPr>
          <p:cNvPr id="547865" name="Group 25"/>
          <p:cNvGrpSpPr>
            <a:grpSpLocks/>
          </p:cNvGrpSpPr>
          <p:nvPr/>
        </p:nvGrpSpPr>
        <p:grpSpPr bwMode="auto">
          <a:xfrm>
            <a:off x="250825" y="1719263"/>
            <a:ext cx="8642350" cy="3240087"/>
            <a:chOff x="158" y="1083"/>
            <a:chExt cx="5444" cy="2041"/>
          </a:xfrm>
        </p:grpSpPr>
        <p:sp>
          <p:nvSpPr>
            <p:cNvPr id="547864" name="Text Box 24"/>
            <p:cNvSpPr txBox="1">
              <a:spLocks noChangeArrowheads="1"/>
            </p:cNvSpPr>
            <p:nvPr/>
          </p:nvSpPr>
          <p:spPr bwMode="auto">
            <a:xfrm>
              <a:off x="158" y="2217"/>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nvGrpSpPr>
            <p:cNvPr id="547845" name="Group 5"/>
            <p:cNvGrpSpPr>
              <a:grpSpLocks/>
            </p:cNvGrpSpPr>
            <p:nvPr/>
          </p:nvGrpSpPr>
          <p:grpSpPr bwMode="auto">
            <a:xfrm>
              <a:off x="158" y="1083"/>
              <a:ext cx="5444" cy="341"/>
              <a:chOff x="158" y="487"/>
              <a:chExt cx="5444" cy="341"/>
            </a:xfrm>
          </p:grpSpPr>
          <p:sp>
            <p:nvSpPr>
              <p:cNvPr id="547846" name="Line 6"/>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47847" name="Line 7"/>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47848" name="Line 8"/>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47849" name="Line 9"/>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47850"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47851" name="Text Box 11"/>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47852" name="Text Box 12"/>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47853" name="Text Box 13"/>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47854" name="Text Box 14"/>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47856" name="Text Box 16"/>
            <p:cNvSpPr txBox="1">
              <a:spLocks noChangeArrowheads="1"/>
            </p:cNvSpPr>
            <p:nvPr/>
          </p:nvSpPr>
          <p:spPr bwMode="auto">
            <a:xfrm>
              <a:off x="158" y="1338"/>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47857" name="Text Box 17"/>
            <p:cNvSpPr txBox="1">
              <a:spLocks noChangeArrowheads="1"/>
            </p:cNvSpPr>
            <p:nvPr/>
          </p:nvSpPr>
          <p:spPr bwMode="auto">
            <a:xfrm>
              <a:off x="1519" y="1338"/>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47860" name="Text Box 20"/>
            <p:cNvSpPr txBox="1">
              <a:spLocks noChangeArrowheads="1"/>
            </p:cNvSpPr>
            <p:nvPr/>
          </p:nvSpPr>
          <p:spPr bwMode="auto">
            <a:xfrm>
              <a:off x="2880" y="1338"/>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sp>
          <p:nvSpPr>
            <p:cNvPr id="547862" name="Text Box 22"/>
            <p:cNvSpPr txBox="1">
              <a:spLocks noChangeArrowheads="1"/>
            </p:cNvSpPr>
            <p:nvPr/>
          </p:nvSpPr>
          <p:spPr bwMode="auto">
            <a:xfrm>
              <a:off x="158" y="1820"/>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47863" name="Text Box 23"/>
            <p:cNvSpPr txBox="1">
              <a:spLocks noChangeArrowheads="1"/>
            </p:cNvSpPr>
            <p:nvPr/>
          </p:nvSpPr>
          <p:spPr bwMode="auto">
            <a:xfrm>
              <a:off x="158" y="2614"/>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47858" name="Text Box 18"/>
            <p:cNvSpPr txBox="1">
              <a:spLocks noChangeArrowheads="1"/>
            </p:cNvSpPr>
            <p:nvPr/>
          </p:nvSpPr>
          <p:spPr bwMode="auto">
            <a:xfrm>
              <a:off x="187" y="2245"/>
              <a:ext cx="5386" cy="510"/>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a:solidFill>
                    <a:srgbClr val="CC0000"/>
                  </a:solidFill>
                  <a:effectLst>
                    <a:outerShdw blurRad="38100" dist="38100" dir="2700000" algn="tl">
                      <a:srgbClr val="000000"/>
                    </a:outerShdw>
                  </a:effectLst>
                </a:rPr>
                <a:t>Поле полезной нагрузки </a:t>
              </a:r>
              <a:r>
                <a:rPr lang="en-US" altLang="ru-RU">
                  <a:solidFill>
                    <a:srgbClr val="CC0000"/>
                  </a:solidFill>
                  <a:effectLst>
                    <a:outerShdw blurRad="38100" dist="38100" dir="2700000" algn="tl">
                      <a:srgbClr val="000000"/>
                    </a:outerShdw>
                  </a:effectLst>
                </a:rPr>
                <a:t>ICMPv6</a:t>
              </a:r>
              <a:r>
                <a:rPr lang="ru-RU" altLang="ru-RU">
                  <a:solidFill>
                    <a:srgbClr val="CC0000"/>
                  </a:solidFill>
                  <a:effectLst>
                    <a:outerShdw blurRad="38100" dist="38100" dir="2700000" algn="tl">
                      <a:srgbClr val="000000"/>
                    </a:outerShdw>
                  </a:effectLst>
                </a:rPr>
                <a:t>-сообщения</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8819" name="Text Box 3"/>
          <p:cNvSpPr txBox="1">
            <a:spLocks noChangeArrowheads="1"/>
          </p:cNvSpPr>
          <p:nvPr/>
        </p:nvSpPr>
        <p:spPr bwMode="auto">
          <a:xfrm>
            <a:off x="0" y="998538"/>
            <a:ext cx="9144000" cy="2041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При записи </a:t>
            </a:r>
            <a:r>
              <a:rPr lang="en-GB" altLang="ru-RU" sz="3200">
                <a:solidFill>
                  <a:srgbClr val="800080"/>
                </a:solidFill>
              </a:rPr>
              <a:t>IP</a:t>
            </a:r>
            <a:r>
              <a:rPr lang="en-US" altLang="ru-RU" sz="3200">
                <a:solidFill>
                  <a:srgbClr val="800080"/>
                </a:solidFill>
              </a:rPr>
              <a:t>v</a:t>
            </a:r>
            <a:r>
              <a:rPr lang="ru-RU" altLang="ru-RU" sz="3200">
                <a:solidFill>
                  <a:srgbClr val="800080"/>
                </a:solidFill>
              </a:rPr>
              <a:t>6-адреса </a:t>
            </a:r>
            <a:r>
              <a:rPr lang="en-US" altLang="ru-RU" sz="3200">
                <a:solidFill>
                  <a:srgbClr val="800080"/>
                </a:solidFill>
              </a:rPr>
              <a:t>IP</a:t>
            </a:r>
            <a:r>
              <a:rPr lang="ru-RU" altLang="ru-RU" sz="3200">
                <a:solidFill>
                  <a:srgbClr val="800080"/>
                </a:solidFill>
              </a:rPr>
              <a:t>-узла совместно с префиксом этого </a:t>
            </a:r>
            <a:r>
              <a:rPr lang="en-GB" altLang="ru-RU" sz="3200">
                <a:solidFill>
                  <a:srgbClr val="800080"/>
                </a:solidFill>
              </a:rPr>
              <a:t>IP</a:t>
            </a:r>
            <a:r>
              <a:rPr lang="en-US" altLang="ru-RU" sz="3200">
                <a:solidFill>
                  <a:srgbClr val="800080"/>
                </a:solidFill>
              </a:rPr>
              <a:t>v</a:t>
            </a:r>
            <a:r>
              <a:rPr lang="ru-RU" altLang="ru-RU" sz="3200">
                <a:solidFill>
                  <a:srgbClr val="800080"/>
                </a:solidFill>
              </a:rPr>
              <a:t>6-адреса </a:t>
            </a:r>
            <a:r>
              <a:rPr lang="en-US" altLang="ru-RU" sz="3200">
                <a:solidFill>
                  <a:srgbClr val="800080"/>
                </a:solidFill>
              </a:rPr>
              <a:t>IP</a:t>
            </a:r>
            <a:r>
              <a:rPr lang="ru-RU" altLang="ru-RU" sz="3200">
                <a:solidFill>
                  <a:srgbClr val="800080"/>
                </a:solidFill>
              </a:rPr>
              <a:t>-узла (например, префикс </a:t>
            </a:r>
            <a:r>
              <a:rPr lang="en-US" altLang="ru-RU" sz="3200">
                <a:solidFill>
                  <a:srgbClr val="800080"/>
                </a:solidFill>
              </a:rPr>
              <a:t>IP</a:t>
            </a:r>
            <a:r>
              <a:rPr lang="ru-RU" altLang="ru-RU" sz="3200">
                <a:solidFill>
                  <a:srgbClr val="800080"/>
                </a:solidFill>
              </a:rPr>
              <a:t>-узла некой подсети) допускаются следующие форматы: </a:t>
            </a:r>
          </a:p>
        </p:txBody>
      </p:sp>
      <p:sp>
        <p:nvSpPr>
          <p:cNvPr id="418820" name="Text Box 4"/>
          <p:cNvSpPr txBox="1">
            <a:spLocks noChangeArrowheads="1"/>
          </p:cNvSpPr>
          <p:nvPr/>
        </p:nvSpPr>
        <p:spPr bwMode="auto">
          <a:xfrm>
            <a:off x="206375" y="3249613"/>
            <a:ext cx="8642350" cy="30829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j"/>
            </a:pPr>
            <a:r>
              <a:rPr lang="en-GB" altLang="ru-RU">
                <a:solidFill>
                  <a:srgbClr val="800080"/>
                </a:solidFill>
              </a:rPr>
              <a:t>IP</a:t>
            </a:r>
            <a:r>
              <a:rPr lang="en-US" altLang="ru-RU">
                <a:solidFill>
                  <a:srgbClr val="800080"/>
                </a:solidFill>
              </a:rPr>
              <a:t>v</a:t>
            </a:r>
            <a:r>
              <a:rPr lang="ru-RU" altLang="ru-RU">
                <a:solidFill>
                  <a:srgbClr val="800080"/>
                </a:solidFill>
              </a:rPr>
              <a:t>6-адрес </a:t>
            </a:r>
            <a:r>
              <a:rPr lang="en-US" altLang="ru-RU">
                <a:solidFill>
                  <a:srgbClr val="800080"/>
                </a:solidFill>
              </a:rPr>
              <a:t>IP</a:t>
            </a:r>
            <a:r>
              <a:rPr lang="ru-RU" altLang="ru-RU">
                <a:solidFill>
                  <a:srgbClr val="800080"/>
                </a:solidFill>
              </a:rPr>
              <a:t>-узла — </a:t>
            </a:r>
            <a:r>
              <a:rPr lang="ru-RU" altLang="ru-RU" b="1">
                <a:solidFill>
                  <a:srgbClr val="800080"/>
                </a:solidFill>
              </a:rPr>
              <a:t>“2001:0</a:t>
            </a:r>
            <a:r>
              <a:rPr lang="en-US" altLang="ru-RU" b="1">
                <a:solidFill>
                  <a:srgbClr val="800080"/>
                </a:solidFill>
              </a:rPr>
              <a:t>DB</a:t>
            </a:r>
            <a:r>
              <a:rPr lang="ru-RU" altLang="ru-RU" b="1">
                <a:solidFill>
                  <a:srgbClr val="800080"/>
                </a:solidFill>
              </a:rPr>
              <a:t>8:0:</a:t>
            </a:r>
            <a:r>
              <a:rPr lang="en-US" altLang="ru-RU" b="1">
                <a:solidFill>
                  <a:srgbClr val="800080"/>
                </a:solidFill>
              </a:rPr>
              <a:t>CD</a:t>
            </a:r>
            <a:r>
              <a:rPr lang="ru-RU" altLang="ru-RU" b="1">
                <a:solidFill>
                  <a:srgbClr val="800080"/>
                </a:solidFill>
              </a:rPr>
              <a:t>30:123:4567:89</a:t>
            </a:r>
            <a:r>
              <a:rPr lang="en-US" altLang="ru-RU" b="1">
                <a:solidFill>
                  <a:srgbClr val="800080"/>
                </a:solidFill>
              </a:rPr>
              <a:t>AB</a:t>
            </a:r>
            <a:r>
              <a:rPr lang="ru-RU" altLang="ru-RU" b="1">
                <a:solidFill>
                  <a:srgbClr val="800080"/>
                </a:solidFill>
              </a:rPr>
              <a:t>:</a:t>
            </a:r>
            <a:r>
              <a:rPr lang="en-US" altLang="ru-RU" b="1">
                <a:solidFill>
                  <a:srgbClr val="800080"/>
                </a:solidFill>
              </a:rPr>
              <a:t>CDEF</a:t>
            </a:r>
            <a:r>
              <a:rPr lang="ru-RU" altLang="ru-RU" b="1">
                <a:solidFill>
                  <a:srgbClr val="800080"/>
                </a:solidFill>
              </a:rPr>
              <a:t>”</a:t>
            </a:r>
            <a:r>
              <a:rPr lang="ru-RU" altLang="ru-RU">
                <a:solidFill>
                  <a:srgbClr val="800080"/>
                </a:solidFill>
              </a:rPr>
              <a:t>;</a:t>
            </a:r>
          </a:p>
          <a:p>
            <a:pPr>
              <a:spcBef>
                <a:spcPct val="50000"/>
              </a:spcBef>
              <a:buSzPct val="90000"/>
              <a:buFont typeface="Wingdings 2" panose="05020102010507070707" pitchFamily="18" charset="2"/>
              <a:buChar char="k"/>
            </a:pPr>
            <a:r>
              <a:rPr lang="ru-RU" altLang="ru-RU">
                <a:solidFill>
                  <a:srgbClr val="800080"/>
                </a:solidFill>
              </a:rPr>
              <a:t>номер подсети, в которой расположен </a:t>
            </a:r>
            <a:r>
              <a:rPr lang="en-US" altLang="ru-RU">
                <a:solidFill>
                  <a:srgbClr val="800080"/>
                </a:solidFill>
              </a:rPr>
              <a:t>IP</a:t>
            </a:r>
            <a:r>
              <a:rPr lang="ru-RU" altLang="ru-RU">
                <a:solidFill>
                  <a:srgbClr val="800080"/>
                </a:solidFill>
              </a:rPr>
              <a:t>-узел — </a:t>
            </a:r>
            <a:r>
              <a:rPr lang="ru-RU" altLang="ru-RU" b="1">
                <a:solidFill>
                  <a:srgbClr val="800080"/>
                </a:solidFill>
              </a:rPr>
              <a:t>“2001:0</a:t>
            </a:r>
            <a:r>
              <a:rPr lang="en-US" altLang="ru-RU" b="1">
                <a:solidFill>
                  <a:srgbClr val="800080"/>
                </a:solidFill>
              </a:rPr>
              <a:t>DB</a:t>
            </a:r>
            <a:r>
              <a:rPr lang="ru-RU" altLang="ru-RU" b="1">
                <a:solidFill>
                  <a:srgbClr val="800080"/>
                </a:solidFill>
              </a:rPr>
              <a:t>8:0:</a:t>
            </a:r>
            <a:r>
              <a:rPr lang="en-US" altLang="ru-RU" b="1">
                <a:solidFill>
                  <a:srgbClr val="800080"/>
                </a:solidFill>
              </a:rPr>
              <a:t>CD</a:t>
            </a:r>
            <a:r>
              <a:rPr lang="ru-RU" altLang="ru-RU" b="1">
                <a:solidFill>
                  <a:srgbClr val="800080"/>
                </a:solidFill>
              </a:rPr>
              <a:t>30::/60”</a:t>
            </a:r>
            <a:r>
              <a:rPr lang="ru-RU" altLang="ru-RU">
                <a:solidFill>
                  <a:srgbClr val="800080"/>
                </a:solidFill>
              </a:rPr>
              <a:t>;</a:t>
            </a:r>
          </a:p>
          <a:p>
            <a:pPr>
              <a:spcBef>
                <a:spcPct val="50000"/>
              </a:spcBef>
              <a:buSzPct val="90000"/>
              <a:buFont typeface="Wingdings 2" panose="05020102010507070707" pitchFamily="18" charset="2"/>
              <a:buChar char="l"/>
            </a:pPr>
            <a:r>
              <a:rPr lang="ru-RU" altLang="ru-RU">
                <a:solidFill>
                  <a:srgbClr val="800080"/>
                </a:solidFill>
              </a:rPr>
              <a:t>комбинация адрес/префикс </a:t>
            </a:r>
            <a:r>
              <a:rPr lang="ru-RU" altLang="ru-RU" b="1">
                <a:solidFill>
                  <a:srgbClr val="800080"/>
                </a:solidFill>
              </a:rPr>
              <a:t>—“2001:0</a:t>
            </a:r>
            <a:r>
              <a:rPr lang="en-US" altLang="ru-RU" b="1">
                <a:solidFill>
                  <a:srgbClr val="800080"/>
                </a:solidFill>
              </a:rPr>
              <a:t>DB</a:t>
            </a:r>
            <a:r>
              <a:rPr lang="ru-RU" altLang="ru-RU" b="1">
                <a:solidFill>
                  <a:srgbClr val="800080"/>
                </a:solidFill>
              </a:rPr>
              <a:t>8:0:</a:t>
            </a:r>
            <a:r>
              <a:rPr lang="en-US" altLang="ru-RU" b="1">
                <a:solidFill>
                  <a:srgbClr val="800080"/>
                </a:solidFill>
              </a:rPr>
              <a:t>CD</a:t>
            </a:r>
            <a:r>
              <a:rPr lang="ru-RU" altLang="ru-RU" b="1">
                <a:solidFill>
                  <a:srgbClr val="800080"/>
                </a:solidFill>
              </a:rPr>
              <a:t>30:123:4567:89</a:t>
            </a:r>
            <a:r>
              <a:rPr lang="en-US" altLang="ru-RU" b="1">
                <a:solidFill>
                  <a:srgbClr val="800080"/>
                </a:solidFill>
              </a:rPr>
              <a:t>AB</a:t>
            </a:r>
            <a:r>
              <a:rPr lang="ru-RU" altLang="ru-RU" b="1">
                <a:solidFill>
                  <a:srgbClr val="800080"/>
                </a:solidFill>
              </a:rPr>
              <a:t>:</a:t>
            </a:r>
            <a:r>
              <a:rPr lang="en-US" altLang="ru-RU" b="1">
                <a:solidFill>
                  <a:srgbClr val="800080"/>
                </a:solidFill>
              </a:rPr>
              <a:t>CDEF</a:t>
            </a:r>
            <a:r>
              <a:rPr lang="ru-RU" altLang="ru-RU" b="1">
                <a:solidFill>
                  <a:srgbClr val="800080"/>
                </a:solidFill>
              </a:rPr>
              <a:t>/60”</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8867" name="Text Box 3"/>
          <p:cNvSpPr txBox="1">
            <a:spLocks noChangeArrowheads="1"/>
          </p:cNvSpPr>
          <p:nvPr/>
        </p:nvSpPr>
        <p:spPr bwMode="auto">
          <a:xfrm>
            <a:off x="206375" y="1358900"/>
            <a:ext cx="86423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3000">
                <a:solidFill>
                  <a:srgbClr val="800080"/>
                </a:solidFill>
              </a:rPr>
              <a:t>Поле </a:t>
            </a:r>
            <a:r>
              <a:rPr lang="ru-RU" altLang="ru-RU" sz="3000" i="1">
                <a:solidFill>
                  <a:srgbClr val="800080"/>
                </a:solidFill>
              </a:rPr>
              <a:t>“Тип ICMPv6-сообщения”</a:t>
            </a:r>
            <a:r>
              <a:rPr lang="ru-RU" altLang="ru-RU" sz="3000">
                <a:solidFill>
                  <a:srgbClr val="800080"/>
                </a:solidFill>
              </a:rPr>
              <a:t> указывает на тип ICMPv6-сообщения. Значение, содержащееся в этом поле, определяет формат следующих за этим полем данных.</a:t>
            </a:r>
          </a:p>
          <a:p>
            <a:r>
              <a:rPr lang="ru-RU" altLang="ru-RU" sz="3000">
                <a:solidFill>
                  <a:srgbClr val="800080"/>
                </a:solidFill>
              </a:rPr>
              <a:t>Поле </a:t>
            </a:r>
            <a:r>
              <a:rPr lang="ru-RU" altLang="ru-RU" sz="3000" i="1">
                <a:solidFill>
                  <a:srgbClr val="800080"/>
                </a:solidFill>
              </a:rPr>
              <a:t>“Тип кодирования”</a:t>
            </a:r>
            <a:r>
              <a:rPr lang="ru-RU" altLang="ru-RU" sz="3000">
                <a:solidFill>
                  <a:srgbClr val="800080"/>
                </a:solidFill>
              </a:rPr>
              <a:t> зависит от типа ICMPv6-сообщения. Оно предназначено для создания дополнительного уровня структуры сообщения.</a:t>
            </a:r>
          </a:p>
          <a:p>
            <a:r>
              <a:rPr lang="ru-RU" altLang="ru-RU" sz="3000">
                <a:solidFill>
                  <a:srgbClr val="800080"/>
                </a:solidFill>
              </a:rPr>
              <a:t>Поле </a:t>
            </a:r>
            <a:r>
              <a:rPr lang="ru-RU" altLang="ru-RU" sz="3000" i="1">
                <a:solidFill>
                  <a:srgbClr val="800080"/>
                </a:solidFill>
              </a:rPr>
              <a:t>“Проверочная сумма”</a:t>
            </a:r>
            <a:r>
              <a:rPr lang="ru-RU" altLang="ru-RU" sz="3000">
                <a:solidFill>
                  <a:srgbClr val="800080"/>
                </a:solidFill>
              </a:rPr>
              <a:t> используется для обнаружения искаженных данных в ICMPv6-сообщении и некоторых частях IPv6-заголовка.</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49891" name="Text Box 3"/>
          <p:cNvSpPr txBox="1">
            <a:spLocks noChangeArrowheads="1"/>
          </p:cNvSpPr>
          <p:nvPr/>
        </p:nvSpPr>
        <p:spPr bwMode="auto">
          <a:xfrm>
            <a:off x="250825" y="1358900"/>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b="1">
                <a:solidFill>
                  <a:srgbClr val="800080"/>
                </a:solidFill>
              </a:rPr>
              <a:t>Определение адреса источника сообщения. </a:t>
            </a:r>
            <a:r>
              <a:rPr lang="ru-RU" altLang="ru-RU" sz="3200">
                <a:solidFill>
                  <a:srgbClr val="800080"/>
                </a:solidFill>
              </a:rPr>
              <a:t>IP-узел, который передает ICMPv6-сообщение, должен определить IPv6-адреса источника и получателя сообщения и разместить их в IPv6-заголовке и только потом рассчитывать контрольную сумму. Если IP-узел имеет более одного адреса, то тогда он должен выбрать адрес источника сообщения следующим образом:</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0915" name="Text Box 3"/>
          <p:cNvSpPr txBox="1">
            <a:spLocks noChangeArrowheads="1"/>
          </p:cNvSpPr>
          <p:nvPr/>
        </p:nvSpPr>
        <p:spPr bwMode="auto">
          <a:xfrm>
            <a:off x="296863" y="1130300"/>
            <a:ext cx="8847137" cy="5330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2" panose="05020102010507070707" pitchFamily="18" charset="2"/>
              <a:buChar char="u"/>
            </a:pPr>
            <a:r>
              <a:rPr lang="ru-RU" altLang="ru-RU" sz="2600">
                <a:solidFill>
                  <a:srgbClr val="800080"/>
                </a:solidFill>
              </a:rPr>
              <a:t>если сообщение является ответом на сообщение, которое было принято этим IP-узлом и содержало один из его уникальных адресов, то тогда адрес источника в ответе должен быть таким, который был указан в принятом сообщении (адрес получателя);</a:t>
            </a:r>
          </a:p>
          <a:p>
            <a:pPr>
              <a:spcBef>
                <a:spcPct val="20000"/>
              </a:spcBef>
              <a:buSzPct val="90000"/>
              <a:buFont typeface="Wingdings 2" panose="05020102010507070707" pitchFamily="18" charset="2"/>
              <a:buChar char="v"/>
            </a:pPr>
            <a:r>
              <a:rPr lang="ru-RU" altLang="ru-RU" sz="2600">
                <a:solidFill>
                  <a:srgbClr val="800080"/>
                </a:solidFill>
              </a:rPr>
              <a:t>если сообщение является ответом на сообщение, которое было принято этим IP-узлом и содержало широковещательный или групповой адрес (причем данный IP-узел входит в это объединение узлов с таким адресом), то тогда адрес источника в ответе должен быть уникальным адресом того интерфейса, на который поступил IP-пакет с широковещательным или групповым адресом;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1939" name="Text Box 3"/>
          <p:cNvSpPr txBox="1">
            <a:spLocks noChangeArrowheads="1"/>
          </p:cNvSpPr>
          <p:nvPr/>
        </p:nvSpPr>
        <p:spPr bwMode="auto">
          <a:xfrm>
            <a:off x="206375" y="1133475"/>
            <a:ext cx="8937625" cy="5521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buSzPct val="90000"/>
              <a:buFont typeface="Wingdings 2" panose="05020102010507070707" pitchFamily="18" charset="2"/>
              <a:buChar char="w"/>
            </a:pPr>
            <a:r>
              <a:rPr lang="ru-RU" altLang="ru-RU" sz="2200">
                <a:solidFill>
                  <a:srgbClr val="800080"/>
                </a:solidFill>
              </a:rPr>
              <a:t>если сообщение является ответом на сообщение, переданное по адресу, который не принадлежит данному IP-узлу (но было им получено), то тогда целесообразно, чтобы адрес источника был уникальным адресом этого IP-узла, который используется последним для диагностирования ошибок (то есть, наиболее приемлем для диагностирования ошибок). Например, если сообщение является ответом на IP-пакет, подлежащий дальнейшей ретрансляции, но которая не может быть успешно осуществлена, то тогда адрес источника в ответе должен быть уникальным адресом того интерфейса, на который поступил этот “бракованный” IP-пакет;</a:t>
            </a:r>
          </a:p>
          <a:p>
            <a:pPr>
              <a:lnSpc>
                <a:spcPct val="90000"/>
              </a:lnSpc>
              <a:buSzPct val="90000"/>
              <a:buFont typeface="Wingdings 2" panose="05020102010507070707" pitchFamily="18" charset="2"/>
              <a:buChar char="x"/>
            </a:pPr>
            <a:r>
              <a:rPr lang="ru-RU" altLang="ru-RU" sz="2200">
                <a:solidFill>
                  <a:srgbClr val="800080"/>
                </a:solidFill>
              </a:rPr>
              <a:t>во всех других случаях должна быть проверена маршрутная таблица этого IP-узла с целью определения интерфейса, который будет использоваться для передачи сообщения по указанному адресу назначения. После такой проверки в качестве адреса источника сообщения должен быть указан адрес, принадлежащий интерфейсу, который будет использоваться для передачи сообщения. </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2963" name="Text Box 3"/>
          <p:cNvSpPr txBox="1">
            <a:spLocks noChangeArrowheads="1"/>
          </p:cNvSpPr>
          <p:nvPr/>
        </p:nvSpPr>
        <p:spPr bwMode="auto">
          <a:xfrm>
            <a:off x="250825" y="954088"/>
            <a:ext cx="86868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b="1">
                <a:solidFill>
                  <a:srgbClr val="800080"/>
                </a:solidFill>
              </a:rPr>
              <a:t>Вычисление проверочной суммы сообщения. </a:t>
            </a:r>
            <a:r>
              <a:rPr lang="ru-RU" altLang="ru-RU" sz="2600">
                <a:solidFill>
                  <a:srgbClr val="800080"/>
                </a:solidFill>
              </a:rPr>
              <a:t>Проверочная сумма вычисляется по битовой последовательности, включающей всё ICMPv6-сообщение, начинающееся с поля “Тип ICMPv6-сообщения”, и предварительно добавленный “псевдозаголовок”, состоящий из отдельных полей IPv6-заголовка. “Псевдозаголовок” также содержит поле “Следующий заголовок” со значением “58”. (</a:t>
            </a:r>
            <a:r>
              <a:rPr lang="ru-RU" altLang="ru-RU" sz="2600" i="1" u="sng">
                <a:solidFill>
                  <a:srgbClr val="800080"/>
                </a:solidFill>
              </a:rPr>
              <a:t>Замечание</a:t>
            </a:r>
            <a:r>
              <a:rPr lang="ru-RU" altLang="ru-RU" sz="2600" i="1">
                <a:solidFill>
                  <a:srgbClr val="800080"/>
                </a:solidFill>
              </a:rPr>
              <a:t>. Включение “псевдозаголовка” в последовательность для вычисления проверочной суммы ICMPv6-сообщения является новшеством по сравнению с IPv4-стандартом.</a:t>
            </a:r>
            <a:r>
              <a:rPr lang="ru-RU" altLang="ru-RU" sz="2600">
                <a:solidFill>
                  <a:srgbClr val="800080"/>
                </a:solidFill>
              </a:rPr>
              <a:t>) Перед вычислением проверочной суммы само поле “Проверочная сумма” заполняется нулями.</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3987" name="Text Box 3"/>
          <p:cNvSpPr txBox="1">
            <a:spLocks noChangeArrowheads="1"/>
          </p:cNvSpPr>
          <p:nvPr/>
        </p:nvSpPr>
        <p:spPr bwMode="auto">
          <a:xfrm>
            <a:off x="0" y="773113"/>
            <a:ext cx="914400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Правила обработки сообщений. </a:t>
            </a:r>
            <a:r>
              <a:rPr lang="ru-RU" altLang="ru-RU">
                <a:solidFill>
                  <a:srgbClr val="800080"/>
                </a:solidFill>
              </a:rPr>
              <a:t>Прикладные программные ICMPv6-модули должны выполнять следующие требования при обработке ICMPv6-сообщений (RFC-1122):</a:t>
            </a:r>
          </a:p>
        </p:txBody>
      </p:sp>
      <p:sp>
        <p:nvSpPr>
          <p:cNvPr id="553988" name="Text Box 4"/>
          <p:cNvSpPr txBox="1">
            <a:spLocks noChangeArrowheads="1"/>
          </p:cNvSpPr>
          <p:nvPr/>
        </p:nvSpPr>
        <p:spPr bwMode="auto">
          <a:xfrm>
            <a:off x="206375" y="2573338"/>
            <a:ext cx="8937625" cy="4108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u"/>
            </a:pPr>
            <a:r>
              <a:rPr lang="ru-RU" altLang="ru-RU" sz="2400">
                <a:solidFill>
                  <a:srgbClr val="800080"/>
                </a:solidFill>
              </a:rPr>
              <a:t>если принято ICMPv6-сообщение об ошибке неизвестного типа, то тогда необходимо его передать на более высокий уровень </a:t>
            </a:r>
            <a:r>
              <a:rPr lang="en-GB" altLang="ru-RU" sz="2400">
                <a:solidFill>
                  <a:srgbClr val="800080"/>
                </a:solidFill>
              </a:rPr>
              <a:t>Internet</a:t>
            </a:r>
            <a:r>
              <a:rPr lang="ru-RU" altLang="ru-RU" sz="2400">
                <a:solidFill>
                  <a:srgbClr val="800080"/>
                </a:solidFill>
              </a:rPr>
              <a:t>-архитектуры;</a:t>
            </a:r>
          </a:p>
          <a:p>
            <a:pPr>
              <a:buSzPct val="90000"/>
              <a:buFont typeface="Wingdings 2" panose="05020102010507070707" pitchFamily="18" charset="2"/>
              <a:buChar char="v"/>
            </a:pPr>
            <a:r>
              <a:rPr lang="ru-RU" altLang="ru-RU" sz="2400">
                <a:solidFill>
                  <a:srgbClr val="800080"/>
                </a:solidFill>
              </a:rPr>
              <a:t>если принято информационное ICMPv6-сообщение неизвестного типа, то тогда необходимо его “молча” уничтожить;</a:t>
            </a:r>
          </a:p>
          <a:p>
            <a:pPr>
              <a:buSzPct val="90000"/>
              <a:buFont typeface="Wingdings 2" panose="05020102010507070707" pitchFamily="18" charset="2"/>
              <a:buChar char="w"/>
            </a:pPr>
            <a:r>
              <a:rPr lang="ru-RU" altLang="ru-RU" sz="2400">
                <a:solidFill>
                  <a:srgbClr val="800080"/>
                </a:solidFill>
              </a:rPr>
              <a:t>каждое ICMPv6-сообщение об ошибке (тип сообщения &lt;128) содержит такую часть “бракованного” IPv6-пакета (пакета, содержащего ошибку), которая не превышает минимальный допустимый размер передаваемого IPv6-пакета;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5011" name="Text Box 3"/>
          <p:cNvSpPr txBox="1">
            <a:spLocks noChangeArrowheads="1"/>
          </p:cNvSpPr>
          <p:nvPr/>
        </p:nvSpPr>
        <p:spPr bwMode="auto">
          <a:xfrm>
            <a:off x="0" y="954088"/>
            <a:ext cx="9144000" cy="57197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x"/>
            </a:pPr>
            <a:r>
              <a:rPr lang="ru-RU" altLang="ru-RU" sz="2300">
                <a:solidFill>
                  <a:srgbClr val="800080"/>
                </a:solidFill>
              </a:rPr>
              <a:t>в тех случаях, когда от протокола сетевого уровня (</a:t>
            </a:r>
            <a:r>
              <a:rPr lang="en-GB" altLang="ru-RU" sz="2300">
                <a:solidFill>
                  <a:srgbClr val="800080"/>
                </a:solidFill>
              </a:rPr>
              <a:t>IP</a:t>
            </a:r>
            <a:r>
              <a:rPr lang="ru-RU" altLang="ru-RU" sz="2300">
                <a:solidFill>
                  <a:srgbClr val="800080"/>
                </a:solidFill>
              </a:rPr>
              <a:t>-уровня) требуется доставка ICMPv6-сообщения об ошибке на более высокий уровень для его обработки, то тогда тип протокола более высокого уровня “извлекается” из оригинального пакета (включенного в тело ICMPv6-сообщения об ошибке) и используется для выбора необходимого процесса более высокого уровня для устранения ошибки.</a:t>
            </a:r>
          </a:p>
          <a:p>
            <a:r>
              <a:rPr lang="ru-RU" altLang="ru-RU" sz="2400">
                <a:solidFill>
                  <a:srgbClr val="800080"/>
                </a:solidFill>
              </a:rPr>
              <a:t>    </a:t>
            </a:r>
            <a:r>
              <a:rPr lang="ru-RU" altLang="ru-RU" sz="2300">
                <a:solidFill>
                  <a:srgbClr val="800080"/>
                </a:solidFill>
              </a:rPr>
              <a:t>Если оригинальный пакет имеет большое число заголовков расширения, то тогда возможна ситуация, при которой в ICMPv6-сообщении не будет представлен протокол более высокого уровня, вследствие сокращения размера оригинального пакета с целью недопущения превышения минимального разрешенного размера передаваемого IPv6-пакета. В таком случае, сообщение об ошибке незамедлительно уничтожается после какой-либо обработки на IP-уровне;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6035" name="Text Box 3"/>
          <p:cNvSpPr txBox="1">
            <a:spLocks noChangeArrowheads="1"/>
          </p:cNvSpPr>
          <p:nvPr/>
        </p:nvSpPr>
        <p:spPr bwMode="auto">
          <a:xfrm>
            <a:off x="161925" y="1538288"/>
            <a:ext cx="8982075"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y"/>
            </a:pPr>
            <a:r>
              <a:rPr lang="ru-RU" altLang="ru-RU" sz="2600">
                <a:solidFill>
                  <a:srgbClr val="800080"/>
                </a:solidFill>
              </a:rPr>
              <a:t>не допускается передача ICMPv6-сообщения об ошибке в результате приема:</a:t>
            </a:r>
          </a:p>
        </p:txBody>
      </p:sp>
      <p:sp>
        <p:nvSpPr>
          <p:cNvPr id="556036" name="Text Box 4"/>
          <p:cNvSpPr txBox="1">
            <a:spLocks noChangeArrowheads="1"/>
          </p:cNvSpPr>
          <p:nvPr/>
        </p:nvSpPr>
        <p:spPr bwMode="auto">
          <a:xfrm>
            <a:off x="476250" y="2392363"/>
            <a:ext cx="8667750" cy="12239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2" panose="05020102010507070707" pitchFamily="18" charset="2"/>
              <a:buChar char="j"/>
            </a:pPr>
            <a:r>
              <a:rPr lang="ru-RU" altLang="ru-RU" sz="2400">
                <a:solidFill>
                  <a:srgbClr val="800080"/>
                </a:solidFill>
              </a:rPr>
              <a:t>ICMPv6-сообщения об ошибке;</a:t>
            </a:r>
          </a:p>
          <a:p>
            <a:pPr>
              <a:spcBef>
                <a:spcPct val="10000"/>
              </a:spcBef>
              <a:buSzPct val="90000"/>
              <a:buFont typeface="Wingdings 2" panose="05020102010507070707" pitchFamily="18" charset="2"/>
              <a:buChar char="k"/>
            </a:pPr>
            <a:r>
              <a:rPr lang="ru-RU" altLang="ru-RU" sz="2400">
                <a:solidFill>
                  <a:srgbClr val="800080"/>
                </a:solidFill>
              </a:rPr>
              <a:t>IPv6-пакета с групповым адресом (тогда существуют два исключения из этих правил: </a:t>
            </a:r>
          </a:p>
        </p:txBody>
      </p:sp>
      <p:sp>
        <p:nvSpPr>
          <p:cNvPr id="556037" name="Text Box 5"/>
          <p:cNvSpPr txBox="1">
            <a:spLocks noChangeArrowheads="1"/>
          </p:cNvSpPr>
          <p:nvPr/>
        </p:nvSpPr>
        <p:spPr bwMode="auto">
          <a:xfrm>
            <a:off x="792163" y="3608388"/>
            <a:ext cx="8351837" cy="28987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Tx/>
              <a:buAutoNum type="alphaLcPeriod"/>
            </a:pPr>
            <a:r>
              <a:rPr lang="ru-RU" altLang="ru-RU" sz="2300">
                <a:solidFill>
                  <a:srgbClr val="800080"/>
                </a:solidFill>
              </a:rPr>
              <a:t>сообщение о слишком большом пакете позволяет определить маршрут передачи IPv6-пакета с групповым адресом;</a:t>
            </a:r>
          </a:p>
          <a:p>
            <a:pPr>
              <a:buSzPct val="80000"/>
              <a:buFontTx/>
              <a:buAutoNum type="alphaLcPeriod"/>
            </a:pPr>
            <a:r>
              <a:rPr lang="ru-RU" altLang="ru-RU" sz="2300">
                <a:solidFill>
                  <a:srgbClr val="800080"/>
                </a:solidFill>
              </a:rPr>
              <a:t>сообщение о параметрической проблеме, значение “</a:t>
            </a:r>
            <a:r>
              <a:rPr lang="ru-RU" altLang="ru-RU" sz="2300" b="1">
                <a:solidFill>
                  <a:srgbClr val="800080"/>
                </a:solidFill>
              </a:rPr>
              <a:t>2</a:t>
            </a:r>
            <a:r>
              <a:rPr lang="ru-RU" altLang="ru-RU" sz="2300">
                <a:solidFill>
                  <a:srgbClr val="800080"/>
                </a:solidFill>
              </a:rPr>
              <a:t>” в поле “Тип кодирования” указывает на не известный тип дополнительной IPv6-функции, поле которой (“Тип дополнительной функции”) содержит два старших бита “</a:t>
            </a:r>
            <a:r>
              <a:rPr lang="ru-RU" altLang="ru-RU" sz="2300" b="1">
                <a:solidFill>
                  <a:srgbClr val="800080"/>
                </a:solidFill>
              </a:rPr>
              <a:t>10</a:t>
            </a:r>
            <a:r>
              <a:rPr lang="ru-RU" altLang="ru-RU" sz="2300">
                <a:solidFill>
                  <a:srgbClr val="800080"/>
                </a:solidFill>
              </a:rPr>
              <a: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7059" name="Text Box 3"/>
          <p:cNvSpPr txBox="1">
            <a:spLocks noChangeArrowheads="1"/>
          </p:cNvSpPr>
          <p:nvPr/>
        </p:nvSpPr>
        <p:spPr bwMode="auto">
          <a:xfrm>
            <a:off x="250825" y="1358900"/>
            <a:ext cx="8893175" cy="5092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90000"/>
              <a:buFont typeface="Wingdings 2" panose="05020102010507070707" pitchFamily="18" charset="2"/>
              <a:buChar char="l"/>
            </a:pPr>
            <a:r>
              <a:rPr lang="ru-RU" altLang="ru-RU" sz="2600">
                <a:solidFill>
                  <a:srgbClr val="800080"/>
                </a:solidFill>
              </a:rPr>
              <a:t>пакета, который был передан с групповым адресом, но в интересах протокола канального уровня (порядок действий определен в п.5.2);</a:t>
            </a:r>
          </a:p>
          <a:p>
            <a:pPr>
              <a:spcBef>
                <a:spcPct val="30000"/>
              </a:spcBef>
              <a:buSzPct val="90000"/>
              <a:buFont typeface="Wingdings 2" panose="05020102010507070707" pitchFamily="18" charset="2"/>
              <a:buChar char="m"/>
            </a:pPr>
            <a:r>
              <a:rPr lang="ru-RU" altLang="ru-RU" sz="2600">
                <a:solidFill>
                  <a:srgbClr val="800080"/>
                </a:solidFill>
              </a:rPr>
              <a:t>пакета, который был передан с широковещательным адресом, но в интересах протокола канального уровня (порядок действий определен в п.5.2);</a:t>
            </a:r>
          </a:p>
          <a:p>
            <a:pPr>
              <a:spcBef>
                <a:spcPct val="30000"/>
              </a:spcBef>
              <a:buSzPct val="90000"/>
              <a:buFont typeface="Wingdings 2" panose="05020102010507070707" pitchFamily="18" charset="2"/>
              <a:buChar char="n"/>
            </a:pPr>
            <a:r>
              <a:rPr lang="ru-RU" altLang="ru-RU" sz="2600">
                <a:solidFill>
                  <a:srgbClr val="800080"/>
                </a:solidFill>
              </a:rPr>
              <a:t>пакета, содержащего адрес источника, который не однозначно определяет </a:t>
            </a:r>
            <a:r>
              <a:rPr lang="en-GB" altLang="ru-RU" sz="2600">
                <a:solidFill>
                  <a:srgbClr val="800080"/>
                </a:solidFill>
              </a:rPr>
              <a:t>IP</a:t>
            </a:r>
            <a:r>
              <a:rPr lang="ru-RU" altLang="ru-RU" sz="2600">
                <a:solidFill>
                  <a:srgbClr val="800080"/>
                </a:solidFill>
              </a:rPr>
              <a:t>-узел, передавший сообщение (например, неопределенный IPv6-адрес, групповой IPv6-адрес или адрес, известный отправителю ICMPv6-сообщения, но являющийся произвольным IPv6-адресом;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8083" name="Text Box 3"/>
          <p:cNvSpPr txBox="1">
            <a:spLocks noChangeArrowheads="1"/>
          </p:cNvSpPr>
          <p:nvPr/>
        </p:nvSpPr>
        <p:spPr bwMode="auto">
          <a:xfrm>
            <a:off x="250825" y="1314450"/>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z"/>
            </a:pPr>
            <a:r>
              <a:rPr lang="ru-RU" altLang="ru-RU">
                <a:solidFill>
                  <a:srgbClr val="800080"/>
                </a:solidFill>
              </a:rPr>
              <a:t>в заключении, с целью ограничения затрат (связанных с использованием пропускной способности системы и доставкой данных) на передачу ICMPv6-сообщений об ошибках IP-узел должен ограничивать частоту их трансляции. Такая ситуация может возникнуть в том случае, когда источник, передающий последовательность ошибочных пакетов, не обращает внимание на ответные ICMPv6-сообщения об ошибках. Существует несколько способов реализации функции ограничения частоты трансляции, например:</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9843"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12.3. </a:t>
            </a:r>
            <a:r>
              <a:rPr lang="ru-RU" altLang="ru-RU" sz="2400" b="1">
                <a:solidFill>
                  <a:srgbClr val="CC0000"/>
                </a:solidFill>
              </a:rPr>
              <a:t>Идентификация типа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6-адреса</a:t>
            </a:r>
            <a:r>
              <a:rPr lang="ru-RU" altLang="ru-RU" sz="2400">
                <a:solidFill>
                  <a:srgbClr val="CC0000"/>
                </a:solidFill>
              </a:rPr>
              <a:t> </a:t>
            </a:r>
          </a:p>
        </p:txBody>
      </p:sp>
      <p:sp>
        <p:nvSpPr>
          <p:cNvPr id="419844" name="Text Box 4"/>
          <p:cNvSpPr txBox="1">
            <a:spLocks noChangeArrowheads="1"/>
          </p:cNvSpPr>
          <p:nvPr/>
        </p:nvSpPr>
        <p:spPr bwMode="auto">
          <a:xfrm>
            <a:off x="250825" y="1584325"/>
            <a:ext cx="8596313"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Тип </a:t>
            </a:r>
            <a:r>
              <a:rPr lang="en-GB" altLang="ru-RU">
                <a:solidFill>
                  <a:srgbClr val="800080"/>
                </a:solidFill>
              </a:rPr>
              <a:t>IP</a:t>
            </a:r>
            <a:r>
              <a:rPr lang="en-US" altLang="ru-RU">
                <a:solidFill>
                  <a:srgbClr val="800080"/>
                </a:solidFill>
              </a:rPr>
              <a:t>v</a:t>
            </a:r>
            <a:r>
              <a:rPr lang="ru-RU" altLang="ru-RU">
                <a:solidFill>
                  <a:srgbClr val="800080"/>
                </a:solidFill>
              </a:rPr>
              <a:t>6-адреса определяется битами старшего порядка адреса. Следующая таблица определяет кодирование типов </a:t>
            </a:r>
            <a:r>
              <a:rPr lang="en-GB" altLang="ru-RU">
                <a:solidFill>
                  <a:srgbClr val="800080"/>
                </a:solidFill>
              </a:rPr>
              <a:t>IP</a:t>
            </a:r>
            <a:r>
              <a:rPr lang="en-US" altLang="ru-RU">
                <a:solidFill>
                  <a:srgbClr val="800080"/>
                </a:solidFill>
              </a:rPr>
              <a:t>v</a:t>
            </a:r>
            <a:r>
              <a:rPr lang="ru-RU" altLang="ru-RU">
                <a:solidFill>
                  <a:srgbClr val="800080"/>
                </a:solidFill>
              </a:rPr>
              <a:t>6-адресов. </a:t>
            </a:r>
          </a:p>
        </p:txBody>
      </p:sp>
      <p:graphicFrame>
        <p:nvGraphicFramePr>
          <p:cNvPr id="419910" name="Group 70"/>
          <p:cNvGraphicFramePr>
            <a:graphicFrameLocks noGrp="1"/>
          </p:cNvGraphicFramePr>
          <p:nvPr/>
        </p:nvGraphicFramePr>
        <p:xfrm>
          <a:off x="296863" y="3249613"/>
          <a:ext cx="8642350" cy="3195637"/>
        </p:xfrm>
        <a:graphic>
          <a:graphicData uri="http://schemas.openxmlformats.org/drawingml/2006/table">
            <a:tbl>
              <a:tblPr/>
              <a:tblGrid>
                <a:gridCol w="3106737">
                  <a:extLst>
                    <a:ext uri="{9D8B030D-6E8A-4147-A177-3AD203B41FA5}">
                      <a16:colId xmlns:a16="http://schemas.microsoft.com/office/drawing/2014/main" val="2355507131"/>
                    </a:ext>
                  </a:extLst>
                </a:gridCol>
                <a:gridCol w="2700338">
                  <a:extLst>
                    <a:ext uri="{9D8B030D-6E8A-4147-A177-3AD203B41FA5}">
                      <a16:colId xmlns:a16="http://schemas.microsoft.com/office/drawing/2014/main" val="3310094122"/>
                    </a:ext>
                  </a:extLst>
                </a:gridCol>
                <a:gridCol w="2835275">
                  <a:extLst>
                    <a:ext uri="{9D8B030D-6E8A-4147-A177-3AD203B41FA5}">
                      <a16:colId xmlns:a16="http://schemas.microsoft.com/office/drawing/2014/main" val="13729859"/>
                    </a:ext>
                  </a:extLst>
                </a:gridCol>
              </a:tblGrid>
              <a:tr h="5016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Тип </a:t>
                      </a:r>
                      <a:r>
                        <a:rPr kumimoji="0" lang="en-GB"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IP</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v6-</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адреса</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Двоичный префикс</a:t>
                      </a: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Формат </a:t>
                      </a:r>
                      <a:r>
                        <a:rPr kumimoji="0" lang="en-GB"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IP</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v6-</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адреса </a:t>
                      </a: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890138098"/>
                  </a:ext>
                </a:extLst>
              </a:tr>
              <a:tr h="4603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Неустановленный адрес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D9EDE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00...0  (128 </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битов</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t>
                      </a:r>
                      <a:endParaRPr kumimoji="0" lang="ru-RU" altLang="ru-RU" sz="2800" b="0" i="0" u="none" strike="noStrike" cap="none" normalizeH="0" baseline="0" smtClean="0">
                        <a:ln>
                          <a:noFill/>
                        </a:ln>
                        <a:solidFill>
                          <a:schemeClr val="accent2"/>
                        </a:solidFill>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D9EDE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::/128</a:t>
                      </a:r>
                      <a:r>
                        <a: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D9EDEF"/>
                    </a:solidFill>
                  </a:tcPr>
                </a:tc>
                <a:extLst>
                  <a:ext uri="{0D108BD9-81ED-4DB2-BD59-A6C34878D82A}">
                    <a16:rowId xmlns:a16="http://schemas.microsoft.com/office/drawing/2014/main" val="4115000685"/>
                  </a:ext>
                </a:extLst>
              </a:tr>
              <a:tr h="4175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Петлевой адрес</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CC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00...</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(128 </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битов</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CC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/128</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2456393093"/>
                  </a:ext>
                </a:extLst>
              </a:tr>
              <a:tr h="4603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Групповой адрес</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B8FEC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11111111</a:t>
                      </a:r>
                      <a:r>
                        <a: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B8FEC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FF00::/8</a:t>
                      </a:r>
                      <a:r>
                        <a: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B8FEC9"/>
                    </a:solidFill>
                  </a:tcPr>
                </a:tc>
                <a:extLst>
                  <a:ext uri="{0D108BD9-81ED-4DB2-BD59-A6C34878D82A}">
                    <a16:rowId xmlns:a16="http://schemas.microsoft.com/office/drawing/2014/main" val="500372383"/>
                  </a:ext>
                </a:extLst>
              </a:tr>
              <a:tr h="6778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Однонаправленный адрес в</a:t>
                      </a:r>
                      <a:r>
                        <a:rPr kumimoji="0" lang="en-US"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 </a:t>
                      </a: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локальной линии связи</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1111111</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FE80::/10</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832184707"/>
                  </a:ext>
                </a:extLst>
              </a:tr>
              <a:tr h="6778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Глобальный</a:t>
                      </a:r>
                      <a:endParaRPr kumimoji="0" lang="en-US"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endParaRPr>
                    </a:p>
                    <a:p>
                      <a:pPr marL="0" marR="0" lvl="0" indent="0" algn="ctr" defTabSz="914400" rtl="0" eaLnBrk="1" fontAlgn="base" latinLnBrk="0" hangingPunct="1">
                        <a:lnSpc>
                          <a:spcPct val="7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однонаправленный адрес</a:t>
                      </a:r>
                      <a:r>
                        <a: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Любой другой</a:t>
                      </a: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rPr>
                        <a:t></a:t>
                      </a: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125029130"/>
                  </a:ext>
                </a:extLst>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59107" name="Text Box 3"/>
          <p:cNvSpPr txBox="1">
            <a:spLocks noChangeArrowheads="1"/>
          </p:cNvSpPr>
          <p:nvPr/>
        </p:nvSpPr>
        <p:spPr bwMode="auto">
          <a:xfrm>
            <a:off x="206375" y="1314450"/>
            <a:ext cx="8937625" cy="5330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2" panose="05020102010507070707" pitchFamily="18" charset="2"/>
              <a:buChar char="j"/>
            </a:pPr>
            <a:r>
              <a:rPr lang="ru-RU" altLang="ru-RU" sz="2600">
                <a:solidFill>
                  <a:srgbClr val="800080"/>
                </a:solidFill>
              </a:rPr>
              <a:t>применение таймера (счетчика времени). Например, ограничение частоты передачи сообщений об ошибках для конкретного источника или для любого источника путем установления жесткого временного интервала, по прошествии которого разрешается передавать сообщение об ошибках (через “</a:t>
            </a:r>
            <a:r>
              <a:rPr lang="ru-RU" altLang="ru-RU" sz="2600" b="1">
                <a:solidFill>
                  <a:srgbClr val="800080"/>
                </a:solidFill>
              </a:rPr>
              <a:t>Т</a:t>
            </a:r>
            <a:r>
              <a:rPr lang="ru-RU" altLang="ru-RU" sz="2600">
                <a:solidFill>
                  <a:srgbClr val="800080"/>
                </a:solidFill>
              </a:rPr>
              <a:t>” миллисекунд);</a:t>
            </a:r>
          </a:p>
          <a:p>
            <a:pPr>
              <a:spcBef>
                <a:spcPct val="20000"/>
              </a:spcBef>
              <a:buSzPct val="90000"/>
              <a:buFont typeface="Wingdings 2" panose="05020102010507070707" pitchFamily="18" charset="2"/>
              <a:buChar char="k"/>
            </a:pPr>
            <a:r>
              <a:rPr lang="ru-RU" altLang="ru-RU" sz="2600">
                <a:solidFill>
                  <a:srgbClr val="800080"/>
                </a:solidFill>
              </a:rPr>
              <a:t>применение ограничения пропускной способности. Например, ограничение частоты передачи сообщений об ошибках через конкретный интерфейс путем закрепления жестко установленного процента пропускной способности интерфейса (“</a:t>
            </a:r>
            <a:r>
              <a:rPr lang="en-GB" altLang="ru-RU" sz="2600" b="1">
                <a:solidFill>
                  <a:srgbClr val="800080"/>
                </a:solidFill>
              </a:rPr>
              <a:t>F</a:t>
            </a:r>
            <a:r>
              <a:rPr lang="ru-RU" altLang="ru-RU" sz="2600">
                <a:solidFill>
                  <a:srgbClr val="800080"/>
                </a:solidFill>
              </a:rPr>
              <a:t>” процентов) за передачей таких сообщений.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0131" name="Text Box 3"/>
          <p:cNvSpPr txBox="1">
            <a:spLocks noChangeArrowheads="1"/>
          </p:cNvSpPr>
          <p:nvPr/>
        </p:nvSpPr>
        <p:spPr bwMode="auto">
          <a:xfrm>
            <a:off x="250825" y="1449388"/>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Параметры ограничения (например, “</a:t>
            </a:r>
            <a:r>
              <a:rPr lang="ru-RU" altLang="ru-RU" b="1">
                <a:solidFill>
                  <a:srgbClr val="800080"/>
                </a:solidFill>
              </a:rPr>
              <a:t>Т</a:t>
            </a:r>
            <a:r>
              <a:rPr lang="ru-RU" altLang="ru-RU">
                <a:solidFill>
                  <a:srgbClr val="800080"/>
                </a:solidFill>
              </a:rPr>
              <a:t>” и “</a:t>
            </a:r>
            <a:r>
              <a:rPr lang="en-GB" altLang="ru-RU" b="1">
                <a:solidFill>
                  <a:srgbClr val="800080"/>
                </a:solidFill>
              </a:rPr>
              <a:t>F</a:t>
            </a:r>
            <a:r>
              <a:rPr lang="ru-RU" altLang="ru-RU">
                <a:solidFill>
                  <a:srgbClr val="800080"/>
                </a:solidFill>
              </a:rPr>
              <a:t>” из приведенных выше примеров) должны быть обязательно установлены в каждом IP-узле, причем должен быть предусмотрен “режим по умолчанию” (например, “</a:t>
            </a:r>
            <a:r>
              <a:rPr lang="ru-RU" altLang="ru-RU" b="1">
                <a:solidFill>
                  <a:srgbClr val="800080"/>
                </a:solidFill>
              </a:rPr>
              <a:t>Т=1сек</a:t>
            </a:r>
            <a:r>
              <a:rPr lang="ru-RU" altLang="ru-RU">
                <a:solidFill>
                  <a:srgbClr val="800080"/>
                </a:solidFill>
              </a:rPr>
              <a:t>”, “</a:t>
            </a:r>
            <a:r>
              <a:rPr lang="ru-RU" altLang="ru-RU" b="1">
                <a:solidFill>
                  <a:srgbClr val="800080"/>
                </a:solidFill>
              </a:rPr>
              <a:t>нет=0сек</a:t>
            </a:r>
            <a:r>
              <a:rPr lang="ru-RU" altLang="ru-RU">
                <a:solidFill>
                  <a:srgbClr val="800080"/>
                </a:solidFill>
              </a:rPr>
              <a:t>” или “</a:t>
            </a:r>
            <a:r>
              <a:rPr lang="en-GB" altLang="ru-RU" b="1">
                <a:solidFill>
                  <a:srgbClr val="800080"/>
                </a:solidFill>
              </a:rPr>
              <a:t>F</a:t>
            </a:r>
            <a:r>
              <a:rPr lang="ru-RU" altLang="ru-RU" b="1">
                <a:solidFill>
                  <a:srgbClr val="800080"/>
                </a:solidFill>
              </a:rPr>
              <a:t>=2%</a:t>
            </a:r>
            <a:r>
              <a:rPr lang="ru-RU" altLang="ru-RU">
                <a:solidFill>
                  <a:srgbClr val="800080"/>
                </a:solidFill>
              </a:rPr>
              <a:t>”, “</a:t>
            </a:r>
            <a:r>
              <a:rPr lang="ru-RU" altLang="ru-RU" b="1">
                <a:solidFill>
                  <a:srgbClr val="800080"/>
                </a:solidFill>
              </a:rPr>
              <a:t>нет=0%</a:t>
            </a:r>
            <a:r>
              <a:rPr lang="ru-RU" altLang="ru-RU">
                <a:solidFill>
                  <a:srgbClr val="800080"/>
                </a:solidFill>
              </a:rPr>
              <a:t>”).</a:t>
            </a:r>
          </a:p>
          <a:p>
            <a:endParaRPr lang="ru-RU" altLang="ru-RU" b="1">
              <a:solidFill>
                <a:srgbClr val="800080"/>
              </a:solidFill>
            </a:endParaRPr>
          </a:p>
          <a:p>
            <a:r>
              <a:rPr lang="ru-RU" altLang="ru-RU" b="1">
                <a:solidFill>
                  <a:srgbClr val="800080"/>
                </a:solidFill>
              </a:rPr>
              <a:t>ICMPv6-сообщения об ошибках.</a:t>
            </a:r>
          </a:p>
          <a:p>
            <a:r>
              <a:rPr lang="ru-RU" altLang="ru-RU" i="1" u="sng">
                <a:solidFill>
                  <a:srgbClr val="800080"/>
                </a:solidFill>
              </a:rPr>
              <a:t>Сообщение “Узел назначения не достижим”</a:t>
            </a:r>
            <a:r>
              <a:rPr lang="ru-RU" altLang="ru-RU" u="sng">
                <a:solidFill>
                  <a:srgbClr val="800080"/>
                </a:solidFill>
              </a:rPr>
              <a:t>.</a:t>
            </a:r>
            <a:r>
              <a:rPr lang="ru-RU" altLang="ru-RU">
                <a:solidFill>
                  <a:srgbClr val="800080"/>
                </a:solidFill>
              </a:rPr>
              <a:t> На рис.12.25 представлен формат сообщения “Узел назначения не достижим”.</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1155" name="Text Box 3"/>
          <p:cNvSpPr txBox="1">
            <a:spLocks noChangeArrowheads="1"/>
          </p:cNvSpPr>
          <p:nvPr/>
        </p:nvSpPr>
        <p:spPr bwMode="auto">
          <a:xfrm>
            <a:off x="0" y="56340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Рис.12.25. Формат ICMPv6-сообщения “Узел назначения не достижим”</a:t>
            </a:r>
            <a:r>
              <a:rPr lang="ru-RU" altLang="ru-RU" sz="2400">
                <a:solidFill>
                  <a:srgbClr val="800080"/>
                </a:solidFill>
              </a:rPr>
              <a:t> </a:t>
            </a:r>
          </a:p>
        </p:txBody>
      </p:sp>
      <p:grpSp>
        <p:nvGrpSpPr>
          <p:cNvPr id="561176" name="Group 24"/>
          <p:cNvGrpSpPr>
            <a:grpSpLocks/>
          </p:cNvGrpSpPr>
          <p:nvPr/>
        </p:nvGrpSpPr>
        <p:grpSpPr bwMode="auto">
          <a:xfrm>
            <a:off x="206375" y="1403350"/>
            <a:ext cx="8642350" cy="3779838"/>
            <a:chOff x="158" y="743"/>
            <a:chExt cx="5444" cy="2381"/>
          </a:xfrm>
        </p:grpSpPr>
        <p:sp>
          <p:nvSpPr>
            <p:cNvPr id="561157" name="Text Box 5"/>
            <p:cNvSpPr txBox="1">
              <a:spLocks noChangeArrowheads="1"/>
            </p:cNvSpPr>
            <p:nvPr/>
          </p:nvSpPr>
          <p:spPr bwMode="auto">
            <a:xfrm>
              <a:off x="158" y="2217"/>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nvGrpSpPr>
            <p:cNvPr id="561174" name="Group 22"/>
            <p:cNvGrpSpPr>
              <a:grpSpLocks/>
            </p:cNvGrpSpPr>
            <p:nvPr/>
          </p:nvGrpSpPr>
          <p:grpSpPr bwMode="auto">
            <a:xfrm>
              <a:off x="158" y="743"/>
              <a:ext cx="5444" cy="737"/>
              <a:chOff x="158" y="799"/>
              <a:chExt cx="5444" cy="737"/>
            </a:xfrm>
          </p:grpSpPr>
          <p:grpSp>
            <p:nvGrpSpPr>
              <p:cNvPr id="561158" name="Group 6"/>
              <p:cNvGrpSpPr>
                <a:grpSpLocks/>
              </p:cNvGrpSpPr>
              <p:nvPr/>
            </p:nvGrpSpPr>
            <p:grpSpPr bwMode="auto">
              <a:xfrm>
                <a:off x="158" y="799"/>
                <a:ext cx="5444" cy="341"/>
                <a:chOff x="158" y="487"/>
                <a:chExt cx="5444" cy="341"/>
              </a:xfrm>
            </p:grpSpPr>
            <p:sp>
              <p:nvSpPr>
                <p:cNvPr id="561159" name="Line 7"/>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61160" name="Line 8"/>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61161" name="Line 9"/>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61162" name="Line 10"/>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61163"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61164" name="Text Box 12"/>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61165" name="Text Box 13"/>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61166" name="Text Box 14"/>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61167" name="Text Box 15"/>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61168" name="Text Box 16"/>
              <p:cNvSpPr txBox="1">
                <a:spLocks noChangeArrowheads="1"/>
              </p:cNvSpPr>
              <p:nvPr/>
            </p:nvSpPr>
            <p:spPr bwMode="auto">
              <a:xfrm>
                <a:off x="158" y="1054"/>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61169" name="Text Box 17"/>
              <p:cNvSpPr txBox="1">
                <a:spLocks noChangeArrowheads="1"/>
              </p:cNvSpPr>
              <p:nvPr/>
            </p:nvSpPr>
            <p:spPr bwMode="auto">
              <a:xfrm>
                <a:off x="1519" y="1054"/>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61170" name="Text Box 18"/>
              <p:cNvSpPr txBox="1">
                <a:spLocks noChangeArrowheads="1"/>
              </p:cNvSpPr>
              <p:nvPr/>
            </p:nvSpPr>
            <p:spPr bwMode="auto">
              <a:xfrm>
                <a:off x="2880" y="1054"/>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grpSp>
        <p:sp>
          <p:nvSpPr>
            <p:cNvPr id="561171" name="Text Box 19"/>
            <p:cNvSpPr txBox="1">
              <a:spLocks noChangeArrowheads="1"/>
            </p:cNvSpPr>
            <p:nvPr/>
          </p:nvSpPr>
          <p:spPr bwMode="auto">
            <a:xfrm>
              <a:off x="158" y="1820"/>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61172" name="Text Box 20"/>
            <p:cNvSpPr txBox="1">
              <a:spLocks noChangeArrowheads="1"/>
            </p:cNvSpPr>
            <p:nvPr/>
          </p:nvSpPr>
          <p:spPr bwMode="auto">
            <a:xfrm>
              <a:off x="158" y="2614"/>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61173" name="Text Box 21"/>
            <p:cNvSpPr txBox="1">
              <a:spLocks noChangeArrowheads="1"/>
            </p:cNvSpPr>
            <p:nvPr/>
          </p:nvSpPr>
          <p:spPr bwMode="auto">
            <a:xfrm>
              <a:off x="187" y="1905"/>
              <a:ext cx="5386" cy="1134"/>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В этом субполе размещается принятое ошибочное сообщение (либо его часть).</a:t>
              </a:r>
            </a:p>
            <a:p>
              <a:r>
                <a:rPr lang="ru-RU" altLang="ru-RU" sz="2400">
                  <a:solidFill>
                    <a:srgbClr val="CC0000"/>
                  </a:solidFill>
                  <a:effectLst>
                    <a:outerShdw blurRad="38100" dist="38100" dir="2700000" algn="tl">
                      <a:srgbClr val="000000"/>
                    </a:outerShdw>
                  </a:effectLst>
                </a:rPr>
                <a:t>При этом суммарный размер данного ICMPv6-сообщения не должен превышать максимальный разрешенный размер IPv6-пакета  </a:t>
              </a:r>
            </a:p>
          </p:txBody>
        </p:sp>
        <p:sp>
          <p:nvSpPr>
            <p:cNvPr id="561175" name="Text Box 23"/>
            <p:cNvSpPr txBox="1">
              <a:spLocks noChangeArrowheads="1"/>
            </p:cNvSpPr>
            <p:nvPr/>
          </p:nvSpPr>
          <p:spPr bwMode="auto">
            <a:xfrm>
              <a:off x="158" y="1480"/>
              <a:ext cx="5444" cy="340"/>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a:solidFill>
                    <a:srgbClr val="CC0000"/>
                  </a:solidFill>
                  <a:effectLst>
                    <a:outerShdw blurRad="38100" dist="38100" dir="2700000" algn="tl">
                      <a:srgbClr val="000000"/>
                    </a:outerShdw>
                  </a:effectLst>
                </a:rPr>
                <a:t>Не используется</a:t>
              </a:r>
            </a:p>
          </p:txBody>
        </p:sp>
      </p:gr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2179" name="Text Box 3"/>
          <p:cNvSpPr txBox="1">
            <a:spLocks noChangeArrowheads="1"/>
          </p:cNvSpPr>
          <p:nvPr/>
        </p:nvSpPr>
        <p:spPr bwMode="auto">
          <a:xfrm>
            <a:off x="250825" y="923925"/>
            <a:ext cx="8893175"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300" b="1" i="1">
                <a:solidFill>
                  <a:srgbClr val="800080"/>
                </a:solidFill>
              </a:rPr>
              <a:t>Поле “Адрес получателя” </a:t>
            </a:r>
            <a:r>
              <a:rPr lang="ru-RU" altLang="ru-RU" sz="2300">
                <a:solidFill>
                  <a:srgbClr val="800080"/>
                </a:solidFill>
              </a:rPr>
              <a:t>IPv6-заголовка пакета. Он копируется из поля “Адрес отправителя” IPv6-заголовка принятого ошибочного пакета.</a:t>
            </a:r>
            <a:endParaRPr lang="ru-RU" altLang="ru-RU" sz="2300" u="sng">
              <a:solidFill>
                <a:srgbClr val="800080"/>
              </a:solidFill>
            </a:endParaRPr>
          </a:p>
          <a:p>
            <a:pPr algn="l"/>
            <a:r>
              <a:rPr lang="ru-RU" altLang="ru-RU" sz="2300" b="1" i="1">
                <a:solidFill>
                  <a:srgbClr val="800080"/>
                </a:solidFill>
              </a:rPr>
              <a:t>Поле “Тип ICMPv6-сообщения” </a:t>
            </a:r>
            <a:r>
              <a:rPr lang="ru-RU" altLang="ru-RU" sz="2300">
                <a:solidFill>
                  <a:srgbClr val="800080"/>
                </a:solidFill>
              </a:rPr>
              <a:t>ICMPv6-сообщения. Это поле содержит значение “1”.</a:t>
            </a:r>
            <a:endParaRPr lang="ru-RU" altLang="ru-RU" sz="2300" u="sng">
              <a:solidFill>
                <a:srgbClr val="800080"/>
              </a:solidFill>
            </a:endParaRPr>
          </a:p>
          <a:p>
            <a:pPr algn="l"/>
            <a:r>
              <a:rPr lang="ru-RU" altLang="ru-RU" sz="2300" b="1" i="1">
                <a:solidFill>
                  <a:srgbClr val="800080"/>
                </a:solidFill>
              </a:rPr>
              <a:t>Поле “Тип кодирования” </a:t>
            </a:r>
            <a:r>
              <a:rPr lang="ru-RU" altLang="ru-RU" sz="2300">
                <a:solidFill>
                  <a:srgbClr val="800080"/>
                </a:solidFill>
              </a:rPr>
              <a:t>ICMPv6-сообщения. Это поле может содержать следующие значения:</a:t>
            </a:r>
          </a:p>
          <a:p>
            <a:pPr algn="l"/>
            <a:r>
              <a:rPr lang="ru-RU" altLang="ru-RU" sz="2300">
                <a:solidFill>
                  <a:srgbClr val="800080"/>
                </a:solidFill>
              </a:rPr>
              <a:t>“</a:t>
            </a:r>
            <a:r>
              <a:rPr lang="ru-RU" altLang="ru-RU" sz="2300" b="1">
                <a:solidFill>
                  <a:srgbClr val="800080"/>
                </a:solidFill>
              </a:rPr>
              <a:t>0</a:t>
            </a:r>
            <a:r>
              <a:rPr lang="ru-RU" altLang="ru-RU" sz="2300">
                <a:solidFill>
                  <a:srgbClr val="800080"/>
                </a:solidFill>
              </a:rPr>
              <a:t>” — маршрут для этого адреса получателя не известен;</a:t>
            </a:r>
          </a:p>
          <a:p>
            <a:pPr algn="l"/>
            <a:r>
              <a:rPr lang="ru-RU" altLang="ru-RU" sz="2300">
                <a:solidFill>
                  <a:srgbClr val="800080"/>
                </a:solidFill>
              </a:rPr>
              <a:t>“</a:t>
            </a:r>
            <a:r>
              <a:rPr lang="ru-RU" altLang="ru-RU" sz="2300" b="1">
                <a:solidFill>
                  <a:srgbClr val="800080"/>
                </a:solidFill>
              </a:rPr>
              <a:t>1</a:t>
            </a:r>
            <a:r>
              <a:rPr lang="ru-RU" altLang="ru-RU" sz="2300">
                <a:solidFill>
                  <a:srgbClr val="800080"/>
                </a:solidFill>
              </a:rPr>
              <a:t>” — связь с этим адресатом административно запрещена;</a:t>
            </a:r>
          </a:p>
          <a:p>
            <a:pPr algn="l"/>
            <a:r>
              <a:rPr lang="ru-RU" altLang="ru-RU" sz="2300">
                <a:solidFill>
                  <a:srgbClr val="800080"/>
                </a:solidFill>
              </a:rPr>
              <a:t>“</a:t>
            </a:r>
            <a:r>
              <a:rPr lang="ru-RU" altLang="ru-RU" sz="2300" b="1">
                <a:solidFill>
                  <a:srgbClr val="800080"/>
                </a:solidFill>
              </a:rPr>
              <a:t>2</a:t>
            </a:r>
            <a:r>
              <a:rPr lang="ru-RU" altLang="ru-RU" sz="2300">
                <a:solidFill>
                  <a:srgbClr val="800080"/>
                </a:solidFill>
              </a:rPr>
              <a:t>” — это значение не определено;</a:t>
            </a:r>
          </a:p>
          <a:p>
            <a:pPr algn="l"/>
            <a:r>
              <a:rPr lang="ru-RU" altLang="ru-RU" sz="2300">
                <a:solidFill>
                  <a:srgbClr val="800080"/>
                </a:solidFill>
              </a:rPr>
              <a:t>“</a:t>
            </a:r>
            <a:r>
              <a:rPr lang="ru-RU" altLang="ru-RU" sz="2300" b="1">
                <a:solidFill>
                  <a:srgbClr val="800080"/>
                </a:solidFill>
              </a:rPr>
              <a:t>3</a:t>
            </a:r>
            <a:r>
              <a:rPr lang="ru-RU" altLang="ru-RU" sz="2300">
                <a:solidFill>
                  <a:srgbClr val="800080"/>
                </a:solidFill>
              </a:rPr>
              <a:t>” — адрес назначения не достижим;</a:t>
            </a:r>
          </a:p>
          <a:p>
            <a:pPr algn="l"/>
            <a:r>
              <a:rPr lang="ru-RU" altLang="ru-RU" sz="2300">
                <a:solidFill>
                  <a:srgbClr val="800080"/>
                </a:solidFill>
              </a:rPr>
              <a:t>“</a:t>
            </a:r>
            <a:r>
              <a:rPr lang="ru-RU" altLang="ru-RU" sz="2300" b="1">
                <a:solidFill>
                  <a:srgbClr val="800080"/>
                </a:solidFill>
              </a:rPr>
              <a:t>4</a:t>
            </a:r>
            <a:r>
              <a:rPr lang="ru-RU" altLang="ru-RU" sz="2300">
                <a:solidFill>
                  <a:srgbClr val="800080"/>
                </a:solidFill>
              </a:rPr>
              <a:t>” — порт назначения не достижим.</a:t>
            </a:r>
          </a:p>
          <a:p>
            <a:pPr algn="l"/>
            <a:r>
              <a:rPr lang="ru-RU" altLang="ru-RU" sz="2300" b="1" i="1">
                <a:solidFill>
                  <a:srgbClr val="800080"/>
                </a:solidFill>
              </a:rPr>
              <a:t>Поле “Не используется” </a:t>
            </a:r>
            <a:r>
              <a:rPr lang="ru-RU" altLang="ru-RU" sz="2300">
                <a:solidFill>
                  <a:srgbClr val="800080"/>
                </a:solidFill>
              </a:rPr>
              <a:t>ICMPv6-сообщения. Это поле не используется при всех значениях поля “Тип кодирования”. Оно должно заполняться нулями отправителем и игнорироваться получателем.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3203" name="Text Box 3"/>
          <p:cNvSpPr txBox="1">
            <a:spLocks noChangeArrowheads="1"/>
          </p:cNvSpPr>
          <p:nvPr/>
        </p:nvSpPr>
        <p:spPr bwMode="auto">
          <a:xfrm>
            <a:off x="250825" y="773113"/>
            <a:ext cx="8642350" cy="793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i="1">
                <a:solidFill>
                  <a:srgbClr val="800080"/>
                </a:solidFill>
              </a:rPr>
              <a:t>Применение ICMPv6-сообщения “Узел назначения не достижим”.</a:t>
            </a:r>
            <a:r>
              <a:rPr lang="ru-RU" altLang="ru-RU" sz="2600">
                <a:solidFill>
                  <a:srgbClr val="800080"/>
                </a:solidFill>
              </a:rPr>
              <a:t> </a:t>
            </a:r>
          </a:p>
        </p:txBody>
      </p:sp>
      <p:sp>
        <p:nvSpPr>
          <p:cNvPr id="563204" name="Text Box 4"/>
          <p:cNvSpPr txBox="1">
            <a:spLocks noChangeArrowheads="1"/>
          </p:cNvSpPr>
          <p:nvPr/>
        </p:nvSpPr>
        <p:spPr bwMode="auto">
          <a:xfrm>
            <a:off x="206375" y="1673225"/>
            <a:ext cx="8937625" cy="4781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200">
                <a:solidFill>
                  <a:srgbClr val="800080"/>
                </a:solidFill>
              </a:rPr>
              <a:t>Целесообразно, чтобы это сообщение формировалось маршрутизатором или программным IPv6-модулем, реализующим протокол сетевого уровня и размещенным в оригинальном </a:t>
            </a:r>
            <a:r>
              <a:rPr lang="en-GB" altLang="ru-RU" sz="2200">
                <a:solidFill>
                  <a:srgbClr val="800080"/>
                </a:solidFill>
              </a:rPr>
              <a:t>IP</a:t>
            </a:r>
            <a:r>
              <a:rPr lang="ru-RU" altLang="ru-RU" sz="2200">
                <a:solidFill>
                  <a:srgbClr val="800080"/>
                </a:solidFill>
              </a:rPr>
              <a:t>-узле. Данное сообщение направляется в ответ на принятый пакет, который не может быть доставлен по указанному в нем адресу получателя по каким-либо причинам отличным от состояния перегрузки. (ICMPv6-сообщение не должно формироваться, если пакет был уничтожен вследствие состояния перегрузки.)</a:t>
            </a:r>
          </a:p>
          <a:p>
            <a:pPr algn="l"/>
            <a:r>
              <a:rPr lang="ru-RU" altLang="ru-RU" sz="2200">
                <a:solidFill>
                  <a:srgbClr val="800080"/>
                </a:solidFill>
              </a:rPr>
              <a:t>Если причиной отказа от дальнейшей ретрансляции пакета является отсутствие адреса получателя в таблице маршрутизации передающего </a:t>
            </a:r>
            <a:r>
              <a:rPr lang="en-GB" altLang="ru-RU" sz="2200">
                <a:solidFill>
                  <a:srgbClr val="800080"/>
                </a:solidFill>
              </a:rPr>
              <a:t>IP</a:t>
            </a:r>
            <a:r>
              <a:rPr lang="ru-RU" altLang="ru-RU" sz="2200">
                <a:solidFill>
                  <a:srgbClr val="800080"/>
                </a:solidFill>
              </a:rPr>
              <a:t>-узла, то тогда в поле “Тип кодирования” устанавливается значение “</a:t>
            </a:r>
            <a:r>
              <a:rPr lang="ru-RU" altLang="ru-RU" sz="2200" b="1">
                <a:solidFill>
                  <a:srgbClr val="800080"/>
                </a:solidFill>
              </a:rPr>
              <a:t>0</a:t>
            </a:r>
            <a:r>
              <a:rPr lang="ru-RU" altLang="ru-RU" sz="2200">
                <a:solidFill>
                  <a:srgbClr val="800080"/>
                </a:solidFill>
              </a:rPr>
              <a:t>”. (</a:t>
            </a:r>
            <a:r>
              <a:rPr lang="ru-RU" altLang="ru-RU" sz="2200" u="sng">
                <a:solidFill>
                  <a:srgbClr val="800080"/>
                </a:solidFill>
              </a:rPr>
              <a:t>Замечание</a:t>
            </a:r>
            <a:r>
              <a:rPr lang="ru-RU" altLang="ru-RU" sz="2200">
                <a:solidFill>
                  <a:srgbClr val="800080"/>
                </a:solidFill>
              </a:rPr>
              <a:t>. Такую ошибку могут обнаружить только те </a:t>
            </a:r>
            <a:r>
              <a:rPr lang="en-GB" altLang="ru-RU" sz="2200">
                <a:solidFill>
                  <a:srgbClr val="800080"/>
                </a:solidFill>
              </a:rPr>
              <a:t>IP</a:t>
            </a:r>
            <a:r>
              <a:rPr lang="ru-RU" altLang="ru-RU" sz="2200">
                <a:solidFill>
                  <a:srgbClr val="800080"/>
                </a:solidFill>
              </a:rPr>
              <a:t>-узлы, которые не содержат в своих маршрутных таблицах “маршрута по умолчанию”.)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4227" name="Text Box 3"/>
          <p:cNvSpPr txBox="1">
            <a:spLocks noChangeArrowheads="1"/>
          </p:cNvSpPr>
          <p:nvPr/>
        </p:nvSpPr>
        <p:spPr bwMode="auto">
          <a:xfrm>
            <a:off x="250825" y="1314450"/>
            <a:ext cx="8893175" cy="51165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200">
                <a:solidFill>
                  <a:srgbClr val="800080"/>
                </a:solidFill>
              </a:rPr>
              <a:t>Если причиной отказа от дальнейшей ретрансляции пакета является административный запрет (например, сетевой фильтр), то тогда в поле “Тип кодирования” устанавливается значение “</a:t>
            </a:r>
            <a:r>
              <a:rPr lang="ru-RU" altLang="ru-RU" sz="2200" b="1">
                <a:solidFill>
                  <a:srgbClr val="800080"/>
                </a:solidFill>
              </a:rPr>
              <a:t>1</a:t>
            </a:r>
            <a:r>
              <a:rPr lang="ru-RU" altLang="ru-RU" sz="2200">
                <a:solidFill>
                  <a:srgbClr val="800080"/>
                </a:solidFill>
              </a:rPr>
              <a:t>”.</a:t>
            </a:r>
          </a:p>
          <a:p>
            <a:pPr algn="l"/>
            <a:r>
              <a:rPr lang="ru-RU" altLang="ru-RU" sz="2200">
                <a:solidFill>
                  <a:srgbClr val="800080"/>
                </a:solidFill>
              </a:rPr>
              <a:t>Если существует какая-либо другая причина для отказа от дальнейшей ретрансляции пакета (например, невозможность отображения IPv6-адреса получателя в соответствующий канальный адрес или определенного рода канально-ориентированная проблема), то тогда в поле “Тип кодирования” устанавливается значение “</a:t>
            </a:r>
            <a:r>
              <a:rPr lang="ru-RU" altLang="ru-RU" sz="2200" b="1">
                <a:solidFill>
                  <a:srgbClr val="800080"/>
                </a:solidFill>
              </a:rPr>
              <a:t>3</a:t>
            </a:r>
            <a:r>
              <a:rPr lang="ru-RU" altLang="ru-RU" sz="2200">
                <a:solidFill>
                  <a:srgbClr val="800080"/>
                </a:solidFill>
              </a:rPr>
              <a:t>”.</a:t>
            </a:r>
          </a:p>
          <a:p>
            <a:pPr algn="l"/>
            <a:r>
              <a:rPr lang="ru-RU" altLang="ru-RU" sz="2200">
                <a:solidFill>
                  <a:srgbClr val="800080"/>
                </a:solidFill>
              </a:rPr>
              <a:t>Целесообразно, чтобы </a:t>
            </a:r>
            <a:r>
              <a:rPr lang="en-GB" altLang="ru-RU" sz="2200">
                <a:solidFill>
                  <a:srgbClr val="800080"/>
                </a:solidFill>
              </a:rPr>
              <a:t>IP</a:t>
            </a:r>
            <a:r>
              <a:rPr lang="ru-RU" altLang="ru-RU" sz="2200">
                <a:solidFill>
                  <a:srgbClr val="800080"/>
                </a:solidFill>
              </a:rPr>
              <a:t>-узел-получатель передавал ответное ICMPv6-сообщение “Узел назначения не достижим” со значением “</a:t>
            </a:r>
            <a:r>
              <a:rPr lang="ru-RU" altLang="ru-RU" sz="2200" b="1">
                <a:solidFill>
                  <a:srgbClr val="800080"/>
                </a:solidFill>
              </a:rPr>
              <a:t>4</a:t>
            </a:r>
            <a:r>
              <a:rPr lang="ru-RU" altLang="ru-RU" sz="2200">
                <a:solidFill>
                  <a:srgbClr val="800080"/>
                </a:solidFill>
              </a:rPr>
              <a:t>” в поле “Тип кодирования”, если он получил пакет, для которого протокол транспортного уровня (например, UDP) не обнаружен, или если такой транспортный протокол не имеет других средств для информирования передающей стороны.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5251" name="Text Box 3"/>
          <p:cNvSpPr txBox="1">
            <a:spLocks noChangeArrowheads="1"/>
          </p:cNvSpPr>
          <p:nvPr/>
        </p:nvSpPr>
        <p:spPr bwMode="auto">
          <a:xfrm>
            <a:off x="250825" y="1358900"/>
            <a:ext cx="864235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i="1">
                <a:solidFill>
                  <a:srgbClr val="800080"/>
                </a:solidFill>
              </a:rPr>
              <a:t>Уведомление протокола вышележащего уровня</a:t>
            </a:r>
            <a:r>
              <a:rPr lang="ru-RU" altLang="ru-RU" sz="2600">
                <a:solidFill>
                  <a:srgbClr val="800080"/>
                </a:solidFill>
              </a:rPr>
              <a:t>.</a:t>
            </a:r>
          </a:p>
        </p:txBody>
      </p:sp>
      <p:sp>
        <p:nvSpPr>
          <p:cNvPr id="565252" name="Text Box 4"/>
          <p:cNvSpPr txBox="1">
            <a:spLocks noChangeArrowheads="1"/>
          </p:cNvSpPr>
          <p:nvPr/>
        </p:nvSpPr>
        <p:spPr bwMode="auto">
          <a:xfrm>
            <a:off x="206375" y="1898650"/>
            <a:ext cx="8937625"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GB" altLang="ru-RU" sz="2400">
                <a:solidFill>
                  <a:srgbClr val="800080"/>
                </a:solidFill>
              </a:rPr>
              <a:t>IP</a:t>
            </a:r>
            <a:r>
              <a:rPr lang="ru-RU" altLang="ru-RU" sz="2400">
                <a:solidFill>
                  <a:srgbClr val="800080"/>
                </a:solidFill>
              </a:rPr>
              <a:t>-узел, который получил ICMPv6-сообщение “Узел назначения не достижим”, должен уведомить протокольный процесс вышележащего уровня.</a:t>
            </a:r>
          </a:p>
        </p:txBody>
      </p:sp>
      <p:sp>
        <p:nvSpPr>
          <p:cNvPr id="565253" name="Text Box 5"/>
          <p:cNvSpPr txBox="1">
            <a:spLocks noChangeArrowheads="1"/>
          </p:cNvSpPr>
          <p:nvPr/>
        </p:nvSpPr>
        <p:spPr bwMode="auto">
          <a:xfrm>
            <a:off x="296863" y="3159125"/>
            <a:ext cx="8642350"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u="sng">
                <a:solidFill>
                  <a:srgbClr val="800080"/>
                </a:solidFill>
              </a:rPr>
              <a:t>Сообщение “Размер </a:t>
            </a:r>
            <a:r>
              <a:rPr lang="en-GB" altLang="ru-RU" i="1" u="sng">
                <a:solidFill>
                  <a:srgbClr val="800080"/>
                </a:solidFill>
              </a:rPr>
              <a:t>IP</a:t>
            </a:r>
            <a:r>
              <a:rPr lang="ru-RU" altLang="ru-RU" i="1" u="sng">
                <a:solidFill>
                  <a:srgbClr val="800080"/>
                </a:solidFill>
              </a:rPr>
              <a:t>-пакета слишком большой”</a:t>
            </a:r>
            <a:r>
              <a:rPr lang="ru-RU" altLang="ru-RU" u="sng">
                <a:solidFill>
                  <a:srgbClr val="800080"/>
                </a:solidFill>
              </a:rPr>
              <a:t>.</a:t>
            </a:r>
            <a:r>
              <a:rPr lang="ru-RU" altLang="ru-RU">
                <a:solidFill>
                  <a:srgbClr val="800080"/>
                </a:solidFill>
              </a:rPr>
              <a:t> На рис.12.26 представлен формат сообщения “Размер </a:t>
            </a:r>
            <a:r>
              <a:rPr lang="en-GB" altLang="ru-RU">
                <a:solidFill>
                  <a:srgbClr val="800080"/>
                </a:solidFill>
              </a:rPr>
              <a:t>IP</a:t>
            </a:r>
            <a:r>
              <a:rPr lang="ru-RU" altLang="ru-RU">
                <a:solidFill>
                  <a:srgbClr val="800080"/>
                </a:solidFill>
              </a:rPr>
              <a:t>-пакета слишком большой”.</a:t>
            </a:r>
          </a:p>
        </p:txBody>
      </p:sp>
      <p:sp>
        <p:nvSpPr>
          <p:cNvPr id="565254" name="Text Box 6"/>
          <p:cNvSpPr txBox="1">
            <a:spLocks noChangeArrowheads="1"/>
          </p:cNvSpPr>
          <p:nvPr/>
        </p:nvSpPr>
        <p:spPr bwMode="auto">
          <a:xfrm>
            <a:off x="250825" y="4598988"/>
            <a:ext cx="8642350"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400" b="1" i="1">
                <a:solidFill>
                  <a:srgbClr val="800080"/>
                </a:solidFill>
              </a:rPr>
              <a:t>Поле “Адрес получателя” </a:t>
            </a:r>
            <a:r>
              <a:rPr lang="ru-RU" altLang="ru-RU" sz="2400">
                <a:solidFill>
                  <a:srgbClr val="800080"/>
                </a:solidFill>
              </a:rPr>
              <a:t>IPv6-заголовка пакета. Он копируется из поля “Адрес отправителя” IPv6-заголовка принятого ошибочного пакета.</a:t>
            </a:r>
            <a:endParaRPr lang="ru-RU" altLang="ru-RU" sz="2400" u="sng">
              <a:solidFill>
                <a:srgbClr val="800080"/>
              </a:solidFill>
            </a:endParaRPr>
          </a:p>
          <a:p>
            <a:pPr algn="l"/>
            <a:r>
              <a:rPr lang="ru-RU" altLang="ru-RU" sz="2400" b="1" i="1">
                <a:solidFill>
                  <a:srgbClr val="800080"/>
                </a:solidFill>
              </a:rPr>
              <a:t>Поле “Тип ICMPv6-сообщения” </a:t>
            </a:r>
            <a:r>
              <a:rPr lang="ru-RU" altLang="ru-RU" sz="2400">
                <a:solidFill>
                  <a:srgbClr val="800080"/>
                </a:solidFill>
              </a:rPr>
              <a:t>ICMPv6-сообщения. Это поле содержит значение “2”. </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2419" name="Text Box 3"/>
          <p:cNvSpPr txBox="1">
            <a:spLocks noChangeArrowheads="1"/>
          </p:cNvSpPr>
          <p:nvPr/>
        </p:nvSpPr>
        <p:spPr bwMode="auto">
          <a:xfrm>
            <a:off x="0" y="56340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Рис.12.26. Формат ICMPv6-сообщения “Размер </a:t>
            </a:r>
            <a:r>
              <a:rPr lang="en-GB" altLang="ru-RU" sz="2400" b="1">
                <a:solidFill>
                  <a:srgbClr val="800080"/>
                </a:solidFill>
              </a:rPr>
              <a:t>IP</a:t>
            </a:r>
            <a:r>
              <a:rPr lang="ru-RU" altLang="ru-RU" sz="2400" b="1">
                <a:solidFill>
                  <a:srgbClr val="800080"/>
                </a:solidFill>
              </a:rPr>
              <a:t>-пакета слишком большой” </a:t>
            </a:r>
          </a:p>
        </p:txBody>
      </p:sp>
      <p:grpSp>
        <p:nvGrpSpPr>
          <p:cNvPr id="572420" name="Group 4"/>
          <p:cNvGrpSpPr>
            <a:grpSpLocks/>
          </p:cNvGrpSpPr>
          <p:nvPr/>
        </p:nvGrpSpPr>
        <p:grpSpPr bwMode="auto">
          <a:xfrm>
            <a:off x="206375" y="1403350"/>
            <a:ext cx="8642350" cy="3779838"/>
            <a:chOff x="158" y="743"/>
            <a:chExt cx="5444" cy="2381"/>
          </a:xfrm>
        </p:grpSpPr>
        <p:sp>
          <p:nvSpPr>
            <p:cNvPr id="572421" name="Text Box 5"/>
            <p:cNvSpPr txBox="1">
              <a:spLocks noChangeArrowheads="1"/>
            </p:cNvSpPr>
            <p:nvPr/>
          </p:nvSpPr>
          <p:spPr bwMode="auto">
            <a:xfrm>
              <a:off x="158" y="2217"/>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nvGrpSpPr>
            <p:cNvPr id="572422" name="Group 6"/>
            <p:cNvGrpSpPr>
              <a:grpSpLocks/>
            </p:cNvGrpSpPr>
            <p:nvPr/>
          </p:nvGrpSpPr>
          <p:grpSpPr bwMode="auto">
            <a:xfrm>
              <a:off x="158" y="743"/>
              <a:ext cx="5444" cy="737"/>
              <a:chOff x="158" y="799"/>
              <a:chExt cx="5444" cy="737"/>
            </a:xfrm>
          </p:grpSpPr>
          <p:grpSp>
            <p:nvGrpSpPr>
              <p:cNvPr id="572423" name="Group 7"/>
              <p:cNvGrpSpPr>
                <a:grpSpLocks/>
              </p:cNvGrpSpPr>
              <p:nvPr/>
            </p:nvGrpSpPr>
            <p:grpSpPr bwMode="auto">
              <a:xfrm>
                <a:off x="158" y="799"/>
                <a:ext cx="5444" cy="341"/>
                <a:chOff x="158" y="487"/>
                <a:chExt cx="5444" cy="341"/>
              </a:xfrm>
            </p:grpSpPr>
            <p:sp>
              <p:nvSpPr>
                <p:cNvPr id="572424" name="Line 8"/>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2425" name="Line 9"/>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2426" name="Line 10"/>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2427" name="Line 11"/>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2428" name="Line 12"/>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2429" name="Text Box 13"/>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72430" name="Text Box 14"/>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72431" name="Text Box 15"/>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72432" name="Text Box 16"/>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72433" name="Text Box 17"/>
              <p:cNvSpPr txBox="1">
                <a:spLocks noChangeArrowheads="1"/>
              </p:cNvSpPr>
              <p:nvPr/>
            </p:nvSpPr>
            <p:spPr bwMode="auto">
              <a:xfrm>
                <a:off x="158" y="1054"/>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72434" name="Text Box 18"/>
              <p:cNvSpPr txBox="1">
                <a:spLocks noChangeArrowheads="1"/>
              </p:cNvSpPr>
              <p:nvPr/>
            </p:nvSpPr>
            <p:spPr bwMode="auto">
              <a:xfrm>
                <a:off x="1519" y="1054"/>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72435" name="Text Box 19"/>
              <p:cNvSpPr txBox="1">
                <a:spLocks noChangeArrowheads="1"/>
              </p:cNvSpPr>
              <p:nvPr/>
            </p:nvSpPr>
            <p:spPr bwMode="auto">
              <a:xfrm>
                <a:off x="2880" y="1054"/>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grpSp>
        <p:sp>
          <p:nvSpPr>
            <p:cNvPr id="572436" name="Text Box 20"/>
            <p:cNvSpPr txBox="1">
              <a:spLocks noChangeArrowheads="1"/>
            </p:cNvSpPr>
            <p:nvPr/>
          </p:nvSpPr>
          <p:spPr bwMode="auto">
            <a:xfrm>
              <a:off x="158" y="1820"/>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72437" name="Text Box 21"/>
            <p:cNvSpPr txBox="1">
              <a:spLocks noChangeArrowheads="1"/>
            </p:cNvSpPr>
            <p:nvPr/>
          </p:nvSpPr>
          <p:spPr bwMode="auto">
            <a:xfrm>
              <a:off x="158" y="2614"/>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72438" name="Text Box 22"/>
            <p:cNvSpPr txBox="1">
              <a:spLocks noChangeArrowheads="1"/>
            </p:cNvSpPr>
            <p:nvPr/>
          </p:nvSpPr>
          <p:spPr bwMode="auto">
            <a:xfrm>
              <a:off x="187" y="1905"/>
              <a:ext cx="5386" cy="1134"/>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В этом субполе размещается принятое ошибочное сообщение (либо его часть).</a:t>
              </a:r>
            </a:p>
            <a:p>
              <a:r>
                <a:rPr lang="ru-RU" altLang="ru-RU" sz="2400">
                  <a:solidFill>
                    <a:srgbClr val="CC0000"/>
                  </a:solidFill>
                  <a:effectLst>
                    <a:outerShdw blurRad="38100" dist="38100" dir="2700000" algn="tl">
                      <a:srgbClr val="000000"/>
                    </a:outerShdw>
                  </a:effectLst>
                </a:rPr>
                <a:t>При этом суммарный размер данного ICMPv6-сообщения не должен превышать максимальный разрешенный размер IPv6-пакета  </a:t>
              </a:r>
            </a:p>
          </p:txBody>
        </p:sp>
        <p:sp>
          <p:nvSpPr>
            <p:cNvPr id="572439" name="Text Box 23"/>
            <p:cNvSpPr txBox="1">
              <a:spLocks noChangeArrowheads="1"/>
            </p:cNvSpPr>
            <p:nvPr/>
          </p:nvSpPr>
          <p:spPr bwMode="auto">
            <a:xfrm>
              <a:off x="158" y="1480"/>
              <a:ext cx="5444" cy="340"/>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200">
                  <a:solidFill>
                    <a:srgbClr val="CC0000"/>
                  </a:solidFill>
                  <a:effectLst>
                    <a:outerShdw blurRad="38100" dist="38100" dir="2700000" algn="tl">
                      <a:srgbClr val="000000"/>
                    </a:outerShdw>
                  </a:effectLst>
                </a:rPr>
                <a:t>“Максимальный разрешенный размер </a:t>
              </a:r>
              <a:r>
                <a:rPr lang="en-GB" altLang="ru-RU" sz="2200">
                  <a:solidFill>
                    <a:srgbClr val="CC0000"/>
                  </a:solidFill>
                  <a:effectLst>
                    <a:outerShdw blurRad="38100" dist="38100" dir="2700000" algn="tl">
                      <a:srgbClr val="000000"/>
                    </a:outerShdw>
                  </a:effectLst>
                </a:rPr>
                <a:t>IP</a:t>
              </a:r>
              <a:r>
                <a:rPr lang="ru-RU" altLang="ru-RU" sz="2200">
                  <a:solidFill>
                    <a:srgbClr val="CC0000"/>
                  </a:solidFill>
                  <a:effectLst>
                    <a:outerShdw blurRad="38100" dist="38100" dir="2700000" algn="tl">
                      <a:srgbClr val="000000"/>
                    </a:outerShdw>
                  </a:effectLst>
                </a:rPr>
                <a:t>-пакета для передачи”</a:t>
              </a:r>
              <a:endParaRPr lang="ru-RU" altLang="ru-RU" sz="2200">
                <a:solidFill>
                  <a:srgbClr val="CC0000"/>
                </a:solidFill>
              </a:endParaRPr>
            </a:p>
          </p:txBody>
        </p:sp>
      </p:gr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6275" name="Text Box 3"/>
          <p:cNvSpPr txBox="1">
            <a:spLocks noChangeArrowheads="1"/>
          </p:cNvSpPr>
          <p:nvPr/>
        </p:nvSpPr>
        <p:spPr bwMode="auto">
          <a:xfrm>
            <a:off x="250825" y="1808163"/>
            <a:ext cx="8642350" cy="3935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b="1" i="1">
                <a:solidFill>
                  <a:srgbClr val="800080"/>
                </a:solidFill>
              </a:rPr>
              <a:t>Поле “Тип кодирования” </a:t>
            </a:r>
            <a:r>
              <a:rPr lang="ru-RU" altLang="ru-RU">
                <a:solidFill>
                  <a:srgbClr val="800080"/>
                </a:solidFill>
              </a:rPr>
              <a:t>ICMPv6-сообщения. Это поле содержит значение “0”, которое устанавливает отправитель, а само поле игнорируется получателем.</a:t>
            </a:r>
            <a:endParaRPr lang="ru-RU" altLang="ru-RU" u="sng">
              <a:solidFill>
                <a:srgbClr val="800080"/>
              </a:solidFill>
            </a:endParaRPr>
          </a:p>
          <a:p>
            <a:pPr algn="l"/>
            <a:r>
              <a:rPr lang="ru-RU" altLang="ru-RU" b="1" i="1">
                <a:solidFill>
                  <a:srgbClr val="800080"/>
                </a:solidFill>
              </a:rPr>
              <a:t>Поле “Максимальный разрешенный размер </a:t>
            </a:r>
            <a:r>
              <a:rPr lang="en-GB" altLang="ru-RU" b="1" i="1">
                <a:solidFill>
                  <a:srgbClr val="800080"/>
                </a:solidFill>
              </a:rPr>
              <a:t>IP</a:t>
            </a:r>
            <a:r>
              <a:rPr lang="ru-RU" altLang="ru-RU" b="1" i="1">
                <a:solidFill>
                  <a:srgbClr val="800080"/>
                </a:solidFill>
              </a:rPr>
              <a:t>-пакета для передачи” </a:t>
            </a:r>
            <a:r>
              <a:rPr lang="ru-RU" altLang="ru-RU">
                <a:solidFill>
                  <a:srgbClr val="800080"/>
                </a:solidFill>
              </a:rPr>
              <a:t>ICMPv6-сообщения. В этом поле содержится значение максимального разрешенного размера </a:t>
            </a:r>
            <a:r>
              <a:rPr lang="en-GB" altLang="ru-RU">
                <a:solidFill>
                  <a:srgbClr val="800080"/>
                </a:solidFill>
              </a:rPr>
              <a:t>IP</a:t>
            </a:r>
            <a:r>
              <a:rPr lang="ru-RU" altLang="ru-RU">
                <a:solidFill>
                  <a:srgbClr val="800080"/>
                </a:solidFill>
              </a:rPr>
              <a:t>-пакета для передачи через следующий ретрансляционный интервал.</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7299" name="Text Box 3"/>
          <p:cNvSpPr txBox="1">
            <a:spLocks noChangeArrowheads="1"/>
          </p:cNvSpPr>
          <p:nvPr/>
        </p:nvSpPr>
        <p:spPr bwMode="auto">
          <a:xfrm>
            <a:off x="0" y="728663"/>
            <a:ext cx="91440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a:solidFill>
                  <a:srgbClr val="800080"/>
                </a:solidFill>
              </a:rPr>
              <a:t>Применение ICMPv6-сообщения “Размер </a:t>
            </a:r>
            <a:r>
              <a:rPr lang="en-GB" altLang="ru-RU" i="1">
                <a:solidFill>
                  <a:srgbClr val="800080"/>
                </a:solidFill>
              </a:rPr>
              <a:t>IP</a:t>
            </a:r>
            <a:r>
              <a:rPr lang="ru-RU" altLang="ru-RU" i="1">
                <a:solidFill>
                  <a:srgbClr val="800080"/>
                </a:solidFill>
              </a:rPr>
              <a:t>-пакета слишком большой”.</a:t>
            </a:r>
            <a:endParaRPr lang="ru-RU" altLang="ru-RU">
              <a:solidFill>
                <a:srgbClr val="800080"/>
              </a:solidFill>
            </a:endParaRPr>
          </a:p>
        </p:txBody>
      </p:sp>
      <p:sp>
        <p:nvSpPr>
          <p:cNvPr id="567300" name="Text Box 4"/>
          <p:cNvSpPr txBox="1">
            <a:spLocks noChangeArrowheads="1"/>
          </p:cNvSpPr>
          <p:nvPr/>
        </p:nvSpPr>
        <p:spPr bwMode="auto">
          <a:xfrm>
            <a:off x="161925" y="1673225"/>
            <a:ext cx="8982075"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300">
                <a:solidFill>
                  <a:srgbClr val="800080"/>
                </a:solidFill>
              </a:rPr>
              <a:t>Это сообщение должно передаваться маршрутизатором в ответ на принятый </a:t>
            </a:r>
            <a:r>
              <a:rPr lang="en-GB" altLang="ru-RU" sz="2300">
                <a:solidFill>
                  <a:srgbClr val="800080"/>
                </a:solidFill>
              </a:rPr>
              <a:t>IP</a:t>
            </a:r>
            <a:r>
              <a:rPr lang="ru-RU" altLang="ru-RU" sz="2300">
                <a:solidFill>
                  <a:srgbClr val="800080"/>
                </a:solidFill>
              </a:rPr>
              <a:t>-пакет, который имеет размер, превышающий максимальный разрешенный (для входного интерфейса конкретного канала связи) и поэтому не может ретранслироваться дальше. Информация в этом сообщении используется в процедуре определения маршрута, по которому можно передать </a:t>
            </a:r>
            <a:r>
              <a:rPr lang="en-GB" altLang="ru-RU" sz="2300">
                <a:solidFill>
                  <a:srgbClr val="800080"/>
                </a:solidFill>
              </a:rPr>
              <a:t>IP</a:t>
            </a:r>
            <a:r>
              <a:rPr lang="ru-RU" altLang="ru-RU" sz="2300">
                <a:solidFill>
                  <a:srgbClr val="800080"/>
                </a:solidFill>
              </a:rPr>
              <a:t>-пакет наибольшего размера (“</a:t>
            </a:r>
            <a:r>
              <a:rPr lang="en-US" altLang="ru-RU" sz="2300">
                <a:solidFill>
                  <a:srgbClr val="800080"/>
                </a:solidFill>
              </a:rPr>
              <a:t>Path</a:t>
            </a:r>
            <a:r>
              <a:rPr lang="ru-RU" altLang="ru-RU" sz="2300">
                <a:solidFill>
                  <a:srgbClr val="800080"/>
                </a:solidFill>
              </a:rPr>
              <a:t> MTU </a:t>
            </a:r>
            <a:r>
              <a:rPr lang="en-US" altLang="ru-RU" sz="2300">
                <a:solidFill>
                  <a:srgbClr val="800080"/>
                </a:solidFill>
              </a:rPr>
              <a:t>Discovery</a:t>
            </a:r>
            <a:r>
              <a:rPr lang="ru-RU" altLang="ru-RU" sz="2300">
                <a:solidFill>
                  <a:srgbClr val="800080"/>
                </a:solidFill>
              </a:rPr>
              <a:t>”).</a:t>
            </a:r>
          </a:p>
          <a:p>
            <a:pPr algn="l"/>
            <a:r>
              <a:rPr lang="ru-RU" altLang="ru-RU" sz="2300">
                <a:solidFill>
                  <a:srgbClr val="800080"/>
                </a:solidFill>
              </a:rPr>
              <a:t>Передача ICMPv6-сообщения “Размер </a:t>
            </a:r>
            <a:r>
              <a:rPr lang="en-GB" altLang="ru-RU" sz="2300">
                <a:solidFill>
                  <a:srgbClr val="800080"/>
                </a:solidFill>
              </a:rPr>
              <a:t>IP</a:t>
            </a:r>
            <a:r>
              <a:rPr lang="ru-RU" altLang="ru-RU" sz="2300">
                <a:solidFill>
                  <a:srgbClr val="800080"/>
                </a:solidFill>
              </a:rPr>
              <a:t>-пакета слишком большой” разрешена в одном из случаев, при которых передача этого сообщения запрещена. Таким событием (исключением из правил) является ответ на принятый </a:t>
            </a:r>
            <a:r>
              <a:rPr lang="en-GB" altLang="ru-RU" sz="2300">
                <a:solidFill>
                  <a:srgbClr val="800080"/>
                </a:solidFill>
              </a:rPr>
              <a:t>IP</a:t>
            </a:r>
            <a:r>
              <a:rPr lang="ru-RU" altLang="ru-RU" sz="2300">
                <a:solidFill>
                  <a:srgbClr val="800080"/>
                </a:solidFill>
              </a:rPr>
              <a:t>-пакет, содержащий групповой ICMPv6-адрес назначения или групповой/широковещательный адрес канального уровня.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0867" name="Text Box 3"/>
          <p:cNvSpPr txBox="1">
            <a:spLocks noChangeArrowheads="1"/>
          </p:cNvSpPr>
          <p:nvPr/>
        </p:nvSpPr>
        <p:spPr bwMode="auto">
          <a:xfrm>
            <a:off x="250825" y="1042988"/>
            <a:ext cx="864235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Альтернативные </a:t>
            </a:r>
            <a:r>
              <a:rPr lang="en-GB" altLang="ru-RU">
                <a:solidFill>
                  <a:srgbClr val="800080"/>
                </a:solidFill>
              </a:rPr>
              <a:t>IP</a:t>
            </a:r>
            <a:r>
              <a:rPr lang="en-US" altLang="ru-RU">
                <a:solidFill>
                  <a:srgbClr val="800080"/>
                </a:solidFill>
              </a:rPr>
              <a:t>v</a:t>
            </a:r>
            <a:r>
              <a:rPr lang="ru-RU" altLang="ru-RU">
                <a:solidFill>
                  <a:srgbClr val="800080"/>
                </a:solidFill>
              </a:rPr>
              <a:t>6-адреса, выбираемые из пространства однонаправленных </a:t>
            </a:r>
            <a:r>
              <a:rPr lang="en-GB" altLang="ru-RU">
                <a:solidFill>
                  <a:srgbClr val="800080"/>
                </a:solidFill>
              </a:rPr>
              <a:t>IP</a:t>
            </a:r>
            <a:r>
              <a:rPr lang="en-US" altLang="ru-RU">
                <a:solidFill>
                  <a:srgbClr val="800080"/>
                </a:solidFill>
              </a:rPr>
              <a:t>v</a:t>
            </a:r>
            <a:r>
              <a:rPr lang="ru-RU" altLang="ru-RU">
                <a:solidFill>
                  <a:srgbClr val="800080"/>
                </a:solidFill>
              </a:rPr>
              <a:t>6-адресов, с точки зрения семантики ничем не отличаются от однонаправленных </a:t>
            </a:r>
            <a:r>
              <a:rPr lang="en-GB" altLang="ru-RU">
                <a:solidFill>
                  <a:srgbClr val="800080"/>
                </a:solidFill>
              </a:rPr>
              <a:t>IP</a:t>
            </a:r>
            <a:r>
              <a:rPr lang="en-US" altLang="ru-RU">
                <a:solidFill>
                  <a:srgbClr val="800080"/>
                </a:solidFill>
              </a:rPr>
              <a:t>v</a:t>
            </a:r>
            <a:r>
              <a:rPr lang="ru-RU" altLang="ru-RU">
                <a:solidFill>
                  <a:srgbClr val="800080"/>
                </a:solidFill>
              </a:rPr>
              <a:t>6-адресов.</a:t>
            </a:r>
          </a:p>
          <a:p>
            <a:r>
              <a:rPr lang="ru-RU" altLang="ru-RU">
                <a:solidFill>
                  <a:srgbClr val="800080"/>
                </a:solidFill>
              </a:rPr>
              <a:t>В последующих стандартах для определенных целей могут быть введены один или несколько субдиапазонов глобальных однонаправленных </a:t>
            </a:r>
            <a:r>
              <a:rPr lang="en-GB" altLang="ru-RU">
                <a:solidFill>
                  <a:srgbClr val="800080"/>
                </a:solidFill>
              </a:rPr>
              <a:t>IP</a:t>
            </a:r>
            <a:r>
              <a:rPr lang="en-US" altLang="ru-RU">
                <a:solidFill>
                  <a:srgbClr val="800080"/>
                </a:solidFill>
              </a:rPr>
              <a:t>v</a:t>
            </a:r>
            <a:r>
              <a:rPr lang="ru-RU" altLang="ru-RU">
                <a:solidFill>
                  <a:srgbClr val="800080"/>
                </a:solidFill>
              </a:rPr>
              <a:t>6-адресов, но до тех пор, пока этого не произойдет, в прикладных системах все адреса должны трактоваться как глобальные однонаправленные </a:t>
            </a:r>
            <a:r>
              <a:rPr lang="en-GB" altLang="ru-RU">
                <a:solidFill>
                  <a:srgbClr val="800080"/>
                </a:solidFill>
              </a:rPr>
              <a:t>IP</a:t>
            </a:r>
            <a:r>
              <a:rPr lang="en-US" altLang="ru-RU">
                <a:solidFill>
                  <a:srgbClr val="800080"/>
                </a:solidFill>
              </a:rPr>
              <a:t>v</a:t>
            </a:r>
            <a:r>
              <a:rPr lang="ru-RU" altLang="ru-RU">
                <a:solidFill>
                  <a:srgbClr val="800080"/>
                </a:solidFill>
              </a:rPr>
              <a:t>6-адреса, за исключением других типов адресов, представленных в приведенной выше таблице. </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8323" name="Text Box 3"/>
          <p:cNvSpPr txBox="1">
            <a:spLocks noChangeArrowheads="1"/>
          </p:cNvSpPr>
          <p:nvPr/>
        </p:nvSpPr>
        <p:spPr bwMode="auto">
          <a:xfrm>
            <a:off x="0" y="1177925"/>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i="1">
                <a:solidFill>
                  <a:srgbClr val="800080"/>
                </a:solidFill>
              </a:rPr>
              <a:t>Уведомление протокола вышележащего уровня.</a:t>
            </a:r>
            <a:r>
              <a:rPr lang="ru-RU" altLang="ru-RU" sz="2600">
                <a:solidFill>
                  <a:srgbClr val="800080"/>
                </a:solidFill>
              </a:rPr>
              <a:t> </a:t>
            </a:r>
          </a:p>
        </p:txBody>
      </p:sp>
      <p:sp>
        <p:nvSpPr>
          <p:cNvPr id="568324" name="Text Box 4"/>
          <p:cNvSpPr txBox="1">
            <a:spLocks noChangeArrowheads="1"/>
          </p:cNvSpPr>
          <p:nvPr/>
        </p:nvSpPr>
        <p:spPr bwMode="auto">
          <a:xfrm>
            <a:off x="250825" y="1719263"/>
            <a:ext cx="8893175"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GB" altLang="ru-RU" sz="2400">
                <a:solidFill>
                  <a:srgbClr val="800080"/>
                </a:solidFill>
              </a:rPr>
              <a:t>IP</a:t>
            </a:r>
            <a:r>
              <a:rPr lang="ru-RU" altLang="ru-RU" sz="2400">
                <a:solidFill>
                  <a:srgbClr val="800080"/>
                </a:solidFill>
              </a:rPr>
              <a:t>-узел, который получил ICMPv6-сообщение “Размер </a:t>
            </a:r>
            <a:r>
              <a:rPr lang="en-GB" altLang="ru-RU" sz="2400">
                <a:solidFill>
                  <a:srgbClr val="800080"/>
                </a:solidFill>
              </a:rPr>
              <a:t>IP</a:t>
            </a:r>
            <a:r>
              <a:rPr lang="ru-RU" altLang="ru-RU" sz="2400">
                <a:solidFill>
                  <a:srgbClr val="800080"/>
                </a:solidFill>
              </a:rPr>
              <a:t>-пакета слишком большой”, должен передать его протокольному процессу вышележащего уровня. </a:t>
            </a:r>
          </a:p>
        </p:txBody>
      </p:sp>
      <p:sp>
        <p:nvSpPr>
          <p:cNvPr id="568325" name="Text Box 5"/>
          <p:cNvSpPr txBox="1">
            <a:spLocks noChangeArrowheads="1"/>
          </p:cNvSpPr>
          <p:nvPr/>
        </p:nvSpPr>
        <p:spPr bwMode="auto">
          <a:xfrm>
            <a:off x="250825" y="3294063"/>
            <a:ext cx="864235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i="1" u="sng">
                <a:solidFill>
                  <a:srgbClr val="800080"/>
                </a:solidFill>
              </a:rPr>
              <a:t>Сообщение “Превышение времени”</a:t>
            </a:r>
            <a:r>
              <a:rPr lang="ru-RU" altLang="ru-RU" u="sng">
                <a:solidFill>
                  <a:srgbClr val="800080"/>
                </a:solidFill>
              </a:rPr>
              <a:t>.</a:t>
            </a:r>
            <a:r>
              <a:rPr lang="ru-RU" altLang="ru-RU">
                <a:solidFill>
                  <a:srgbClr val="800080"/>
                </a:solidFill>
              </a:rPr>
              <a:t> На рис.12.27 представлен формат сообщения “Превышение времени”.</a:t>
            </a:r>
          </a:p>
        </p:txBody>
      </p:sp>
      <p:sp>
        <p:nvSpPr>
          <p:cNvPr id="568326" name="Text Box 6"/>
          <p:cNvSpPr txBox="1">
            <a:spLocks noChangeArrowheads="1"/>
          </p:cNvSpPr>
          <p:nvPr/>
        </p:nvSpPr>
        <p:spPr bwMode="auto">
          <a:xfrm>
            <a:off x="250825" y="4643438"/>
            <a:ext cx="8893175"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400" b="1" i="1">
                <a:solidFill>
                  <a:srgbClr val="800080"/>
                </a:solidFill>
              </a:rPr>
              <a:t>Поле “Адрес получателя” IPv6-заголовка пакета</a:t>
            </a:r>
            <a:r>
              <a:rPr lang="ru-RU" altLang="ru-RU" sz="2400">
                <a:solidFill>
                  <a:srgbClr val="800080"/>
                </a:solidFill>
              </a:rPr>
              <a:t>. Оно копируется из поля “Адрес отправителя” IPv6-заголовка принятого ошибочного пакета.</a:t>
            </a:r>
            <a:endParaRPr lang="ru-RU" altLang="ru-RU" sz="2400" u="sng">
              <a:solidFill>
                <a:srgbClr val="800080"/>
              </a:solidFill>
            </a:endParaRPr>
          </a:p>
          <a:p>
            <a:pPr algn="l"/>
            <a:r>
              <a:rPr lang="ru-RU" altLang="ru-RU" sz="2400" b="1" i="1">
                <a:solidFill>
                  <a:srgbClr val="800080"/>
                </a:solidFill>
              </a:rPr>
              <a:t>Поле “Тип ICMPv6-сообщения” ICMPv6-сообщения</a:t>
            </a:r>
            <a:r>
              <a:rPr lang="ru-RU" altLang="ru-RU" sz="2400">
                <a:solidFill>
                  <a:srgbClr val="800080"/>
                </a:solidFill>
              </a:rPr>
              <a:t>. Это поле содержит значение “3”.</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3443" name="Text Box 3"/>
          <p:cNvSpPr txBox="1">
            <a:spLocks noChangeArrowheads="1"/>
          </p:cNvSpPr>
          <p:nvPr/>
        </p:nvSpPr>
        <p:spPr bwMode="auto">
          <a:xfrm>
            <a:off x="0" y="56340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Рис.12.27. Формат ICMPv6-сообщения “Превышение времени”</a:t>
            </a:r>
            <a:r>
              <a:rPr lang="ru-RU" altLang="ru-RU" sz="2400">
                <a:solidFill>
                  <a:srgbClr val="800080"/>
                </a:solidFill>
              </a:rPr>
              <a:t> </a:t>
            </a:r>
          </a:p>
        </p:txBody>
      </p:sp>
      <p:grpSp>
        <p:nvGrpSpPr>
          <p:cNvPr id="573444" name="Group 4"/>
          <p:cNvGrpSpPr>
            <a:grpSpLocks/>
          </p:cNvGrpSpPr>
          <p:nvPr/>
        </p:nvGrpSpPr>
        <p:grpSpPr bwMode="auto">
          <a:xfrm>
            <a:off x="206375" y="1403350"/>
            <a:ext cx="8642350" cy="3779838"/>
            <a:chOff x="158" y="743"/>
            <a:chExt cx="5444" cy="2381"/>
          </a:xfrm>
        </p:grpSpPr>
        <p:sp>
          <p:nvSpPr>
            <p:cNvPr id="573445" name="Text Box 5"/>
            <p:cNvSpPr txBox="1">
              <a:spLocks noChangeArrowheads="1"/>
            </p:cNvSpPr>
            <p:nvPr/>
          </p:nvSpPr>
          <p:spPr bwMode="auto">
            <a:xfrm>
              <a:off x="158" y="2217"/>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nvGrpSpPr>
            <p:cNvPr id="573446" name="Group 6"/>
            <p:cNvGrpSpPr>
              <a:grpSpLocks/>
            </p:cNvGrpSpPr>
            <p:nvPr/>
          </p:nvGrpSpPr>
          <p:grpSpPr bwMode="auto">
            <a:xfrm>
              <a:off x="158" y="743"/>
              <a:ext cx="5444" cy="737"/>
              <a:chOff x="158" y="799"/>
              <a:chExt cx="5444" cy="737"/>
            </a:xfrm>
          </p:grpSpPr>
          <p:grpSp>
            <p:nvGrpSpPr>
              <p:cNvPr id="573447" name="Group 7"/>
              <p:cNvGrpSpPr>
                <a:grpSpLocks/>
              </p:cNvGrpSpPr>
              <p:nvPr/>
            </p:nvGrpSpPr>
            <p:grpSpPr bwMode="auto">
              <a:xfrm>
                <a:off x="158" y="799"/>
                <a:ext cx="5444" cy="341"/>
                <a:chOff x="158" y="487"/>
                <a:chExt cx="5444" cy="341"/>
              </a:xfrm>
            </p:grpSpPr>
            <p:sp>
              <p:nvSpPr>
                <p:cNvPr id="573448" name="Line 8"/>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3449" name="Line 9"/>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3450" name="Line 10"/>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3451" name="Line 11"/>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3452" name="Line 12"/>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73453" name="Text Box 13"/>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73454" name="Text Box 14"/>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73455" name="Text Box 15"/>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73456" name="Text Box 16"/>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73457" name="Text Box 17"/>
              <p:cNvSpPr txBox="1">
                <a:spLocks noChangeArrowheads="1"/>
              </p:cNvSpPr>
              <p:nvPr/>
            </p:nvSpPr>
            <p:spPr bwMode="auto">
              <a:xfrm>
                <a:off x="158" y="1054"/>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73458" name="Text Box 18"/>
              <p:cNvSpPr txBox="1">
                <a:spLocks noChangeArrowheads="1"/>
              </p:cNvSpPr>
              <p:nvPr/>
            </p:nvSpPr>
            <p:spPr bwMode="auto">
              <a:xfrm>
                <a:off x="1519" y="1054"/>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73459" name="Text Box 19"/>
              <p:cNvSpPr txBox="1">
                <a:spLocks noChangeArrowheads="1"/>
              </p:cNvSpPr>
              <p:nvPr/>
            </p:nvSpPr>
            <p:spPr bwMode="auto">
              <a:xfrm>
                <a:off x="2880" y="1054"/>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grpSp>
        <p:sp>
          <p:nvSpPr>
            <p:cNvPr id="573460" name="Text Box 20"/>
            <p:cNvSpPr txBox="1">
              <a:spLocks noChangeArrowheads="1"/>
            </p:cNvSpPr>
            <p:nvPr/>
          </p:nvSpPr>
          <p:spPr bwMode="auto">
            <a:xfrm>
              <a:off x="158" y="1820"/>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73461" name="Text Box 21"/>
            <p:cNvSpPr txBox="1">
              <a:spLocks noChangeArrowheads="1"/>
            </p:cNvSpPr>
            <p:nvPr/>
          </p:nvSpPr>
          <p:spPr bwMode="auto">
            <a:xfrm>
              <a:off x="158" y="2614"/>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73462" name="Text Box 22"/>
            <p:cNvSpPr txBox="1">
              <a:spLocks noChangeArrowheads="1"/>
            </p:cNvSpPr>
            <p:nvPr/>
          </p:nvSpPr>
          <p:spPr bwMode="auto">
            <a:xfrm>
              <a:off x="187" y="1905"/>
              <a:ext cx="5386" cy="1134"/>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В этом субполе размещается принятое ошибочное сообщение (либо его часть).</a:t>
              </a:r>
            </a:p>
            <a:p>
              <a:r>
                <a:rPr lang="ru-RU" altLang="ru-RU" sz="2400">
                  <a:solidFill>
                    <a:srgbClr val="CC0000"/>
                  </a:solidFill>
                  <a:effectLst>
                    <a:outerShdw blurRad="38100" dist="38100" dir="2700000" algn="tl">
                      <a:srgbClr val="000000"/>
                    </a:outerShdw>
                  </a:effectLst>
                </a:rPr>
                <a:t>При этом суммарный размер данного ICMPv6-сообщения не должен превышать максимальный разрешенный размер IPv6-пакета  </a:t>
              </a:r>
            </a:p>
          </p:txBody>
        </p:sp>
        <p:sp>
          <p:nvSpPr>
            <p:cNvPr id="573463" name="Text Box 23"/>
            <p:cNvSpPr txBox="1">
              <a:spLocks noChangeArrowheads="1"/>
            </p:cNvSpPr>
            <p:nvPr/>
          </p:nvSpPr>
          <p:spPr bwMode="auto">
            <a:xfrm>
              <a:off x="158" y="1480"/>
              <a:ext cx="5444" cy="340"/>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a:solidFill>
                    <a:srgbClr val="CC0000"/>
                  </a:solidFill>
                  <a:effectLst>
                    <a:outerShdw blurRad="38100" dist="38100" dir="2700000" algn="tl">
                      <a:srgbClr val="000000"/>
                    </a:outerShdw>
                  </a:effectLst>
                </a:rPr>
                <a:t>Не используется</a:t>
              </a:r>
              <a:endParaRPr lang="ru-RU" altLang="ru-RU">
                <a:solidFill>
                  <a:srgbClr val="CC0000"/>
                </a:solidFill>
              </a:endParaRPr>
            </a:p>
          </p:txBody>
        </p:sp>
      </p:gr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69347" name="Text Box 3"/>
          <p:cNvSpPr txBox="1">
            <a:spLocks noChangeArrowheads="1"/>
          </p:cNvSpPr>
          <p:nvPr/>
        </p:nvSpPr>
        <p:spPr bwMode="auto">
          <a:xfrm>
            <a:off x="206375" y="2124075"/>
            <a:ext cx="8642350"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600" b="1" i="1">
                <a:solidFill>
                  <a:srgbClr val="800080"/>
                </a:solidFill>
              </a:rPr>
              <a:t>Поле “Тип кодирования” ICMPv6-сообщения</a:t>
            </a:r>
            <a:r>
              <a:rPr lang="ru-RU" altLang="ru-RU" sz="2600">
                <a:solidFill>
                  <a:srgbClr val="800080"/>
                </a:solidFill>
              </a:rPr>
              <a:t>. Это поле может содержать следующие значения:</a:t>
            </a:r>
          </a:p>
        </p:txBody>
      </p:sp>
      <p:sp>
        <p:nvSpPr>
          <p:cNvPr id="569348" name="Text Box 4"/>
          <p:cNvSpPr txBox="1">
            <a:spLocks noChangeArrowheads="1"/>
          </p:cNvSpPr>
          <p:nvPr/>
        </p:nvSpPr>
        <p:spPr bwMode="auto">
          <a:xfrm>
            <a:off x="250825" y="4733925"/>
            <a:ext cx="8686800"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600" b="1" i="1">
                <a:solidFill>
                  <a:srgbClr val="800080"/>
                </a:solidFill>
              </a:rPr>
              <a:t>Поле “Тип кодирования” ICMPv6-сообщения</a:t>
            </a:r>
            <a:r>
              <a:rPr lang="ru-RU" altLang="ru-RU" sz="2600">
                <a:solidFill>
                  <a:srgbClr val="800080"/>
                </a:solidFill>
              </a:rPr>
              <a:t>. Это поле может содержать следующие значения:</a:t>
            </a:r>
          </a:p>
        </p:txBody>
      </p:sp>
      <p:sp>
        <p:nvSpPr>
          <p:cNvPr id="569349" name="Text Box 5"/>
          <p:cNvSpPr txBox="1">
            <a:spLocks noChangeArrowheads="1"/>
          </p:cNvSpPr>
          <p:nvPr/>
        </p:nvSpPr>
        <p:spPr bwMode="auto">
          <a:xfrm>
            <a:off x="657225" y="3068638"/>
            <a:ext cx="8172450"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400">
                <a:solidFill>
                  <a:srgbClr val="800080"/>
                </a:solidFill>
              </a:rPr>
              <a:t>“</a:t>
            </a:r>
            <a:r>
              <a:rPr lang="ru-RU" altLang="ru-RU" sz="2400" b="1">
                <a:solidFill>
                  <a:srgbClr val="800080"/>
                </a:solidFill>
              </a:rPr>
              <a:t>0</a:t>
            </a:r>
            <a:r>
              <a:rPr lang="ru-RU" altLang="ru-RU" sz="2400">
                <a:solidFill>
                  <a:srgbClr val="800080"/>
                </a:solidFill>
              </a:rPr>
              <a:t>” — при доставке </a:t>
            </a:r>
            <a:r>
              <a:rPr lang="en-GB" altLang="ru-RU" sz="2400">
                <a:solidFill>
                  <a:srgbClr val="800080"/>
                </a:solidFill>
              </a:rPr>
              <a:t>IP</a:t>
            </a:r>
            <a:r>
              <a:rPr lang="ru-RU" altLang="ru-RU" sz="2400">
                <a:solidFill>
                  <a:srgbClr val="800080"/>
                </a:solidFill>
              </a:rPr>
              <a:t>-пакета превышено разрешенное</a:t>
            </a:r>
          </a:p>
          <a:p>
            <a:pPr algn="l"/>
            <a:r>
              <a:rPr lang="ru-RU" altLang="ru-RU" sz="2400">
                <a:solidFill>
                  <a:srgbClr val="800080"/>
                </a:solidFill>
              </a:rPr>
              <a:t>          число ретрансляционных участков;</a:t>
            </a:r>
          </a:p>
          <a:p>
            <a:pPr algn="l"/>
            <a:r>
              <a:rPr lang="ru-RU" altLang="ru-RU" sz="2400">
                <a:solidFill>
                  <a:srgbClr val="800080"/>
                </a:solidFill>
              </a:rPr>
              <a:t>“</a:t>
            </a:r>
            <a:r>
              <a:rPr lang="ru-RU" altLang="ru-RU" sz="2400" b="1">
                <a:solidFill>
                  <a:srgbClr val="800080"/>
                </a:solidFill>
              </a:rPr>
              <a:t>1</a:t>
            </a:r>
            <a:r>
              <a:rPr lang="ru-RU" altLang="ru-RU" sz="2400">
                <a:solidFill>
                  <a:srgbClr val="800080"/>
                </a:solidFill>
              </a:rPr>
              <a:t>” — превышено время повторной сборки фрагментов.</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0371" name="Text Box 3"/>
          <p:cNvSpPr txBox="1">
            <a:spLocks noChangeArrowheads="1"/>
          </p:cNvSpPr>
          <p:nvPr/>
        </p:nvSpPr>
        <p:spPr bwMode="auto">
          <a:xfrm>
            <a:off x="0" y="1133475"/>
            <a:ext cx="91440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a:solidFill>
                  <a:srgbClr val="800080"/>
                </a:solidFill>
              </a:rPr>
              <a:t>Применение ICMPv6-сообщения “Превышение времени”</a:t>
            </a:r>
            <a:r>
              <a:rPr lang="ru-RU" altLang="ru-RU">
                <a:solidFill>
                  <a:srgbClr val="800080"/>
                </a:solidFill>
              </a:rPr>
              <a:t> </a:t>
            </a:r>
          </a:p>
        </p:txBody>
      </p:sp>
      <p:sp>
        <p:nvSpPr>
          <p:cNvPr id="570372" name="Text Box 4"/>
          <p:cNvSpPr txBox="1">
            <a:spLocks noChangeArrowheads="1"/>
          </p:cNvSpPr>
          <p:nvPr/>
        </p:nvSpPr>
        <p:spPr bwMode="auto">
          <a:xfrm>
            <a:off x="250825" y="2124075"/>
            <a:ext cx="8596313" cy="445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600">
                <a:solidFill>
                  <a:srgbClr val="800080"/>
                </a:solidFill>
              </a:rPr>
              <a:t>Если маршрутизатор принял </a:t>
            </a:r>
            <a:r>
              <a:rPr lang="en-GB" altLang="ru-RU" sz="2600">
                <a:solidFill>
                  <a:srgbClr val="800080"/>
                </a:solidFill>
              </a:rPr>
              <a:t>IP</a:t>
            </a:r>
            <a:r>
              <a:rPr lang="ru-RU" altLang="ru-RU" sz="2600">
                <a:solidFill>
                  <a:srgbClr val="800080"/>
                </a:solidFill>
              </a:rPr>
              <a:t>-пакет, в котором поле </a:t>
            </a:r>
            <a:r>
              <a:rPr lang="en-GB" altLang="ru-RU" sz="2600">
                <a:solidFill>
                  <a:srgbClr val="800080"/>
                </a:solidFill>
              </a:rPr>
              <a:t>IP</a:t>
            </a:r>
            <a:r>
              <a:rPr lang="ru-RU" altLang="ru-RU" sz="2600">
                <a:solidFill>
                  <a:srgbClr val="800080"/>
                </a:solidFill>
              </a:rPr>
              <a:t>-заголовка “Максимальное число ретрансляционных участков” содержит значение ноль или сам маршрутизатор “обнуляет” это поле, то тогда он должен уничтожить этот принятый </a:t>
            </a:r>
            <a:r>
              <a:rPr lang="en-GB" altLang="ru-RU" sz="2600">
                <a:solidFill>
                  <a:srgbClr val="800080"/>
                </a:solidFill>
              </a:rPr>
              <a:t>IP</a:t>
            </a:r>
            <a:r>
              <a:rPr lang="ru-RU" altLang="ru-RU" sz="2600">
                <a:solidFill>
                  <a:srgbClr val="800080"/>
                </a:solidFill>
              </a:rPr>
              <a:t>-пакет и передать ICMPv6-сообщение “Размер </a:t>
            </a:r>
            <a:r>
              <a:rPr lang="en-GB" altLang="ru-RU" sz="2600">
                <a:solidFill>
                  <a:srgbClr val="800080"/>
                </a:solidFill>
              </a:rPr>
              <a:t>IP</a:t>
            </a:r>
            <a:r>
              <a:rPr lang="ru-RU" altLang="ru-RU" sz="2600">
                <a:solidFill>
                  <a:srgbClr val="800080"/>
                </a:solidFill>
              </a:rPr>
              <a:t>-пакета слишком большой” (со значением “0” в поле “Тип кодирования”) источнику этого ошибочного </a:t>
            </a:r>
            <a:r>
              <a:rPr lang="en-GB" altLang="ru-RU" sz="2600">
                <a:solidFill>
                  <a:srgbClr val="800080"/>
                </a:solidFill>
              </a:rPr>
              <a:t>IP</a:t>
            </a:r>
            <a:r>
              <a:rPr lang="ru-RU" altLang="ru-RU" sz="2600">
                <a:solidFill>
                  <a:srgbClr val="800080"/>
                </a:solidFill>
              </a:rPr>
              <a:t>-пакета. Это означает, что имел место “петлевой маршрут” или максимальное число ретрансляционных участков слишком мало.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1395" name="Text Box 3"/>
          <p:cNvSpPr txBox="1">
            <a:spLocks noChangeArrowheads="1"/>
          </p:cNvSpPr>
          <p:nvPr/>
        </p:nvSpPr>
        <p:spPr bwMode="auto">
          <a:xfrm>
            <a:off x="296863" y="1042988"/>
            <a:ext cx="8596312"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i="1">
                <a:solidFill>
                  <a:srgbClr val="800080"/>
                </a:solidFill>
              </a:rPr>
              <a:t>Уведомление протокола вышележащего уровня.</a:t>
            </a:r>
            <a:endParaRPr lang="ru-RU" altLang="ru-RU" sz="2600">
              <a:solidFill>
                <a:srgbClr val="800080"/>
              </a:solidFill>
            </a:endParaRPr>
          </a:p>
        </p:txBody>
      </p:sp>
      <p:sp>
        <p:nvSpPr>
          <p:cNvPr id="571396" name="Text Box 4"/>
          <p:cNvSpPr txBox="1">
            <a:spLocks noChangeArrowheads="1"/>
          </p:cNvSpPr>
          <p:nvPr/>
        </p:nvSpPr>
        <p:spPr bwMode="auto">
          <a:xfrm>
            <a:off x="250825" y="1673225"/>
            <a:ext cx="8893175"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GB" altLang="ru-RU" sz="2400">
                <a:solidFill>
                  <a:srgbClr val="800080"/>
                </a:solidFill>
              </a:rPr>
              <a:t>IP</a:t>
            </a:r>
            <a:r>
              <a:rPr lang="ru-RU" altLang="ru-RU" sz="2400">
                <a:solidFill>
                  <a:srgbClr val="800080"/>
                </a:solidFill>
              </a:rPr>
              <a:t>-узел, который получил ICMPv6-сообщение “Превышение времени”, должен передать его протокольному процессу вышележащего уровня.</a:t>
            </a:r>
          </a:p>
        </p:txBody>
      </p:sp>
      <p:sp>
        <p:nvSpPr>
          <p:cNvPr id="571397" name="Text Box 5"/>
          <p:cNvSpPr txBox="1">
            <a:spLocks noChangeArrowheads="1"/>
          </p:cNvSpPr>
          <p:nvPr/>
        </p:nvSpPr>
        <p:spPr bwMode="auto">
          <a:xfrm>
            <a:off x="0" y="3249613"/>
            <a:ext cx="91440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u="sng">
                <a:solidFill>
                  <a:srgbClr val="800080"/>
                </a:solidFill>
              </a:rPr>
              <a:t>Сообщение “Параметрическая проблема”</a:t>
            </a:r>
            <a:r>
              <a:rPr lang="ru-RU" altLang="ru-RU" u="sng">
                <a:solidFill>
                  <a:srgbClr val="800080"/>
                </a:solidFill>
              </a:rPr>
              <a:t>.</a:t>
            </a:r>
            <a:r>
              <a:rPr lang="ru-RU" altLang="ru-RU">
                <a:solidFill>
                  <a:srgbClr val="800080"/>
                </a:solidFill>
              </a:rPr>
              <a:t> На рис.12.28 представлен формат сообщения “Параметрическая проблема”.</a:t>
            </a:r>
          </a:p>
        </p:txBody>
      </p:sp>
      <p:sp>
        <p:nvSpPr>
          <p:cNvPr id="571398" name="Text Box 6"/>
          <p:cNvSpPr txBox="1">
            <a:spLocks noChangeArrowheads="1"/>
          </p:cNvSpPr>
          <p:nvPr/>
        </p:nvSpPr>
        <p:spPr bwMode="auto">
          <a:xfrm>
            <a:off x="385763" y="4733925"/>
            <a:ext cx="8758237"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400" b="1" i="1">
                <a:solidFill>
                  <a:srgbClr val="800080"/>
                </a:solidFill>
              </a:rPr>
              <a:t>Поле “Адрес получателя” IPv6-заголовка пакета</a:t>
            </a:r>
            <a:r>
              <a:rPr lang="ru-RU" altLang="ru-RU" sz="2400">
                <a:solidFill>
                  <a:srgbClr val="800080"/>
                </a:solidFill>
              </a:rPr>
              <a:t>. Он копируется из поля “Адрес отправителя” IPv6-заголовка принятого ошибочного пакета.</a:t>
            </a:r>
            <a:endParaRPr lang="ru-RU" altLang="ru-RU" sz="2400" u="sng">
              <a:solidFill>
                <a:srgbClr val="800080"/>
              </a:solidFill>
            </a:endParaRPr>
          </a:p>
          <a:p>
            <a:pPr algn="l"/>
            <a:r>
              <a:rPr lang="ru-RU" altLang="ru-RU" sz="2400" b="1" i="1">
                <a:solidFill>
                  <a:srgbClr val="800080"/>
                </a:solidFill>
              </a:rPr>
              <a:t>Поле “Тип ICMPv6-сообщения” ICMPv6-сообщения</a:t>
            </a:r>
            <a:r>
              <a:rPr lang="ru-RU" altLang="ru-RU" sz="2400">
                <a:solidFill>
                  <a:srgbClr val="800080"/>
                </a:solidFill>
              </a:rPr>
              <a:t>. Это поле содержит значение “4”.</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3683" name="Text Box 3"/>
          <p:cNvSpPr txBox="1">
            <a:spLocks noChangeArrowheads="1"/>
          </p:cNvSpPr>
          <p:nvPr/>
        </p:nvSpPr>
        <p:spPr bwMode="auto">
          <a:xfrm>
            <a:off x="0" y="56340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Рис.12.28. Формат ICMPv6-сообщения “Параметрическая проблема”</a:t>
            </a:r>
          </a:p>
        </p:txBody>
      </p:sp>
      <p:grpSp>
        <p:nvGrpSpPr>
          <p:cNvPr id="583684" name="Group 4"/>
          <p:cNvGrpSpPr>
            <a:grpSpLocks/>
          </p:cNvGrpSpPr>
          <p:nvPr/>
        </p:nvGrpSpPr>
        <p:grpSpPr bwMode="auto">
          <a:xfrm>
            <a:off x="206375" y="1403350"/>
            <a:ext cx="8642350" cy="3779838"/>
            <a:chOff x="158" y="743"/>
            <a:chExt cx="5444" cy="2381"/>
          </a:xfrm>
        </p:grpSpPr>
        <p:sp>
          <p:nvSpPr>
            <p:cNvPr id="583685" name="Text Box 5"/>
            <p:cNvSpPr txBox="1">
              <a:spLocks noChangeArrowheads="1"/>
            </p:cNvSpPr>
            <p:nvPr/>
          </p:nvSpPr>
          <p:spPr bwMode="auto">
            <a:xfrm>
              <a:off x="158" y="2217"/>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nvGrpSpPr>
            <p:cNvPr id="583686" name="Group 6"/>
            <p:cNvGrpSpPr>
              <a:grpSpLocks/>
            </p:cNvGrpSpPr>
            <p:nvPr/>
          </p:nvGrpSpPr>
          <p:grpSpPr bwMode="auto">
            <a:xfrm>
              <a:off x="158" y="743"/>
              <a:ext cx="5444" cy="737"/>
              <a:chOff x="158" y="799"/>
              <a:chExt cx="5444" cy="737"/>
            </a:xfrm>
          </p:grpSpPr>
          <p:grpSp>
            <p:nvGrpSpPr>
              <p:cNvPr id="583687" name="Group 7"/>
              <p:cNvGrpSpPr>
                <a:grpSpLocks/>
              </p:cNvGrpSpPr>
              <p:nvPr/>
            </p:nvGrpSpPr>
            <p:grpSpPr bwMode="auto">
              <a:xfrm>
                <a:off x="158" y="799"/>
                <a:ext cx="5444" cy="341"/>
                <a:chOff x="158" y="487"/>
                <a:chExt cx="5444" cy="341"/>
              </a:xfrm>
            </p:grpSpPr>
            <p:sp>
              <p:nvSpPr>
                <p:cNvPr id="583688" name="Line 8"/>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3689" name="Line 9"/>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3690" name="Line 10"/>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3691" name="Line 11"/>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3692" name="Line 12"/>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3693" name="Text Box 13"/>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83694" name="Text Box 14"/>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83695" name="Text Box 15"/>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83696" name="Text Box 16"/>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83697" name="Text Box 17"/>
              <p:cNvSpPr txBox="1">
                <a:spLocks noChangeArrowheads="1"/>
              </p:cNvSpPr>
              <p:nvPr/>
            </p:nvSpPr>
            <p:spPr bwMode="auto">
              <a:xfrm>
                <a:off x="158" y="1054"/>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83698" name="Text Box 18"/>
              <p:cNvSpPr txBox="1">
                <a:spLocks noChangeArrowheads="1"/>
              </p:cNvSpPr>
              <p:nvPr/>
            </p:nvSpPr>
            <p:spPr bwMode="auto">
              <a:xfrm>
                <a:off x="1519" y="1054"/>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83699" name="Text Box 19"/>
              <p:cNvSpPr txBox="1">
                <a:spLocks noChangeArrowheads="1"/>
              </p:cNvSpPr>
              <p:nvPr/>
            </p:nvSpPr>
            <p:spPr bwMode="auto">
              <a:xfrm>
                <a:off x="2880" y="1054"/>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grpSp>
        <p:sp>
          <p:nvSpPr>
            <p:cNvPr id="583700" name="Text Box 20"/>
            <p:cNvSpPr txBox="1">
              <a:spLocks noChangeArrowheads="1"/>
            </p:cNvSpPr>
            <p:nvPr/>
          </p:nvSpPr>
          <p:spPr bwMode="auto">
            <a:xfrm>
              <a:off x="158" y="1820"/>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83701" name="Text Box 21"/>
            <p:cNvSpPr txBox="1">
              <a:spLocks noChangeArrowheads="1"/>
            </p:cNvSpPr>
            <p:nvPr/>
          </p:nvSpPr>
          <p:spPr bwMode="auto">
            <a:xfrm>
              <a:off x="158" y="2614"/>
              <a:ext cx="5444" cy="510"/>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83702" name="Text Box 22"/>
            <p:cNvSpPr txBox="1">
              <a:spLocks noChangeArrowheads="1"/>
            </p:cNvSpPr>
            <p:nvPr/>
          </p:nvSpPr>
          <p:spPr bwMode="auto">
            <a:xfrm>
              <a:off x="187" y="1905"/>
              <a:ext cx="5386" cy="1134"/>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В этом субполе размещается принятое ошибочное сообщение (либо его часть).</a:t>
              </a:r>
            </a:p>
            <a:p>
              <a:r>
                <a:rPr lang="ru-RU" altLang="ru-RU" sz="2400">
                  <a:solidFill>
                    <a:srgbClr val="CC0000"/>
                  </a:solidFill>
                  <a:effectLst>
                    <a:outerShdw blurRad="38100" dist="38100" dir="2700000" algn="tl">
                      <a:srgbClr val="000000"/>
                    </a:outerShdw>
                  </a:effectLst>
                </a:rPr>
                <a:t>При этом суммарный размер данного ICMPv6-сообщения не должен превышать максимальный разрешенный размер IPv6-пакета  </a:t>
              </a:r>
            </a:p>
          </p:txBody>
        </p:sp>
        <p:sp>
          <p:nvSpPr>
            <p:cNvPr id="583703" name="Text Box 23"/>
            <p:cNvSpPr txBox="1">
              <a:spLocks noChangeArrowheads="1"/>
            </p:cNvSpPr>
            <p:nvPr/>
          </p:nvSpPr>
          <p:spPr bwMode="auto">
            <a:xfrm>
              <a:off x="158" y="1480"/>
              <a:ext cx="5444" cy="340"/>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a:solidFill>
                    <a:srgbClr val="CC0000"/>
                  </a:solidFill>
                  <a:effectLst>
                    <a:outerShdw blurRad="38100" dist="38100" dir="2700000" algn="tl">
                      <a:srgbClr val="000000"/>
                    </a:outerShdw>
                  </a:effectLst>
                </a:rPr>
                <a:t>“Указатель”</a:t>
              </a:r>
              <a:endParaRPr lang="ru-RU" altLang="ru-RU">
                <a:solidFill>
                  <a:srgbClr val="CC0000"/>
                </a:solidFill>
              </a:endParaRPr>
            </a:p>
          </p:txBody>
        </p:sp>
      </p:gr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4467" name="Text Box 3"/>
          <p:cNvSpPr txBox="1">
            <a:spLocks noChangeArrowheads="1"/>
          </p:cNvSpPr>
          <p:nvPr/>
        </p:nvSpPr>
        <p:spPr bwMode="auto">
          <a:xfrm>
            <a:off x="250825" y="1089025"/>
            <a:ext cx="8893175" cy="5521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600" b="1" i="1">
                <a:solidFill>
                  <a:srgbClr val="800080"/>
                </a:solidFill>
              </a:rPr>
              <a:t>Поле “Тип кодирования” ICMPv6-сообщения</a:t>
            </a:r>
            <a:r>
              <a:rPr lang="ru-RU" altLang="ru-RU" sz="2600">
                <a:solidFill>
                  <a:srgbClr val="800080"/>
                </a:solidFill>
              </a:rPr>
              <a:t>. Это поле может содержать следующие значения:</a:t>
            </a:r>
          </a:p>
          <a:p>
            <a:pPr algn="l"/>
            <a:r>
              <a:rPr lang="ru-RU" altLang="ru-RU" sz="2600">
                <a:solidFill>
                  <a:srgbClr val="800080"/>
                </a:solidFill>
              </a:rPr>
              <a:t>    </a:t>
            </a:r>
            <a:r>
              <a:rPr lang="ru-RU" altLang="ru-RU" sz="2400">
                <a:solidFill>
                  <a:srgbClr val="800080"/>
                </a:solidFill>
              </a:rPr>
              <a:t>“</a:t>
            </a:r>
            <a:r>
              <a:rPr lang="ru-RU" altLang="ru-RU" sz="2400" b="1">
                <a:solidFill>
                  <a:srgbClr val="800080"/>
                </a:solidFill>
              </a:rPr>
              <a:t>0</a:t>
            </a:r>
            <a:r>
              <a:rPr lang="ru-RU" altLang="ru-RU" sz="2400">
                <a:solidFill>
                  <a:srgbClr val="800080"/>
                </a:solidFill>
              </a:rPr>
              <a:t>” — обнаружено ошибочное поле заголовка;</a:t>
            </a:r>
          </a:p>
          <a:p>
            <a:pPr algn="l"/>
            <a:r>
              <a:rPr lang="ru-RU" altLang="ru-RU" sz="2400">
                <a:solidFill>
                  <a:srgbClr val="800080"/>
                </a:solidFill>
              </a:rPr>
              <a:t>    “</a:t>
            </a:r>
            <a:r>
              <a:rPr lang="ru-RU" altLang="ru-RU" sz="2400" b="1">
                <a:solidFill>
                  <a:srgbClr val="800080"/>
                </a:solidFill>
              </a:rPr>
              <a:t>1</a:t>
            </a:r>
            <a:r>
              <a:rPr lang="ru-RU" altLang="ru-RU" sz="2400">
                <a:solidFill>
                  <a:srgbClr val="800080"/>
                </a:solidFill>
              </a:rPr>
              <a:t>” — обнаружен неопределенный тип поля</a:t>
            </a:r>
          </a:p>
          <a:p>
            <a:pPr algn="l"/>
            <a:r>
              <a:rPr lang="ru-RU" altLang="ru-RU" sz="2400">
                <a:solidFill>
                  <a:srgbClr val="800080"/>
                </a:solidFill>
              </a:rPr>
              <a:t>              “Следующий заголовок”;</a:t>
            </a:r>
          </a:p>
          <a:p>
            <a:pPr algn="l"/>
            <a:r>
              <a:rPr lang="ru-RU" altLang="ru-RU" sz="2400">
                <a:solidFill>
                  <a:srgbClr val="800080"/>
                </a:solidFill>
              </a:rPr>
              <a:t>    “</a:t>
            </a:r>
            <a:r>
              <a:rPr lang="ru-RU" altLang="ru-RU" sz="2400" b="1">
                <a:solidFill>
                  <a:srgbClr val="800080"/>
                </a:solidFill>
              </a:rPr>
              <a:t>2</a:t>
            </a:r>
            <a:r>
              <a:rPr lang="ru-RU" altLang="ru-RU" sz="2400">
                <a:solidFill>
                  <a:srgbClr val="800080"/>
                </a:solidFill>
              </a:rPr>
              <a:t>” — обнаружена неопределенная дополнительная</a:t>
            </a:r>
          </a:p>
          <a:p>
            <a:pPr algn="l"/>
            <a:r>
              <a:rPr lang="ru-RU" altLang="ru-RU" sz="2400">
                <a:solidFill>
                  <a:srgbClr val="800080"/>
                </a:solidFill>
              </a:rPr>
              <a:t>              IPv6-функция.</a:t>
            </a:r>
            <a:endParaRPr lang="ru-RU" altLang="ru-RU" sz="2400" u="sng">
              <a:solidFill>
                <a:srgbClr val="800080"/>
              </a:solidFill>
            </a:endParaRPr>
          </a:p>
          <a:p>
            <a:pPr algn="l"/>
            <a:r>
              <a:rPr lang="ru-RU" altLang="ru-RU" sz="2600" b="1" i="1">
                <a:solidFill>
                  <a:srgbClr val="800080"/>
                </a:solidFill>
              </a:rPr>
              <a:t>Поле “Указатель” ICMPv6-сообщения</a:t>
            </a:r>
            <a:r>
              <a:rPr lang="ru-RU" altLang="ru-RU" sz="2600">
                <a:solidFill>
                  <a:srgbClr val="800080"/>
                </a:solidFill>
              </a:rPr>
              <a:t>. Определяет номер октета внутри ошибочного пакета (место в пакете), где обнаружена ошибка. Указатель будет размещаться в конце ICMPv6-пакета, если ошибка находится за пределами той части сообщения, которая не превышает максимальный разрешенный размер ICMPv6-сообщения об ошибке.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5491" name="Text Box 3"/>
          <p:cNvSpPr txBox="1">
            <a:spLocks noChangeArrowheads="1"/>
          </p:cNvSpPr>
          <p:nvPr/>
        </p:nvSpPr>
        <p:spPr bwMode="auto">
          <a:xfrm>
            <a:off x="0" y="1358900"/>
            <a:ext cx="91440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a:solidFill>
                  <a:srgbClr val="800080"/>
                </a:solidFill>
              </a:rPr>
              <a:t>Применение ICMPv6-сообщения “Параметрическая проблема”.</a:t>
            </a:r>
            <a:r>
              <a:rPr lang="ru-RU" altLang="ru-RU">
                <a:solidFill>
                  <a:srgbClr val="800080"/>
                </a:solidFill>
              </a:rPr>
              <a:t> </a:t>
            </a:r>
          </a:p>
        </p:txBody>
      </p:sp>
      <p:sp>
        <p:nvSpPr>
          <p:cNvPr id="575492" name="Text Box 4"/>
          <p:cNvSpPr txBox="1">
            <a:spLocks noChangeArrowheads="1"/>
          </p:cNvSpPr>
          <p:nvPr/>
        </p:nvSpPr>
        <p:spPr bwMode="auto">
          <a:xfrm>
            <a:off x="250825" y="2619375"/>
            <a:ext cx="8686800" cy="3663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600">
                <a:solidFill>
                  <a:srgbClr val="800080"/>
                </a:solidFill>
              </a:rPr>
              <a:t>Если IPv6-узел, обрабатывающий пакет, найдёт в нём проблемную ошибку, связанную с корректностью поля в IPv6-заголовке или заголовке расширения, которая не позволяет ему завершить обработку пакета, то тогда узел должен уничтожить принятый ошибочный пакет. Также целесообразно, передать ICMPv6-сообщение “Параметрическая проблема” по адресу источника ошибочного пакета, указав в нем тип и место обнаруженной параметрической проблемы. </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6515" name="Text Box 3"/>
          <p:cNvSpPr txBox="1">
            <a:spLocks noChangeArrowheads="1"/>
          </p:cNvSpPr>
          <p:nvPr/>
        </p:nvSpPr>
        <p:spPr bwMode="auto">
          <a:xfrm>
            <a:off x="296863" y="1584325"/>
            <a:ext cx="8847137" cy="3013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400">
                <a:solidFill>
                  <a:srgbClr val="800080"/>
                </a:solidFill>
              </a:rPr>
              <a:t>Указатель определяет октет оригинального заголовка пакета, где была вскрыта ошибка. Например, ICMPv6-сообщение “Параметрическая проблема” со значениями “4” в поле “Тип ICMPv6-сообщения”, “1” в поле “Тип кодирования” и “40” в поле “Указатель” будет означать, что IPv6-заголовок расширения, следующий за IPv6-заголовком, оригинального пакета содержит неопределенное значение в поле “Следующий заголовок”. </a:t>
            </a:r>
          </a:p>
        </p:txBody>
      </p:sp>
      <p:sp>
        <p:nvSpPr>
          <p:cNvPr id="576516" name="Text Box 4"/>
          <p:cNvSpPr txBox="1">
            <a:spLocks noChangeArrowheads="1"/>
          </p:cNvSpPr>
          <p:nvPr/>
        </p:nvSpPr>
        <p:spPr bwMode="auto">
          <a:xfrm>
            <a:off x="0" y="4824413"/>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i="1">
                <a:solidFill>
                  <a:srgbClr val="800080"/>
                </a:solidFill>
              </a:rPr>
              <a:t>Уведомление протокола вышележащего уровня</a:t>
            </a:r>
            <a:r>
              <a:rPr lang="ru-RU" altLang="ru-RU" sz="2600">
                <a:solidFill>
                  <a:srgbClr val="800080"/>
                </a:solidFill>
              </a:rPr>
              <a:t>.</a:t>
            </a:r>
          </a:p>
        </p:txBody>
      </p:sp>
      <p:sp>
        <p:nvSpPr>
          <p:cNvPr id="576517" name="Text Box 5"/>
          <p:cNvSpPr txBox="1">
            <a:spLocks noChangeArrowheads="1"/>
          </p:cNvSpPr>
          <p:nvPr/>
        </p:nvSpPr>
        <p:spPr bwMode="auto">
          <a:xfrm>
            <a:off x="476250" y="5273675"/>
            <a:ext cx="8461375"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GB" altLang="ru-RU" sz="2400">
                <a:solidFill>
                  <a:srgbClr val="800080"/>
                </a:solidFill>
              </a:rPr>
              <a:t>IP</a:t>
            </a:r>
            <a:r>
              <a:rPr lang="ru-RU" altLang="ru-RU" sz="2400">
                <a:solidFill>
                  <a:srgbClr val="800080"/>
                </a:solidFill>
              </a:rPr>
              <a:t>-узел, который получил ICMPv6-сообщение “Параметрическая проблема”, должен уведомить протокольный процесс вышележащего уровня.</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7539" name="Text Box 3"/>
          <p:cNvSpPr txBox="1">
            <a:spLocks noChangeArrowheads="1"/>
          </p:cNvSpPr>
          <p:nvPr/>
        </p:nvSpPr>
        <p:spPr bwMode="auto">
          <a:xfrm>
            <a:off x="0" y="819150"/>
            <a:ext cx="914400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800080"/>
                </a:solidFill>
              </a:rPr>
              <a:t>Информационные ICMPv6-сообщения.</a:t>
            </a:r>
          </a:p>
          <a:p>
            <a:r>
              <a:rPr lang="ru-RU" altLang="ru-RU" i="1" u="sng">
                <a:solidFill>
                  <a:srgbClr val="800080"/>
                </a:solidFill>
              </a:rPr>
              <a:t>Сообщение “Эхо-пакет — запрос”</a:t>
            </a:r>
            <a:r>
              <a:rPr lang="ru-RU" altLang="ru-RU" u="sng">
                <a:solidFill>
                  <a:srgbClr val="800080"/>
                </a:solidFill>
              </a:rPr>
              <a:t>.</a:t>
            </a:r>
            <a:r>
              <a:rPr lang="ru-RU" altLang="ru-RU">
                <a:solidFill>
                  <a:srgbClr val="800080"/>
                </a:solidFill>
              </a:rPr>
              <a:t> На рис.12.29 представлен формат сообщения “Эхо-пакет — запрос”.</a:t>
            </a:r>
          </a:p>
        </p:txBody>
      </p:sp>
      <p:sp>
        <p:nvSpPr>
          <p:cNvPr id="577540" name="Text Box 4"/>
          <p:cNvSpPr txBox="1">
            <a:spLocks noChangeArrowheads="1"/>
          </p:cNvSpPr>
          <p:nvPr/>
        </p:nvSpPr>
        <p:spPr bwMode="auto">
          <a:xfrm>
            <a:off x="250825" y="2798763"/>
            <a:ext cx="8642350"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400" b="1" i="1">
                <a:solidFill>
                  <a:srgbClr val="800080"/>
                </a:solidFill>
              </a:rPr>
              <a:t>Поле “Адрес получателя” IPv6-заголовка пакета</a:t>
            </a:r>
            <a:r>
              <a:rPr lang="ru-RU" altLang="ru-RU" sz="2400">
                <a:solidFill>
                  <a:srgbClr val="800080"/>
                </a:solidFill>
              </a:rPr>
              <a:t>. Любой допустимый IPv6-адрес.</a:t>
            </a:r>
            <a:endParaRPr lang="ru-RU" altLang="ru-RU" sz="2400" u="sng">
              <a:solidFill>
                <a:srgbClr val="800080"/>
              </a:solidFill>
            </a:endParaRPr>
          </a:p>
          <a:p>
            <a:pPr algn="l"/>
            <a:r>
              <a:rPr lang="ru-RU" altLang="ru-RU" sz="2400" b="1" i="1">
                <a:solidFill>
                  <a:srgbClr val="800080"/>
                </a:solidFill>
              </a:rPr>
              <a:t>Поле “Тип ICMPv6-сообщения” ICMPv6-сообщения</a:t>
            </a:r>
            <a:r>
              <a:rPr lang="ru-RU" altLang="ru-RU" sz="2400">
                <a:solidFill>
                  <a:srgbClr val="800080"/>
                </a:solidFill>
              </a:rPr>
              <a:t>. Это поле содержит значение “128”.</a:t>
            </a:r>
            <a:endParaRPr lang="ru-RU" altLang="ru-RU" sz="2400" u="sng">
              <a:solidFill>
                <a:srgbClr val="800080"/>
              </a:solidFill>
            </a:endParaRPr>
          </a:p>
          <a:p>
            <a:pPr algn="l"/>
            <a:r>
              <a:rPr lang="ru-RU" altLang="ru-RU" sz="2400" b="1" i="1">
                <a:solidFill>
                  <a:srgbClr val="800080"/>
                </a:solidFill>
              </a:rPr>
              <a:t>Поле “Тип кодирования” ICMPv6-сообщения</a:t>
            </a:r>
            <a:r>
              <a:rPr lang="ru-RU" altLang="ru-RU" sz="2400">
                <a:solidFill>
                  <a:srgbClr val="800080"/>
                </a:solidFill>
              </a:rPr>
              <a:t>. Это поле содержит значение “0”.</a:t>
            </a:r>
            <a:endParaRPr lang="ru-RU" altLang="ru-RU" sz="2400" u="sng">
              <a:solidFill>
                <a:srgbClr val="800080"/>
              </a:solidFill>
            </a:endParaRPr>
          </a:p>
          <a:p>
            <a:pPr algn="l"/>
            <a:r>
              <a:rPr lang="ru-RU" altLang="ru-RU" sz="2400" b="1" i="1">
                <a:solidFill>
                  <a:srgbClr val="800080"/>
                </a:solidFill>
              </a:rPr>
              <a:t>Поле “Идентификатор” ICMPv6-сообщения</a:t>
            </a:r>
            <a:r>
              <a:rPr lang="ru-RU" altLang="ru-RU" sz="2400">
                <a:solidFill>
                  <a:srgbClr val="800080"/>
                </a:solidFill>
              </a:rPr>
              <a:t>. Это поле позволяет различать ICMPv6-сообщения “Эхо-пакет — запрос” и “Эхо-пакет — ответ”. Это поле может заполняться нулями.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1891"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12.5. </a:t>
            </a:r>
            <a:r>
              <a:rPr lang="ru-RU" altLang="ru-RU" sz="2400" b="1">
                <a:solidFill>
                  <a:srgbClr val="CC0000"/>
                </a:solidFill>
              </a:rPr>
              <a:t>Однонаправленные</a:t>
            </a:r>
            <a:r>
              <a:rPr lang="ru-RU" altLang="ru-RU" sz="2400">
                <a:solidFill>
                  <a:srgbClr val="CC0000"/>
                </a:solidFill>
              </a:rPr>
              <a:t>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6-адреса</a:t>
            </a:r>
            <a:r>
              <a:rPr lang="ru-RU" altLang="ru-RU" sz="2400">
                <a:solidFill>
                  <a:srgbClr val="CC0000"/>
                </a:solidFill>
              </a:rPr>
              <a:t> </a:t>
            </a:r>
          </a:p>
        </p:txBody>
      </p:sp>
      <p:sp>
        <p:nvSpPr>
          <p:cNvPr id="421892" name="Text Box 4"/>
          <p:cNvSpPr txBox="1">
            <a:spLocks noChangeArrowheads="1"/>
          </p:cNvSpPr>
          <p:nvPr/>
        </p:nvSpPr>
        <p:spPr bwMode="auto">
          <a:xfrm>
            <a:off x="0" y="1719263"/>
            <a:ext cx="914400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Однонаправленные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 записываются вместе с префиксами произвольной длины в битах, что — аналогично </a:t>
            </a:r>
            <a:r>
              <a:rPr lang="en-GB" altLang="ru-RU" sz="2600">
                <a:solidFill>
                  <a:srgbClr val="800080"/>
                </a:solidFill>
              </a:rPr>
              <a:t>IP</a:t>
            </a:r>
            <a:r>
              <a:rPr lang="en-US" altLang="ru-RU" sz="2600">
                <a:solidFill>
                  <a:srgbClr val="800080"/>
                </a:solidFill>
              </a:rPr>
              <a:t>v</a:t>
            </a:r>
            <a:r>
              <a:rPr lang="ru-RU" altLang="ru-RU" sz="2600">
                <a:solidFill>
                  <a:srgbClr val="800080"/>
                </a:solidFill>
              </a:rPr>
              <a:t>4-адресации при использовании бесклассового способа межсетевой маршрутизации. В настоящее время существуют несколько типов однонаправленных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а именно: глобальные, для локальных терминалов (сетевых устройств) и для локальных линий связи (</a:t>
            </a:r>
            <a:r>
              <a:rPr lang="en-US" altLang="ru-RU" sz="2600">
                <a:solidFill>
                  <a:srgbClr val="800080"/>
                </a:solidFill>
              </a:rPr>
              <a:t>IP</a:t>
            </a:r>
            <a:r>
              <a:rPr lang="ru-RU" altLang="ru-RU" sz="2600">
                <a:solidFill>
                  <a:srgbClr val="800080"/>
                </a:solidFill>
              </a:rPr>
              <a:t>-узлов). Существуют также несколько специализированных подтипов глобальных однонаправленных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среди которых совмещенные </a:t>
            </a:r>
            <a:r>
              <a:rPr lang="en-GB" altLang="ru-RU" sz="2600">
                <a:solidFill>
                  <a:srgbClr val="800080"/>
                </a:solidFill>
              </a:rPr>
              <a:t>IP</a:t>
            </a:r>
            <a:r>
              <a:rPr lang="en-US" altLang="ru-RU" sz="2600">
                <a:solidFill>
                  <a:srgbClr val="800080"/>
                </a:solidFill>
              </a:rPr>
              <a:t>v</a:t>
            </a:r>
            <a:r>
              <a:rPr lang="ru-RU" altLang="ru-RU" sz="2600">
                <a:solidFill>
                  <a:srgbClr val="800080"/>
                </a:solidFill>
              </a:rPr>
              <a:t>6- и </a:t>
            </a:r>
            <a:r>
              <a:rPr lang="en-GB" altLang="ru-RU" sz="2600">
                <a:solidFill>
                  <a:srgbClr val="800080"/>
                </a:solidFill>
              </a:rPr>
              <a:t>IP</a:t>
            </a:r>
            <a:r>
              <a:rPr lang="en-US" altLang="ru-RU" sz="2600">
                <a:solidFill>
                  <a:srgbClr val="800080"/>
                </a:solidFill>
              </a:rPr>
              <a:t>v</a:t>
            </a:r>
            <a:r>
              <a:rPr lang="ru-RU" altLang="ru-RU" sz="2600">
                <a:solidFill>
                  <a:srgbClr val="800080"/>
                </a:solidFill>
              </a:rPr>
              <a:t>4-адреса. В дальнейшем могут быть определены новые типы и подтипы адресов.  </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4707" name="Text Box 3"/>
          <p:cNvSpPr txBox="1">
            <a:spLocks noChangeArrowheads="1"/>
          </p:cNvSpPr>
          <p:nvPr/>
        </p:nvSpPr>
        <p:spPr bwMode="auto">
          <a:xfrm>
            <a:off x="0" y="558958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Рис.12.28. Формат ICMPv6-сообщения “Эхо-пакет — запрос”</a:t>
            </a:r>
          </a:p>
        </p:txBody>
      </p:sp>
      <p:grpSp>
        <p:nvGrpSpPr>
          <p:cNvPr id="584731" name="Group 27"/>
          <p:cNvGrpSpPr>
            <a:grpSpLocks/>
          </p:cNvGrpSpPr>
          <p:nvPr/>
        </p:nvGrpSpPr>
        <p:grpSpPr bwMode="auto">
          <a:xfrm>
            <a:off x="250825" y="1989138"/>
            <a:ext cx="8642350" cy="3149600"/>
            <a:chOff x="130" y="884"/>
            <a:chExt cx="5444" cy="1984"/>
          </a:xfrm>
        </p:grpSpPr>
        <p:grpSp>
          <p:nvGrpSpPr>
            <p:cNvPr id="584711" name="Group 7"/>
            <p:cNvGrpSpPr>
              <a:grpSpLocks/>
            </p:cNvGrpSpPr>
            <p:nvPr/>
          </p:nvGrpSpPr>
          <p:grpSpPr bwMode="auto">
            <a:xfrm>
              <a:off x="130" y="884"/>
              <a:ext cx="5444" cy="341"/>
              <a:chOff x="158" y="487"/>
              <a:chExt cx="5444" cy="341"/>
            </a:xfrm>
          </p:grpSpPr>
          <p:sp>
            <p:nvSpPr>
              <p:cNvPr id="584712" name="Line 8"/>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4713" name="Line 9"/>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4714" name="Line 10"/>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4715" name="Line 11"/>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4716" name="Line 12"/>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4717" name="Text Box 13"/>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84718" name="Text Box 14"/>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84719" name="Text Box 15"/>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84720" name="Text Box 16"/>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84721" name="Text Box 17"/>
            <p:cNvSpPr txBox="1">
              <a:spLocks noChangeArrowheads="1"/>
            </p:cNvSpPr>
            <p:nvPr/>
          </p:nvSpPr>
          <p:spPr bwMode="auto">
            <a:xfrm>
              <a:off x="130" y="1139"/>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84722" name="Text Box 18"/>
            <p:cNvSpPr txBox="1">
              <a:spLocks noChangeArrowheads="1"/>
            </p:cNvSpPr>
            <p:nvPr/>
          </p:nvSpPr>
          <p:spPr bwMode="auto">
            <a:xfrm>
              <a:off x="1491" y="1139"/>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84723" name="Text Box 19"/>
            <p:cNvSpPr txBox="1">
              <a:spLocks noChangeArrowheads="1"/>
            </p:cNvSpPr>
            <p:nvPr/>
          </p:nvSpPr>
          <p:spPr bwMode="auto">
            <a:xfrm>
              <a:off x="2852" y="1139"/>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grpSp>
          <p:nvGrpSpPr>
            <p:cNvPr id="584730" name="Group 26"/>
            <p:cNvGrpSpPr>
              <a:grpSpLocks/>
            </p:cNvGrpSpPr>
            <p:nvPr/>
          </p:nvGrpSpPr>
          <p:grpSpPr bwMode="auto">
            <a:xfrm>
              <a:off x="130" y="2103"/>
              <a:ext cx="5444" cy="765"/>
              <a:chOff x="130" y="2642"/>
              <a:chExt cx="5444" cy="765"/>
            </a:xfrm>
          </p:grpSpPr>
          <p:sp>
            <p:nvSpPr>
              <p:cNvPr id="584709" name="Text Box 5"/>
              <p:cNvSpPr txBox="1">
                <a:spLocks noChangeArrowheads="1"/>
              </p:cNvSpPr>
              <p:nvPr/>
            </p:nvSpPr>
            <p:spPr bwMode="auto">
              <a:xfrm>
                <a:off x="130" y="2755"/>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84724" name="Text Box 20"/>
              <p:cNvSpPr txBox="1">
                <a:spLocks noChangeArrowheads="1"/>
              </p:cNvSpPr>
              <p:nvPr/>
            </p:nvSpPr>
            <p:spPr bwMode="auto">
              <a:xfrm>
                <a:off x="130" y="2642"/>
                <a:ext cx="5444" cy="226"/>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84725" name="Text Box 21"/>
              <p:cNvSpPr txBox="1">
                <a:spLocks noChangeArrowheads="1"/>
              </p:cNvSpPr>
              <p:nvPr/>
            </p:nvSpPr>
            <p:spPr bwMode="auto">
              <a:xfrm>
                <a:off x="130" y="3152"/>
                <a:ext cx="5444" cy="255"/>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sp>
          <p:nvSpPr>
            <p:cNvPr id="584726" name="Text Box 22"/>
            <p:cNvSpPr txBox="1">
              <a:spLocks noChangeArrowheads="1"/>
            </p:cNvSpPr>
            <p:nvPr/>
          </p:nvSpPr>
          <p:spPr bwMode="auto">
            <a:xfrm>
              <a:off x="158" y="2273"/>
              <a:ext cx="5386" cy="426"/>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3200">
                  <a:solidFill>
                    <a:srgbClr val="CC0000"/>
                  </a:solidFill>
                  <a:effectLst>
                    <a:outerShdw blurRad="38100" dist="38100" dir="2700000" algn="tl">
                      <a:srgbClr val="000000"/>
                    </a:outerShdw>
                  </a:effectLst>
                </a:rPr>
                <a:t>Д а н н ы е</a:t>
              </a:r>
              <a:r>
                <a:rPr lang="ru-RU" altLang="ru-RU" sz="2400">
                  <a:solidFill>
                    <a:srgbClr val="CC0000"/>
                  </a:solidFill>
                  <a:effectLst>
                    <a:outerShdw blurRad="38100" dist="38100" dir="2700000" algn="tl">
                      <a:srgbClr val="000000"/>
                    </a:outerShdw>
                  </a:effectLst>
                </a:rPr>
                <a:t>  </a:t>
              </a:r>
            </a:p>
          </p:txBody>
        </p:sp>
        <p:sp>
          <p:nvSpPr>
            <p:cNvPr id="584728" name="Text Box 24"/>
            <p:cNvSpPr txBox="1">
              <a:spLocks noChangeArrowheads="1"/>
            </p:cNvSpPr>
            <p:nvPr/>
          </p:nvSpPr>
          <p:spPr bwMode="auto">
            <a:xfrm>
              <a:off x="130" y="1621"/>
              <a:ext cx="2722" cy="482"/>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“Идентификатор”</a:t>
              </a:r>
            </a:p>
          </p:txBody>
        </p:sp>
        <p:sp>
          <p:nvSpPr>
            <p:cNvPr id="584729" name="Text Box 25"/>
            <p:cNvSpPr txBox="1">
              <a:spLocks noChangeArrowheads="1"/>
            </p:cNvSpPr>
            <p:nvPr/>
          </p:nvSpPr>
          <p:spPr bwMode="auto">
            <a:xfrm>
              <a:off x="2852" y="1621"/>
              <a:ext cx="2722" cy="482"/>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“Последовательный номер”</a:t>
              </a:r>
            </a:p>
          </p:txBody>
        </p:sp>
      </p:gr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8563" name="Text Box 3"/>
          <p:cNvSpPr txBox="1">
            <a:spLocks noChangeArrowheads="1"/>
          </p:cNvSpPr>
          <p:nvPr/>
        </p:nvSpPr>
        <p:spPr bwMode="auto">
          <a:xfrm>
            <a:off x="250825" y="728663"/>
            <a:ext cx="8893175" cy="2647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400" b="1" i="1">
                <a:solidFill>
                  <a:srgbClr val="800080"/>
                </a:solidFill>
              </a:rPr>
              <a:t>Поле “Последовательный номер” ICMPv6-сообщения</a:t>
            </a:r>
            <a:r>
              <a:rPr lang="ru-RU" altLang="ru-RU" sz="2400">
                <a:solidFill>
                  <a:srgbClr val="800080"/>
                </a:solidFill>
              </a:rPr>
              <a:t>. Это поле позволяет различать ICMPv6-сообщения “Эхо-пакет — запрос” и “Эхо-пакет — ответ”. Это поле может заполняться нулями.</a:t>
            </a:r>
            <a:endParaRPr lang="ru-RU" altLang="ru-RU" sz="2400" u="sng">
              <a:solidFill>
                <a:srgbClr val="800080"/>
              </a:solidFill>
            </a:endParaRPr>
          </a:p>
          <a:p>
            <a:pPr algn="l"/>
            <a:r>
              <a:rPr lang="ru-RU" altLang="ru-RU" sz="2400" b="1" i="1">
                <a:solidFill>
                  <a:srgbClr val="800080"/>
                </a:solidFill>
              </a:rPr>
              <a:t>Поле “Данные” ICMPv6-сообщения</a:t>
            </a:r>
            <a:r>
              <a:rPr lang="ru-RU" altLang="ru-RU" sz="2400">
                <a:solidFill>
                  <a:srgbClr val="800080"/>
                </a:solidFill>
              </a:rPr>
              <a:t>. Это поле содержит произвольные данные (любое число октетов, включая ноль октетов).</a:t>
            </a:r>
          </a:p>
        </p:txBody>
      </p:sp>
      <p:sp>
        <p:nvSpPr>
          <p:cNvPr id="578564" name="Text Box 4"/>
          <p:cNvSpPr txBox="1">
            <a:spLocks noChangeArrowheads="1"/>
          </p:cNvSpPr>
          <p:nvPr/>
        </p:nvSpPr>
        <p:spPr bwMode="auto">
          <a:xfrm>
            <a:off x="0" y="3473450"/>
            <a:ext cx="91440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a:solidFill>
                  <a:srgbClr val="800080"/>
                </a:solidFill>
              </a:rPr>
              <a:t>Применение ICMPv6-сообщения “Эхо-пакет — запрос”.</a:t>
            </a:r>
            <a:r>
              <a:rPr lang="ru-RU" altLang="ru-RU">
                <a:solidFill>
                  <a:srgbClr val="800080"/>
                </a:solidFill>
              </a:rPr>
              <a:t> </a:t>
            </a:r>
          </a:p>
        </p:txBody>
      </p:sp>
      <p:sp>
        <p:nvSpPr>
          <p:cNvPr id="578565" name="Text Box 5"/>
          <p:cNvSpPr txBox="1">
            <a:spLocks noChangeArrowheads="1"/>
          </p:cNvSpPr>
          <p:nvPr/>
        </p:nvSpPr>
        <p:spPr bwMode="auto">
          <a:xfrm>
            <a:off x="206375" y="4419600"/>
            <a:ext cx="8937625"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400">
                <a:solidFill>
                  <a:srgbClr val="800080"/>
                </a:solidFill>
              </a:rPr>
              <a:t>Каждый IPv6-узел должен выполнять функцию ответов на “Эхо-пакеты — запросы” путем передачи “Эхо-пакетов — ответов”. Также целесообразно, чтобы IPv6-узлы имели специализированный прикладной интерфейс для передачи “Эхо-пакетов — запросов” и приема “Эхо-пакетов — ответов” (в диагностических целях). </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79587" name="Text Box 3"/>
          <p:cNvSpPr txBox="1">
            <a:spLocks noChangeArrowheads="1"/>
          </p:cNvSpPr>
          <p:nvPr/>
        </p:nvSpPr>
        <p:spPr bwMode="auto">
          <a:xfrm>
            <a:off x="0" y="1268413"/>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i="1">
                <a:solidFill>
                  <a:srgbClr val="800080"/>
                </a:solidFill>
              </a:rPr>
              <a:t>Уведомление протокола вышележащего уровня.</a:t>
            </a:r>
          </a:p>
        </p:txBody>
      </p:sp>
      <p:sp>
        <p:nvSpPr>
          <p:cNvPr id="579588" name="Text Box 4"/>
          <p:cNvSpPr txBox="1">
            <a:spLocks noChangeArrowheads="1"/>
          </p:cNvSpPr>
          <p:nvPr/>
        </p:nvSpPr>
        <p:spPr bwMode="auto">
          <a:xfrm>
            <a:off x="206375" y="1854200"/>
            <a:ext cx="8937625"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GB" altLang="ru-RU" sz="2400">
                <a:solidFill>
                  <a:srgbClr val="800080"/>
                </a:solidFill>
              </a:rPr>
              <a:t>IP</a:t>
            </a:r>
            <a:r>
              <a:rPr lang="ru-RU" altLang="ru-RU" sz="2400">
                <a:solidFill>
                  <a:srgbClr val="800080"/>
                </a:solidFill>
              </a:rPr>
              <a:t>-узел, который получил ICMPv6-сообщение “Эхо-пакет — запрос”, может передать его протокольному процессу вышележащего уровня, осуществляемому обработку таких сообщений.</a:t>
            </a:r>
          </a:p>
        </p:txBody>
      </p:sp>
      <p:sp>
        <p:nvSpPr>
          <p:cNvPr id="579589" name="Text Box 5"/>
          <p:cNvSpPr txBox="1">
            <a:spLocks noChangeArrowheads="1"/>
          </p:cNvSpPr>
          <p:nvPr/>
        </p:nvSpPr>
        <p:spPr bwMode="auto">
          <a:xfrm>
            <a:off x="0" y="3700463"/>
            <a:ext cx="91440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u="sng">
                <a:solidFill>
                  <a:srgbClr val="800080"/>
                </a:solidFill>
              </a:rPr>
              <a:t>Сообщение “Эхо-пакет — ответ”</a:t>
            </a:r>
            <a:r>
              <a:rPr lang="ru-RU" altLang="ru-RU" u="sng">
                <a:solidFill>
                  <a:srgbClr val="800080"/>
                </a:solidFill>
              </a:rPr>
              <a:t>.</a:t>
            </a:r>
            <a:r>
              <a:rPr lang="ru-RU" altLang="ru-RU">
                <a:solidFill>
                  <a:srgbClr val="800080"/>
                </a:solidFill>
              </a:rPr>
              <a:t> На рис.12.30 представлен формат сообщения “Эхо-пакет — ответ”.</a:t>
            </a:r>
          </a:p>
        </p:txBody>
      </p:sp>
      <p:sp>
        <p:nvSpPr>
          <p:cNvPr id="579590" name="Text Box 6"/>
          <p:cNvSpPr txBox="1">
            <a:spLocks noChangeArrowheads="1"/>
          </p:cNvSpPr>
          <p:nvPr/>
        </p:nvSpPr>
        <p:spPr bwMode="auto">
          <a:xfrm>
            <a:off x="250825" y="5094288"/>
            <a:ext cx="8893175"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400" b="1" i="1">
                <a:solidFill>
                  <a:srgbClr val="800080"/>
                </a:solidFill>
              </a:rPr>
              <a:t>Поле “Адрес получателя” IPv6-заголовка пакета</a:t>
            </a:r>
            <a:r>
              <a:rPr lang="ru-RU" altLang="ru-RU" sz="2400">
                <a:solidFill>
                  <a:srgbClr val="800080"/>
                </a:solidFill>
              </a:rPr>
              <a:t>. Он копируется из поля “Адрес отправителя” IPv6-заголовка принятого пакета “Эхо-пакет — запрос”. </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5731" name="Text Box 3"/>
          <p:cNvSpPr txBox="1">
            <a:spLocks noChangeArrowheads="1"/>
          </p:cNvSpPr>
          <p:nvPr/>
        </p:nvSpPr>
        <p:spPr bwMode="auto">
          <a:xfrm>
            <a:off x="0" y="5589588"/>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Рис.12.29. Формат ICMPv6-сообщения “Эхо-пакет — ответ”</a:t>
            </a:r>
          </a:p>
        </p:txBody>
      </p:sp>
      <p:grpSp>
        <p:nvGrpSpPr>
          <p:cNvPr id="585732" name="Group 4"/>
          <p:cNvGrpSpPr>
            <a:grpSpLocks/>
          </p:cNvGrpSpPr>
          <p:nvPr/>
        </p:nvGrpSpPr>
        <p:grpSpPr bwMode="auto">
          <a:xfrm>
            <a:off x="250825" y="1989138"/>
            <a:ext cx="8642350" cy="3149600"/>
            <a:chOff x="130" y="884"/>
            <a:chExt cx="5444" cy="1984"/>
          </a:xfrm>
        </p:grpSpPr>
        <p:grpSp>
          <p:nvGrpSpPr>
            <p:cNvPr id="585733" name="Group 5"/>
            <p:cNvGrpSpPr>
              <a:grpSpLocks/>
            </p:cNvGrpSpPr>
            <p:nvPr/>
          </p:nvGrpSpPr>
          <p:grpSpPr bwMode="auto">
            <a:xfrm>
              <a:off x="130" y="884"/>
              <a:ext cx="5444" cy="341"/>
              <a:chOff x="158" y="487"/>
              <a:chExt cx="5444" cy="341"/>
            </a:xfrm>
          </p:grpSpPr>
          <p:sp>
            <p:nvSpPr>
              <p:cNvPr id="585734" name="Line 6"/>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5735" name="Line 7"/>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5736" name="Line 8"/>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5737" name="Line 9"/>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5738"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5739" name="Text Box 11"/>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85740" name="Text Box 12"/>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85741" name="Text Box 13"/>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85742" name="Text Box 14"/>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85743" name="Text Box 15"/>
            <p:cNvSpPr txBox="1">
              <a:spLocks noChangeArrowheads="1"/>
            </p:cNvSpPr>
            <p:nvPr/>
          </p:nvSpPr>
          <p:spPr bwMode="auto">
            <a:xfrm>
              <a:off x="130" y="1139"/>
              <a:ext cx="1361" cy="482"/>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“Тип </a:t>
              </a:r>
              <a:r>
                <a:rPr lang="en-US" altLang="ru-RU" sz="2000">
                  <a:solidFill>
                    <a:srgbClr val="CC0000"/>
                  </a:solidFill>
                  <a:effectLst>
                    <a:outerShdw blurRad="38100" dist="38100" dir="2700000" algn="tl">
                      <a:srgbClr val="000000"/>
                    </a:outerShdw>
                  </a:effectLst>
                </a:rPr>
                <a:t>ICMPv6</a:t>
              </a:r>
              <a:r>
                <a:rPr lang="ru-RU" altLang="ru-RU" sz="2000">
                  <a:solidFill>
                    <a:srgbClr val="CC0000"/>
                  </a:solidFill>
                  <a:effectLst>
                    <a:outerShdw blurRad="38100" dist="38100" dir="2700000" algn="tl">
                      <a:srgbClr val="000000"/>
                    </a:outerShdw>
                  </a:effectLst>
                </a:rPr>
                <a:t>-сообщения”</a:t>
              </a:r>
              <a:endParaRPr lang="ru-RU" altLang="ru-RU" sz="2000" b="1">
                <a:solidFill>
                  <a:srgbClr val="CC0000"/>
                </a:solidFill>
              </a:endParaRPr>
            </a:p>
          </p:txBody>
        </p:sp>
        <p:sp>
          <p:nvSpPr>
            <p:cNvPr id="585744" name="Text Box 16"/>
            <p:cNvSpPr txBox="1">
              <a:spLocks noChangeArrowheads="1"/>
            </p:cNvSpPr>
            <p:nvPr/>
          </p:nvSpPr>
          <p:spPr bwMode="auto">
            <a:xfrm>
              <a:off x="1491" y="1139"/>
              <a:ext cx="1361" cy="48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“Тип кодирования”</a:t>
              </a:r>
            </a:p>
          </p:txBody>
        </p:sp>
        <p:sp>
          <p:nvSpPr>
            <p:cNvPr id="585745" name="Text Box 17"/>
            <p:cNvSpPr txBox="1">
              <a:spLocks noChangeArrowheads="1"/>
            </p:cNvSpPr>
            <p:nvPr/>
          </p:nvSpPr>
          <p:spPr bwMode="auto">
            <a:xfrm>
              <a:off x="2852" y="1139"/>
              <a:ext cx="2722" cy="482"/>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“Проверочная сумма”</a:t>
              </a:r>
            </a:p>
          </p:txBody>
        </p:sp>
        <p:grpSp>
          <p:nvGrpSpPr>
            <p:cNvPr id="585746" name="Group 18"/>
            <p:cNvGrpSpPr>
              <a:grpSpLocks/>
            </p:cNvGrpSpPr>
            <p:nvPr/>
          </p:nvGrpSpPr>
          <p:grpSpPr bwMode="auto">
            <a:xfrm>
              <a:off x="130" y="2103"/>
              <a:ext cx="5444" cy="765"/>
              <a:chOff x="130" y="2642"/>
              <a:chExt cx="5444" cy="765"/>
            </a:xfrm>
          </p:grpSpPr>
          <p:sp>
            <p:nvSpPr>
              <p:cNvPr id="585747" name="Text Box 19"/>
              <p:cNvSpPr txBox="1">
                <a:spLocks noChangeArrowheads="1"/>
              </p:cNvSpPr>
              <p:nvPr/>
            </p:nvSpPr>
            <p:spPr bwMode="auto">
              <a:xfrm>
                <a:off x="130" y="2755"/>
                <a:ext cx="5444" cy="510"/>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85748" name="Text Box 20"/>
              <p:cNvSpPr txBox="1">
                <a:spLocks noChangeArrowheads="1"/>
              </p:cNvSpPr>
              <p:nvPr/>
            </p:nvSpPr>
            <p:spPr bwMode="auto">
              <a:xfrm>
                <a:off x="130" y="2642"/>
                <a:ext cx="5444" cy="226"/>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sp>
            <p:nvSpPr>
              <p:cNvPr id="585749" name="Text Box 21"/>
              <p:cNvSpPr txBox="1">
                <a:spLocks noChangeArrowheads="1"/>
              </p:cNvSpPr>
              <p:nvPr/>
            </p:nvSpPr>
            <p:spPr bwMode="auto">
              <a:xfrm>
                <a:off x="130" y="3152"/>
                <a:ext cx="5444" cy="255"/>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ru-RU" altLang="ru-RU">
                  <a:solidFill>
                    <a:srgbClr val="CC0000"/>
                  </a:solidFill>
                  <a:effectLst>
                    <a:outerShdw blurRad="38100" dist="38100" dir="2700000" algn="tl">
                      <a:srgbClr val="000000"/>
                    </a:outerShdw>
                  </a:effectLst>
                </a:endParaRPr>
              </a:p>
            </p:txBody>
          </p:sp>
        </p:grpSp>
        <p:sp>
          <p:nvSpPr>
            <p:cNvPr id="585750" name="Text Box 22"/>
            <p:cNvSpPr txBox="1">
              <a:spLocks noChangeArrowheads="1"/>
            </p:cNvSpPr>
            <p:nvPr/>
          </p:nvSpPr>
          <p:spPr bwMode="auto">
            <a:xfrm>
              <a:off x="158" y="2273"/>
              <a:ext cx="5386" cy="426"/>
            </a:xfrm>
            <a:prstGeom prst="rect">
              <a:avLst/>
            </a:prstGeom>
            <a:solidFill>
              <a:srgbClr val="EFFEBE"/>
            </a:solidFill>
            <a:ln w="60325">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3200">
                  <a:solidFill>
                    <a:srgbClr val="CC0000"/>
                  </a:solidFill>
                  <a:effectLst>
                    <a:outerShdw blurRad="38100" dist="38100" dir="2700000" algn="tl">
                      <a:srgbClr val="000000"/>
                    </a:outerShdw>
                  </a:effectLst>
                </a:rPr>
                <a:t>Д а н н ы е</a:t>
              </a:r>
              <a:r>
                <a:rPr lang="ru-RU" altLang="ru-RU" sz="2400">
                  <a:solidFill>
                    <a:srgbClr val="CC0000"/>
                  </a:solidFill>
                  <a:effectLst>
                    <a:outerShdw blurRad="38100" dist="38100" dir="2700000" algn="tl">
                      <a:srgbClr val="000000"/>
                    </a:outerShdw>
                  </a:effectLst>
                </a:rPr>
                <a:t>  </a:t>
              </a:r>
            </a:p>
          </p:txBody>
        </p:sp>
        <p:sp>
          <p:nvSpPr>
            <p:cNvPr id="585751" name="Text Box 23"/>
            <p:cNvSpPr txBox="1">
              <a:spLocks noChangeArrowheads="1"/>
            </p:cNvSpPr>
            <p:nvPr/>
          </p:nvSpPr>
          <p:spPr bwMode="auto">
            <a:xfrm>
              <a:off x="130" y="1621"/>
              <a:ext cx="2722" cy="482"/>
            </a:xfrm>
            <a:prstGeom prst="rect">
              <a:avLst/>
            </a:prstGeom>
            <a:solidFill>
              <a:srgbClr val="EAEAEA"/>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“Идентификатор”</a:t>
              </a:r>
            </a:p>
          </p:txBody>
        </p:sp>
        <p:sp>
          <p:nvSpPr>
            <p:cNvPr id="585752" name="Text Box 24"/>
            <p:cNvSpPr txBox="1">
              <a:spLocks noChangeArrowheads="1"/>
            </p:cNvSpPr>
            <p:nvPr/>
          </p:nvSpPr>
          <p:spPr bwMode="auto">
            <a:xfrm>
              <a:off x="2852" y="1621"/>
              <a:ext cx="2722" cy="482"/>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“Последовательный номер”</a:t>
              </a:r>
            </a:p>
          </p:txBody>
        </p:sp>
      </p:gr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0611" name="Text Box 3"/>
          <p:cNvSpPr txBox="1">
            <a:spLocks noChangeArrowheads="1"/>
          </p:cNvSpPr>
          <p:nvPr/>
        </p:nvSpPr>
        <p:spPr bwMode="auto">
          <a:xfrm>
            <a:off x="250825" y="1268413"/>
            <a:ext cx="8893175"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600" b="1" i="1">
                <a:solidFill>
                  <a:srgbClr val="800080"/>
                </a:solidFill>
              </a:rPr>
              <a:t>Поле “Тип ICMPv6-сообщения” ICMPv6-сообщения</a:t>
            </a:r>
            <a:r>
              <a:rPr lang="ru-RU" altLang="ru-RU" sz="2600">
                <a:solidFill>
                  <a:srgbClr val="800080"/>
                </a:solidFill>
              </a:rPr>
              <a:t>. Это поле содержит значение “129”.</a:t>
            </a:r>
            <a:endParaRPr lang="ru-RU" altLang="ru-RU" sz="2600" u="sng">
              <a:solidFill>
                <a:srgbClr val="800080"/>
              </a:solidFill>
            </a:endParaRPr>
          </a:p>
          <a:p>
            <a:pPr algn="l"/>
            <a:r>
              <a:rPr lang="ru-RU" altLang="ru-RU" sz="2600" b="1" i="1">
                <a:solidFill>
                  <a:srgbClr val="800080"/>
                </a:solidFill>
              </a:rPr>
              <a:t>Поле “Тип кодирования” ICMPv6-сообщения</a:t>
            </a:r>
            <a:r>
              <a:rPr lang="ru-RU" altLang="ru-RU" sz="2600">
                <a:solidFill>
                  <a:srgbClr val="800080"/>
                </a:solidFill>
              </a:rPr>
              <a:t>. Это поле содержит значение “0”.</a:t>
            </a:r>
          </a:p>
          <a:p>
            <a:pPr algn="l"/>
            <a:r>
              <a:rPr lang="ru-RU" altLang="ru-RU" sz="2600" b="1" i="1">
                <a:solidFill>
                  <a:srgbClr val="800080"/>
                </a:solidFill>
              </a:rPr>
              <a:t>Поле “Идентификатор” ICMPv6-сообщения</a:t>
            </a:r>
            <a:r>
              <a:rPr lang="ru-RU" altLang="ru-RU" sz="2600">
                <a:solidFill>
                  <a:srgbClr val="800080"/>
                </a:solidFill>
              </a:rPr>
              <a:t>. Это поле копируется из ICMPv6-сообщения “Эхо-пакет — запрос”.</a:t>
            </a:r>
            <a:endParaRPr lang="ru-RU" altLang="ru-RU" sz="2600" u="sng">
              <a:solidFill>
                <a:srgbClr val="800080"/>
              </a:solidFill>
            </a:endParaRPr>
          </a:p>
          <a:p>
            <a:pPr algn="l"/>
            <a:r>
              <a:rPr lang="ru-RU" altLang="ru-RU" sz="2600" b="1" i="1">
                <a:solidFill>
                  <a:srgbClr val="800080"/>
                </a:solidFill>
              </a:rPr>
              <a:t>Поле “Последовательный номер” ICMPv6-сообщения</a:t>
            </a:r>
            <a:r>
              <a:rPr lang="ru-RU" altLang="ru-RU" sz="2600">
                <a:solidFill>
                  <a:srgbClr val="800080"/>
                </a:solidFill>
              </a:rPr>
              <a:t>. Это поле копируется из ICMPv6-сообщения “Эхо-пакет — запрос”.</a:t>
            </a:r>
            <a:endParaRPr lang="ru-RU" altLang="ru-RU" sz="2600" u="sng">
              <a:solidFill>
                <a:srgbClr val="800080"/>
              </a:solidFill>
            </a:endParaRPr>
          </a:p>
          <a:p>
            <a:pPr algn="l"/>
            <a:r>
              <a:rPr lang="ru-RU" altLang="ru-RU" sz="2600" b="1" i="1">
                <a:solidFill>
                  <a:srgbClr val="800080"/>
                </a:solidFill>
              </a:rPr>
              <a:t>Поле “Данные” ICMPv6-сообщения</a:t>
            </a:r>
            <a:r>
              <a:rPr lang="ru-RU" altLang="ru-RU" sz="2600">
                <a:solidFill>
                  <a:srgbClr val="800080"/>
                </a:solidFill>
              </a:rPr>
              <a:t>. Это поле содержит данные из ICMPv6-сообщения “Эхо-пакет — запрос”. </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1635" name="Text Box 3"/>
          <p:cNvSpPr txBox="1">
            <a:spLocks noChangeArrowheads="1"/>
          </p:cNvSpPr>
          <p:nvPr/>
        </p:nvSpPr>
        <p:spPr bwMode="auto">
          <a:xfrm>
            <a:off x="0" y="1133475"/>
            <a:ext cx="91440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i="1">
                <a:solidFill>
                  <a:srgbClr val="800080"/>
                </a:solidFill>
              </a:rPr>
              <a:t>Применение ICMPv6-сообщения “Эхо-пакет — ответ”.</a:t>
            </a:r>
          </a:p>
        </p:txBody>
      </p:sp>
      <p:sp>
        <p:nvSpPr>
          <p:cNvPr id="581636" name="Text Box 4"/>
          <p:cNvSpPr txBox="1">
            <a:spLocks noChangeArrowheads="1"/>
          </p:cNvSpPr>
          <p:nvPr/>
        </p:nvSpPr>
        <p:spPr bwMode="auto">
          <a:xfrm>
            <a:off x="250825" y="2214563"/>
            <a:ext cx="8893175" cy="4060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sz="2600">
                <a:solidFill>
                  <a:srgbClr val="800080"/>
                </a:solidFill>
              </a:rPr>
              <a:t>Каждый IPv6-узел должен выполнять функцию ответов на “Эхо-пакеты — запросы” путем передачи “Эхо-пакетов — ответов”. Также целесообразно, чтобы IPv6-узлы имели специализированный прикладной интерфейс для передачи “Эхо-пакетов — запросов” и приема “Эхо-пакетов — ответов” (в диагностических целях). Адрес источника в “Эхо-пакете — ответе”, направленном в ответ на “Эхо-пакет — запрос” с уникальным адресом, должен быть таким же, как и адрес получателя в принятом “Эхо-пакете — запросе”.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2659" name="Text Box 3"/>
          <p:cNvSpPr txBox="1">
            <a:spLocks noChangeArrowheads="1"/>
          </p:cNvSpPr>
          <p:nvPr/>
        </p:nvSpPr>
        <p:spPr bwMode="auto">
          <a:xfrm>
            <a:off x="250825" y="1449388"/>
            <a:ext cx="8893175"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sz="2600">
                <a:solidFill>
                  <a:srgbClr val="800080"/>
                </a:solidFill>
              </a:rPr>
              <a:t>Целесообразно, чтобы “Эхо-пакет — ответ” направлялся в ответ на принятый “Эхо-пакет — запрос”, который содержал групповой адрес. В этом случае адрес источника в “Эхо-пакете — ответе” должен быть адрес интерфейса, на который поступил “Эхо-пакет — запрос” с групповым адресом (то есть адрес того интерфейса, который “обслуживает” пакеты с групповыми адресами).</a:t>
            </a:r>
          </a:p>
          <a:p>
            <a:pPr algn="l"/>
            <a:r>
              <a:rPr lang="ru-RU" altLang="ru-RU" sz="2600">
                <a:solidFill>
                  <a:srgbClr val="800080"/>
                </a:solidFill>
              </a:rPr>
              <a:t>Поле “Данные” в принятом “Эхо-пакете — запросе” должно передаваться полностью и без каких-либо изменений в ответном ICMPv6-сообщении “Эхо-пакет — ответ”.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86755" name="Text Box 3"/>
          <p:cNvSpPr txBox="1">
            <a:spLocks noChangeArrowheads="1"/>
          </p:cNvSpPr>
          <p:nvPr/>
        </p:nvSpPr>
        <p:spPr bwMode="auto">
          <a:xfrm>
            <a:off x="0" y="1449388"/>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i="1">
                <a:solidFill>
                  <a:srgbClr val="800080"/>
                </a:solidFill>
              </a:rPr>
              <a:t>Уведомление протокола вышележащего уровня</a:t>
            </a:r>
            <a:r>
              <a:rPr lang="ru-RU" altLang="ru-RU" sz="2600">
                <a:solidFill>
                  <a:srgbClr val="800080"/>
                </a:solidFill>
              </a:rPr>
              <a:t>.</a:t>
            </a:r>
          </a:p>
        </p:txBody>
      </p:sp>
      <p:sp>
        <p:nvSpPr>
          <p:cNvPr id="586756" name="Text Box 4"/>
          <p:cNvSpPr txBox="1">
            <a:spLocks noChangeArrowheads="1"/>
          </p:cNvSpPr>
          <p:nvPr/>
        </p:nvSpPr>
        <p:spPr bwMode="auto">
          <a:xfrm>
            <a:off x="341313" y="2303463"/>
            <a:ext cx="8416925"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en-GB" altLang="ru-RU" sz="2400">
                <a:solidFill>
                  <a:srgbClr val="800080"/>
                </a:solidFill>
              </a:rPr>
              <a:t>IP</a:t>
            </a:r>
            <a:r>
              <a:rPr lang="ru-RU" altLang="ru-RU" sz="2400">
                <a:solidFill>
                  <a:srgbClr val="800080"/>
                </a:solidFill>
              </a:rPr>
              <a:t>-узел, который получил ICMPv6-сообщение “Эхо-пакет — ответ”, должен передать его протокольному процессу, который был источником “Эхо-пакета — запроса”. Оно также может быть передано протокольному процессу, который не был источником “Эхо-пакета — запроса”.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1" name="Text Box 27"/>
          <p:cNvSpPr txBox="1">
            <a:spLocks noChangeArrowheads="1"/>
          </p:cNvSpPr>
          <p:nvPr/>
        </p:nvSpPr>
        <p:spPr bwMode="auto">
          <a:xfrm>
            <a:off x="0" y="104298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ru-RU" sz="2600">
                <a:solidFill>
                  <a:srgbClr val="800080"/>
                </a:solidFill>
              </a:rPr>
              <a:t>IP</a:t>
            </a:r>
            <a:r>
              <a:rPr lang="ru-RU" altLang="ru-RU" sz="2600">
                <a:solidFill>
                  <a:srgbClr val="800080"/>
                </a:solidFill>
              </a:rPr>
              <a:t>-узлы работающие с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6-адресацией могут иметь достаточно много или мало данных о внутренней структуре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это зависит роли, которую играет </a:t>
            </a:r>
            <a:r>
              <a:rPr lang="en-US" altLang="ru-RU" sz="2600">
                <a:solidFill>
                  <a:srgbClr val="800080"/>
                </a:solidFill>
              </a:rPr>
              <a:t>IP</a:t>
            </a:r>
            <a:r>
              <a:rPr lang="ru-RU" altLang="ru-RU" sz="2600">
                <a:solidFill>
                  <a:srgbClr val="800080"/>
                </a:solidFill>
              </a:rPr>
              <a:t>-узел (например, сервер или маршрутизатор). Как минимум, </a:t>
            </a:r>
            <a:r>
              <a:rPr lang="en-US" altLang="ru-RU" sz="2600">
                <a:solidFill>
                  <a:srgbClr val="800080"/>
                </a:solidFill>
              </a:rPr>
              <a:t>IP</a:t>
            </a:r>
            <a:r>
              <a:rPr lang="ru-RU" altLang="ru-RU" sz="2600">
                <a:solidFill>
                  <a:srgbClr val="800080"/>
                </a:solidFill>
              </a:rPr>
              <a:t>-узел может знать, что однонаправленный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 (включая свой собственный) не имеет какой-либо внутренней структуры (рис.12.1).</a:t>
            </a:r>
          </a:p>
          <a:p>
            <a:r>
              <a:rPr lang="ru-RU" altLang="ru-RU" sz="2600">
                <a:solidFill>
                  <a:srgbClr val="800080"/>
                </a:solidFill>
              </a:rPr>
              <a:t>Немного более сложный </a:t>
            </a:r>
            <a:r>
              <a:rPr lang="en-US" altLang="ru-RU" sz="2600">
                <a:solidFill>
                  <a:srgbClr val="800080"/>
                </a:solidFill>
              </a:rPr>
              <a:t>IP</a:t>
            </a:r>
            <a:r>
              <a:rPr lang="ru-RU" altLang="ru-RU" sz="2600">
                <a:solidFill>
                  <a:srgbClr val="800080"/>
                </a:solidFill>
              </a:rPr>
              <a:t>-узел (но по-прежнему весьма простой) дополнительно может быть “осведомлён” о префиксе(ах) подсети для линии(ий) связи, которые за ними закреплены, при этом различные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 могут иметь различные значения длины (“</a:t>
            </a:r>
            <a:r>
              <a:rPr lang="en-US" altLang="ru-RU" sz="2600" i="1">
                <a:solidFill>
                  <a:srgbClr val="800080"/>
                </a:solidFill>
              </a:rPr>
              <a:t>n</a:t>
            </a:r>
            <a:r>
              <a:rPr lang="ru-RU" altLang="ru-RU" sz="2600">
                <a:solidFill>
                  <a:srgbClr val="800080"/>
                </a:solidFill>
              </a:rPr>
              <a:t>”) префикса (рис.12.2). </a:t>
            </a:r>
          </a:p>
        </p:txBody>
      </p:sp>
      <p:sp>
        <p:nvSpPr>
          <p:cNvPr id="390172" name="Text Box 28"/>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grpSp>
        <p:nvGrpSpPr>
          <p:cNvPr id="423939" name="Group 3"/>
          <p:cNvGrpSpPr>
            <a:grpSpLocks/>
          </p:cNvGrpSpPr>
          <p:nvPr/>
        </p:nvGrpSpPr>
        <p:grpSpPr bwMode="auto">
          <a:xfrm>
            <a:off x="0" y="1179513"/>
            <a:ext cx="9144000" cy="2173287"/>
            <a:chOff x="0" y="2755"/>
            <a:chExt cx="5760" cy="1369"/>
          </a:xfrm>
        </p:grpSpPr>
        <p:grpSp>
          <p:nvGrpSpPr>
            <p:cNvPr id="423940" name="Group 4"/>
            <p:cNvGrpSpPr>
              <a:grpSpLocks/>
            </p:cNvGrpSpPr>
            <p:nvPr/>
          </p:nvGrpSpPr>
          <p:grpSpPr bwMode="auto">
            <a:xfrm>
              <a:off x="158" y="2755"/>
              <a:ext cx="5444" cy="624"/>
              <a:chOff x="158" y="2557"/>
              <a:chExt cx="5444" cy="624"/>
            </a:xfrm>
          </p:grpSpPr>
          <p:sp>
            <p:nvSpPr>
              <p:cNvPr id="423941" name="Line 5"/>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3942" name="Line 6"/>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3943" name="Text Box 7"/>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0                                                                                                                              127</a:t>
                </a:r>
              </a:p>
            </p:txBody>
          </p:sp>
          <p:sp>
            <p:nvSpPr>
              <p:cNvPr id="423944" name="Text Box 8"/>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a:solidFill>
                      <a:srgbClr val="CC0000"/>
                    </a:solidFill>
                    <a:effectLst>
                      <a:outerShdw blurRad="38100" dist="38100" dir="2700000" algn="tl">
                        <a:srgbClr val="000000"/>
                      </a:outerShdw>
                    </a:effectLst>
                  </a:rPr>
                  <a:t>“</a:t>
                </a:r>
                <a:r>
                  <a:rPr lang="en-US" altLang="ru-RU">
                    <a:solidFill>
                      <a:srgbClr val="CC0000"/>
                    </a:solidFill>
                    <a:effectLst>
                      <a:outerShdw blurRad="38100" dist="38100" dir="2700000" algn="tl">
                        <a:srgbClr val="000000"/>
                      </a:outerShdw>
                    </a:effectLst>
                  </a:rPr>
                  <a:t>IPv6</a:t>
                </a:r>
                <a:r>
                  <a:rPr lang="ru-RU" altLang="ru-RU">
                    <a:solidFill>
                      <a:srgbClr val="CC0000"/>
                    </a:solidFill>
                    <a:effectLst>
                      <a:outerShdw blurRad="38100" dist="38100" dir="2700000" algn="tl">
                        <a:srgbClr val="000000"/>
                      </a:outerShdw>
                    </a:effectLst>
                  </a:rPr>
                  <a:t>-адрес </a:t>
                </a:r>
                <a:r>
                  <a:rPr lang="en-US" altLang="ru-RU">
                    <a:solidFill>
                      <a:srgbClr val="CC0000"/>
                    </a:solidFill>
                    <a:effectLst>
                      <a:outerShdw blurRad="38100" dist="38100" dir="2700000" algn="tl">
                        <a:srgbClr val="000000"/>
                      </a:outerShdw>
                    </a:effectLst>
                  </a:rPr>
                  <a:t>IP-</a:t>
                </a:r>
                <a:r>
                  <a:rPr lang="ru-RU" altLang="ru-RU">
                    <a:solidFill>
                      <a:srgbClr val="CC0000"/>
                    </a:solidFill>
                    <a:effectLst>
                      <a:outerShdw blurRad="38100" dist="38100" dir="2700000" algn="tl">
                        <a:srgbClr val="000000"/>
                      </a:outerShdw>
                    </a:effectLst>
                  </a:rPr>
                  <a:t>узла”</a:t>
                </a:r>
              </a:p>
            </p:txBody>
          </p:sp>
        </p:grpSp>
        <p:sp>
          <p:nvSpPr>
            <p:cNvPr id="423945" name="Text Box 9"/>
            <p:cNvSpPr txBox="1">
              <a:spLocks noChangeArrowheads="1"/>
            </p:cNvSpPr>
            <p:nvPr/>
          </p:nvSpPr>
          <p:spPr bwMode="auto">
            <a:xfrm>
              <a:off x="0" y="3606"/>
              <a:ext cx="5760" cy="51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 Формат </a:t>
              </a:r>
              <a:r>
                <a:rPr lang="en-GB" altLang="ru-RU" sz="2400" b="1">
                  <a:solidFill>
                    <a:srgbClr val="800080"/>
                  </a:solidFill>
                </a:rPr>
                <a:t>IP</a:t>
              </a:r>
              <a:r>
                <a:rPr lang="en-US" altLang="ru-RU" sz="2400" b="1">
                  <a:solidFill>
                    <a:srgbClr val="800080"/>
                  </a:solidFill>
                </a:rPr>
                <a:t>v</a:t>
              </a:r>
              <a:r>
                <a:rPr lang="ru-RU" altLang="ru-RU" sz="2400" b="1">
                  <a:solidFill>
                    <a:srgbClr val="800080"/>
                  </a:solidFill>
                </a:rPr>
                <a:t>6-адреса, не имеющего какой-либо внутренней структуры</a:t>
              </a:r>
              <a:r>
                <a:rPr lang="ru-RU" altLang="ru-RU" sz="2400">
                  <a:solidFill>
                    <a:srgbClr val="800080"/>
                  </a:solidFill>
                </a:rPr>
                <a:t> </a:t>
              </a:r>
            </a:p>
          </p:txBody>
        </p:sp>
      </p:grpSp>
      <p:grpSp>
        <p:nvGrpSpPr>
          <p:cNvPr id="423947" name="Group 11"/>
          <p:cNvGrpSpPr>
            <a:grpSpLocks/>
          </p:cNvGrpSpPr>
          <p:nvPr/>
        </p:nvGrpSpPr>
        <p:grpSpPr bwMode="auto">
          <a:xfrm>
            <a:off x="3132138" y="4194175"/>
            <a:ext cx="5761037" cy="990600"/>
            <a:chOff x="158" y="2557"/>
            <a:chExt cx="5444" cy="624"/>
          </a:xfrm>
        </p:grpSpPr>
        <p:sp>
          <p:nvSpPr>
            <p:cNvPr id="423948" name="Line 12"/>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3949" name="Line 13"/>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3950" name="Text Box 14"/>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0                                                                                  127</a:t>
              </a:r>
            </a:p>
          </p:txBody>
        </p:sp>
        <p:sp>
          <p:nvSpPr>
            <p:cNvPr id="423951" name="Text Box 15"/>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“Идентификатор интерфейса”</a:t>
              </a:r>
            </a:p>
          </p:txBody>
        </p:sp>
      </p:grpSp>
      <p:sp>
        <p:nvSpPr>
          <p:cNvPr id="423952" name="Text Box 16"/>
          <p:cNvSpPr txBox="1">
            <a:spLocks noChangeArrowheads="1"/>
          </p:cNvSpPr>
          <p:nvPr/>
        </p:nvSpPr>
        <p:spPr bwMode="auto">
          <a:xfrm>
            <a:off x="0" y="55451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Рис.12.2. Формат </a:t>
            </a:r>
            <a:r>
              <a:rPr lang="en-GB" altLang="ru-RU" sz="2400" b="1">
                <a:solidFill>
                  <a:srgbClr val="800080"/>
                </a:solidFill>
              </a:rPr>
              <a:t>IP</a:t>
            </a:r>
            <a:r>
              <a:rPr lang="en-US" altLang="ru-RU" sz="2400" b="1">
                <a:solidFill>
                  <a:srgbClr val="800080"/>
                </a:solidFill>
              </a:rPr>
              <a:t>v</a:t>
            </a:r>
            <a:r>
              <a:rPr lang="ru-RU" altLang="ru-RU" sz="2400" b="1">
                <a:solidFill>
                  <a:srgbClr val="800080"/>
                </a:solidFill>
              </a:rPr>
              <a:t>6-адреса с префиксом подсети длиной “</a:t>
            </a:r>
            <a:r>
              <a:rPr lang="en-US" altLang="ru-RU" sz="2400" b="1" i="1">
                <a:solidFill>
                  <a:srgbClr val="800080"/>
                </a:solidFill>
              </a:rPr>
              <a:t>n</a:t>
            </a:r>
            <a:r>
              <a:rPr lang="ru-RU" altLang="ru-RU" sz="2400" b="1">
                <a:solidFill>
                  <a:srgbClr val="800080"/>
                </a:solidFill>
              </a:rPr>
              <a:t>”</a:t>
            </a:r>
            <a:r>
              <a:rPr lang="ru-RU" altLang="ru-RU" sz="2400">
                <a:solidFill>
                  <a:srgbClr val="800080"/>
                </a:solidFill>
              </a:rPr>
              <a:t> </a:t>
            </a:r>
          </a:p>
        </p:txBody>
      </p:sp>
      <p:grpSp>
        <p:nvGrpSpPr>
          <p:cNvPr id="423953" name="Group 17"/>
          <p:cNvGrpSpPr>
            <a:grpSpLocks/>
          </p:cNvGrpSpPr>
          <p:nvPr/>
        </p:nvGrpSpPr>
        <p:grpSpPr bwMode="auto">
          <a:xfrm>
            <a:off x="250825" y="4194175"/>
            <a:ext cx="2881313" cy="990600"/>
            <a:chOff x="158" y="2557"/>
            <a:chExt cx="5444" cy="624"/>
          </a:xfrm>
        </p:grpSpPr>
        <p:sp>
          <p:nvSpPr>
            <p:cNvPr id="423954" name="Line 18"/>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3955" name="Line 19"/>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3956" name="Text Box 20"/>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en-US" altLang="ru-RU" sz="2400" b="1" i="1">
                  <a:solidFill>
                    <a:srgbClr val="FF6600"/>
                  </a:solidFill>
                  <a:effectLst>
                    <a:outerShdw blurRad="38100" dist="38100" dir="2700000" algn="tl">
                      <a:srgbClr val="C0C0C0"/>
                    </a:outerShdw>
                  </a:effectLst>
                </a:rPr>
                <a:t>n</a:t>
              </a:r>
              <a:r>
                <a:rPr lang="en-US" altLang="ru-RU" sz="1800" b="1" i="1">
                  <a:solidFill>
                    <a:srgbClr val="FF6600"/>
                  </a:solidFill>
                  <a:effectLst>
                    <a:outerShdw blurRad="38100" dist="38100" dir="2700000" algn="tl">
                      <a:srgbClr val="C0C0C0"/>
                    </a:outerShdw>
                  </a:effectLst>
                </a:rPr>
                <a:t> </a:t>
              </a:r>
              <a:r>
                <a:rPr lang="ru-RU" altLang="ru-RU" sz="1800" b="1" i="1">
                  <a:solidFill>
                    <a:srgbClr val="FF6600"/>
                  </a:solidFill>
                  <a:effectLst>
                    <a:outerShdw blurRad="38100" dist="38100" dir="2700000" algn="tl">
                      <a:srgbClr val="C0C0C0"/>
                    </a:outerShdw>
                  </a:effectLst>
                </a:rPr>
                <a:t>битов</a:t>
              </a:r>
            </a:p>
          </p:txBody>
        </p:sp>
        <p:sp>
          <p:nvSpPr>
            <p:cNvPr id="423957" name="Text Box 21"/>
            <p:cNvSpPr txBox="1">
              <a:spLocks noChangeArrowheads="1"/>
            </p:cNvSpPr>
            <p:nvPr/>
          </p:nvSpPr>
          <p:spPr bwMode="auto">
            <a:xfrm>
              <a:off x="158" y="2812"/>
              <a:ext cx="5444"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“Префикс подсети”</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Text Box 18"/>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3091" name="Text Box 19"/>
          <p:cNvSpPr txBox="1">
            <a:spLocks noChangeArrowheads="1"/>
          </p:cNvSpPr>
          <p:nvPr/>
        </p:nvSpPr>
        <p:spPr bwMode="auto">
          <a:xfrm>
            <a:off x="0" y="1538288"/>
            <a:ext cx="9144000"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Все </a:t>
            </a:r>
            <a:r>
              <a:rPr lang="en-GB" altLang="ru-RU">
                <a:solidFill>
                  <a:srgbClr val="800080"/>
                </a:solidFill>
              </a:rPr>
              <a:t>IP</a:t>
            </a:r>
            <a:r>
              <a:rPr lang="ru-RU" altLang="ru-RU">
                <a:solidFill>
                  <a:srgbClr val="800080"/>
                </a:solidFill>
              </a:rPr>
              <a:t>-адреса шестой версии (</a:t>
            </a:r>
            <a:r>
              <a:rPr lang="en-GB" altLang="ru-RU">
                <a:solidFill>
                  <a:srgbClr val="800080"/>
                </a:solidFill>
              </a:rPr>
              <a:t>IP</a:t>
            </a:r>
            <a:r>
              <a:rPr lang="en-US" altLang="ru-RU">
                <a:solidFill>
                  <a:srgbClr val="800080"/>
                </a:solidFill>
              </a:rPr>
              <a:t>v</a:t>
            </a:r>
            <a:r>
              <a:rPr lang="ru-RU" altLang="ru-RU">
                <a:solidFill>
                  <a:srgbClr val="800080"/>
                </a:solidFill>
              </a:rPr>
              <a:t>6-адреса) представляют собой 128-битовые идентификаторы для сетевых интерфейсов и групп сетевых интерфейсов (</a:t>
            </a:r>
            <a:r>
              <a:rPr lang="en-US" altLang="ru-RU">
                <a:solidFill>
                  <a:srgbClr val="800080"/>
                </a:solidFill>
              </a:rPr>
              <a:t>RFC</a:t>
            </a:r>
            <a:r>
              <a:rPr lang="ru-RU" altLang="ru-RU">
                <a:solidFill>
                  <a:srgbClr val="800080"/>
                </a:solidFill>
              </a:rPr>
              <a:t>-2460). Существуют следующие три типа </a:t>
            </a:r>
            <a:r>
              <a:rPr lang="en-GB" altLang="ru-RU">
                <a:solidFill>
                  <a:srgbClr val="800080"/>
                </a:solidFill>
              </a:rPr>
              <a:t>IP</a:t>
            </a:r>
            <a:r>
              <a:rPr lang="en-US" altLang="ru-RU">
                <a:solidFill>
                  <a:srgbClr val="800080"/>
                </a:solidFill>
              </a:rPr>
              <a:t>v</a:t>
            </a:r>
            <a:r>
              <a:rPr lang="ru-RU" altLang="ru-RU">
                <a:solidFill>
                  <a:srgbClr val="800080"/>
                </a:solidFill>
              </a:rPr>
              <a:t>6-адресов: </a:t>
            </a:r>
          </a:p>
        </p:txBody>
      </p:sp>
      <p:sp>
        <p:nvSpPr>
          <p:cNvPr id="3092" name="Text Box 20"/>
          <p:cNvSpPr txBox="1">
            <a:spLocks noChangeArrowheads="1"/>
          </p:cNvSpPr>
          <p:nvPr/>
        </p:nvSpPr>
        <p:spPr bwMode="auto">
          <a:xfrm>
            <a:off x="250825" y="4238625"/>
            <a:ext cx="8642350"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u"/>
            </a:pPr>
            <a:r>
              <a:rPr lang="ru-RU" altLang="ru-RU" sz="2400" b="1" i="1">
                <a:solidFill>
                  <a:srgbClr val="800080"/>
                </a:solidFill>
              </a:rPr>
              <a:t>однонаправленный</a:t>
            </a:r>
            <a:r>
              <a:rPr lang="ru-RU" altLang="ru-RU" sz="2400">
                <a:solidFill>
                  <a:srgbClr val="800080"/>
                </a:solidFill>
              </a:rPr>
              <a:t> (</a:t>
            </a:r>
            <a:r>
              <a:rPr lang="en-US" altLang="ru-RU" sz="2400">
                <a:solidFill>
                  <a:srgbClr val="800080"/>
                </a:solidFill>
              </a:rPr>
              <a:t>unicast</a:t>
            </a:r>
            <a:r>
              <a:rPr lang="ru-RU" altLang="ru-RU" sz="2400">
                <a:solidFill>
                  <a:srgbClr val="800080"/>
                </a:solidFill>
              </a:rPr>
              <a:t>). Он представляет собой идентификатор одного интерфейса (</a:t>
            </a:r>
            <a:r>
              <a:rPr lang="en-US" altLang="ru-RU" sz="2400">
                <a:solidFill>
                  <a:srgbClr val="800080"/>
                </a:solidFill>
              </a:rPr>
              <a:t>IP</a:t>
            </a:r>
            <a:r>
              <a:rPr lang="ru-RU" altLang="ru-RU" sz="2400">
                <a:solidFill>
                  <a:srgbClr val="800080"/>
                </a:solidFill>
              </a:rPr>
              <a:t>-узла). Переданный с таким адресом </a:t>
            </a:r>
            <a:r>
              <a:rPr lang="en-US" altLang="ru-RU" sz="2400">
                <a:solidFill>
                  <a:srgbClr val="800080"/>
                </a:solidFill>
              </a:rPr>
              <a:t>IP</a:t>
            </a:r>
            <a:r>
              <a:rPr lang="ru-RU" altLang="ru-RU" sz="2400">
                <a:solidFill>
                  <a:srgbClr val="800080"/>
                </a:solidFill>
              </a:rPr>
              <a:t>-пакет доставляется на интерфейс (</a:t>
            </a:r>
            <a:r>
              <a:rPr lang="en-US" altLang="ru-RU" sz="2400">
                <a:solidFill>
                  <a:srgbClr val="800080"/>
                </a:solidFill>
              </a:rPr>
              <a:t>IP</a:t>
            </a:r>
            <a:r>
              <a:rPr lang="ru-RU" altLang="ru-RU" sz="2400">
                <a:solidFill>
                  <a:srgbClr val="800080"/>
                </a:solidFill>
              </a:rPr>
              <a:t>-узел), имеющий такой адрес;</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2915" name="Text Box 3"/>
          <p:cNvSpPr txBox="1">
            <a:spLocks noChangeArrowheads="1"/>
          </p:cNvSpPr>
          <p:nvPr/>
        </p:nvSpPr>
        <p:spPr bwMode="auto">
          <a:xfrm>
            <a:off x="0" y="1268413"/>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Тем не менее, очень простой маршрутизатор может не иметь данных о внутренней структуре однонаправленных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однако маршрутизаторы будут иметь более полные данные об одной или нескольких иерархических границах топологического сетевого пространства, в рамках которого функционируют протоколы маршрутизации. Но даже известные границы будут различаться от маршрутизатора к маршрутизатору, в зависимости от того, какое место занимает маршрутизатор в иерархии маршрутизации.</a:t>
            </a:r>
          </a:p>
          <a:p>
            <a:r>
              <a:rPr lang="ru-RU" altLang="ru-RU" sz="2600">
                <a:solidFill>
                  <a:srgbClr val="800080"/>
                </a:solidFill>
              </a:rPr>
              <a:t>Целесообразно не “нагружать” </a:t>
            </a:r>
            <a:r>
              <a:rPr lang="en-US" altLang="ru-RU" sz="2600">
                <a:solidFill>
                  <a:srgbClr val="800080"/>
                </a:solidFill>
              </a:rPr>
              <a:t>IP</a:t>
            </a:r>
            <a:r>
              <a:rPr lang="ru-RU" altLang="ru-RU" sz="2600">
                <a:solidFill>
                  <a:srgbClr val="800080"/>
                </a:solidFill>
              </a:rPr>
              <a:t>-узлы какой-либо информацией о структуре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за исключением данных о границах подсетей, которые они обслуживают.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4963" name="Text Box 3"/>
          <p:cNvSpPr txBox="1">
            <a:spLocks noChangeArrowheads="1"/>
          </p:cNvSpPr>
          <p:nvPr/>
        </p:nvSpPr>
        <p:spPr bwMode="auto">
          <a:xfrm>
            <a:off x="250825" y="908050"/>
            <a:ext cx="8642350" cy="5715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spcBef>
                <a:spcPct val="50000"/>
              </a:spcBef>
            </a:pPr>
            <a:r>
              <a:rPr lang="ru-RU" altLang="ru-RU" sz="2400" b="1">
                <a:solidFill>
                  <a:srgbClr val="800080"/>
                </a:solidFill>
              </a:rPr>
              <a:t>Идентификаторы интерфейсов.</a:t>
            </a:r>
            <a:r>
              <a:rPr lang="ru-RU" altLang="ru-RU" sz="2400">
                <a:solidFill>
                  <a:srgbClr val="800080"/>
                </a:solidFill>
              </a:rPr>
              <a:t> В однонаправленных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6-адресах для обозначения сетевых интерфейсов на конкретной линии связи используются идентификаторы интерфейсов. Они должны быть уникальными в пределах префикса подсети. Рекомендуется, чтобы идентификатор одного и того же интерфейса не был присвоен различным </a:t>
            </a:r>
            <a:r>
              <a:rPr lang="en-US" altLang="ru-RU" sz="2400">
                <a:solidFill>
                  <a:srgbClr val="800080"/>
                </a:solidFill>
              </a:rPr>
              <a:t>IP</a:t>
            </a:r>
            <a:r>
              <a:rPr lang="ru-RU" altLang="ru-RU" sz="2400">
                <a:solidFill>
                  <a:srgbClr val="800080"/>
                </a:solidFill>
              </a:rPr>
              <a:t>-узлам, связанным одной линией связи. Они также могут быть уникальными в рамках более широкого диапазона. В некоторых случаях, идентификатор интерфейса может быть получен прямо из адреса канального уровня, связанного с этим сетевым интерфейсом. Один и тот же идентификатор интерфейса может использоваться в нескольких интерфейсах в одном </a:t>
            </a:r>
            <a:r>
              <a:rPr lang="en-US" altLang="ru-RU" sz="2400">
                <a:solidFill>
                  <a:srgbClr val="800080"/>
                </a:solidFill>
              </a:rPr>
              <a:t>IP</a:t>
            </a:r>
            <a:r>
              <a:rPr lang="ru-RU" altLang="ru-RU" sz="2400">
                <a:solidFill>
                  <a:srgbClr val="800080"/>
                </a:solidFill>
              </a:rPr>
              <a:t>-узле, но до тех пор, пока они присвоены различным подсетям.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5987" name="Text Box 3"/>
          <p:cNvSpPr txBox="1">
            <a:spLocks noChangeArrowheads="1"/>
          </p:cNvSpPr>
          <p:nvPr/>
        </p:nvSpPr>
        <p:spPr bwMode="auto">
          <a:xfrm>
            <a:off x="0" y="998538"/>
            <a:ext cx="9144000" cy="572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pPr>
            <a:r>
              <a:rPr lang="ru-RU" altLang="ru-RU" sz="2600">
                <a:solidFill>
                  <a:srgbClr val="800080"/>
                </a:solidFill>
              </a:rPr>
              <a:t>(</a:t>
            </a:r>
            <a:r>
              <a:rPr lang="ru-RU" altLang="ru-RU" sz="2600" i="1" u="sng">
                <a:solidFill>
                  <a:srgbClr val="800080"/>
                </a:solidFill>
              </a:rPr>
              <a:t>Замечание</a:t>
            </a:r>
            <a:r>
              <a:rPr lang="ru-RU" altLang="ru-RU" sz="2600" i="1">
                <a:solidFill>
                  <a:srgbClr val="800080"/>
                </a:solidFill>
              </a:rPr>
              <a:t>. Уникальность идентификаторов интерфейсов не зависит от уникальности </a:t>
            </a:r>
            <a:r>
              <a:rPr lang="en-GB" altLang="ru-RU" sz="2600" i="1">
                <a:solidFill>
                  <a:srgbClr val="800080"/>
                </a:solidFill>
              </a:rPr>
              <a:t>IP</a:t>
            </a:r>
            <a:r>
              <a:rPr lang="en-US" altLang="ru-RU" sz="2600" i="1">
                <a:solidFill>
                  <a:srgbClr val="800080"/>
                </a:solidFill>
              </a:rPr>
              <a:t>v</a:t>
            </a:r>
            <a:r>
              <a:rPr lang="ru-RU" altLang="ru-RU" sz="2600" i="1">
                <a:solidFill>
                  <a:srgbClr val="800080"/>
                </a:solidFill>
              </a:rPr>
              <a:t>6-адресов. Например, глобальный однонаправленный </a:t>
            </a:r>
            <a:r>
              <a:rPr lang="en-GB" altLang="ru-RU" sz="2600" i="1">
                <a:solidFill>
                  <a:srgbClr val="800080"/>
                </a:solidFill>
              </a:rPr>
              <a:t>IP</a:t>
            </a:r>
            <a:r>
              <a:rPr lang="en-US" altLang="ru-RU" sz="2600" i="1">
                <a:solidFill>
                  <a:srgbClr val="800080"/>
                </a:solidFill>
              </a:rPr>
              <a:t>v</a:t>
            </a:r>
            <a:r>
              <a:rPr lang="ru-RU" altLang="ru-RU" sz="2600" i="1">
                <a:solidFill>
                  <a:srgbClr val="800080"/>
                </a:solidFill>
              </a:rPr>
              <a:t>6-адрес может быть сформирован с идентификатором интерфейса в пределах границ локальной зоны, а </a:t>
            </a:r>
            <a:r>
              <a:rPr lang="en-GB" altLang="ru-RU" sz="2600" i="1">
                <a:solidFill>
                  <a:srgbClr val="800080"/>
                </a:solidFill>
              </a:rPr>
              <a:t>IP</a:t>
            </a:r>
            <a:r>
              <a:rPr lang="en-US" altLang="ru-RU" sz="2600" i="1">
                <a:solidFill>
                  <a:srgbClr val="800080"/>
                </a:solidFill>
              </a:rPr>
              <a:t>v</a:t>
            </a:r>
            <a:r>
              <a:rPr lang="ru-RU" altLang="ru-RU" sz="2600" i="1">
                <a:solidFill>
                  <a:srgbClr val="800080"/>
                </a:solidFill>
              </a:rPr>
              <a:t>6-адрес для локального канала (линии) связи может быть сформирован с идентификатором интерфейса в пределах границ универсальной зоны.</a:t>
            </a:r>
            <a:r>
              <a:rPr lang="ru-RU" altLang="ru-RU" sz="2600">
                <a:solidFill>
                  <a:srgbClr val="800080"/>
                </a:solidFill>
              </a:rPr>
              <a:t>)</a:t>
            </a:r>
          </a:p>
          <a:p>
            <a:pPr>
              <a:spcBef>
                <a:spcPct val="20000"/>
              </a:spcBef>
            </a:pPr>
            <a:r>
              <a:rPr lang="ru-RU" altLang="ru-RU" sz="2600">
                <a:solidFill>
                  <a:srgbClr val="800080"/>
                </a:solidFill>
              </a:rPr>
              <a:t>Для всех однонаправленных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за исключением тех, которые начинаются с бинарного значения “000”, идентификаторы интерфейсов должны иметь длину 64 бита и формат </a:t>
            </a:r>
            <a:r>
              <a:rPr lang="en-US" altLang="ru-RU" sz="2600">
                <a:solidFill>
                  <a:srgbClr val="800080"/>
                </a:solidFill>
              </a:rPr>
              <a:t>EUI</a:t>
            </a:r>
            <a:r>
              <a:rPr lang="ru-RU" altLang="ru-RU" sz="2600">
                <a:solidFill>
                  <a:srgbClr val="800080"/>
                </a:solidFill>
              </a:rPr>
              <a:t>-64 (усовершенствованный вариант).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7011" name="Text Box 3"/>
          <p:cNvSpPr txBox="1">
            <a:spLocks noChangeArrowheads="1"/>
          </p:cNvSpPr>
          <p:nvPr/>
        </p:nvSpPr>
        <p:spPr bwMode="auto">
          <a:xfrm>
            <a:off x="206375" y="1584325"/>
            <a:ext cx="87312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Идентификаторы интерфейсов в формате </a:t>
            </a:r>
            <a:r>
              <a:rPr lang="en-US" altLang="ru-RU">
                <a:solidFill>
                  <a:srgbClr val="800080"/>
                </a:solidFill>
              </a:rPr>
              <a:t>EUI</a:t>
            </a:r>
            <a:r>
              <a:rPr lang="ru-RU" altLang="ru-RU">
                <a:solidFill>
                  <a:srgbClr val="800080"/>
                </a:solidFill>
              </a:rPr>
              <a:t>-64 могут иметь универсальную зону применения, когда они извлекаются из универсальной метки (например, 48-битовый МАС-адрес стандарта </a:t>
            </a:r>
            <a:r>
              <a:rPr lang="en-US" altLang="ru-RU">
                <a:solidFill>
                  <a:srgbClr val="800080"/>
                </a:solidFill>
              </a:rPr>
              <a:t>IEEE</a:t>
            </a:r>
            <a:r>
              <a:rPr lang="ru-RU" altLang="ru-RU">
                <a:solidFill>
                  <a:srgbClr val="800080"/>
                </a:solidFill>
              </a:rPr>
              <a:t> 802, или идентификаторы стандарта </a:t>
            </a:r>
            <a:r>
              <a:rPr lang="en-US" altLang="ru-RU">
                <a:solidFill>
                  <a:srgbClr val="800080"/>
                </a:solidFill>
              </a:rPr>
              <a:t>IEEE EUI</a:t>
            </a:r>
            <a:r>
              <a:rPr lang="ru-RU" altLang="ru-RU">
                <a:solidFill>
                  <a:srgbClr val="800080"/>
                </a:solidFill>
              </a:rPr>
              <a:t>-64), или иметь локальную зону применения, в которой глобальные метки не используются (например, терминальные окончания туннелей, последовательные линии передачи данных) или такие глобальные метки не допустимы (например, временные метки для обеспечения безопасности).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8035" name="Text Box 3"/>
          <p:cNvSpPr txBox="1">
            <a:spLocks noChangeArrowheads="1"/>
          </p:cNvSpPr>
          <p:nvPr/>
        </p:nvSpPr>
        <p:spPr bwMode="auto">
          <a:xfrm>
            <a:off x="250825" y="1314450"/>
            <a:ext cx="8642350" cy="3081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Идентификаторы интерфейсов в усовершенствованном формате </a:t>
            </a:r>
            <a:r>
              <a:rPr lang="en-US" altLang="ru-RU">
                <a:solidFill>
                  <a:srgbClr val="800080"/>
                </a:solidFill>
              </a:rPr>
              <a:t>EUI</a:t>
            </a:r>
            <a:r>
              <a:rPr lang="ru-RU" altLang="ru-RU">
                <a:solidFill>
                  <a:srgbClr val="800080"/>
                </a:solidFill>
              </a:rPr>
              <a:t>-64 формируются путём инверсии бита “</a:t>
            </a:r>
            <a:r>
              <a:rPr lang="en-US" altLang="ru-RU">
                <a:solidFill>
                  <a:srgbClr val="800080"/>
                </a:solidFill>
              </a:rPr>
              <a:t>u</a:t>
            </a:r>
            <a:r>
              <a:rPr lang="ru-RU" altLang="ru-RU">
                <a:solidFill>
                  <a:srgbClr val="800080"/>
                </a:solidFill>
              </a:rPr>
              <a:t>” (универсальный/локальный бит в терминологии </a:t>
            </a:r>
            <a:r>
              <a:rPr lang="en-US" altLang="ru-RU">
                <a:solidFill>
                  <a:srgbClr val="800080"/>
                </a:solidFill>
              </a:rPr>
              <a:t>IEEE EUI</a:t>
            </a:r>
            <a:r>
              <a:rPr lang="ru-RU" altLang="ru-RU">
                <a:solidFill>
                  <a:srgbClr val="800080"/>
                </a:solidFill>
              </a:rPr>
              <a:t>-64), если они создаются из идентификаторов стандарта </a:t>
            </a:r>
            <a:r>
              <a:rPr lang="en-US" altLang="ru-RU">
                <a:solidFill>
                  <a:srgbClr val="800080"/>
                </a:solidFill>
              </a:rPr>
              <a:t>IEEE EUI</a:t>
            </a:r>
            <a:r>
              <a:rPr lang="ru-RU" altLang="ru-RU">
                <a:solidFill>
                  <a:srgbClr val="800080"/>
                </a:solidFill>
              </a:rPr>
              <a:t>-64. Таким образом, в результате инверсии бита “</a:t>
            </a:r>
            <a:r>
              <a:rPr lang="en-US" altLang="ru-RU">
                <a:solidFill>
                  <a:srgbClr val="800080"/>
                </a:solidFill>
              </a:rPr>
              <a:t>u</a:t>
            </a:r>
            <a:r>
              <a:rPr lang="ru-RU" altLang="ru-RU">
                <a:solidFill>
                  <a:srgbClr val="800080"/>
                </a:solidFill>
              </a:rPr>
              <a:t>” имеем: </a:t>
            </a:r>
          </a:p>
        </p:txBody>
      </p:sp>
      <p:sp>
        <p:nvSpPr>
          <p:cNvPr id="428036" name="Text Box 4"/>
          <p:cNvSpPr txBox="1">
            <a:spLocks noChangeArrowheads="1"/>
          </p:cNvSpPr>
          <p:nvPr/>
        </p:nvSpPr>
        <p:spPr bwMode="auto">
          <a:xfrm>
            <a:off x="431800" y="4689475"/>
            <a:ext cx="8280400" cy="14811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u"/>
            </a:pPr>
            <a:r>
              <a:rPr lang="ru-RU" altLang="ru-RU" sz="2600">
                <a:solidFill>
                  <a:srgbClr val="800080"/>
                </a:solidFill>
              </a:rPr>
              <a:t>“1” — указывает на универсальную зону применения;</a:t>
            </a:r>
          </a:p>
          <a:p>
            <a:pPr>
              <a:spcBef>
                <a:spcPct val="50000"/>
              </a:spcBef>
              <a:buSzPct val="90000"/>
              <a:buFont typeface="Wingdings 2" panose="05020102010507070707" pitchFamily="18" charset="2"/>
              <a:buChar char="v"/>
            </a:pPr>
            <a:r>
              <a:rPr lang="ru-RU" altLang="ru-RU" sz="2600">
                <a:solidFill>
                  <a:srgbClr val="800080"/>
                </a:solidFill>
              </a:rPr>
              <a:t>“0” — указывает на локальную зону применения.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29059" name="Text Box 3"/>
          <p:cNvSpPr txBox="1">
            <a:spLocks noChangeArrowheads="1"/>
          </p:cNvSpPr>
          <p:nvPr/>
        </p:nvSpPr>
        <p:spPr bwMode="auto">
          <a:xfrm>
            <a:off x="0" y="998538"/>
            <a:ext cx="9144000" cy="3081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На рис.12.3 представлен формат первых трех октетов (в двоичной форме) идентификаторов стандарта </a:t>
            </a:r>
            <a:r>
              <a:rPr lang="en-US" altLang="ru-RU">
                <a:solidFill>
                  <a:srgbClr val="800080"/>
                </a:solidFill>
              </a:rPr>
              <a:t>IEEE EUI</a:t>
            </a:r>
            <a:r>
              <a:rPr lang="ru-RU" altLang="ru-RU">
                <a:solidFill>
                  <a:srgbClr val="800080"/>
                </a:solidFill>
              </a:rPr>
              <a:t>-64. Порядок следования битов соответствует порядку передачи битов в </a:t>
            </a:r>
            <a:r>
              <a:rPr lang="en-US" altLang="ru-RU">
                <a:solidFill>
                  <a:srgbClr val="800080"/>
                </a:solidFill>
              </a:rPr>
              <a:t>Internet</a:t>
            </a:r>
            <a:r>
              <a:rPr lang="ru-RU" altLang="ru-RU">
                <a:solidFill>
                  <a:srgbClr val="800080"/>
                </a:solidFill>
              </a:rPr>
              <a:t>-сообществе. Бит “</a:t>
            </a:r>
            <a:r>
              <a:rPr lang="en-US" altLang="ru-RU">
                <a:solidFill>
                  <a:srgbClr val="800080"/>
                </a:solidFill>
              </a:rPr>
              <a:t>u</a:t>
            </a:r>
            <a:r>
              <a:rPr lang="ru-RU" altLang="ru-RU">
                <a:solidFill>
                  <a:srgbClr val="800080"/>
                </a:solidFill>
              </a:rPr>
              <a:t>” — универсальный/локальный бит, бит “</a:t>
            </a:r>
            <a:r>
              <a:rPr lang="en-US" altLang="ru-RU">
                <a:solidFill>
                  <a:srgbClr val="800080"/>
                </a:solidFill>
              </a:rPr>
              <a:t>g</a:t>
            </a:r>
            <a:r>
              <a:rPr lang="ru-RU" altLang="ru-RU">
                <a:solidFill>
                  <a:srgbClr val="800080"/>
                </a:solidFill>
              </a:rPr>
              <a:t>” — индивидуальный/групповой бит, “с” — биты идентификатора компании. </a:t>
            </a:r>
          </a:p>
        </p:txBody>
      </p:sp>
      <p:sp>
        <p:nvSpPr>
          <p:cNvPr id="429065" name="Text Box 9"/>
          <p:cNvSpPr txBox="1">
            <a:spLocks noChangeArrowheads="1"/>
          </p:cNvSpPr>
          <p:nvPr/>
        </p:nvSpPr>
        <p:spPr bwMode="auto">
          <a:xfrm>
            <a:off x="0" y="58594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Рис.12.3. Формат первых трех октетов идентификаторов стандарта </a:t>
            </a:r>
            <a:r>
              <a:rPr lang="en-US" altLang="ru-RU" sz="2400" b="1">
                <a:solidFill>
                  <a:srgbClr val="800080"/>
                </a:solidFill>
              </a:rPr>
              <a:t>IEEE EUI</a:t>
            </a:r>
            <a:r>
              <a:rPr lang="ru-RU" altLang="ru-RU" sz="2400" b="1">
                <a:solidFill>
                  <a:srgbClr val="800080"/>
                </a:solidFill>
              </a:rPr>
              <a:t>-64</a:t>
            </a:r>
            <a:r>
              <a:rPr lang="ru-RU" altLang="ru-RU" sz="2400">
                <a:solidFill>
                  <a:srgbClr val="800080"/>
                </a:solidFill>
              </a:rPr>
              <a:t> </a:t>
            </a:r>
          </a:p>
        </p:txBody>
      </p:sp>
      <p:grpSp>
        <p:nvGrpSpPr>
          <p:cNvPr id="429082" name="Group 26"/>
          <p:cNvGrpSpPr>
            <a:grpSpLocks/>
          </p:cNvGrpSpPr>
          <p:nvPr/>
        </p:nvGrpSpPr>
        <p:grpSpPr bwMode="auto">
          <a:xfrm>
            <a:off x="250825" y="4554538"/>
            <a:ext cx="8642350" cy="990600"/>
            <a:chOff x="158" y="2869"/>
            <a:chExt cx="5444" cy="624"/>
          </a:xfrm>
        </p:grpSpPr>
        <p:sp>
          <p:nvSpPr>
            <p:cNvPr id="429061" name="Line 5"/>
            <p:cNvSpPr>
              <a:spLocks noChangeShapeType="1"/>
            </p:cNvSpPr>
            <p:nvPr/>
          </p:nvSpPr>
          <p:spPr bwMode="auto">
            <a:xfrm>
              <a:off x="3787" y="2869"/>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9062" name="Line 6"/>
            <p:cNvSpPr>
              <a:spLocks noChangeShapeType="1"/>
            </p:cNvSpPr>
            <p:nvPr/>
          </p:nvSpPr>
          <p:spPr bwMode="auto">
            <a:xfrm>
              <a:off x="1973" y="2869"/>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9063" name="Text Box 7"/>
            <p:cNvSpPr txBox="1">
              <a:spLocks noChangeArrowheads="1"/>
            </p:cNvSpPr>
            <p:nvPr/>
          </p:nvSpPr>
          <p:spPr bwMode="auto">
            <a:xfrm>
              <a:off x="1973" y="2869"/>
              <a:ext cx="181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000" b="1" i="1">
                  <a:solidFill>
                    <a:srgbClr val="FF6600"/>
                  </a:solidFill>
                  <a:effectLst>
                    <a:outerShdw blurRad="38100" dist="38100" dir="2700000" algn="tl">
                      <a:srgbClr val="C0C0C0"/>
                    </a:outerShdw>
                  </a:effectLst>
                </a:rPr>
                <a:t>8                                  15</a:t>
              </a:r>
            </a:p>
          </p:txBody>
        </p:sp>
        <p:sp>
          <p:nvSpPr>
            <p:cNvPr id="429067" name="Line 11"/>
            <p:cNvSpPr>
              <a:spLocks noChangeShapeType="1"/>
            </p:cNvSpPr>
            <p:nvPr/>
          </p:nvSpPr>
          <p:spPr bwMode="auto">
            <a:xfrm>
              <a:off x="1973" y="2869"/>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9068" name="Line 12"/>
            <p:cNvSpPr>
              <a:spLocks noChangeShapeType="1"/>
            </p:cNvSpPr>
            <p:nvPr/>
          </p:nvSpPr>
          <p:spPr bwMode="auto">
            <a:xfrm>
              <a:off x="158" y="2869"/>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9069" name="Text Box 13"/>
            <p:cNvSpPr txBox="1">
              <a:spLocks noChangeArrowheads="1"/>
            </p:cNvSpPr>
            <p:nvPr/>
          </p:nvSpPr>
          <p:spPr bwMode="auto">
            <a:xfrm>
              <a:off x="158" y="2869"/>
              <a:ext cx="1815"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000" b="1" i="1">
                  <a:solidFill>
                    <a:srgbClr val="FF6600"/>
                  </a:solidFill>
                  <a:effectLst>
                    <a:outerShdw blurRad="38100" dist="38100" dir="2700000" algn="tl">
                      <a:srgbClr val="C0C0C0"/>
                    </a:outerShdw>
                  </a:effectLst>
                </a:rPr>
                <a:t>0                                    7</a:t>
              </a:r>
            </a:p>
          </p:txBody>
        </p:sp>
        <p:sp>
          <p:nvSpPr>
            <p:cNvPr id="429070" name="Text Box 14"/>
            <p:cNvSpPr txBox="1">
              <a:spLocks noChangeArrowheads="1"/>
            </p:cNvSpPr>
            <p:nvPr/>
          </p:nvSpPr>
          <p:spPr bwMode="auto">
            <a:xfrm>
              <a:off x="158" y="3124"/>
              <a:ext cx="908"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600">
                  <a:solidFill>
                    <a:srgbClr val="CC0000"/>
                  </a:solidFill>
                  <a:effectLst>
                    <a:outerShdw blurRad="38100" dist="38100" dir="2700000" algn="tl">
                      <a:srgbClr val="000000"/>
                    </a:outerShdw>
                  </a:effectLst>
                </a:rPr>
                <a:t>c c c c</a:t>
              </a:r>
              <a:endParaRPr lang="ru-RU" altLang="ru-RU" sz="2600">
                <a:solidFill>
                  <a:srgbClr val="CC0000"/>
                </a:solidFill>
                <a:effectLst>
                  <a:outerShdw blurRad="38100" dist="38100" dir="2700000" algn="tl">
                    <a:srgbClr val="000000"/>
                  </a:outerShdw>
                </a:effectLst>
              </a:endParaRPr>
            </a:p>
          </p:txBody>
        </p:sp>
        <p:sp>
          <p:nvSpPr>
            <p:cNvPr id="429073" name="Line 17"/>
            <p:cNvSpPr>
              <a:spLocks noChangeShapeType="1"/>
            </p:cNvSpPr>
            <p:nvPr/>
          </p:nvSpPr>
          <p:spPr bwMode="auto">
            <a:xfrm>
              <a:off x="5601" y="2869"/>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9074" name="Line 18"/>
            <p:cNvSpPr>
              <a:spLocks noChangeShapeType="1"/>
            </p:cNvSpPr>
            <p:nvPr/>
          </p:nvSpPr>
          <p:spPr bwMode="auto">
            <a:xfrm>
              <a:off x="3787" y="2869"/>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29075" name="Text Box 19"/>
            <p:cNvSpPr txBox="1">
              <a:spLocks noChangeArrowheads="1"/>
            </p:cNvSpPr>
            <p:nvPr/>
          </p:nvSpPr>
          <p:spPr bwMode="auto">
            <a:xfrm>
              <a:off x="3787" y="2869"/>
              <a:ext cx="181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000" b="1" i="1">
                  <a:solidFill>
                    <a:srgbClr val="FF6600"/>
                  </a:solidFill>
                  <a:effectLst>
                    <a:outerShdw blurRad="38100" dist="38100" dir="2700000" algn="tl">
                      <a:srgbClr val="C0C0C0"/>
                    </a:outerShdw>
                  </a:effectLst>
                </a:rPr>
                <a:t>16                                23</a:t>
              </a:r>
            </a:p>
          </p:txBody>
        </p:sp>
        <p:sp>
          <p:nvSpPr>
            <p:cNvPr id="429077" name="Text Box 21"/>
            <p:cNvSpPr txBox="1">
              <a:spLocks noChangeArrowheads="1"/>
            </p:cNvSpPr>
            <p:nvPr/>
          </p:nvSpPr>
          <p:spPr bwMode="auto">
            <a:xfrm>
              <a:off x="1066" y="3124"/>
              <a:ext cx="908" cy="369"/>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600">
                  <a:solidFill>
                    <a:srgbClr val="CC0000"/>
                  </a:solidFill>
                  <a:effectLst>
                    <a:outerShdw blurRad="38100" dist="38100" dir="2700000" algn="tl">
                      <a:srgbClr val="000000"/>
                    </a:outerShdw>
                  </a:effectLst>
                </a:rPr>
                <a:t>c c u g</a:t>
              </a:r>
              <a:endParaRPr lang="ru-RU" altLang="ru-RU" sz="2600">
                <a:solidFill>
                  <a:srgbClr val="CC0000"/>
                </a:solidFill>
                <a:effectLst>
                  <a:outerShdw blurRad="38100" dist="38100" dir="2700000" algn="tl">
                    <a:srgbClr val="000000"/>
                  </a:outerShdw>
                </a:effectLst>
              </a:endParaRPr>
            </a:p>
          </p:txBody>
        </p:sp>
        <p:sp>
          <p:nvSpPr>
            <p:cNvPr id="429078" name="Text Box 22"/>
            <p:cNvSpPr txBox="1">
              <a:spLocks noChangeArrowheads="1"/>
            </p:cNvSpPr>
            <p:nvPr/>
          </p:nvSpPr>
          <p:spPr bwMode="auto">
            <a:xfrm>
              <a:off x="4694" y="3124"/>
              <a:ext cx="908"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600">
                  <a:solidFill>
                    <a:srgbClr val="CC0000"/>
                  </a:solidFill>
                  <a:effectLst>
                    <a:outerShdw blurRad="38100" dist="38100" dir="2700000" algn="tl">
                      <a:srgbClr val="000000"/>
                    </a:outerShdw>
                  </a:effectLst>
                </a:rPr>
                <a:t>c c c c</a:t>
              </a:r>
              <a:endParaRPr lang="ru-RU" altLang="ru-RU" sz="2600">
                <a:solidFill>
                  <a:srgbClr val="CC0000"/>
                </a:solidFill>
                <a:effectLst>
                  <a:outerShdw blurRad="38100" dist="38100" dir="2700000" algn="tl">
                    <a:srgbClr val="000000"/>
                  </a:outerShdw>
                </a:effectLst>
              </a:endParaRPr>
            </a:p>
          </p:txBody>
        </p:sp>
        <p:sp>
          <p:nvSpPr>
            <p:cNvPr id="429079" name="Text Box 23"/>
            <p:cNvSpPr txBox="1">
              <a:spLocks noChangeArrowheads="1"/>
            </p:cNvSpPr>
            <p:nvPr/>
          </p:nvSpPr>
          <p:spPr bwMode="auto">
            <a:xfrm>
              <a:off x="3787" y="3124"/>
              <a:ext cx="908"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600">
                  <a:solidFill>
                    <a:srgbClr val="CC0000"/>
                  </a:solidFill>
                  <a:effectLst>
                    <a:outerShdw blurRad="38100" dist="38100" dir="2700000" algn="tl">
                      <a:srgbClr val="000000"/>
                    </a:outerShdw>
                  </a:effectLst>
                </a:rPr>
                <a:t>c c c c</a:t>
              </a:r>
              <a:endParaRPr lang="ru-RU" altLang="ru-RU" sz="2600">
                <a:solidFill>
                  <a:srgbClr val="CC0000"/>
                </a:solidFill>
                <a:effectLst>
                  <a:outerShdw blurRad="38100" dist="38100" dir="2700000" algn="tl">
                    <a:srgbClr val="000000"/>
                  </a:outerShdw>
                </a:effectLst>
              </a:endParaRPr>
            </a:p>
          </p:txBody>
        </p:sp>
        <p:sp>
          <p:nvSpPr>
            <p:cNvPr id="429080" name="Text Box 24"/>
            <p:cNvSpPr txBox="1">
              <a:spLocks noChangeArrowheads="1"/>
            </p:cNvSpPr>
            <p:nvPr/>
          </p:nvSpPr>
          <p:spPr bwMode="auto">
            <a:xfrm>
              <a:off x="2880" y="3124"/>
              <a:ext cx="908"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600">
                  <a:solidFill>
                    <a:srgbClr val="CC0000"/>
                  </a:solidFill>
                  <a:effectLst>
                    <a:outerShdw blurRad="38100" dist="38100" dir="2700000" algn="tl">
                      <a:srgbClr val="000000"/>
                    </a:outerShdw>
                  </a:effectLst>
                </a:rPr>
                <a:t>c c c c</a:t>
              </a:r>
              <a:endParaRPr lang="ru-RU" altLang="ru-RU" sz="2600">
                <a:solidFill>
                  <a:srgbClr val="CC0000"/>
                </a:solidFill>
                <a:effectLst>
                  <a:outerShdw blurRad="38100" dist="38100" dir="2700000" algn="tl">
                    <a:srgbClr val="000000"/>
                  </a:outerShdw>
                </a:effectLst>
              </a:endParaRPr>
            </a:p>
          </p:txBody>
        </p:sp>
        <p:sp>
          <p:nvSpPr>
            <p:cNvPr id="429081" name="Text Box 25"/>
            <p:cNvSpPr txBox="1">
              <a:spLocks noChangeArrowheads="1"/>
            </p:cNvSpPr>
            <p:nvPr/>
          </p:nvSpPr>
          <p:spPr bwMode="auto">
            <a:xfrm>
              <a:off x="1973" y="3124"/>
              <a:ext cx="908"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600">
                  <a:solidFill>
                    <a:srgbClr val="CC0000"/>
                  </a:solidFill>
                  <a:effectLst>
                    <a:outerShdw blurRad="38100" dist="38100" dir="2700000" algn="tl">
                      <a:srgbClr val="000000"/>
                    </a:outerShdw>
                  </a:effectLst>
                </a:rPr>
                <a:t>c c c c</a:t>
              </a:r>
              <a:endParaRPr lang="ru-RU" altLang="ru-RU" sz="2600">
                <a:solidFill>
                  <a:srgbClr val="CC0000"/>
                </a:solidFill>
                <a:effectLst>
                  <a:outerShdw blurRad="38100" dist="38100" dir="2700000" algn="tl">
                    <a:srgbClr val="000000"/>
                  </a:outerShdw>
                </a:effectLst>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0083" name="Text Box 3"/>
          <p:cNvSpPr txBox="1">
            <a:spLocks noChangeArrowheads="1"/>
          </p:cNvSpPr>
          <p:nvPr/>
        </p:nvSpPr>
        <p:spPr bwMode="auto">
          <a:xfrm>
            <a:off x="0" y="903288"/>
            <a:ext cx="9144000" cy="57864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200">
                <a:solidFill>
                  <a:srgbClr val="800080"/>
                </a:solidFill>
              </a:rPr>
              <a:t>Причина инверсии бита “</a:t>
            </a:r>
            <a:r>
              <a:rPr lang="en-US" altLang="ru-RU" sz="2200">
                <a:solidFill>
                  <a:srgbClr val="800080"/>
                </a:solidFill>
              </a:rPr>
              <a:t>u</a:t>
            </a:r>
            <a:r>
              <a:rPr lang="ru-RU" altLang="ru-RU" sz="2200">
                <a:solidFill>
                  <a:srgbClr val="800080"/>
                </a:solidFill>
              </a:rPr>
              <a:t>” при формировании идентификатора интерфейса весьма банальна — облегчить системным администраторам ручную настройку не глобальных идентификаторов, когда аппаратные метки не допустимы. За исключением, например, случаев последовательных линий передачи данных и терминальных окончаний туннелей (при сквозных соединениях). Альтернативной формой могла бы быть форма “0200:0:0:1, 0200:0:0:2, …”, за исключением уж слишком упрощенной формы как “0:0:0:1, 0:0:0:2, …”. Сетевые </a:t>
            </a:r>
            <a:r>
              <a:rPr lang="en-GB" altLang="ru-RU" sz="2200">
                <a:solidFill>
                  <a:srgbClr val="800080"/>
                </a:solidFill>
              </a:rPr>
              <a:t>IP</a:t>
            </a:r>
            <a:r>
              <a:rPr lang="en-US" altLang="ru-RU" sz="2200">
                <a:solidFill>
                  <a:srgbClr val="800080"/>
                </a:solidFill>
              </a:rPr>
              <a:t>v</a:t>
            </a:r>
            <a:r>
              <a:rPr lang="ru-RU" altLang="ru-RU" sz="2200">
                <a:solidFill>
                  <a:srgbClr val="800080"/>
                </a:solidFill>
              </a:rPr>
              <a:t>6-узлы, не требующие того, чтобы в идентификаторах интерфейсов в усовершенствованном формате </a:t>
            </a:r>
            <a:r>
              <a:rPr lang="en-US" altLang="ru-RU" sz="2200">
                <a:solidFill>
                  <a:srgbClr val="800080"/>
                </a:solidFill>
              </a:rPr>
              <a:t>EUI</a:t>
            </a:r>
            <a:r>
              <a:rPr lang="ru-RU" altLang="ru-RU" sz="2200">
                <a:solidFill>
                  <a:srgbClr val="800080"/>
                </a:solidFill>
              </a:rPr>
              <a:t>-64 бит “</a:t>
            </a:r>
            <a:r>
              <a:rPr lang="en-US" altLang="ru-RU" sz="2200">
                <a:solidFill>
                  <a:srgbClr val="800080"/>
                </a:solidFill>
              </a:rPr>
              <a:t>u</a:t>
            </a:r>
            <a:r>
              <a:rPr lang="ru-RU" altLang="ru-RU" sz="2200">
                <a:solidFill>
                  <a:srgbClr val="800080"/>
                </a:solidFill>
              </a:rPr>
              <a:t>” не был установлен в положение “универсальный” (значение “1”), являются уникальными. </a:t>
            </a:r>
            <a:endParaRPr lang="en-US" altLang="ru-RU" sz="2200">
              <a:solidFill>
                <a:srgbClr val="800080"/>
              </a:solidFill>
            </a:endParaRPr>
          </a:p>
          <a:p>
            <a:r>
              <a:rPr lang="ru-RU" altLang="ru-RU" sz="2200">
                <a:solidFill>
                  <a:srgbClr val="800080"/>
                </a:solidFill>
              </a:rPr>
              <a:t>Использование “универсального/локального” бита в идентификаторе усовершенствованного формата </a:t>
            </a:r>
            <a:r>
              <a:rPr lang="en-US" altLang="ru-RU" sz="2200">
                <a:solidFill>
                  <a:srgbClr val="800080"/>
                </a:solidFill>
              </a:rPr>
              <a:t>EUI</a:t>
            </a:r>
            <a:r>
              <a:rPr lang="ru-RU" altLang="ru-RU" sz="2200">
                <a:solidFill>
                  <a:srgbClr val="800080"/>
                </a:solidFill>
              </a:rPr>
              <a:t>-64 позволяет усовершенствовать перспективную технологию, которая обеспечит весомые преимущества от применения идентификаторов интерфейсов в универсальной зоне.</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1107" name="Text Box 3"/>
          <p:cNvSpPr txBox="1">
            <a:spLocks noChangeArrowheads="1"/>
          </p:cNvSpPr>
          <p:nvPr/>
        </p:nvSpPr>
        <p:spPr bwMode="auto">
          <a:xfrm>
            <a:off x="0" y="863600"/>
            <a:ext cx="9144000" cy="5759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sz="2600" b="1">
                <a:solidFill>
                  <a:srgbClr val="800080"/>
                </a:solidFill>
              </a:rPr>
              <a:t>Неустановленные адреса. </a:t>
            </a:r>
            <a:r>
              <a:rPr lang="ru-RU" altLang="ru-RU" sz="2600">
                <a:solidFill>
                  <a:srgbClr val="800080"/>
                </a:solidFill>
              </a:rPr>
              <a:t>Адрес “0:0:0:0:0:0:0:0” называется неустановленным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6-адресом. Он никогда не должен присваиваться какому-либо </a:t>
            </a:r>
            <a:r>
              <a:rPr lang="en-US" altLang="ru-RU" sz="2600">
                <a:solidFill>
                  <a:srgbClr val="800080"/>
                </a:solidFill>
              </a:rPr>
              <a:t>IP</a:t>
            </a:r>
            <a:r>
              <a:rPr lang="ru-RU" altLang="ru-RU" sz="2600">
                <a:solidFill>
                  <a:srgbClr val="800080"/>
                </a:solidFill>
              </a:rPr>
              <a:t>-узлу. Этот адрес указывает на отсутствие адреса. Существует только один пример использования такого адреса: в поле “Адрес отправителя сообщения” в любых </a:t>
            </a:r>
            <a:r>
              <a:rPr lang="en-GB" altLang="ru-RU" sz="2600">
                <a:solidFill>
                  <a:srgbClr val="800080"/>
                </a:solidFill>
              </a:rPr>
              <a:t>IP</a:t>
            </a:r>
            <a:r>
              <a:rPr lang="en-US" altLang="ru-RU" sz="2600">
                <a:solidFill>
                  <a:srgbClr val="800080"/>
                </a:solidFill>
              </a:rPr>
              <a:t>v</a:t>
            </a:r>
            <a:r>
              <a:rPr lang="ru-RU" altLang="ru-RU" sz="2600">
                <a:solidFill>
                  <a:srgbClr val="800080"/>
                </a:solidFill>
              </a:rPr>
              <a:t>6-пакетах, которые передаются сервером для собственной инициализации, еще до того как этот сервер узнает свой собственный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a:t>
            </a:r>
            <a:endParaRPr lang="en-US" altLang="ru-RU" sz="2600">
              <a:solidFill>
                <a:srgbClr val="800080"/>
              </a:solidFill>
            </a:endParaRPr>
          </a:p>
          <a:p>
            <a:pPr>
              <a:lnSpc>
                <a:spcPct val="95000"/>
              </a:lnSpc>
            </a:pPr>
            <a:r>
              <a:rPr lang="ru-RU" altLang="ru-RU" sz="2600">
                <a:solidFill>
                  <a:srgbClr val="800080"/>
                </a:solidFill>
              </a:rPr>
              <a:t>Неустановленный адрес никогда не должен использоваться как “Адрес получателя” в </a:t>
            </a:r>
            <a:r>
              <a:rPr lang="en-GB" altLang="ru-RU" sz="2600">
                <a:solidFill>
                  <a:srgbClr val="800080"/>
                </a:solidFill>
              </a:rPr>
              <a:t>IP</a:t>
            </a:r>
            <a:r>
              <a:rPr lang="en-US" altLang="ru-RU" sz="2600">
                <a:solidFill>
                  <a:srgbClr val="800080"/>
                </a:solidFill>
              </a:rPr>
              <a:t>v</a:t>
            </a:r>
            <a:r>
              <a:rPr lang="ru-RU" altLang="ru-RU" sz="2600">
                <a:solidFill>
                  <a:srgbClr val="800080"/>
                </a:solidFill>
              </a:rPr>
              <a:t>6-пакетах или в заголовках маршрутизации </a:t>
            </a:r>
            <a:r>
              <a:rPr lang="en-GB" altLang="ru-RU" sz="2600">
                <a:solidFill>
                  <a:srgbClr val="800080"/>
                </a:solidFill>
              </a:rPr>
              <a:t>IP</a:t>
            </a:r>
            <a:r>
              <a:rPr lang="en-US" altLang="ru-RU" sz="2600">
                <a:solidFill>
                  <a:srgbClr val="800080"/>
                </a:solidFill>
              </a:rPr>
              <a:t>v</a:t>
            </a:r>
            <a:r>
              <a:rPr lang="ru-RU" altLang="ru-RU" sz="2600">
                <a:solidFill>
                  <a:srgbClr val="800080"/>
                </a:solidFill>
              </a:rPr>
              <a:t>6-пакетов. </a:t>
            </a:r>
            <a:r>
              <a:rPr lang="en-GB" altLang="ru-RU" sz="2600">
                <a:solidFill>
                  <a:srgbClr val="800080"/>
                </a:solidFill>
              </a:rPr>
              <a:t>IP</a:t>
            </a:r>
            <a:r>
              <a:rPr lang="en-US" altLang="ru-RU" sz="2600">
                <a:solidFill>
                  <a:srgbClr val="800080"/>
                </a:solidFill>
              </a:rPr>
              <a:t>v</a:t>
            </a:r>
            <a:r>
              <a:rPr lang="ru-RU" altLang="ru-RU" sz="2600">
                <a:solidFill>
                  <a:srgbClr val="800080"/>
                </a:solidFill>
              </a:rPr>
              <a:t>6-пакет с неустановленным “Адресом отправителя сообщения” никогда не должен транслироваться </a:t>
            </a:r>
            <a:r>
              <a:rPr lang="en-GB" altLang="ru-RU" sz="2600">
                <a:solidFill>
                  <a:srgbClr val="800080"/>
                </a:solidFill>
              </a:rPr>
              <a:t>IP</a:t>
            </a:r>
            <a:r>
              <a:rPr lang="en-US" altLang="ru-RU" sz="2600">
                <a:solidFill>
                  <a:srgbClr val="800080"/>
                </a:solidFill>
              </a:rPr>
              <a:t>v</a:t>
            </a:r>
            <a:r>
              <a:rPr lang="ru-RU" altLang="ru-RU" sz="2600">
                <a:solidFill>
                  <a:srgbClr val="800080"/>
                </a:solidFill>
              </a:rPr>
              <a:t>6-маршрутизатором.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2131" name="Text Box 3"/>
          <p:cNvSpPr txBox="1">
            <a:spLocks noChangeArrowheads="1"/>
          </p:cNvSpPr>
          <p:nvPr/>
        </p:nvSpPr>
        <p:spPr bwMode="auto">
          <a:xfrm>
            <a:off x="0" y="736600"/>
            <a:ext cx="9144000" cy="6121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200" b="1">
                <a:solidFill>
                  <a:srgbClr val="800080"/>
                </a:solidFill>
              </a:rPr>
              <a:t>Петлевые адреса. </a:t>
            </a:r>
            <a:r>
              <a:rPr lang="ru-RU" altLang="ru-RU" sz="2200">
                <a:solidFill>
                  <a:srgbClr val="800080"/>
                </a:solidFill>
              </a:rPr>
              <a:t>Однонаправленный </a:t>
            </a:r>
            <a:r>
              <a:rPr lang="en-GB" altLang="ru-RU" sz="2200">
                <a:solidFill>
                  <a:srgbClr val="800080"/>
                </a:solidFill>
              </a:rPr>
              <a:t>IP</a:t>
            </a:r>
            <a:r>
              <a:rPr lang="en-US" altLang="ru-RU" sz="2200">
                <a:solidFill>
                  <a:srgbClr val="800080"/>
                </a:solidFill>
              </a:rPr>
              <a:t>v</a:t>
            </a:r>
            <a:r>
              <a:rPr lang="ru-RU" altLang="ru-RU" sz="2200">
                <a:solidFill>
                  <a:srgbClr val="800080"/>
                </a:solidFill>
              </a:rPr>
              <a:t>6-адрес “0:0:0:0:0:0:0:1” называется петлевым адресом. Этот адрес может использоваться </a:t>
            </a:r>
            <a:r>
              <a:rPr lang="en-US" altLang="ru-RU" sz="2200">
                <a:solidFill>
                  <a:srgbClr val="800080"/>
                </a:solidFill>
              </a:rPr>
              <a:t>IP</a:t>
            </a:r>
            <a:r>
              <a:rPr lang="ru-RU" altLang="ru-RU" sz="2200">
                <a:solidFill>
                  <a:srgbClr val="800080"/>
                </a:solidFill>
              </a:rPr>
              <a:t>-узлом для передачи </a:t>
            </a:r>
            <a:r>
              <a:rPr lang="en-US" altLang="ru-RU" sz="2200">
                <a:solidFill>
                  <a:srgbClr val="800080"/>
                </a:solidFill>
              </a:rPr>
              <a:t>IPv</a:t>
            </a:r>
            <a:r>
              <a:rPr lang="ru-RU" altLang="ru-RU" sz="2200">
                <a:solidFill>
                  <a:srgbClr val="800080"/>
                </a:solidFill>
              </a:rPr>
              <a:t>6-пакета “самому себе”. Он не должен никогда присваиваться какому-либо физическому интерфейсу. Петлевой адрес интерпретируется как адрес, имеющий диапазон в рамках локального канала (линии) связи, и может восприниматься как однонаправленный адрес виртуального интерфейса в рамках локального канала (линии) связи (часто именуемый “петлевым интерфейсом”), а именно мнимой линии связи, которая идёт в “никуда”.</a:t>
            </a:r>
          </a:p>
          <a:p>
            <a:r>
              <a:rPr lang="ru-RU" altLang="ru-RU" sz="2200">
                <a:solidFill>
                  <a:srgbClr val="800080"/>
                </a:solidFill>
              </a:rPr>
              <a:t>Данный адрес никогда не должен использоваться в качестве “Адрес отправителя сообщения” в любых </a:t>
            </a:r>
            <a:r>
              <a:rPr lang="en-GB" altLang="ru-RU" sz="2200">
                <a:solidFill>
                  <a:srgbClr val="800080"/>
                </a:solidFill>
              </a:rPr>
              <a:t>IP</a:t>
            </a:r>
            <a:r>
              <a:rPr lang="en-US" altLang="ru-RU" sz="2200">
                <a:solidFill>
                  <a:srgbClr val="800080"/>
                </a:solidFill>
              </a:rPr>
              <a:t>v</a:t>
            </a:r>
            <a:r>
              <a:rPr lang="ru-RU" altLang="ru-RU" sz="2200">
                <a:solidFill>
                  <a:srgbClr val="800080"/>
                </a:solidFill>
              </a:rPr>
              <a:t>6-пакетах, которые передаются одиночным </a:t>
            </a:r>
            <a:r>
              <a:rPr lang="en-US" altLang="ru-RU" sz="2200">
                <a:solidFill>
                  <a:srgbClr val="800080"/>
                </a:solidFill>
              </a:rPr>
              <a:t>IP</a:t>
            </a:r>
            <a:r>
              <a:rPr lang="ru-RU" altLang="ru-RU" sz="2200">
                <a:solidFill>
                  <a:srgbClr val="800080"/>
                </a:solidFill>
              </a:rPr>
              <a:t>-узлом. </a:t>
            </a:r>
            <a:r>
              <a:rPr lang="en-GB" altLang="ru-RU" sz="2200">
                <a:solidFill>
                  <a:srgbClr val="800080"/>
                </a:solidFill>
              </a:rPr>
              <a:t>IP</a:t>
            </a:r>
            <a:r>
              <a:rPr lang="en-US" altLang="ru-RU" sz="2200">
                <a:solidFill>
                  <a:srgbClr val="800080"/>
                </a:solidFill>
              </a:rPr>
              <a:t>v</a:t>
            </a:r>
            <a:r>
              <a:rPr lang="ru-RU" altLang="ru-RU" sz="2200">
                <a:solidFill>
                  <a:srgbClr val="800080"/>
                </a:solidFill>
              </a:rPr>
              <a:t>6-пакет с петлевым адресом в поле “Адрес получателя” никогда не должен передаваться одиночным </a:t>
            </a:r>
            <a:r>
              <a:rPr lang="en-US" altLang="ru-RU" sz="2200">
                <a:solidFill>
                  <a:srgbClr val="800080"/>
                </a:solidFill>
              </a:rPr>
              <a:t>IP</a:t>
            </a:r>
            <a:r>
              <a:rPr lang="ru-RU" altLang="ru-RU" sz="2200">
                <a:solidFill>
                  <a:srgbClr val="800080"/>
                </a:solidFill>
              </a:rPr>
              <a:t>-узлом, а также никогда не должен транслироваться </a:t>
            </a:r>
            <a:r>
              <a:rPr lang="en-GB" altLang="ru-RU" sz="2200">
                <a:solidFill>
                  <a:srgbClr val="800080"/>
                </a:solidFill>
              </a:rPr>
              <a:t>IP</a:t>
            </a:r>
            <a:r>
              <a:rPr lang="en-US" altLang="ru-RU" sz="2200">
                <a:solidFill>
                  <a:srgbClr val="800080"/>
                </a:solidFill>
              </a:rPr>
              <a:t>v</a:t>
            </a:r>
            <a:r>
              <a:rPr lang="ru-RU" altLang="ru-RU" sz="2200">
                <a:solidFill>
                  <a:srgbClr val="800080"/>
                </a:solidFill>
              </a:rPr>
              <a:t>6-маршрутизатором. Пакет с петлевым адресом в поле “Адрес получателя”, поступивший на сетевой интерфейс, должен быть уничтожен.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3155" name="Text Box 3"/>
          <p:cNvSpPr txBox="1">
            <a:spLocks noChangeArrowheads="1"/>
          </p:cNvSpPr>
          <p:nvPr/>
        </p:nvSpPr>
        <p:spPr bwMode="auto">
          <a:xfrm>
            <a:off x="296863" y="1449388"/>
            <a:ext cx="8642350" cy="1920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b="1">
                <a:solidFill>
                  <a:srgbClr val="800080"/>
                </a:solidFill>
              </a:rPr>
              <a:t>Глобальные однонаправленные </a:t>
            </a:r>
            <a:r>
              <a:rPr lang="en-US" altLang="ru-RU" sz="3000" b="1">
                <a:solidFill>
                  <a:srgbClr val="800080"/>
                </a:solidFill>
              </a:rPr>
              <a:t>IPv</a:t>
            </a:r>
            <a:r>
              <a:rPr lang="ru-RU" altLang="ru-RU" sz="3000" b="1">
                <a:solidFill>
                  <a:srgbClr val="800080"/>
                </a:solidFill>
              </a:rPr>
              <a:t>6-адреса.</a:t>
            </a:r>
            <a:r>
              <a:rPr lang="ru-RU" altLang="ru-RU" sz="3000">
                <a:solidFill>
                  <a:srgbClr val="800080"/>
                </a:solidFill>
              </a:rPr>
              <a:t> Общий формат глобального однонаправленного </a:t>
            </a:r>
            <a:r>
              <a:rPr lang="en-US" altLang="ru-RU" sz="3000">
                <a:solidFill>
                  <a:srgbClr val="800080"/>
                </a:solidFill>
              </a:rPr>
              <a:t>IPv</a:t>
            </a:r>
            <a:r>
              <a:rPr lang="ru-RU" altLang="ru-RU" sz="3000">
                <a:solidFill>
                  <a:srgbClr val="800080"/>
                </a:solidFill>
              </a:rPr>
              <a:t>6-адреса представлен на рис.12.4. </a:t>
            </a:r>
          </a:p>
        </p:txBody>
      </p:sp>
      <p:sp>
        <p:nvSpPr>
          <p:cNvPr id="433161" name="Text Box 9"/>
          <p:cNvSpPr txBox="1">
            <a:spLocks noChangeArrowheads="1"/>
          </p:cNvSpPr>
          <p:nvPr/>
        </p:nvSpPr>
        <p:spPr bwMode="auto">
          <a:xfrm>
            <a:off x="0" y="55451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a:t>
            </a:r>
            <a:r>
              <a:rPr lang="en-US" altLang="ru-RU" sz="2400" b="1">
                <a:solidFill>
                  <a:srgbClr val="800080"/>
                </a:solidFill>
              </a:rPr>
              <a:t>4</a:t>
            </a:r>
            <a:r>
              <a:rPr lang="ru-RU" altLang="ru-RU" sz="2400" b="1">
                <a:solidFill>
                  <a:srgbClr val="800080"/>
                </a:solidFill>
              </a:rPr>
              <a:t>. Общий формат глобального однонаправленного </a:t>
            </a:r>
            <a:r>
              <a:rPr lang="en-US" altLang="ru-RU" sz="2400" b="1">
                <a:solidFill>
                  <a:srgbClr val="800080"/>
                </a:solidFill>
              </a:rPr>
              <a:t>IPv</a:t>
            </a:r>
            <a:r>
              <a:rPr lang="ru-RU" altLang="ru-RU" sz="2400" b="1">
                <a:solidFill>
                  <a:srgbClr val="800080"/>
                </a:solidFill>
              </a:rPr>
              <a:t>6-адреса </a:t>
            </a:r>
          </a:p>
        </p:txBody>
      </p:sp>
      <p:grpSp>
        <p:nvGrpSpPr>
          <p:cNvPr id="433173" name="Group 21"/>
          <p:cNvGrpSpPr>
            <a:grpSpLocks/>
          </p:cNvGrpSpPr>
          <p:nvPr/>
        </p:nvGrpSpPr>
        <p:grpSpPr bwMode="auto">
          <a:xfrm>
            <a:off x="250825" y="3924300"/>
            <a:ext cx="8642350" cy="992188"/>
            <a:chOff x="158" y="2358"/>
            <a:chExt cx="5444" cy="625"/>
          </a:xfrm>
        </p:grpSpPr>
        <p:grpSp>
          <p:nvGrpSpPr>
            <p:cNvPr id="433156" name="Group 4"/>
            <p:cNvGrpSpPr>
              <a:grpSpLocks/>
            </p:cNvGrpSpPr>
            <p:nvPr/>
          </p:nvGrpSpPr>
          <p:grpSpPr bwMode="auto">
            <a:xfrm>
              <a:off x="2880" y="2358"/>
              <a:ext cx="2722" cy="624"/>
              <a:chOff x="158" y="2557"/>
              <a:chExt cx="5444" cy="624"/>
            </a:xfrm>
          </p:grpSpPr>
          <p:sp>
            <p:nvSpPr>
              <p:cNvPr id="433157" name="Line 5"/>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3158" name="Line 6"/>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3159" name="Text Box 7"/>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en-US" altLang="ru-RU" sz="2200" b="1" i="1">
                    <a:solidFill>
                      <a:srgbClr val="FF6600"/>
                    </a:solidFill>
                    <a:effectLst>
                      <a:outerShdw blurRad="38100" dist="38100" dir="2700000" algn="tl">
                        <a:srgbClr val="C0C0C0"/>
                      </a:outerShdw>
                    </a:effectLst>
                  </a:rPr>
                  <a:t>128 – n – m  </a:t>
                </a:r>
                <a:r>
                  <a:rPr lang="ru-RU" altLang="ru-RU" sz="2200" b="1" i="1">
                    <a:solidFill>
                      <a:srgbClr val="FF6600"/>
                    </a:solidFill>
                    <a:effectLst>
                      <a:outerShdw blurRad="38100" dist="38100" dir="2700000" algn="tl">
                        <a:srgbClr val="C0C0C0"/>
                      </a:outerShdw>
                    </a:effectLst>
                  </a:rPr>
                  <a:t>битов</a:t>
                </a:r>
              </a:p>
            </p:txBody>
          </p:sp>
          <p:sp>
            <p:nvSpPr>
              <p:cNvPr id="433160" name="Text Box 8"/>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200">
                    <a:solidFill>
                      <a:srgbClr val="CC0000"/>
                    </a:solidFill>
                    <a:effectLst>
                      <a:outerShdw blurRad="38100" dist="38100" dir="2700000" algn="tl">
                        <a:srgbClr val="000000"/>
                      </a:outerShdw>
                    </a:effectLst>
                  </a:rPr>
                  <a:t>“Идентификатор интерфейса”</a:t>
                </a:r>
              </a:p>
            </p:txBody>
          </p:sp>
        </p:grpSp>
        <p:grpSp>
          <p:nvGrpSpPr>
            <p:cNvPr id="433162" name="Group 10"/>
            <p:cNvGrpSpPr>
              <a:grpSpLocks/>
            </p:cNvGrpSpPr>
            <p:nvPr/>
          </p:nvGrpSpPr>
          <p:grpSpPr bwMode="auto">
            <a:xfrm>
              <a:off x="158" y="2358"/>
              <a:ext cx="1418" cy="624"/>
              <a:chOff x="158" y="2557"/>
              <a:chExt cx="5444" cy="624"/>
            </a:xfrm>
          </p:grpSpPr>
          <p:sp>
            <p:nvSpPr>
              <p:cNvPr id="433163" name="Line 11"/>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3164" name="Line 12"/>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3165" name="Text Box 13"/>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en-US" altLang="ru-RU" sz="2200" b="1" i="1">
                    <a:solidFill>
                      <a:srgbClr val="FF6600"/>
                    </a:solidFill>
                    <a:effectLst>
                      <a:outerShdw blurRad="38100" dist="38100" dir="2700000" algn="tl">
                        <a:srgbClr val="C0C0C0"/>
                      </a:outerShdw>
                    </a:effectLst>
                  </a:rPr>
                  <a:t>n </a:t>
                </a:r>
                <a:r>
                  <a:rPr lang="ru-RU" altLang="ru-RU" sz="2200" b="1" i="1">
                    <a:solidFill>
                      <a:srgbClr val="FF6600"/>
                    </a:solidFill>
                    <a:effectLst>
                      <a:outerShdw blurRad="38100" dist="38100" dir="2700000" algn="tl">
                        <a:srgbClr val="C0C0C0"/>
                      </a:outerShdw>
                    </a:effectLst>
                  </a:rPr>
                  <a:t>битов</a:t>
                </a:r>
              </a:p>
            </p:txBody>
          </p:sp>
          <p:sp>
            <p:nvSpPr>
              <p:cNvPr id="433166" name="Text Box 14"/>
              <p:cNvSpPr txBox="1">
                <a:spLocks noChangeArrowheads="1"/>
              </p:cNvSpPr>
              <p:nvPr/>
            </p:nvSpPr>
            <p:spPr bwMode="auto">
              <a:xfrm>
                <a:off x="158" y="2812"/>
                <a:ext cx="5444"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600">
                    <a:solidFill>
                      <a:srgbClr val="CC0000"/>
                    </a:solidFill>
                    <a:effectLst>
                      <a:outerShdw blurRad="38100" dist="38100" dir="2700000" algn="tl">
                        <a:srgbClr val="000000"/>
                      </a:outerShdw>
                    </a:effectLst>
                  </a:rPr>
                  <a:t>“Префикс глобальной маршрутизации”</a:t>
                </a:r>
              </a:p>
            </p:txBody>
          </p:sp>
        </p:grpSp>
        <p:sp>
          <p:nvSpPr>
            <p:cNvPr id="433171" name="Text Box 19"/>
            <p:cNvSpPr txBox="1">
              <a:spLocks noChangeArrowheads="1"/>
            </p:cNvSpPr>
            <p:nvPr/>
          </p:nvSpPr>
          <p:spPr bwMode="auto">
            <a:xfrm>
              <a:off x="1576" y="2358"/>
              <a:ext cx="130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en-US" altLang="ru-RU" sz="2200" b="1" i="1">
                  <a:solidFill>
                    <a:srgbClr val="FF6600"/>
                  </a:solidFill>
                  <a:effectLst>
                    <a:outerShdw blurRad="38100" dist="38100" dir="2700000" algn="tl">
                      <a:srgbClr val="C0C0C0"/>
                    </a:outerShdw>
                  </a:effectLst>
                </a:rPr>
                <a:t>m </a:t>
              </a:r>
              <a:r>
                <a:rPr lang="ru-RU" altLang="ru-RU" sz="2200" b="1" i="1">
                  <a:solidFill>
                    <a:srgbClr val="FF6600"/>
                  </a:solidFill>
                  <a:effectLst>
                    <a:outerShdw blurRad="38100" dist="38100" dir="2700000" algn="tl">
                      <a:srgbClr val="C0C0C0"/>
                    </a:outerShdw>
                  </a:effectLst>
                </a:rPr>
                <a:t>битов</a:t>
              </a:r>
            </a:p>
          </p:txBody>
        </p:sp>
        <p:sp>
          <p:nvSpPr>
            <p:cNvPr id="433172" name="Text Box 20"/>
            <p:cNvSpPr txBox="1">
              <a:spLocks noChangeArrowheads="1"/>
            </p:cNvSpPr>
            <p:nvPr/>
          </p:nvSpPr>
          <p:spPr bwMode="auto">
            <a:xfrm>
              <a:off x="1576" y="2614"/>
              <a:ext cx="1304" cy="369"/>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600">
                  <a:solidFill>
                    <a:srgbClr val="CC0000"/>
                  </a:solidFill>
                  <a:effectLst>
                    <a:outerShdw blurRad="38100" dist="38100" dir="2700000" algn="tl">
                      <a:srgbClr val="000000"/>
                    </a:outerShdw>
                  </a:effectLst>
                </a:rPr>
                <a:t>“Идентификатор подсети”</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07555" name="Text Box 3"/>
          <p:cNvSpPr txBox="1">
            <a:spLocks noChangeArrowheads="1"/>
          </p:cNvSpPr>
          <p:nvPr/>
        </p:nvSpPr>
        <p:spPr bwMode="auto">
          <a:xfrm>
            <a:off x="250825" y="773113"/>
            <a:ext cx="8642350"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v"/>
            </a:pPr>
            <a:r>
              <a:rPr lang="ru-RU" altLang="ru-RU" sz="2400" b="1" i="1">
                <a:solidFill>
                  <a:srgbClr val="800080"/>
                </a:solidFill>
              </a:rPr>
              <a:t>альтернативный </a:t>
            </a:r>
            <a:r>
              <a:rPr lang="ru-RU" altLang="ru-RU" sz="2400">
                <a:solidFill>
                  <a:srgbClr val="800080"/>
                </a:solidFill>
              </a:rPr>
              <a:t>(</a:t>
            </a:r>
            <a:r>
              <a:rPr lang="en-US" altLang="ru-RU" sz="2400">
                <a:solidFill>
                  <a:srgbClr val="800080"/>
                </a:solidFill>
              </a:rPr>
              <a:t>anycast</a:t>
            </a:r>
            <a:r>
              <a:rPr lang="ru-RU" altLang="ru-RU" sz="2400">
                <a:solidFill>
                  <a:srgbClr val="800080"/>
                </a:solidFill>
              </a:rPr>
              <a:t>). Он представляет собой идентификатор группы сетевых интерфейсов (обычно принадлежащих различным </a:t>
            </a:r>
            <a:r>
              <a:rPr lang="en-US" altLang="ru-RU" sz="2400">
                <a:solidFill>
                  <a:srgbClr val="800080"/>
                </a:solidFill>
              </a:rPr>
              <a:t>IP</a:t>
            </a:r>
            <a:r>
              <a:rPr lang="ru-RU" altLang="ru-RU" sz="2400">
                <a:solidFill>
                  <a:srgbClr val="800080"/>
                </a:solidFill>
              </a:rPr>
              <a:t>-узлам). Переданный с таким адресом </a:t>
            </a:r>
            <a:r>
              <a:rPr lang="en-US" altLang="ru-RU" sz="2400">
                <a:solidFill>
                  <a:srgbClr val="800080"/>
                </a:solidFill>
              </a:rPr>
              <a:t>IP</a:t>
            </a:r>
            <a:r>
              <a:rPr lang="ru-RU" altLang="ru-RU" sz="2400">
                <a:solidFill>
                  <a:srgbClr val="800080"/>
                </a:solidFill>
              </a:rPr>
              <a:t>-пакет доставляется на один из сетевых интерфейсов (</a:t>
            </a:r>
            <a:r>
              <a:rPr lang="en-US" altLang="ru-RU" sz="2400">
                <a:solidFill>
                  <a:srgbClr val="800080"/>
                </a:solidFill>
              </a:rPr>
              <a:t>IP</a:t>
            </a:r>
            <a:r>
              <a:rPr lang="ru-RU" altLang="ru-RU" sz="2400">
                <a:solidFill>
                  <a:srgbClr val="800080"/>
                </a:solidFill>
              </a:rPr>
              <a:t>-узлов), имеющих такой адрес (то есть “ближайший” в соответствии с принятой метрикой протокола маршрутизации);</a:t>
            </a:r>
          </a:p>
          <a:p>
            <a:pPr>
              <a:buSzPct val="90000"/>
              <a:buFont typeface="Wingdings 2" panose="05020102010507070707" pitchFamily="18" charset="2"/>
              <a:buChar char="w"/>
            </a:pPr>
            <a:r>
              <a:rPr lang="ru-RU" altLang="ru-RU" sz="2400" b="1" i="1">
                <a:solidFill>
                  <a:srgbClr val="800080"/>
                </a:solidFill>
              </a:rPr>
              <a:t>групповой</a:t>
            </a:r>
            <a:r>
              <a:rPr lang="ru-RU" altLang="ru-RU" sz="2400">
                <a:solidFill>
                  <a:srgbClr val="800080"/>
                </a:solidFill>
              </a:rPr>
              <a:t> (</a:t>
            </a:r>
            <a:r>
              <a:rPr lang="en-US" altLang="ru-RU" sz="2400">
                <a:solidFill>
                  <a:srgbClr val="800080"/>
                </a:solidFill>
              </a:rPr>
              <a:t>multicast</a:t>
            </a:r>
            <a:r>
              <a:rPr lang="ru-RU" altLang="ru-RU" sz="2400">
                <a:solidFill>
                  <a:srgbClr val="800080"/>
                </a:solidFill>
              </a:rPr>
              <a:t>). Он представляет собой идентификатор группы сетевых интерфейсов (обычно принадлежащих различным </a:t>
            </a:r>
            <a:r>
              <a:rPr lang="en-US" altLang="ru-RU" sz="2400">
                <a:solidFill>
                  <a:srgbClr val="800080"/>
                </a:solidFill>
              </a:rPr>
              <a:t>IP</a:t>
            </a:r>
            <a:r>
              <a:rPr lang="ru-RU" altLang="ru-RU" sz="2400">
                <a:solidFill>
                  <a:srgbClr val="800080"/>
                </a:solidFill>
              </a:rPr>
              <a:t>-узлам). Переданный с таким адресом </a:t>
            </a:r>
            <a:r>
              <a:rPr lang="en-US" altLang="ru-RU" sz="2400">
                <a:solidFill>
                  <a:srgbClr val="800080"/>
                </a:solidFill>
              </a:rPr>
              <a:t>IP</a:t>
            </a:r>
            <a:r>
              <a:rPr lang="ru-RU" altLang="ru-RU" sz="2400">
                <a:solidFill>
                  <a:srgbClr val="800080"/>
                </a:solidFill>
              </a:rPr>
              <a:t>-пакет доставляется на все интерфейсы (</a:t>
            </a:r>
            <a:r>
              <a:rPr lang="en-US" altLang="ru-RU" sz="2400">
                <a:solidFill>
                  <a:srgbClr val="800080"/>
                </a:solidFill>
              </a:rPr>
              <a:t>IP</a:t>
            </a:r>
            <a:r>
              <a:rPr lang="ru-RU" altLang="ru-RU" sz="2400">
                <a:solidFill>
                  <a:srgbClr val="800080"/>
                </a:solidFill>
              </a:rPr>
              <a:t>-узлы), имеющие такой адрес. </a:t>
            </a:r>
          </a:p>
        </p:txBody>
      </p:sp>
      <p:sp>
        <p:nvSpPr>
          <p:cNvPr id="407556" name="Text Box 4"/>
          <p:cNvSpPr txBox="1">
            <a:spLocks noChangeArrowheads="1"/>
          </p:cNvSpPr>
          <p:nvPr/>
        </p:nvSpPr>
        <p:spPr bwMode="auto">
          <a:xfrm>
            <a:off x="0" y="5319713"/>
            <a:ext cx="91440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В </a:t>
            </a:r>
            <a:r>
              <a:rPr lang="en-GB" altLang="ru-RU">
                <a:solidFill>
                  <a:srgbClr val="800080"/>
                </a:solidFill>
              </a:rPr>
              <a:t>IP</a:t>
            </a:r>
            <a:r>
              <a:rPr lang="en-US" altLang="ru-RU">
                <a:solidFill>
                  <a:srgbClr val="800080"/>
                </a:solidFill>
              </a:rPr>
              <a:t>v</a:t>
            </a:r>
            <a:r>
              <a:rPr lang="ru-RU" altLang="ru-RU">
                <a:solidFill>
                  <a:srgbClr val="800080"/>
                </a:solidFill>
              </a:rPr>
              <a:t>6-адресации нет широковещательных (</a:t>
            </a:r>
            <a:r>
              <a:rPr lang="en-US" altLang="ru-RU">
                <a:solidFill>
                  <a:srgbClr val="800080"/>
                </a:solidFill>
              </a:rPr>
              <a:t>broadcast</a:t>
            </a:r>
            <a:r>
              <a:rPr lang="ru-RU" altLang="ru-RU">
                <a:solidFill>
                  <a:srgbClr val="800080"/>
                </a:solidFill>
              </a:rPr>
              <a:t>) адресов, так как эту функцию выполняют групповые </a:t>
            </a:r>
            <a:r>
              <a:rPr lang="en-GB" altLang="ru-RU">
                <a:solidFill>
                  <a:srgbClr val="800080"/>
                </a:solidFill>
              </a:rPr>
              <a:t>IP</a:t>
            </a:r>
            <a:r>
              <a:rPr lang="en-US" altLang="ru-RU">
                <a:solidFill>
                  <a:srgbClr val="800080"/>
                </a:solidFill>
              </a:rPr>
              <a:t>v</a:t>
            </a:r>
            <a:r>
              <a:rPr lang="ru-RU" altLang="ru-RU">
                <a:solidFill>
                  <a:srgbClr val="800080"/>
                </a:solidFill>
              </a:rPr>
              <a:t>6-адреса.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4179" name="Text Box 3"/>
          <p:cNvSpPr txBox="1">
            <a:spLocks noChangeArrowheads="1"/>
          </p:cNvSpPr>
          <p:nvPr/>
        </p:nvSpPr>
        <p:spPr bwMode="auto">
          <a:xfrm>
            <a:off x="0" y="135890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Префикс глобальной маршрутизации (обычно имеет иерархическую структуру) присваивается группе подсетей (линий связи), а идентификатор подсети присваивается линии связи в рамках этой группы подсетей.</a:t>
            </a:r>
          </a:p>
          <a:p>
            <a:r>
              <a:rPr lang="ru-RU" altLang="ru-RU">
                <a:solidFill>
                  <a:srgbClr val="800080"/>
                </a:solidFill>
              </a:rPr>
              <a:t>Все глобальные однонаправленные </a:t>
            </a:r>
            <a:r>
              <a:rPr lang="en-US" altLang="ru-RU">
                <a:solidFill>
                  <a:srgbClr val="800080"/>
                </a:solidFill>
              </a:rPr>
              <a:t>IPv</a:t>
            </a:r>
            <a:r>
              <a:rPr lang="ru-RU" altLang="ru-RU">
                <a:solidFill>
                  <a:srgbClr val="800080"/>
                </a:solidFill>
              </a:rPr>
              <a:t>6-адреса (за исключением тех, которые начинаются с нулевой последовательности “000”) имеют 64-битовой поле “Идентификатор интерфейса” (то есть, </a:t>
            </a:r>
            <a:r>
              <a:rPr lang="en-US" altLang="ru-RU" i="1">
                <a:solidFill>
                  <a:srgbClr val="800080"/>
                </a:solidFill>
              </a:rPr>
              <a:t>n </a:t>
            </a:r>
            <a:r>
              <a:rPr lang="ru-RU" altLang="ru-RU">
                <a:solidFill>
                  <a:srgbClr val="800080"/>
                </a:solidFill>
              </a:rPr>
              <a:t>+ </a:t>
            </a:r>
            <a:r>
              <a:rPr lang="en-US" altLang="ru-RU" i="1">
                <a:solidFill>
                  <a:srgbClr val="800080"/>
                </a:solidFill>
              </a:rPr>
              <a:t>m </a:t>
            </a:r>
            <a:r>
              <a:rPr lang="ru-RU" altLang="ru-RU">
                <a:solidFill>
                  <a:srgbClr val="800080"/>
                </a:solidFill>
              </a:rPr>
              <a:t>= 64). Глобальные однонаправленные </a:t>
            </a:r>
            <a:r>
              <a:rPr lang="en-US" altLang="ru-RU">
                <a:solidFill>
                  <a:srgbClr val="800080"/>
                </a:solidFill>
              </a:rPr>
              <a:t>IPv</a:t>
            </a:r>
            <a:r>
              <a:rPr lang="ru-RU" altLang="ru-RU">
                <a:solidFill>
                  <a:srgbClr val="800080"/>
                </a:solidFill>
              </a:rPr>
              <a:t>6-адреса, которые начинаются с нулевой последовательности “000”, имеют другую конструкцию и формат.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5203" name="Text Box 3"/>
          <p:cNvSpPr txBox="1">
            <a:spLocks noChangeArrowheads="1"/>
          </p:cNvSpPr>
          <p:nvPr/>
        </p:nvSpPr>
        <p:spPr bwMode="auto">
          <a:xfrm>
            <a:off x="250825" y="1179513"/>
            <a:ext cx="86868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Смешанная форма адресов.</a:t>
            </a:r>
            <a:r>
              <a:rPr lang="ru-RU" altLang="ru-RU">
                <a:solidFill>
                  <a:srgbClr val="800080"/>
                </a:solidFill>
              </a:rPr>
              <a:t> Существуют два типа </a:t>
            </a:r>
            <a:r>
              <a:rPr lang="en-US" altLang="ru-RU">
                <a:solidFill>
                  <a:srgbClr val="800080"/>
                </a:solidFill>
              </a:rPr>
              <a:t>IPv</a:t>
            </a:r>
            <a:r>
              <a:rPr lang="ru-RU" altLang="ru-RU">
                <a:solidFill>
                  <a:srgbClr val="800080"/>
                </a:solidFill>
              </a:rPr>
              <a:t>6-адресов, которые содержат </a:t>
            </a:r>
            <a:r>
              <a:rPr lang="en-US" altLang="ru-RU">
                <a:solidFill>
                  <a:srgbClr val="800080"/>
                </a:solidFill>
              </a:rPr>
              <a:t>IPv</a:t>
            </a:r>
            <a:r>
              <a:rPr lang="ru-RU" altLang="ru-RU">
                <a:solidFill>
                  <a:srgbClr val="800080"/>
                </a:solidFill>
              </a:rPr>
              <a:t>4-адреса в 32 битах младшего порядка </a:t>
            </a:r>
            <a:r>
              <a:rPr lang="en-US" altLang="ru-RU">
                <a:solidFill>
                  <a:srgbClr val="800080"/>
                </a:solidFill>
              </a:rPr>
              <a:t>IPv</a:t>
            </a:r>
            <a:r>
              <a:rPr lang="ru-RU" altLang="ru-RU">
                <a:solidFill>
                  <a:srgbClr val="800080"/>
                </a:solidFill>
              </a:rPr>
              <a:t>6-адреса:</a:t>
            </a:r>
          </a:p>
        </p:txBody>
      </p:sp>
      <p:sp>
        <p:nvSpPr>
          <p:cNvPr id="435204" name="Text Box 4"/>
          <p:cNvSpPr txBox="1">
            <a:spLocks noChangeArrowheads="1"/>
          </p:cNvSpPr>
          <p:nvPr/>
        </p:nvSpPr>
        <p:spPr bwMode="auto">
          <a:xfrm>
            <a:off x="206375" y="2663825"/>
            <a:ext cx="8642350" cy="1084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j"/>
            </a:pPr>
            <a:r>
              <a:rPr lang="en-US" altLang="ru-RU" sz="2600">
                <a:solidFill>
                  <a:srgbClr val="800080"/>
                </a:solidFill>
              </a:rPr>
              <a:t>IPv</a:t>
            </a:r>
            <a:r>
              <a:rPr lang="ru-RU" altLang="ru-RU" sz="2600">
                <a:solidFill>
                  <a:srgbClr val="800080"/>
                </a:solidFill>
              </a:rPr>
              <a:t>6-адрес, совмещенный с </a:t>
            </a:r>
            <a:r>
              <a:rPr lang="en-US" altLang="ru-RU" sz="2600">
                <a:solidFill>
                  <a:srgbClr val="800080"/>
                </a:solidFill>
              </a:rPr>
              <a:t>IPv</a:t>
            </a:r>
            <a:r>
              <a:rPr lang="ru-RU" altLang="ru-RU" sz="2600">
                <a:solidFill>
                  <a:srgbClr val="800080"/>
                </a:solidFill>
              </a:rPr>
              <a:t>4-адресом;</a:t>
            </a:r>
          </a:p>
          <a:p>
            <a:pPr>
              <a:spcBef>
                <a:spcPct val="50000"/>
              </a:spcBef>
              <a:buSzPct val="90000"/>
              <a:buFont typeface="Wingdings 2" panose="05020102010507070707" pitchFamily="18" charset="2"/>
              <a:buChar char="k"/>
            </a:pPr>
            <a:r>
              <a:rPr lang="en-US" altLang="ru-RU" sz="2600">
                <a:solidFill>
                  <a:srgbClr val="800080"/>
                </a:solidFill>
              </a:rPr>
              <a:t>IPv</a:t>
            </a:r>
            <a:r>
              <a:rPr lang="ru-RU" altLang="ru-RU" sz="2600">
                <a:solidFill>
                  <a:srgbClr val="800080"/>
                </a:solidFill>
              </a:rPr>
              <a:t>6-адрес, отображающий </a:t>
            </a:r>
            <a:r>
              <a:rPr lang="en-US" altLang="ru-RU" sz="2600">
                <a:solidFill>
                  <a:srgbClr val="800080"/>
                </a:solidFill>
              </a:rPr>
              <a:t>IPv</a:t>
            </a:r>
            <a:r>
              <a:rPr lang="ru-RU" altLang="ru-RU" sz="2600">
                <a:solidFill>
                  <a:srgbClr val="800080"/>
                </a:solidFill>
              </a:rPr>
              <a:t>4-адрес. </a:t>
            </a:r>
          </a:p>
        </p:txBody>
      </p:sp>
      <p:sp>
        <p:nvSpPr>
          <p:cNvPr id="435205" name="Text Box 5"/>
          <p:cNvSpPr txBox="1">
            <a:spLocks noChangeArrowheads="1"/>
          </p:cNvSpPr>
          <p:nvPr/>
        </p:nvSpPr>
        <p:spPr bwMode="auto">
          <a:xfrm>
            <a:off x="250825" y="4238625"/>
            <a:ext cx="8642350" cy="2227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ru-RU" b="1" i="1">
                <a:solidFill>
                  <a:srgbClr val="800080"/>
                </a:solidFill>
              </a:rPr>
              <a:t>IPv</a:t>
            </a:r>
            <a:r>
              <a:rPr lang="ru-RU" altLang="ru-RU" b="1" i="1">
                <a:solidFill>
                  <a:srgbClr val="800080"/>
                </a:solidFill>
              </a:rPr>
              <a:t>6-адрес, совмещенный с </a:t>
            </a:r>
            <a:r>
              <a:rPr lang="en-US" altLang="ru-RU" b="1" i="1">
                <a:solidFill>
                  <a:srgbClr val="800080"/>
                </a:solidFill>
              </a:rPr>
              <a:t>IPv</a:t>
            </a:r>
            <a:r>
              <a:rPr lang="ru-RU" altLang="ru-RU" b="1" i="1">
                <a:solidFill>
                  <a:srgbClr val="800080"/>
                </a:solidFill>
              </a:rPr>
              <a:t>4-адресом</a:t>
            </a:r>
            <a:r>
              <a:rPr lang="ru-RU" altLang="ru-RU">
                <a:solidFill>
                  <a:srgbClr val="800080"/>
                </a:solidFill>
              </a:rPr>
              <a:t>. Это тип адреса был предназначен для поддержки процесса перехода от </a:t>
            </a:r>
            <a:r>
              <a:rPr lang="en-US" altLang="ru-RU">
                <a:solidFill>
                  <a:srgbClr val="800080"/>
                </a:solidFill>
              </a:rPr>
              <a:t>IPv</a:t>
            </a:r>
            <a:r>
              <a:rPr lang="ru-RU" altLang="ru-RU">
                <a:solidFill>
                  <a:srgbClr val="800080"/>
                </a:solidFill>
              </a:rPr>
              <a:t>4-адресации к </a:t>
            </a:r>
            <a:r>
              <a:rPr lang="en-US" altLang="ru-RU">
                <a:solidFill>
                  <a:srgbClr val="800080"/>
                </a:solidFill>
              </a:rPr>
              <a:t>IPv</a:t>
            </a:r>
            <a:r>
              <a:rPr lang="ru-RU" altLang="ru-RU">
                <a:solidFill>
                  <a:srgbClr val="800080"/>
                </a:solidFill>
              </a:rPr>
              <a:t>6-адресации. На рис.12.5 представлен формат </a:t>
            </a:r>
            <a:r>
              <a:rPr lang="en-US" altLang="ru-RU">
                <a:solidFill>
                  <a:srgbClr val="800080"/>
                </a:solidFill>
              </a:rPr>
              <a:t>IPv</a:t>
            </a:r>
            <a:r>
              <a:rPr lang="ru-RU" altLang="ru-RU">
                <a:solidFill>
                  <a:srgbClr val="800080"/>
                </a:solidFill>
              </a:rPr>
              <a:t>6-адреса, совмещённого с </a:t>
            </a:r>
            <a:r>
              <a:rPr lang="en-US" altLang="ru-RU">
                <a:solidFill>
                  <a:srgbClr val="800080"/>
                </a:solidFill>
              </a:rPr>
              <a:t>IPv</a:t>
            </a:r>
            <a:r>
              <a:rPr lang="ru-RU" altLang="ru-RU">
                <a:solidFill>
                  <a:srgbClr val="800080"/>
                </a:solidFill>
              </a:rPr>
              <a:t>4-адресом.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6227" name="Text Box 3"/>
          <p:cNvSpPr txBox="1">
            <a:spLocks noChangeArrowheads="1"/>
          </p:cNvSpPr>
          <p:nvPr/>
        </p:nvSpPr>
        <p:spPr bwMode="auto">
          <a:xfrm>
            <a:off x="0" y="1133475"/>
            <a:ext cx="9144000" cy="3378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a:t>
            </a:r>
            <a:r>
              <a:rPr lang="ru-RU" altLang="ru-RU" sz="2400" i="1" u="sng">
                <a:solidFill>
                  <a:srgbClr val="800080"/>
                </a:solidFill>
                <a:latin typeface="Tahoma" panose="020B0604030504040204" pitchFamily="34" charset="0"/>
                <a:cs typeface="Tahoma" panose="020B0604030504040204" pitchFamily="34" charset="0"/>
              </a:rPr>
              <a:t>Замечание</a:t>
            </a:r>
            <a:r>
              <a:rPr lang="ru-RU" altLang="ru-RU" sz="2400" i="1">
                <a:solidFill>
                  <a:srgbClr val="800080"/>
                </a:solidFill>
                <a:latin typeface="Tahoma" panose="020B0604030504040204" pitchFamily="34" charset="0"/>
                <a:cs typeface="Tahoma" panose="020B0604030504040204" pitchFamily="34" charset="0"/>
              </a:rPr>
              <a:t>. </a:t>
            </a:r>
            <a:r>
              <a:rPr lang="en-US" altLang="ru-RU" sz="2400" i="1">
                <a:solidFill>
                  <a:srgbClr val="800080"/>
                </a:solidFill>
                <a:latin typeface="Tahoma" panose="020B0604030504040204" pitchFamily="34" charset="0"/>
                <a:cs typeface="Tahoma" panose="020B0604030504040204" pitchFamily="34" charset="0"/>
              </a:rPr>
              <a:t>IPv</a:t>
            </a:r>
            <a:r>
              <a:rPr lang="ru-RU" altLang="ru-RU" sz="2400" i="1">
                <a:solidFill>
                  <a:srgbClr val="800080"/>
                </a:solidFill>
                <a:latin typeface="Tahoma" panose="020B0604030504040204" pitchFamily="34" charset="0"/>
                <a:cs typeface="Tahoma" panose="020B0604030504040204" pitchFamily="34" charset="0"/>
              </a:rPr>
              <a:t>4-адрес, который используется в </a:t>
            </a:r>
            <a:r>
              <a:rPr lang="en-US" altLang="ru-RU" sz="2400" i="1">
                <a:solidFill>
                  <a:srgbClr val="800080"/>
                </a:solidFill>
                <a:latin typeface="Tahoma" panose="020B0604030504040204" pitchFamily="34" charset="0"/>
                <a:cs typeface="Tahoma" panose="020B0604030504040204" pitchFamily="34" charset="0"/>
              </a:rPr>
              <a:t>IPv</a:t>
            </a:r>
            <a:r>
              <a:rPr lang="ru-RU" altLang="ru-RU" sz="2400" i="1">
                <a:solidFill>
                  <a:srgbClr val="800080"/>
                </a:solidFill>
                <a:latin typeface="Tahoma" panose="020B0604030504040204" pitchFamily="34" charset="0"/>
                <a:cs typeface="Tahoma" panose="020B0604030504040204" pitchFamily="34" charset="0"/>
              </a:rPr>
              <a:t>6-адресе, совмещённом с </a:t>
            </a:r>
            <a:r>
              <a:rPr lang="en-US" altLang="ru-RU" sz="2400" i="1">
                <a:solidFill>
                  <a:srgbClr val="800080"/>
                </a:solidFill>
                <a:latin typeface="Tahoma" panose="020B0604030504040204" pitchFamily="34" charset="0"/>
                <a:cs typeface="Tahoma" panose="020B0604030504040204" pitchFamily="34" charset="0"/>
              </a:rPr>
              <a:t>IPv</a:t>
            </a:r>
            <a:r>
              <a:rPr lang="ru-RU" altLang="ru-RU" sz="2400" i="1">
                <a:solidFill>
                  <a:srgbClr val="800080"/>
                </a:solidFill>
                <a:latin typeface="Tahoma" panose="020B0604030504040204" pitchFamily="34" charset="0"/>
                <a:cs typeface="Tahoma" panose="020B0604030504040204" pitchFamily="34" charset="0"/>
              </a:rPr>
              <a:t>4-адресом, должен быть глобальным уникальным однонаправленным </a:t>
            </a:r>
            <a:r>
              <a:rPr lang="en-US" altLang="ru-RU" sz="2400" i="1">
                <a:solidFill>
                  <a:srgbClr val="800080"/>
                </a:solidFill>
                <a:latin typeface="Tahoma" panose="020B0604030504040204" pitchFamily="34" charset="0"/>
                <a:cs typeface="Tahoma" panose="020B0604030504040204" pitchFamily="34" charset="0"/>
              </a:rPr>
              <a:t>IPv</a:t>
            </a:r>
            <a:r>
              <a:rPr lang="ru-RU" altLang="ru-RU" sz="2400" i="1">
                <a:solidFill>
                  <a:srgbClr val="800080"/>
                </a:solidFill>
                <a:latin typeface="Tahoma" panose="020B0604030504040204" pitchFamily="34" charset="0"/>
                <a:cs typeface="Tahoma" panose="020B0604030504040204" pitchFamily="34" charset="0"/>
              </a:rPr>
              <a:t>4-адресом</a:t>
            </a:r>
            <a:r>
              <a:rPr lang="ru-RU" altLang="ru-RU" sz="2400">
                <a:solidFill>
                  <a:srgbClr val="800080"/>
                </a:solidFill>
              </a:rPr>
              <a:t>.)</a:t>
            </a:r>
          </a:p>
          <a:p>
            <a:r>
              <a:rPr lang="ru-RU" altLang="ru-RU" sz="2400">
                <a:solidFill>
                  <a:srgbClr val="800080"/>
                </a:solidFill>
              </a:rPr>
              <a:t>В настоящее время применение </a:t>
            </a:r>
            <a:r>
              <a:rPr lang="en-US" altLang="ru-RU" sz="2400">
                <a:solidFill>
                  <a:srgbClr val="800080"/>
                </a:solidFill>
              </a:rPr>
              <a:t>IPv</a:t>
            </a:r>
            <a:r>
              <a:rPr lang="ru-RU" altLang="ru-RU" sz="2400">
                <a:solidFill>
                  <a:srgbClr val="800080"/>
                </a:solidFill>
              </a:rPr>
              <a:t>6-адреса, совмещённого с </a:t>
            </a:r>
            <a:r>
              <a:rPr lang="en-US" altLang="ru-RU" sz="2400">
                <a:solidFill>
                  <a:srgbClr val="800080"/>
                </a:solidFill>
              </a:rPr>
              <a:t>IPv</a:t>
            </a:r>
            <a:r>
              <a:rPr lang="ru-RU" altLang="ru-RU" sz="2400">
                <a:solidFill>
                  <a:srgbClr val="800080"/>
                </a:solidFill>
              </a:rPr>
              <a:t>4-адресом, опротестовано, так как современные способы перехода к </a:t>
            </a:r>
            <a:r>
              <a:rPr lang="en-US" altLang="ru-RU" sz="2400">
                <a:solidFill>
                  <a:srgbClr val="800080"/>
                </a:solidFill>
              </a:rPr>
              <a:t>IPv</a:t>
            </a:r>
            <a:r>
              <a:rPr lang="ru-RU" altLang="ru-RU" sz="2400">
                <a:solidFill>
                  <a:srgbClr val="800080"/>
                </a:solidFill>
              </a:rPr>
              <a:t>6-адресации больше не используют такие адреса. Поэтому новые и усовершенствованные алгоритмы и способы маршрутизации могут не использовать этот тип </a:t>
            </a:r>
            <a:r>
              <a:rPr lang="en-US" altLang="ru-RU" sz="2400">
                <a:solidFill>
                  <a:srgbClr val="800080"/>
                </a:solidFill>
              </a:rPr>
              <a:t>IPv</a:t>
            </a:r>
            <a:r>
              <a:rPr lang="ru-RU" altLang="ru-RU" sz="2400">
                <a:solidFill>
                  <a:srgbClr val="800080"/>
                </a:solidFill>
              </a:rPr>
              <a:t>6-адресов. </a:t>
            </a:r>
          </a:p>
        </p:txBody>
      </p:sp>
      <p:sp>
        <p:nvSpPr>
          <p:cNvPr id="436228" name="Text Box 4"/>
          <p:cNvSpPr txBox="1">
            <a:spLocks noChangeArrowheads="1"/>
          </p:cNvSpPr>
          <p:nvPr/>
        </p:nvSpPr>
        <p:spPr bwMode="auto">
          <a:xfrm>
            <a:off x="0" y="590391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Рис.12.5. Формат </a:t>
            </a:r>
            <a:r>
              <a:rPr lang="en-US" altLang="ru-RU" sz="2400" b="1">
                <a:solidFill>
                  <a:srgbClr val="800080"/>
                </a:solidFill>
              </a:rPr>
              <a:t>IPv</a:t>
            </a:r>
            <a:r>
              <a:rPr lang="ru-RU" altLang="ru-RU" sz="2400" b="1">
                <a:solidFill>
                  <a:srgbClr val="800080"/>
                </a:solidFill>
              </a:rPr>
              <a:t>6-адреса, совмещённого</a:t>
            </a:r>
          </a:p>
          <a:p>
            <a:r>
              <a:rPr lang="ru-RU" altLang="ru-RU" sz="2400" b="1">
                <a:solidFill>
                  <a:srgbClr val="800080"/>
                </a:solidFill>
              </a:rPr>
              <a:t>с </a:t>
            </a:r>
            <a:r>
              <a:rPr lang="en-US" altLang="ru-RU" sz="2400" b="1">
                <a:solidFill>
                  <a:srgbClr val="800080"/>
                </a:solidFill>
              </a:rPr>
              <a:t>IPv</a:t>
            </a:r>
            <a:r>
              <a:rPr lang="ru-RU" altLang="ru-RU" sz="2400" b="1">
                <a:solidFill>
                  <a:srgbClr val="800080"/>
                </a:solidFill>
              </a:rPr>
              <a:t>4-адресом</a:t>
            </a:r>
            <a:r>
              <a:rPr lang="ru-RU" altLang="ru-RU" sz="2400">
                <a:solidFill>
                  <a:srgbClr val="800080"/>
                </a:solidFill>
              </a:rPr>
              <a:t> </a:t>
            </a:r>
          </a:p>
        </p:txBody>
      </p:sp>
      <p:grpSp>
        <p:nvGrpSpPr>
          <p:cNvPr id="436242" name="Group 18"/>
          <p:cNvGrpSpPr>
            <a:grpSpLocks/>
          </p:cNvGrpSpPr>
          <p:nvPr/>
        </p:nvGrpSpPr>
        <p:grpSpPr bwMode="auto">
          <a:xfrm>
            <a:off x="206375" y="4778375"/>
            <a:ext cx="8642350" cy="990600"/>
            <a:chOff x="158" y="3039"/>
            <a:chExt cx="5444" cy="624"/>
          </a:xfrm>
        </p:grpSpPr>
        <p:grpSp>
          <p:nvGrpSpPr>
            <p:cNvPr id="436230" name="Group 6"/>
            <p:cNvGrpSpPr>
              <a:grpSpLocks/>
            </p:cNvGrpSpPr>
            <p:nvPr/>
          </p:nvGrpSpPr>
          <p:grpSpPr bwMode="auto">
            <a:xfrm>
              <a:off x="4212" y="3039"/>
              <a:ext cx="1390" cy="624"/>
              <a:chOff x="158" y="2557"/>
              <a:chExt cx="5444" cy="624"/>
            </a:xfrm>
          </p:grpSpPr>
          <p:sp>
            <p:nvSpPr>
              <p:cNvPr id="436231" name="Line 7"/>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6232" name="Line 8"/>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6233" name="Text Box 9"/>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32</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36234" name="Text Box 10"/>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200">
                    <a:solidFill>
                      <a:srgbClr val="CC0000"/>
                    </a:solidFill>
                    <a:effectLst>
                      <a:outerShdw blurRad="38100" dist="38100" dir="2700000" algn="tl">
                        <a:srgbClr val="000000"/>
                      </a:outerShdw>
                    </a:effectLst>
                  </a:rPr>
                  <a:t>IPv4</a:t>
                </a:r>
                <a:r>
                  <a:rPr lang="ru-RU" altLang="ru-RU" sz="2200">
                    <a:solidFill>
                      <a:srgbClr val="CC0000"/>
                    </a:solidFill>
                    <a:effectLst>
                      <a:outerShdw blurRad="38100" dist="38100" dir="2700000" algn="tl">
                        <a:srgbClr val="000000"/>
                      </a:outerShdw>
                    </a:effectLst>
                  </a:rPr>
                  <a:t>-адрес</a:t>
                </a:r>
              </a:p>
            </p:txBody>
          </p:sp>
        </p:grpSp>
        <p:grpSp>
          <p:nvGrpSpPr>
            <p:cNvPr id="436235" name="Group 11"/>
            <p:cNvGrpSpPr>
              <a:grpSpLocks/>
            </p:cNvGrpSpPr>
            <p:nvPr/>
          </p:nvGrpSpPr>
          <p:grpSpPr bwMode="auto">
            <a:xfrm>
              <a:off x="158" y="3039"/>
              <a:ext cx="2751" cy="624"/>
              <a:chOff x="158" y="2557"/>
              <a:chExt cx="5444" cy="624"/>
            </a:xfrm>
          </p:grpSpPr>
          <p:sp>
            <p:nvSpPr>
              <p:cNvPr id="436236" name="Line 12"/>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6237" name="Line 13"/>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6238" name="Text Box 14"/>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80</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36239" name="Text Box 15"/>
              <p:cNvSpPr txBox="1">
                <a:spLocks noChangeArrowheads="1"/>
              </p:cNvSpPr>
              <p:nvPr/>
            </p:nvSpPr>
            <p:spPr bwMode="auto">
              <a:xfrm>
                <a:off x="158" y="2812"/>
                <a:ext cx="5444"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0000000000….00000000000</a:t>
                </a:r>
              </a:p>
            </p:txBody>
          </p:sp>
        </p:grpSp>
        <p:sp>
          <p:nvSpPr>
            <p:cNvPr id="436240" name="Text Box 16"/>
            <p:cNvSpPr txBox="1">
              <a:spLocks noChangeArrowheads="1"/>
            </p:cNvSpPr>
            <p:nvPr/>
          </p:nvSpPr>
          <p:spPr bwMode="auto">
            <a:xfrm>
              <a:off x="2908" y="3039"/>
              <a:ext cx="130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16</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36241" name="Text Box 17"/>
            <p:cNvSpPr txBox="1">
              <a:spLocks noChangeArrowheads="1"/>
            </p:cNvSpPr>
            <p:nvPr/>
          </p:nvSpPr>
          <p:spPr bwMode="auto">
            <a:xfrm>
              <a:off x="2908" y="3294"/>
              <a:ext cx="1304" cy="369"/>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000…000</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7251" name="Text Box 3"/>
          <p:cNvSpPr txBox="1">
            <a:spLocks noChangeArrowheads="1"/>
          </p:cNvSpPr>
          <p:nvPr/>
        </p:nvSpPr>
        <p:spPr bwMode="auto">
          <a:xfrm>
            <a:off x="0" y="863600"/>
            <a:ext cx="9144000" cy="3663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ru-RU" sz="2600" b="1" i="1">
                <a:solidFill>
                  <a:srgbClr val="800080"/>
                </a:solidFill>
              </a:rPr>
              <a:t>IPv</a:t>
            </a:r>
            <a:r>
              <a:rPr lang="ru-RU" altLang="ru-RU" sz="2600" b="1" i="1">
                <a:solidFill>
                  <a:srgbClr val="800080"/>
                </a:solidFill>
              </a:rPr>
              <a:t>6-адрес, отображающий </a:t>
            </a:r>
            <a:r>
              <a:rPr lang="en-US" altLang="ru-RU" sz="2600" b="1" i="1">
                <a:solidFill>
                  <a:srgbClr val="800080"/>
                </a:solidFill>
              </a:rPr>
              <a:t>IPv</a:t>
            </a:r>
            <a:r>
              <a:rPr lang="ru-RU" altLang="ru-RU" sz="2600" b="1" i="1">
                <a:solidFill>
                  <a:srgbClr val="800080"/>
                </a:solidFill>
              </a:rPr>
              <a:t>4-адрес</a:t>
            </a:r>
            <a:r>
              <a:rPr lang="ru-RU" altLang="ru-RU" sz="2600">
                <a:solidFill>
                  <a:srgbClr val="800080"/>
                </a:solidFill>
              </a:rPr>
              <a:t>. В настоящее время определен второй тип </a:t>
            </a:r>
            <a:r>
              <a:rPr lang="en-US" altLang="ru-RU" sz="2600">
                <a:solidFill>
                  <a:srgbClr val="800080"/>
                </a:solidFill>
              </a:rPr>
              <a:t>IPv</a:t>
            </a:r>
            <a:r>
              <a:rPr lang="ru-RU" altLang="ru-RU" sz="2600">
                <a:solidFill>
                  <a:srgbClr val="800080"/>
                </a:solidFill>
              </a:rPr>
              <a:t>6-адреса, в который “вложен” </a:t>
            </a:r>
            <a:r>
              <a:rPr lang="en-US" altLang="ru-RU" sz="2600">
                <a:solidFill>
                  <a:srgbClr val="800080"/>
                </a:solidFill>
              </a:rPr>
              <a:t>IPv</a:t>
            </a:r>
            <a:r>
              <a:rPr lang="ru-RU" altLang="ru-RU" sz="2600">
                <a:solidFill>
                  <a:srgbClr val="800080"/>
                </a:solidFill>
              </a:rPr>
              <a:t>4-адрес. Этот тип </a:t>
            </a:r>
            <a:r>
              <a:rPr lang="en-US" altLang="ru-RU" sz="2600">
                <a:solidFill>
                  <a:srgbClr val="800080"/>
                </a:solidFill>
              </a:rPr>
              <a:t>IPv</a:t>
            </a:r>
            <a:r>
              <a:rPr lang="ru-RU" altLang="ru-RU" sz="2600">
                <a:solidFill>
                  <a:srgbClr val="800080"/>
                </a:solidFill>
              </a:rPr>
              <a:t>6-адреса используется для согласования </a:t>
            </a:r>
            <a:r>
              <a:rPr lang="en-US" altLang="ru-RU" sz="2600">
                <a:solidFill>
                  <a:srgbClr val="800080"/>
                </a:solidFill>
              </a:rPr>
              <a:t>c IPv</a:t>
            </a:r>
            <a:r>
              <a:rPr lang="ru-RU" altLang="ru-RU" sz="2600">
                <a:solidFill>
                  <a:srgbClr val="800080"/>
                </a:solidFill>
              </a:rPr>
              <a:t>4-адресами в </a:t>
            </a:r>
            <a:r>
              <a:rPr lang="en-US" altLang="ru-RU" sz="2600">
                <a:solidFill>
                  <a:srgbClr val="800080"/>
                </a:solidFill>
              </a:rPr>
              <a:t>IP</a:t>
            </a:r>
            <a:r>
              <a:rPr lang="ru-RU" altLang="ru-RU" sz="2600">
                <a:solidFill>
                  <a:srgbClr val="800080"/>
                </a:solidFill>
              </a:rPr>
              <a:t>-узлах с </a:t>
            </a:r>
            <a:r>
              <a:rPr lang="en-US" altLang="ru-RU" sz="2600">
                <a:solidFill>
                  <a:srgbClr val="800080"/>
                </a:solidFill>
              </a:rPr>
              <a:t>IPv</a:t>
            </a:r>
            <a:r>
              <a:rPr lang="ru-RU" altLang="ru-RU" sz="2600">
                <a:solidFill>
                  <a:srgbClr val="800080"/>
                </a:solidFill>
              </a:rPr>
              <a:t>4-адресацией. На рис.12.6 представлен формат </a:t>
            </a:r>
            <a:r>
              <a:rPr lang="en-US" altLang="ru-RU" sz="2600">
                <a:solidFill>
                  <a:srgbClr val="800080"/>
                </a:solidFill>
              </a:rPr>
              <a:t>IPv</a:t>
            </a:r>
            <a:r>
              <a:rPr lang="ru-RU" altLang="ru-RU" sz="2600">
                <a:solidFill>
                  <a:srgbClr val="800080"/>
                </a:solidFill>
              </a:rPr>
              <a:t>6-адреса, отображающего </a:t>
            </a:r>
            <a:r>
              <a:rPr lang="en-US" altLang="ru-RU" sz="2600">
                <a:solidFill>
                  <a:srgbClr val="800080"/>
                </a:solidFill>
              </a:rPr>
              <a:t>IPv</a:t>
            </a:r>
            <a:r>
              <a:rPr lang="ru-RU" altLang="ru-RU" sz="2600">
                <a:solidFill>
                  <a:srgbClr val="800080"/>
                </a:solidFill>
              </a:rPr>
              <a:t>4-адрес</a:t>
            </a:r>
          </a:p>
          <a:p>
            <a:r>
              <a:rPr lang="ru-RU" altLang="ru-RU" sz="2600">
                <a:solidFill>
                  <a:srgbClr val="800080"/>
                </a:solidFill>
              </a:rPr>
              <a:t>В стандарте </a:t>
            </a:r>
            <a:r>
              <a:rPr lang="en-US" altLang="ru-RU" sz="2600">
                <a:solidFill>
                  <a:srgbClr val="800080"/>
                </a:solidFill>
              </a:rPr>
              <a:t>RFC</a:t>
            </a:r>
            <a:r>
              <a:rPr lang="ru-RU" altLang="ru-RU" sz="2600">
                <a:solidFill>
                  <a:srgbClr val="800080"/>
                </a:solidFill>
              </a:rPr>
              <a:t>-4038 представлены правила использования </a:t>
            </a:r>
            <a:r>
              <a:rPr lang="en-US" altLang="ru-RU" sz="2600">
                <a:solidFill>
                  <a:srgbClr val="800080"/>
                </a:solidFill>
              </a:rPr>
              <a:t>IPv</a:t>
            </a:r>
            <a:r>
              <a:rPr lang="ru-RU" altLang="ru-RU" sz="2600">
                <a:solidFill>
                  <a:srgbClr val="800080"/>
                </a:solidFill>
              </a:rPr>
              <a:t>6-адресов, отображающих </a:t>
            </a:r>
            <a:r>
              <a:rPr lang="en-US" altLang="ru-RU" sz="2600">
                <a:solidFill>
                  <a:srgbClr val="800080"/>
                </a:solidFill>
              </a:rPr>
              <a:t>IPv</a:t>
            </a:r>
            <a:r>
              <a:rPr lang="ru-RU" altLang="ru-RU" sz="2600">
                <a:solidFill>
                  <a:srgbClr val="800080"/>
                </a:solidFill>
              </a:rPr>
              <a:t>4-адреса.  </a:t>
            </a:r>
          </a:p>
        </p:txBody>
      </p:sp>
      <p:sp>
        <p:nvSpPr>
          <p:cNvPr id="437252" name="Text Box 4"/>
          <p:cNvSpPr txBox="1">
            <a:spLocks noChangeArrowheads="1"/>
          </p:cNvSpPr>
          <p:nvPr/>
        </p:nvSpPr>
        <p:spPr bwMode="auto">
          <a:xfrm>
            <a:off x="0" y="6084888"/>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Рис.12.6. Формат </a:t>
            </a:r>
            <a:r>
              <a:rPr lang="en-US" altLang="ru-RU" sz="2400" b="1">
                <a:solidFill>
                  <a:srgbClr val="800080"/>
                </a:solidFill>
              </a:rPr>
              <a:t>IPv</a:t>
            </a:r>
            <a:r>
              <a:rPr lang="ru-RU" altLang="ru-RU" sz="2400" b="1">
                <a:solidFill>
                  <a:srgbClr val="800080"/>
                </a:solidFill>
              </a:rPr>
              <a:t>6-адреса, отображающего</a:t>
            </a:r>
            <a:r>
              <a:rPr lang="ru-RU" altLang="ru-RU" sz="2400">
                <a:solidFill>
                  <a:srgbClr val="800080"/>
                </a:solidFill>
              </a:rPr>
              <a:t> </a:t>
            </a:r>
            <a:r>
              <a:rPr lang="en-US" altLang="ru-RU" sz="2400" b="1">
                <a:solidFill>
                  <a:srgbClr val="800080"/>
                </a:solidFill>
              </a:rPr>
              <a:t>IPv</a:t>
            </a:r>
            <a:r>
              <a:rPr lang="ru-RU" altLang="ru-RU" sz="2400" b="1">
                <a:solidFill>
                  <a:srgbClr val="800080"/>
                </a:solidFill>
              </a:rPr>
              <a:t>4-адрес</a:t>
            </a:r>
            <a:r>
              <a:rPr lang="ru-RU" altLang="ru-RU" sz="2400">
                <a:solidFill>
                  <a:srgbClr val="800080"/>
                </a:solidFill>
              </a:rPr>
              <a:t> </a:t>
            </a:r>
          </a:p>
        </p:txBody>
      </p:sp>
      <p:grpSp>
        <p:nvGrpSpPr>
          <p:cNvPr id="437253" name="Group 5"/>
          <p:cNvGrpSpPr>
            <a:grpSpLocks/>
          </p:cNvGrpSpPr>
          <p:nvPr/>
        </p:nvGrpSpPr>
        <p:grpSpPr bwMode="auto">
          <a:xfrm>
            <a:off x="206375" y="4778375"/>
            <a:ext cx="8642350" cy="990600"/>
            <a:chOff x="158" y="3039"/>
            <a:chExt cx="5444" cy="624"/>
          </a:xfrm>
        </p:grpSpPr>
        <p:grpSp>
          <p:nvGrpSpPr>
            <p:cNvPr id="437254" name="Group 6"/>
            <p:cNvGrpSpPr>
              <a:grpSpLocks/>
            </p:cNvGrpSpPr>
            <p:nvPr/>
          </p:nvGrpSpPr>
          <p:grpSpPr bwMode="auto">
            <a:xfrm>
              <a:off x="4212" y="3039"/>
              <a:ext cx="1390" cy="624"/>
              <a:chOff x="158" y="2557"/>
              <a:chExt cx="5444" cy="624"/>
            </a:xfrm>
          </p:grpSpPr>
          <p:sp>
            <p:nvSpPr>
              <p:cNvPr id="437255" name="Line 7"/>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7256" name="Line 8"/>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7257" name="Text Box 9"/>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32</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37258" name="Text Box 10"/>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200">
                    <a:solidFill>
                      <a:srgbClr val="CC0000"/>
                    </a:solidFill>
                    <a:effectLst>
                      <a:outerShdw blurRad="38100" dist="38100" dir="2700000" algn="tl">
                        <a:srgbClr val="000000"/>
                      </a:outerShdw>
                    </a:effectLst>
                  </a:rPr>
                  <a:t>IPv4</a:t>
                </a:r>
                <a:r>
                  <a:rPr lang="ru-RU" altLang="ru-RU" sz="2200">
                    <a:solidFill>
                      <a:srgbClr val="CC0000"/>
                    </a:solidFill>
                    <a:effectLst>
                      <a:outerShdw blurRad="38100" dist="38100" dir="2700000" algn="tl">
                        <a:srgbClr val="000000"/>
                      </a:outerShdw>
                    </a:effectLst>
                  </a:rPr>
                  <a:t>-адрес</a:t>
                </a:r>
              </a:p>
            </p:txBody>
          </p:sp>
        </p:grpSp>
        <p:grpSp>
          <p:nvGrpSpPr>
            <p:cNvPr id="437259" name="Group 11"/>
            <p:cNvGrpSpPr>
              <a:grpSpLocks/>
            </p:cNvGrpSpPr>
            <p:nvPr/>
          </p:nvGrpSpPr>
          <p:grpSpPr bwMode="auto">
            <a:xfrm>
              <a:off x="158" y="3039"/>
              <a:ext cx="2751" cy="624"/>
              <a:chOff x="158" y="2557"/>
              <a:chExt cx="5444" cy="624"/>
            </a:xfrm>
          </p:grpSpPr>
          <p:sp>
            <p:nvSpPr>
              <p:cNvPr id="437260" name="Line 12"/>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7261" name="Line 13"/>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7262" name="Text Box 14"/>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80</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37263" name="Text Box 15"/>
              <p:cNvSpPr txBox="1">
                <a:spLocks noChangeArrowheads="1"/>
              </p:cNvSpPr>
              <p:nvPr/>
            </p:nvSpPr>
            <p:spPr bwMode="auto">
              <a:xfrm>
                <a:off x="158" y="2812"/>
                <a:ext cx="5444"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0000000000….00000000000</a:t>
                </a:r>
              </a:p>
            </p:txBody>
          </p:sp>
        </p:grpSp>
        <p:sp>
          <p:nvSpPr>
            <p:cNvPr id="437264" name="Text Box 16"/>
            <p:cNvSpPr txBox="1">
              <a:spLocks noChangeArrowheads="1"/>
            </p:cNvSpPr>
            <p:nvPr/>
          </p:nvSpPr>
          <p:spPr bwMode="auto">
            <a:xfrm>
              <a:off x="2908" y="3039"/>
              <a:ext cx="130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16</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37265" name="Text Box 17"/>
            <p:cNvSpPr txBox="1">
              <a:spLocks noChangeArrowheads="1"/>
            </p:cNvSpPr>
            <p:nvPr/>
          </p:nvSpPr>
          <p:spPr bwMode="auto">
            <a:xfrm>
              <a:off x="2908" y="3294"/>
              <a:ext cx="1304" cy="369"/>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2000" i="1">
                  <a:solidFill>
                    <a:srgbClr val="CC0000"/>
                  </a:solidFill>
                  <a:effectLst>
                    <a:outerShdw blurRad="38100" dist="38100" dir="2700000" algn="tl">
                      <a:srgbClr val="000000"/>
                    </a:outerShdw>
                  </a:effectLst>
                </a:rPr>
                <a:t>FFFF</a:t>
              </a:r>
              <a:endParaRPr lang="ru-RU" altLang="ru-RU" sz="2000" i="1">
                <a:solidFill>
                  <a:srgbClr val="CC0000"/>
                </a:solidFill>
                <a:effectLst>
                  <a:outerShdw blurRad="38100" dist="38100" dir="2700000" algn="tl">
                    <a:srgbClr val="000000"/>
                  </a:outerShdw>
                </a:effectLst>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8275" name="Text Box 3"/>
          <p:cNvSpPr txBox="1">
            <a:spLocks noChangeArrowheads="1"/>
          </p:cNvSpPr>
          <p:nvPr/>
        </p:nvSpPr>
        <p:spPr bwMode="auto">
          <a:xfrm>
            <a:off x="0" y="1268413"/>
            <a:ext cx="9144000" cy="3508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800080"/>
                </a:solidFill>
              </a:rPr>
              <a:t>Однонаправленные </a:t>
            </a:r>
            <a:r>
              <a:rPr lang="en-GB" altLang="ru-RU" b="1">
                <a:solidFill>
                  <a:srgbClr val="800080"/>
                </a:solidFill>
              </a:rPr>
              <a:t>IP</a:t>
            </a:r>
            <a:r>
              <a:rPr lang="en-US" altLang="ru-RU" b="1">
                <a:solidFill>
                  <a:srgbClr val="800080"/>
                </a:solidFill>
              </a:rPr>
              <a:t>v</a:t>
            </a:r>
            <a:r>
              <a:rPr lang="ru-RU" altLang="ru-RU" b="1">
                <a:solidFill>
                  <a:srgbClr val="800080"/>
                </a:solidFill>
              </a:rPr>
              <a:t>6-адреса для локальных линий связи. </a:t>
            </a:r>
            <a:r>
              <a:rPr lang="ru-RU" altLang="ru-RU">
                <a:solidFill>
                  <a:srgbClr val="800080"/>
                </a:solidFill>
              </a:rPr>
              <a:t>Такие </a:t>
            </a:r>
            <a:r>
              <a:rPr lang="en-US" altLang="ru-RU">
                <a:solidFill>
                  <a:srgbClr val="800080"/>
                </a:solidFill>
              </a:rPr>
              <a:t>IPv</a:t>
            </a:r>
            <a:r>
              <a:rPr lang="ru-RU" altLang="ru-RU">
                <a:solidFill>
                  <a:srgbClr val="800080"/>
                </a:solidFill>
              </a:rPr>
              <a:t>6-адреса используются в пределах одной линии связи. На рис.12.7 представлен формат однонаправленного </a:t>
            </a:r>
            <a:r>
              <a:rPr lang="en-US" altLang="ru-RU">
                <a:solidFill>
                  <a:srgbClr val="800080"/>
                </a:solidFill>
              </a:rPr>
              <a:t>IPv</a:t>
            </a:r>
            <a:r>
              <a:rPr lang="ru-RU" altLang="ru-RU">
                <a:solidFill>
                  <a:srgbClr val="800080"/>
                </a:solidFill>
              </a:rPr>
              <a:t>6-адреса для локальной линии связи.</a:t>
            </a:r>
          </a:p>
          <a:p>
            <a:r>
              <a:rPr lang="ru-RU" altLang="ru-RU">
                <a:solidFill>
                  <a:srgbClr val="800080"/>
                </a:solidFill>
              </a:rPr>
              <a:t>Данные адреса предназначены для использования для обозначения интерфейсов в рамках одного канала (линии) связи в следующих целях: </a:t>
            </a:r>
          </a:p>
        </p:txBody>
      </p:sp>
      <p:sp>
        <p:nvSpPr>
          <p:cNvPr id="438276" name="Text Box 4"/>
          <p:cNvSpPr txBox="1">
            <a:spLocks noChangeArrowheads="1"/>
          </p:cNvSpPr>
          <p:nvPr/>
        </p:nvSpPr>
        <p:spPr bwMode="auto">
          <a:xfrm>
            <a:off x="566738" y="5094288"/>
            <a:ext cx="8010525" cy="144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2" panose="05020102010507070707" pitchFamily="18" charset="2"/>
              <a:buChar char="u"/>
            </a:pPr>
            <a:r>
              <a:rPr lang="ru-RU" altLang="ru-RU" sz="2600">
                <a:solidFill>
                  <a:srgbClr val="800080"/>
                </a:solidFill>
              </a:rPr>
              <a:t>автоматическая настройка адресов;</a:t>
            </a:r>
          </a:p>
          <a:p>
            <a:pPr>
              <a:spcBef>
                <a:spcPct val="20000"/>
              </a:spcBef>
              <a:buSzPct val="90000"/>
              <a:buFont typeface="Wingdings 2" panose="05020102010507070707" pitchFamily="18" charset="2"/>
              <a:buChar char="v"/>
            </a:pPr>
            <a:r>
              <a:rPr lang="ru-RU" altLang="ru-RU" sz="2600">
                <a:solidFill>
                  <a:srgbClr val="800080"/>
                </a:solidFill>
              </a:rPr>
              <a:t>поиск соседних </a:t>
            </a:r>
            <a:r>
              <a:rPr lang="en-US" altLang="ru-RU" sz="2600">
                <a:solidFill>
                  <a:srgbClr val="800080"/>
                </a:solidFill>
              </a:rPr>
              <a:t>IP</a:t>
            </a:r>
            <a:r>
              <a:rPr lang="ru-RU" altLang="ru-RU" sz="2600">
                <a:solidFill>
                  <a:srgbClr val="800080"/>
                </a:solidFill>
              </a:rPr>
              <a:t>-узлов;</a:t>
            </a:r>
          </a:p>
          <a:p>
            <a:pPr>
              <a:spcBef>
                <a:spcPct val="20000"/>
              </a:spcBef>
              <a:buSzPct val="90000"/>
              <a:buFont typeface="Wingdings 2" panose="05020102010507070707" pitchFamily="18" charset="2"/>
              <a:buChar char="w"/>
            </a:pPr>
            <a:r>
              <a:rPr lang="ru-RU" altLang="ru-RU" sz="2600">
                <a:solidFill>
                  <a:srgbClr val="800080"/>
                </a:solidFill>
              </a:rPr>
              <a:t>в условиях отсутствия маршрутизаторов.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39299" name="Text Box 3"/>
          <p:cNvSpPr txBox="1">
            <a:spLocks noChangeArrowheads="1"/>
          </p:cNvSpPr>
          <p:nvPr/>
        </p:nvSpPr>
        <p:spPr bwMode="auto">
          <a:xfrm>
            <a:off x="250825" y="863600"/>
            <a:ext cx="8642350" cy="3073400"/>
          </a:xfrm>
          <a:prstGeom prst="rect">
            <a:avLst/>
          </a:prstGeom>
          <a:noFill/>
          <a:ln w="57150">
            <a:solidFill>
              <a:srgbClr val="CC00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Lst>
        </p:spPr>
        <p:txBody>
          <a:bodyPr>
            <a:spAutoFit/>
          </a:bodyPr>
          <a:lstStyle/>
          <a:p>
            <a:pPr>
              <a:spcBef>
                <a:spcPct val="50000"/>
              </a:spcBef>
            </a:pPr>
            <a:r>
              <a:rPr lang="ru-RU" altLang="ru-RU" sz="3200">
                <a:solidFill>
                  <a:srgbClr val="800080"/>
                </a:solidFill>
              </a:rPr>
              <a:t>Маршрутизаторы никогда не должны транслировать в другие линии (каналы) связи какие-либо пакеты, содержащие в своих полях “Адрес отправителя сообщения” или “Адрес получателя” </a:t>
            </a:r>
            <a:r>
              <a:rPr lang="en-US" altLang="ru-RU" sz="3200">
                <a:solidFill>
                  <a:srgbClr val="800080"/>
                </a:solidFill>
              </a:rPr>
              <a:t>IPv</a:t>
            </a:r>
            <a:r>
              <a:rPr lang="ru-RU" altLang="ru-RU" sz="3200">
                <a:solidFill>
                  <a:srgbClr val="800080"/>
                </a:solidFill>
              </a:rPr>
              <a:t>6-адрес для локальной линии связи. </a:t>
            </a:r>
          </a:p>
        </p:txBody>
      </p:sp>
      <p:sp>
        <p:nvSpPr>
          <p:cNvPr id="439300" name="Text Box 4"/>
          <p:cNvSpPr txBox="1">
            <a:spLocks noChangeArrowheads="1"/>
          </p:cNvSpPr>
          <p:nvPr/>
        </p:nvSpPr>
        <p:spPr bwMode="auto">
          <a:xfrm>
            <a:off x="0" y="58594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Рис.12.7. Формат однонаправленного </a:t>
            </a:r>
            <a:r>
              <a:rPr lang="en-US" altLang="ru-RU" sz="2400" b="1">
                <a:solidFill>
                  <a:srgbClr val="800080"/>
                </a:solidFill>
              </a:rPr>
              <a:t>IPv</a:t>
            </a:r>
            <a:r>
              <a:rPr lang="ru-RU" altLang="ru-RU" sz="2400" b="1">
                <a:solidFill>
                  <a:srgbClr val="800080"/>
                </a:solidFill>
              </a:rPr>
              <a:t>6-адреса для локальной линии связи </a:t>
            </a:r>
          </a:p>
        </p:txBody>
      </p:sp>
      <p:grpSp>
        <p:nvGrpSpPr>
          <p:cNvPr id="439314" name="Group 18"/>
          <p:cNvGrpSpPr>
            <a:grpSpLocks/>
          </p:cNvGrpSpPr>
          <p:nvPr/>
        </p:nvGrpSpPr>
        <p:grpSpPr bwMode="auto">
          <a:xfrm>
            <a:off x="250825" y="4598988"/>
            <a:ext cx="8642350" cy="990600"/>
            <a:chOff x="158" y="2897"/>
            <a:chExt cx="5444" cy="624"/>
          </a:xfrm>
        </p:grpSpPr>
        <p:grpSp>
          <p:nvGrpSpPr>
            <p:cNvPr id="439302" name="Group 6"/>
            <p:cNvGrpSpPr>
              <a:grpSpLocks/>
            </p:cNvGrpSpPr>
            <p:nvPr/>
          </p:nvGrpSpPr>
          <p:grpSpPr bwMode="auto">
            <a:xfrm>
              <a:off x="2965" y="2897"/>
              <a:ext cx="2637" cy="624"/>
              <a:chOff x="158" y="2557"/>
              <a:chExt cx="5444" cy="624"/>
            </a:xfrm>
          </p:grpSpPr>
          <p:sp>
            <p:nvSpPr>
              <p:cNvPr id="439303" name="Line 7"/>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9304" name="Line 8"/>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9305" name="Text Box 9"/>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64</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39306" name="Text Box 10"/>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200">
                    <a:solidFill>
                      <a:srgbClr val="CC0000"/>
                    </a:solidFill>
                    <a:effectLst>
                      <a:outerShdw blurRad="38100" dist="38100" dir="2700000" algn="tl">
                        <a:srgbClr val="000000"/>
                      </a:outerShdw>
                    </a:effectLst>
                  </a:rPr>
                  <a:t>“Идентификатор интерфейса”</a:t>
                </a:r>
              </a:p>
            </p:txBody>
          </p:sp>
        </p:grpSp>
        <p:grpSp>
          <p:nvGrpSpPr>
            <p:cNvPr id="439307" name="Group 11"/>
            <p:cNvGrpSpPr>
              <a:grpSpLocks/>
            </p:cNvGrpSpPr>
            <p:nvPr/>
          </p:nvGrpSpPr>
          <p:grpSpPr bwMode="auto">
            <a:xfrm>
              <a:off x="158" y="2897"/>
              <a:ext cx="1106" cy="624"/>
              <a:chOff x="158" y="2557"/>
              <a:chExt cx="5444" cy="624"/>
            </a:xfrm>
          </p:grpSpPr>
          <p:sp>
            <p:nvSpPr>
              <p:cNvPr id="439308" name="Line 12"/>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9309" name="Line 13"/>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39310" name="Text Box 14"/>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10</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39311" name="Text Box 15"/>
              <p:cNvSpPr txBox="1">
                <a:spLocks noChangeArrowheads="1"/>
              </p:cNvSpPr>
              <p:nvPr/>
            </p:nvSpPr>
            <p:spPr bwMode="auto">
              <a:xfrm>
                <a:off x="158" y="2812"/>
                <a:ext cx="5444"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1111111010</a:t>
                </a:r>
              </a:p>
            </p:txBody>
          </p:sp>
        </p:grpSp>
        <p:sp>
          <p:nvSpPr>
            <p:cNvPr id="439312" name="Text Box 16"/>
            <p:cNvSpPr txBox="1">
              <a:spLocks noChangeArrowheads="1"/>
            </p:cNvSpPr>
            <p:nvPr/>
          </p:nvSpPr>
          <p:spPr bwMode="auto">
            <a:xfrm>
              <a:off x="1264" y="2897"/>
              <a:ext cx="17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54</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39313" name="Text Box 17"/>
            <p:cNvSpPr txBox="1">
              <a:spLocks noChangeArrowheads="1"/>
            </p:cNvSpPr>
            <p:nvPr/>
          </p:nvSpPr>
          <p:spPr bwMode="auto">
            <a:xfrm>
              <a:off x="1264" y="3152"/>
              <a:ext cx="1701" cy="369"/>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000….000</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1347" name="Text Box 3"/>
          <p:cNvSpPr txBox="1">
            <a:spLocks noChangeArrowheads="1"/>
          </p:cNvSpPr>
          <p:nvPr/>
        </p:nvSpPr>
        <p:spPr bwMode="auto">
          <a:xfrm>
            <a:off x="206375" y="1133475"/>
            <a:ext cx="8731250" cy="54530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3200" b="1">
                <a:solidFill>
                  <a:srgbClr val="800080"/>
                </a:solidFill>
              </a:rPr>
              <a:t>Однонаправленные </a:t>
            </a:r>
            <a:r>
              <a:rPr lang="en-GB" altLang="ru-RU" sz="3200" b="1">
                <a:solidFill>
                  <a:srgbClr val="800080"/>
                </a:solidFill>
              </a:rPr>
              <a:t>IP</a:t>
            </a:r>
            <a:r>
              <a:rPr lang="en-US" altLang="ru-RU" sz="3200" b="1">
                <a:solidFill>
                  <a:srgbClr val="800080"/>
                </a:solidFill>
              </a:rPr>
              <a:t>v</a:t>
            </a:r>
            <a:r>
              <a:rPr lang="ru-RU" altLang="ru-RU" sz="3200" b="1">
                <a:solidFill>
                  <a:srgbClr val="800080"/>
                </a:solidFill>
              </a:rPr>
              <a:t>6-адреса для локальных групп подсетей. </a:t>
            </a:r>
            <a:r>
              <a:rPr lang="ru-RU" altLang="ru-RU" sz="3200">
                <a:solidFill>
                  <a:srgbClr val="800080"/>
                </a:solidFill>
              </a:rPr>
              <a:t>Такие адреса были специально разработаны для обозначения интерфейсов внутри группы подсетей без использования в них глобальных префиксов. Однако в настоящее время применение данных адресов опротестовано (</a:t>
            </a:r>
            <a:r>
              <a:rPr lang="en-US" altLang="ru-RU" sz="3200">
                <a:solidFill>
                  <a:srgbClr val="800080"/>
                </a:solidFill>
              </a:rPr>
              <a:t>RFC</a:t>
            </a:r>
            <a:r>
              <a:rPr lang="ru-RU" altLang="ru-RU" sz="3200">
                <a:solidFill>
                  <a:srgbClr val="800080"/>
                </a:solidFill>
              </a:rPr>
              <a:t>-3879).</a:t>
            </a:r>
          </a:p>
          <a:p>
            <a:r>
              <a:rPr lang="ru-RU" altLang="ru-RU" sz="3200">
                <a:solidFill>
                  <a:srgbClr val="800080"/>
                </a:solidFill>
              </a:rPr>
              <a:t>На рис.12.8 представлен формат однонаправленного </a:t>
            </a:r>
            <a:r>
              <a:rPr lang="en-US" altLang="ru-RU" sz="3200">
                <a:solidFill>
                  <a:srgbClr val="800080"/>
                </a:solidFill>
              </a:rPr>
              <a:t>IPv</a:t>
            </a:r>
            <a:r>
              <a:rPr lang="ru-RU" altLang="ru-RU" sz="3200">
                <a:solidFill>
                  <a:srgbClr val="800080"/>
                </a:solidFill>
              </a:rPr>
              <a:t>6-адреса для локальных групп подсетей.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2371" name="Text Box 3"/>
          <p:cNvSpPr txBox="1">
            <a:spLocks noChangeArrowheads="1"/>
          </p:cNvSpPr>
          <p:nvPr/>
        </p:nvSpPr>
        <p:spPr bwMode="auto">
          <a:xfrm>
            <a:off x="250825" y="863600"/>
            <a:ext cx="8642350" cy="3138488"/>
          </a:xfrm>
          <a:prstGeom prst="rect">
            <a:avLst/>
          </a:prstGeom>
          <a:noFill/>
          <a:ln w="57150">
            <a:solidFill>
              <a:srgbClr val="CC00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Lst>
        </p:spPr>
        <p:txBody>
          <a:bodyPr>
            <a:spAutoFit/>
          </a:bodyPr>
          <a:lstStyle/>
          <a:p>
            <a:r>
              <a:rPr lang="ru-RU" altLang="ru-RU">
                <a:solidFill>
                  <a:srgbClr val="800080"/>
                </a:solidFill>
              </a:rPr>
              <a:t>Специализированное применение этого префикса (</a:t>
            </a:r>
            <a:r>
              <a:rPr lang="en-US" altLang="ru-RU">
                <a:solidFill>
                  <a:srgbClr val="800080"/>
                </a:solidFill>
              </a:rPr>
              <a:t>RFC</a:t>
            </a:r>
            <a:r>
              <a:rPr lang="ru-RU" altLang="ru-RU">
                <a:solidFill>
                  <a:srgbClr val="800080"/>
                </a:solidFill>
              </a:rPr>
              <a:t>-3513) больше не должно использоваться во вновь создаваемых системах (то есть в новых сетях это префикс должен рассматриваться как глобальный однонаправленный </a:t>
            </a:r>
            <a:r>
              <a:rPr lang="en-US" altLang="ru-RU">
                <a:solidFill>
                  <a:srgbClr val="800080"/>
                </a:solidFill>
              </a:rPr>
              <a:t>IPv</a:t>
            </a:r>
            <a:r>
              <a:rPr lang="ru-RU" altLang="ru-RU">
                <a:solidFill>
                  <a:srgbClr val="800080"/>
                </a:solidFill>
              </a:rPr>
              <a:t>6-адрес).</a:t>
            </a:r>
          </a:p>
          <a:p>
            <a:r>
              <a:rPr lang="ru-RU" altLang="ru-RU">
                <a:solidFill>
                  <a:srgbClr val="800080"/>
                </a:solidFill>
              </a:rPr>
              <a:t>В существующих сетях он может использоваться по-прежнему. </a:t>
            </a:r>
          </a:p>
        </p:txBody>
      </p:sp>
      <p:sp>
        <p:nvSpPr>
          <p:cNvPr id="442372" name="Text Box 4"/>
          <p:cNvSpPr txBox="1">
            <a:spLocks noChangeArrowheads="1"/>
          </p:cNvSpPr>
          <p:nvPr/>
        </p:nvSpPr>
        <p:spPr bwMode="auto">
          <a:xfrm>
            <a:off x="0" y="58594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Рис.12.8. Формат однонаправленного </a:t>
            </a:r>
            <a:r>
              <a:rPr lang="en-US" altLang="ru-RU" sz="2400" b="1">
                <a:solidFill>
                  <a:srgbClr val="800080"/>
                </a:solidFill>
              </a:rPr>
              <a:t>IPv</a:t>
            </a:r>
            <a:r>
              <a:rPr lang="ru-RU" altLang="ru-RU" sz="2400" b="1">
                <a:solidFill>
                  <a:srgbClr val="800080"/>
                </a:solidFill>
              </a:rPr>
              <a:t>6-адреса для локальных групп подсетей</a:t>
            </a:r>
            <a:r>
              <a:rPr lang="ru-RU" altLang="ru-RU" sz="2400">
                <a:solidFill>
                  <a:srgbClr val="800080"/>
                </a:solidFill>
              </a:rPr>
              <a:t> </a:t>
            </a:r>
          </a:p>
        </p:txBody>
      </p:sp>
      <p:grpSp>
        <p:nvGrpSpPr>
          <p:cNvPr id="442373" name="Group 5"/>
          <p:cNvGrpSpPr>
            <a:grpSpLocks/>
          </p:cNvGrpSpPr>
          <p:nvPr/>
        </p:nvGrpSpPr>
        <p:grpSpPr bwMode="auto">
          <a:xfrm>
            <a:off x="250825" y="4598988"/>
            <a:ext cx="8642350" cy="990600"/>
            <a:chOff x="158" y="2897"/>
            <a:chExt cx="5444" cy="624"/>
          </a:xfrm>
        </p:grpSpPr>
        <p:grpSp>
          <p:nvGrpSpPr>
            <p:cNvPr id="442374" name="Group 6"/>
            <p:cNvGrpSpPr>
              <a:grpSpLocks/>
            </p:cNvGrpSpPr>
            <p:nvPr/>
          </p:nvGrpSpPr>
          <p:grpSpPr bwMode="auto">
            <a:xfrm>
              <a:off x="2965" y="2897"/>
              <a:ext cx="2637" cy="624"/>
              <a:chOff x="158" y="2557"/>
              <a:chExt cx="5444" cy="624"/>
            </a:xfrm>
          </p:grpSpPr>
          <p:sp>
            <p:nvSpPr>
              <p:cNvPr id="442375" name="Line 7"/>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2376" name="Line 8"/>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2377" name="Text Box 9"/>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64</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42378" name="Text Box 10"/>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200">
                    <a:solidFill>
                      <a:srgbClr val="CC0000"/>
                    </a:solidFill>
                    <a:effectLst>
                      <a:outerShdw blurRad="38100" dist="38100" dir="2700000" algn="tl">
                        <a:srgbClr val="000000"/>
                      </a:outerShdw>
                    </a:effectLst>
                  </a:rPr>
                  <a:t>“Идентификатор интерфейса”</a:t>
                </a:r>
              </a:p>
            </p:txBody>
          </p:sp>
        </p:grpSp>
        <p:grpSp>
          <p:nvGrpSpPr>
            <p:cNvPr id="442379" name="Group 11"/>
            <p:cNvGrpSpPr>
              <a:grpSpLocks/>
            </p:cNvGrpSpPr>
            <p:nvPr/>
          </p:nvGrpSpPr>
          <p:grpSpPr bwMode="auto">
            <a:xfrm>
              <a:off x="158" y="2897"/>
              <a:ext cx="1106" cy="624"/>
              <a:chOff x="158" y="2557"/>
              <a:chExt cx="5444" cy="624"/>
            </a:xfrm>
          </p:grpSpPr>
          <p:sp>
            <p:nvSpPr>
              <p:cNvPr id="442380" name="Line 12"/>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2381" name="Line 13"/>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2382" name="Text Box 14"/>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10</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42383" name="Text Box 15"/>
              <p:cNvSpPr txBox="1">
                <a:spLocks noChangeArrowheads="1"/>
              </p:cNvSpPr>
              <p:nvPr/>
            </p:nvSpPr>
            <p:spPr bwMode="auto">
              <a:xfrm>
                <a:off x="158" y="2812"/>
                <a:ext cx="5444"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1111111011</a:t>
                </a:r>
              </a:p>
            </p:txBody>
          </p:sp>
        </p:grpSp>
        <p:sp>
          <p:nvSpPr>
            <p:cNvPr id="442384" name="Text Box 16"/>
            <p:cNvSpPr txBox="1">
              <a:spLocks noChangeArrowheads="1"/>
            </p:cNvSpPr>
            <p:nvPr/>
          </p:nvSpPr>
          <p:spPr bwMode="auto">
            <a:xfrm>
              <a:off x="1264" y="2897"/>
              <a:ext cx="17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54</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42385" name="Text Box 17"/>
            <p:cNvSpPr txBox="1">
              <a:spLocks noChangeArrowheads="1"/>
            </p:cNvSpPr>
            <p:nvPr/>
          </p:nvSpPr>
          <p:spPr bwMode="auto">
            <a:xfrm>
              <a:off x="1264" y="3152"/>
              <a:ext cx="1701" cy="369"/>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i="1">
                  <a:solidFill>
                    <a:srgbClr val="CC0000"/>
                  </a:solidFill>
                  <a:effectLst>
                    <a:outerShdw blurRad="38100" dist="38100" dir="2700000" algn="tl">
                      <a:srgbClr val="000000"/>
                    </a:outerShdw>
                  </a:effectLst>
                </a:rPr>
                <a:t>000….000</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3395"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12.6. </a:t>
            </a:r>
            <a:r>
              <a:rPr lang="ru-RU" altLang="ru-RU" sz="2400" b="1">
                <a:solidFill>
                  <a:srgbClr val="CC0000"/>
                </a:solidFill>
              </a:rPr>
              <a:t>Альтернативные</a:t>
            </a:r>
            <a:r>
              <a:rPr lang="ru-RU" altLang="ru-RU" sz="2400">
                <a:solidFill>
                  <a:srgbClr val="CC0000"/>
                </a:solidFill>
              </a:rPr>
              <a:t>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6-адреса</a:t>
            </a:r>
            <a:r>
              <a:rPr lang="ru-RU" altLang="ru-RU" sz="2400">
                <a:solidFill>
                  <a:srgbClr val="CC0000"/>
                </a:solidFill>
              </a:rPr>
              <a:t> </a:t>
            </a:r>
          </a:p>
        </p:txBody>
      </p:sp>
      <p:sp>
        <p:nvSpPr>
          <p:cNvPr id="443396" name="Text Box 4"/>
          <p:cNvSpPr txBox="1">
            <a:spLocks noChangeArrowheads="1"/>
          </p:cNvSpPr>
          <p:nvPr/>
        </p:nvSpPr>
        <p:spPr bwMode="auto">
          <a:xfrm>
            <a:off x="250825" y="1673225"/>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Альтернативный </a:t>
            </a:r>
            <a:r>
              <a:rPr lang="en-GB" altLang="ru-RU" sz="3200">
                <a:solidFill>
                  <a:srgbClr val="800080"/>
                </a:solidFill>
              </a:rPr>
              <a:t>IP</a:t>
            </a:r>
            <a:r>
              <a:rPr lang="en-US" altLang="ru-RU" sz="3200">
                <a:solidFill>
                  <a:srgbClr val="800080"/>
                </a:solidFill>
              </a:rPr>
              <a:t>v</a:t>
            </a:r>
            <a:r>
              <a:rPr lang="ru-RU" altLang="ru-RU" sz="3200">
                <a:solidFill>
                  <a:srgbClr val="800080"/>
                </a:solidFill>
              </a:rPr>
              <a:t>6-адрес представляет собой адрес, который присваивается нескольким сетевым интерфейсам (обычно принадлежащих различным </a:t>
            </a:r>
            <a:r>
              <a:rPr lang="en-US" altLang="ru-RU" sz="3200">
                <a:solidFill>
                  <a:srgbClr val="800080"/>
                </a:solidFill>
              </a:rPr>
              <a:t>IP</a:t>
            </a:r>
            <a:r>
              <a:rPr lang="ru-RU" altLang="ru-RU" sz="3200">
                <a:solidFill>
                  <a:srgbClr val="800080"/>
                </a:solidFill>
              </a:rPr>
              <a:t>-узлам). Переданный с таким адресом </a:t>
            </a:r>
            <a:r>
              <a:rPr lang="en-US" altLang="ru-RU" sz="3200">
                <a:solidFill>
                  <a:srgbClr val="800080"/>
                </a:solidFill>
              </a:rPr>
              <a:t>IP</a:t>
            </a:r>
            <a:r>
              <a:rPr lang="ru-RU" altLang="ru-RU" sz="3200">
                <a:solidFill>
                  <a:srgbClr val="800080"/>
                </a:solidFill>
              </a:rPr>
              <a:t>-пакет доставляется на один из сетевых интерфейсов (</a:t>
            </a:r>
            <a:r>
              <a:rPr lang="en-US" altLang="ru-RU" sz="3200">
                <a:solidFill>
                  <a:srgbClr val="800080"/>
                </a:solidFill>
              </a:rPr>
              <a:t>IP</a:t>
            </a:r>
            <a:r>
              <a:rPr lang="ru-RU" altLang="ru-RU" sz="3200">
                <a:solidFill>
                  <a:srgbClr val="800080"/>
                </a:solidFill>
              </a:rPr>
              <a:t>-узлов), имеющих такой адрес (то есть “ближайший” в соответствии с принятой метрикой протокола маршрутизации).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4419" name="Text Box 3"/>
          <p:cNvSpPr txBox="1">
            <a:spLocks noChangeArrowheads="1"/>
          </p:cNvSpPr>
          <p:nvPr/>
        </p:nvSpPr>
        <p:spPr bwMode="auto">
          <a:xfrm>
            <a:off x="0" y="131445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Альтернативные адреса выбираются из пространства однонаправленных </a:t>
            </a:r>
            <a:r>
              <a:rPr lang="en-US" altLang="ru-RU">
                <a:solidFill>
                  <a:srgbClr val="800080"/>
                </a:solidFill>
              </a:rPr>
              <a:t>IPv</a:t>
            </a:r>
            <a:r>
              <a:rPr lang="ru-RU" altLang="ru-RU">
                <a:solidFill>
                  <a:srgbClr val="800080"/>
                </a:solidFill>
              </a:rPr>
              <a:t>6-адресов, используя для этого один из возможных форматов однонаправленных адресов. Таким образом, альтернативные адреса, с точки зрения семантики, ничем не отличаются от однонаправленных адресов. Когда однонаправленный адрес присваивается нескольким сетевым интерфейсам, то он превращается в альтернативный адрес, а </a:t>
            </a:r>
            <a:r>
              <a:rPr lang="en-US" altLang="ru-RU">
                <a:solidFill>
                  <a:srgbClr val="800080"/>
                </a:solidFill>
              </a:rPr>
              <a:t>IP</a:t>
            </a:r>
            <a:r>
              <a:rPr lang="ru-RU" altLang="ru-RU">
                <a:solidFill>
                  <a:srgbClr val="800080"/>
                </a:solidFill>
              </a:rPr>
              <a:t>-узлы, которым присвоен этот адрес, должны однозначно “знать” (при их настройке), что такой адрес является альтернативным.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08579" name="Text Box 3"/>
          <p:cNvSpPr txBox="1">
            <a:spLocks noChangeArrowheads="1"/>
          </p:cNvSpPr>
          <p:nvPr/>
        </p:nvSpPr>
        <p:spPr bwMode="auto">
          <a:xfrm>
            <a:off x="385763" y="819150"/>
            <a:ext cx="83693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12.1. </a:t>
            </a:r>
            <a:r>
              <a:rPr lang="ru-RU" altLang="ru-RU" sz="2400" b="1">
                <a:solidFill>
                  <a:srgbClr val="CC0000"/>
                </a:solidFill>
              </a:rPr>
              <a:t>Модель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6-адресации</a:t>
            </a:r>
            <a:r>
              <a:rPr lang="ru-RU" altLang="ru-RU" sz="2400">
                <a:solidFill>
                  <a:srgbClr val="CC0000"/>
                </a:solidFill>
              </a:rPr>
              <a:t> </a:t>
            </a:r>
          </a:p>
        </p:txBody>
      </p:sp>
      <p:sp>
        <p:nvSpPr>
          <p:cNvPr id="408580" name="Text Box 4"/>
          <p:cNvSpPr txBox="1">
            <a:spLocks noChangeArrowheads="1"/>
          </p:cNvSpPr>
          <p:nvPr/>
        </p:nvSpPr>
        <p:spPr bwMode="auto">
          <a:xfrm>
            <a:off x="0" y="1584325"/>
            <a:ext cx="9144000"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GB" altLang="ru-RU" sz="2300">
                <a:solidFill>
                  <a:srgbClr val="800080"/>
                </a:solidFill>
              </a:rPr>
              <a:t>IP</a:t>
            </a:r>
            <a:r>
              <a:rPr lang="en-US" altLang="ru-RU" sz="2300">
                <a:solidFill>
                  <a:srgbClr val="800080"/>
                </a:solidFill>
              </a:rPr>
              <a:t>v</a:t>
            </a:r>
            <a:r>
              <a:rPr lang="ru-RU" altLang="ru-RU" sz="2300">
                <a:solidFill>
                  <a:srgbClr val="800080"/>
                </a:solidFill>
              </a:rPr>
              <a:t>6-адреса (</a:t>
            </a:r>
            <a:r>
              <a:rPr lang="en-US" altLang="ru-RU" sz="2300">
                <a:solidFill>
                  <a:srgbClr val="800080"/>
                </a:solidFill>
              </a:rPr>
              <a:t>RFC</a:t>
            </a:r>
            <a:r>
              <a:rPr lang="ru-RU" altLang="ru-RU" sz="2300">
                <a:solidFill>
                  <a:srgbClr val="800080"/>
                </a:solidFill>
              </a:rPr>
              <a:t>-4291) всех типов приписываются (привязаны) к сетевым интерфейсам, а не к </a:t>
            </a:r>
            <a:r>
              <a:rPr lang="en-US" altLang="ru-RU" sz="2300">
                <a:solidFill>
                  <a:srgbClr val="800080"/>
                </a:solidFill>
              </a:rPr>
              <a:t>IP</a:t>
            </a:r>
            <a:r>
              <a:rPr lang="ru-RU" altLang="ru-RU" sz="2300">
                <a:solidFill>
                  <a:srgbClr val="800080"/>
                </a:solidFill>
              </a:rPr>
              <a:t>-узлам (на практике один </a:t>
            </a:r>
            <a:r>
              <a:rPr lang="en-US" altLang="ru-RU" sz="2300">
                <a:solidFill>
                  <a:srgbClr val="800080"/>
                </a:solidFill>
              </a:rPr>
              <a:t>IP</a:t>
            </a:r>
            <a:r>
              <a:rPr lang="ru-RU" altLang="ru-RU" sz="2300">
                <a:solidFill>
                  <a:srgbClr val="800080"/>
                </a:solidFill>
              </a:rPr>
              <a:t>-узел может иметь несколько сетевых интерфейсов).</a:t>
            </a:r>
          </a:p>
          <a:p>
            <a:r>
              <a:rPr lang="ru-RU" altLang="ru-RU" sz="2300">
                <a:solidFill>
                  <a:srgbClr val="800080"/>
                </a:solidFill>
              </a:rPr>
              <a:t>Однонаправленный </a:t>
            </a:r>
            <a:r>
              <a:rPr lang="en-GB" altLang="ru-RU" sz="2300">
                <a:solidFill>
                  <a:srgbClr val="800080"/>
                </a:solidFill>
              </a:rPr>
              <a:t>IP</a:t>
            </a:r>
            <a:r>
              <a:rPr lang="en-US" altLang="ru-RU" sz="2300">
                <a:solidFill>
                  <a:srgbClr val="800080"/>
                </a:solidFill>
              </a:rPr>
              <a:t>v</a:t>
            </a:r>
            <a:r>
              <a:rPr lang="ru-RU" altLang="ru-RU" sz="2300">
                <a:solidFill>
                  <a:srgbClr val="800080"/>
                </a:solidFill>
              </a:rPr>
              <a:t>6-адрес указывает на одиночный сетевой интерфейс. Так как каждый сетевой интерфейс принадлежит одному </a:t>
            </a:r>
            <a:r>
              <a:rPr lang="en-US" altLang="ru-RU" sz="2300">
                <a:solidFill>
                  <a:srgbClr val="800080"/>
                </a:solidFill>
              </a:rPr>
              <a:t>IP</a:t>
            </a:r>
            <a:r>
              <a:rPr lang="ru-RU" altLang="ru-RU" sz="2300">
                <a:solidFill>
                  <a:srgbClr val="800080"/>
                </a:solidFill>
              </a:rPr>
              <a:t>-узлу, то в принципе, однонаправленные </a:t>
            </a:r>
            <a:r>
              <a:rPr lang="en-GB" altLang="ru-RU" sz="2300">
                <a:solidFill>
                  <a:srgbClr val="800080"/>
                </a:solidFill>
              </a:rPr>
              <a:t>IP</a:t>
            </a:r>
            <a:r>
              <a:rPr lang="en-US" altLang="ru-RU" sz="2300">
                <a:solidFill>
                  <a:srgbClr val="800080"/>
                </a:solidFill>
              </a:rPr>
              <a:t>v</a:t>
            </a:r>
            <a:r>
              <a:rPr lang="ru-RU" altLang="ru-RU" sz="2300">
                <a:solidFill>
                  <a:srgbClr val="800080"/>
                </a:solidFill>
              </a:rPr>
              <a:t>6-адреса можно использовать в качестве идентификатора </a:t>
            </a:r>
            <a:r>
              <a:rPr lang="en-US" altLang="ru-RU" sz="2300">
                <a:solidFill>
                  <a:srgbClr val="800080"/>
                </a:solidFill>
              </a:rPr>
              <a:t>IP</a:t>
            </a:r>
            <a:r>
              <a:rPr lang="ru-RU" altLang="ru-RU" sz="2300">
                <a:solidFill>
                  <a:srgbClr val="800080"/>
                </a:solidFill>
              </a:rPr>
              <a:t>-узла.</a:t>
            </a:r>
          </a:p>
          <a:p>
            <a:r>
              <a:rPr lang="ru-RU" altLang="ru-RU" sz="2300">
                <a:solidFill>
                  <a:srgbClr val="800080"/>
                </a:solidFill>
              </a:rPr>
              <a:t>Одно из требований к любому сетевому интерфейсу заключается в том, что он должен иметь, по крайней мере, один однонаправленный </a:t>
            </a:r>
            <a:r>
              <a:rPr lang="en-GB" altLang="ru-RU" sz="2300">
                <a:solidFill>
                  <a:srgbClr val="800080"/>
                </a:solidFill>
              </a:rPr>
              <a:t>IP</a:t>
            </a:r>
            <a:r>
              <a:rPr lang="en-US" altLang="ru-RU" sz="2300">
                <a:solidFill>
                  <a:srgbClr val="800080"/>
                </a:solidFill>
              </a:rPr>
              <a:t>v</a:t>
            </a:r>
            <a:r>
              <a:rPr lang="ru-RU" altLang="ru-RU" sz="2300">
                <a:solidFill>
                  <a:srgbClr val="800080"/>
                </a:solidFill>
              </a:rPr>
              <a:t>6-адрес, связанный с конкретным локальным каналом связи. Один сетевой интерфейс может также иметь несколько </a:t>
            </a:r>
            <a:r>
              <a:rPr lang="en-GB" altLang="ru-RU" sz="2300">
                <a:solidFill>
                  <a:srgbClr val="800080"/>
                </a:solidFill>
              </a:rPr>
              <a:t>IP</a:t>
            </a:r>
            <a:r>
              <a:rPr lang="en-US" altLang="ru-RU" sz="2300">
                <a:solidFill>
                  <a:srgbClr val="800080"/>
                </a:solidFill>
              </a:rPr>
              <a:t>v</a:t>
            </a:r>
            <a:r>
              <a:rPr lang="ru-RU" altLang="ru-RU" sz="2300">
                <a:solidFill>
                  <a:srgbClr val="800080"/>
                </a:solidFill>
              </a:rPr>
              <a:t>6-адресов различных типов (однонаправленный, альтернативный и групповой) или целый диапазон.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5443" name="Text Box 3"/>
          <p:cNvSpPr txBox="1">
            <a:spLocks noChangeArrowheads="1"/>
          </p:cNvSpPr>
          <p:nvPr/>
        </p:nvSpPr>
        <p:spPr bwMode="auto">
          <a:xfrm>
            <a:off x="0" y="1449388"/>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В любых назначаемых альтернативных адресах присутствует более длинный префикс “Р”, идентифицирующий топологический регион (сетевой сегмент), в котором постоянно присутствуют все интерфейсы, обозначенные альтернативными адресами с этим префиксом. Внутри региона, обозначенного префиксом “Р”, альтернативный адрес должен обслуживаться как выделенный компонент конкретной системы маршрутизации (обычно именуемый как главный маршрут — “</a:t>
            </a:r>
            <a:r>
              <a:rPr lang="en-US" altLang="ru-RU" sz="2600">
                <a:solidFill>
                  <a:srgbClr val="800080"/>
                </a:solidFill>
              </a:rPr>
              <a:t>host route</a:t>
            </a:r>
            <a:r>
              <a:rPr lang="ru-RU" altLang="ru-RU" sz="2600">
                <a:solidFill>
                  <a:srgbClr val="800080"/>
                </a:solidFill>
              </a:rPr>
              <a:t>”). За пределами региона, обозначенного префиксом “Р”, альтернативный адрес может быть объединен с префиксом “Р” в общий компонент маршрутизации.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6467" name="Text Box 3"/>
          <p:cNvSpPr txBox="1">
            <a:spLocks noChangeArrowheads="1"/>
          </p:cNvSpPr>
          <p:nvPr/>
        </p:nvSpPr>
        <p:spPr bwMode="auto">
          <a:xfrm>
            <a:off x="0" y="1179513"/>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a:t>
            </a:r>
            <a:r>
              <a:rPr lang="ru-RU" altLang="ru-RU" i="1" u="sng">
                <a:solidFill>
                  <a:srgbClr val="800080"/>
                </a:solidFill>
              </a:rPr>
              <a:t>Замечание</a:t>
            </a:r>
            <a:r>
              <a:rPr lang="ru-RU" altLang="ru-RU" i="1">
                <a:solidFill>
                  <a:srgbClr val="800080"/>
                </a:solidFill>
              </a:rPr>
              <a:t>. В наихудшем случае, префикс “Р” в группе альтернативных адресов может иметь нулевое значение, то есть адреса этой группы могут вообще не принадлежать топологическому сегменту. В таком случае, альтернативный адрес должен обслуживаться как выделенный компонент маршрутизации во всем пространстве </a:t>
            </a:r>
            <a:r>
              <a:rPr lang="en-US" altLang="ru-RU" i="1">
                <a:solidFill>
                  <a:srgbClr val="800080"/>
                </a:solidFill>
              </a:rPr>
              <a:t>Internet</a:t>
            </a:r>
            <a:r>
              <a:rPr lang="ru-RU" altLang="ru-RU" i="1">
                <a:solidFill>
                  <a:srgbClr val="800080"/>
                </a:solidFill>
              </a:rPr>
              <a:t>, в котором точно известно предельное число поддерживаемых “глобальных” групп альтернативных адресов. Более того, это предполагает, что обслуживание глобальных групп альтернативных адресов не допустимо или очень ограничено</a:t>
            </a:r>
            <a:r>
              <a:rPr lang="ru-RU" altLang="ru-RU">
                <a:solidFill>
                  <a:srgbClr val="800080"/>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7491" name="Text Box 3"/>
          <p:cNvSpPr txBox="1">
            <a:spLocks noChangeArrowheads="1"/>
          </p:cNvSpPr>
          <p:nvPr/>
        </p:nvSpPr>
        <p:spPr bwMode="auto">
          <a:xfrm>
            <a:off x="206375" y="1268413"/>
            <a:ext cx="87312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Предполагаемое использование альтернативных адресов заключается в следующем. Они могут применяться для идентификации группы маршрутизаторов, принадлежащей какой-либо организации, обеспечивающей функционирование </a:t>
            </a:r>
            <a:r>
              <a:rPr lang="en-US" altLang="ru-RU" sz="2400">
                <a:solidFill>
                  <a:srgbClr val="800080"/>
                </a:solidFill>
              </a:rPr>
              <a:t>Internet</a:t>
            </a:r>
            <a:r>
              <a:rPr lang="ru-RU" altLang="ru-RU" sz="2400">
                <a:solidFill>
                  <a:srgbClr val="800080"/>
                </a:solidFill>
              </a:rPr>
              <a:t>. Такие адреса могли бы использоваться как промежуточные адреса в заголовках маршрутизации </a:t>
            </a:r>
            <a:r>
              <a:rPr lang="en-US" altLang="ru-RU" sz="2400">
                <a:solidFill>
                  <a:srgbClr val="800080"/>
                </a:solidFill>
              </a:rPr>
              <a:t>IPv</a:t>
            </a:r>
            <a:r>
              <a:rPr lang="ru-RU" altLang="ru-RU" sz="2400">
                <a:solidFill>
                  <a:srgbClr val="800080"/>
                </a:solidFill>
              </a:rPr>
              <a:t>6-пакетов, для решения задачи доставки пакетов через систему соответствующего провайдера или группы провайдеров.</a:t>
            </a:r>
          </a:p>
          <a:p>
            <a:r>
              <a:rPr lang="ru-RU" altLang="ru-RU" sz="2400">
                <a:solidFill>
                  <a:srgbClr val="800080"/>
                </a:solidFill>
              </a:rPr>
              <a:t>Другим возможным применением альтернативных адресов может быть идентификация группы маршрутизаторов, закрепленной за соответствующим сегментом сети, или группы маршрутизаторов, обеспечивающих доступ к сегменту по соответствующему маршруту.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8515" name="Text Box 3"/>
          <p:cNvSpPr txBox="1">
            <a:spLocks noChangeArrowheads="1"/>
          </p:cNvSpPr>
          <p:nvPr/>
        </p:nvSpPr>
        <p:spPr bwMode="auto">
          <a:xfrm>
            <a:off x="0" y="1493838"/>
            <a:ext cx="914400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800080"/>
                </a:solidFill>
              </a:rPr>
              <a:t>Востребованные альтернативные </a:t>
            </a:r>
            <a:r>
              <a:rPr lang="en-GB" altLang="ru-RU" b="1">
                <a:solidFill>
                  <a:srgbClr val="800080"/>
                </a:solidFill>
              </a:rPr>
              <a:t>IP</a:t>
            </a:r>
            <a:r>
              <a:rPr lang="en-US" altLang="ru-RU" b="1">
                <a:solidFill>
                  <a:srgbClr val="800080"/>
                </a:solidFill>
              </a:rPr>
              <a:t>v</a:t>
            </a:r>
            <a:r>
              <a:rPr lang="ru-RU" altLang="ru-RU" b="1">
                <a:solidFill>
                  <a:srgbClr val="800080"/>
                </a:solidFill>
              </a:rPr>
              <a:t>6-адреса. </a:t>
            </a:r>
            <a:r>
              <a:rPr lang="ru-RU" altLang="ru-RU">
                <a:solidFill>
                  <a:srgbClr val="800080"/>
                </a:solidFill>
              </a:rPr>
              <a:t>В настоящее время определены альтернативные адреса для маршрутизаторов подсетей. Формат таких адресов представлен на рис.12.9.</a:t>
            </a:r>
          </a:p>
          <a:p>
            <a:r>
              <a:rPr lang="ru-RU" altLang="ru-RU">
                <a:solidFill>
                  <a:srgbClr val="800080"/>
                </a:solidFill>
              </a:rPr>
              <a:t>“Префикс подсети” в альтернативном адресе представляет собой префикс, который идентифицирует конкретную (выделенную) линию связи. Такой альтернативный адрес, с точки зрения семантики, совпадает с однонаправленным адресом интерфейса для линии связи, у которой групповой идентификатор интерфейсов равен нулю.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49539" name="Text Box 3"/>
          <p:cNvSpPr txBox="1">
            <a:spLocks noChangeArrowheads="1"/>
          </p:cNvSpPr>
          <p:nvPr/>
        </p:nvSpPr>
        <p:spPr bwMode="auto">
          <a:xfrm>
            <a:off x="0" y="58594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Рис.12.9. Формат альтернативных </a:t>
            </a:r>
            <a:r>
              <a:rPr lang="en-US" altLang="ru-RU" sz="2400" b="1">
                <a:solidFill>
                  <a:srgbClr val="800080"/>
                </a:solidFill>
              </a:rPr>
              <a:t>IPv</a:t>
            </a:r>
            <a:r>
              <a:rPr lang="ru-RU" altLang="ru-RU" sz="2400" b="1">
                <a:solidFill>
                  <a:srgbClr val="800080"/>
                </a:solidFill>
              </a:rPr>
              <a:t>6-адресв для маршрутизаторов подсетей</a:t>
            </a:r>
            <a:r>
              <a:rPr lang="ru-RU" altLang="ru-RU" sz="2400">
                <a:solidFill>
                  <a:srgbClr val="800080"/>
                </a:solidFill>
              </a:rPr>
              <a:t> </a:t>
            </a:r>
          </a:p>
        </p:txBody>
      </p:sp>
      <p:grpSp>
        <p:nvGrpSpPr>
          <p:cNvPr id="449553" name="Group 17"/>
          <p:cNvGrpSpPr>
            <a:grpSpLocks/>
          </p:cNvGrpSpPr>
          <p:nvPr/>
        </p:nvGrpSpPr>
        <p:grpSpPr bwMode="auto">
          <a:xfrm>
            <a:off x="250825" y="4598988"/>
            <a:ext cx="8642350" cy="990600"/>
            <a:chOff x="158" y="2897"/>
            <a:chExt cx="5444" cy="624"/>
          </a:xfrm>
        </p:grpSpPr>
        <p:grpSp>
          <p:nvGrpSpPr>
            <p:cNvPr id="449541" name="Group 5"/>
            <p:cNvGrpSpPr>
              <a:grpSpLocks/>
            </p:cNvGrpSpPr>
            <p:nvPr/>
          </p:nvGrpSpPr>
          <p:grpSpPr bwMode="auto">
            <a:xfrm>
              <a:off x="1689" y="2897"/>
              <a:ext cx="3913" cy="624"/>
              <a:chOff x="158" y="2557"/>
              <a:chExt cx="5444" cy="624"/>
            </a:xfrm>
          </p:grpSpPr>
          <p:sp>
            <p:nvSpPr>
              <p:cNvPr id="449542" name="Line 6"/>
              <p:cNvSpPr>
                <a:spLocks noChangeShapeType="1"/>
              </p:cNvSpPr>
              <p:nvPr/>
            </p:nvSpPr>
            <p:spPr bwMode="auto">
              <a:xfrm>
                <a:off x="5602"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9543" name="Line 7"/>
              <p:cNvSpPr>
                <a:spLocks noChangeShapeType="1"/>
              </p:cNvSpPr>
              <p:nvPr/>
            </p:nvSpPr>
            <p:spPr bwMode="auto">
              <a:xfrm>
                <a:off x="158" y="255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9544" name="Text Box 8"/>
              <p:cNvSpPr txBox="1">
                <a:spLocks noChangeArrowheads="1"/>
              </p:cNvSpPr>
              <p:nvPr/>
            </p:nvSpPr>
            <p:spPr bwMode="auto">
              <a:xfrm>
                <a:off x="158" y="2557"/>
                <a:ext cx="544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128</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49545" name="Text Box 9"/>
              <p:cNvSpPr txBox="1">
                <a:spLocks noChangeArrowheads="1"/>
              </p:cNvSpPr>
              <p:nvPr/>
            </p:nvSpPr>
            <p:spPr bwMode="auto">
              <a:xfrm>
                <a:off x="158" y="2812"/>
                <a:ext cx="5444" cy="369"/>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200" i="1">
                    <a:solidFill>
                      <a:srgbClr val="CC0000"/>
                    </a:solidFill>
                    <a:effectLst>
                      <a:outerShdw blurRad="38100" dist="38100" dir="2700000" algn="tl">
                        <a:srgbClr val="000000"/>
                      </a:outerShdw>
                    </a:effectLst>
                  </a:rPr>
                  <a:t>0000….0000</a:t>
                </a:r>
              </a:p>
            </p:txBody>
          </p:sp>
        </p:grpSp>
        <p:sp>
          <p:nvSpPr>
            <p:cNvPr id="449548" name="Line 12"/>
            <p:cNvSpPr>
              <a:spLocks noChangeShapeType="1"/>
            </p:cNvSpPr>
            <p:nvPr/>
          </p:nvSpPr>
          <p:spPr bwMode="auto">
            <a:xfrm>
              <a:off x="158" y="289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49549" name="Text Box 13"/>
            <p:cNvSpPr txBox="1">
              <a:spLocks noChangeArrowheads="1"/>
            </p:cNvSpPr>
            <p:nvPr/>
          </p:nvSpPr>
          <p:spPr bwMode="auto">
            <a:xfrm>
              <a:off x="158" y="2897"/>
              <a:ext cx="153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en-US" altLang="ru-RU" sz="2400" b="1" i="1">
                  <a:solidFill>
                    <a:srgbClr val="FF6600"/>
                  </a:solidFill>
                  <a:effectLst>
                    <a:outerShdw blurRad="38100" dist="38100" dir="2700000" algn="tl">
                      <a:srgbClr val="C0C0C0"/>
                    </a:outerShdw>
                  </a:effectLst>
                </a:rPr>
                <a:t>n</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49550" name="Text Box 14"/>
            <p:cNvSpPr txBox="1">
              <a:spLocks noChangeArrowheads="1"/>
            </p:cNvSpPr>
            <p:nvPr/>
          </p:nvSpPr>
          <p:spPr bwMode="auto">
            <a:xfrm>
              <a:off x="158" y="3152"/>
              <a:ext cx="1531" cy="369"/>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“Префикс подсети”</a:t>
              </a:r>
            </a:p>
          </p:txBody>
        </p:sp>
      </p:grpSp>
      <p:sp>
        <p:nvSpPr>
          <p:cNvPr id="449554" name="Text Box 18"/>
          <p:cNvSpPr txBox="1">
            <a:spLocks noChangeArrowheads="1"/>
          </p:cNvSpPr>
          <p:nvPr/>
        </p:nvSpPr>
        <p:spPr bwMode="auto">
          <a:xfrm>
            <a:off x="0" y="773113"/>
            <a:ext cx="9144000" cy="3441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ru-RU" sz="2200">
                <a:solidFill>
                  <a:srgbClr val="800080"/>
                </a:solidFill>
              </a:rPr>
              <a:t>IP</a:t>
            </a:r>
            <a:r>
              <a:rPr lang="ru-RU" altLang="ru-RU" sz="2200">
                <a:solidFill>
                  <a:srgbClr val="800080"/>
                </a:solidFill>
              </a:rPr>
              <a:t>-пакеты, переданные на альтернативный адрес для маршрутизатора подсети, будут транслироваться на один маршрутизатор конкретной подсети. Необходимо, чтобы все маршрутизаторы транслировали </a:t>
            </a:r>
            <a:r>
              <a:rPr lang="en-US" altLang="ru-RU" sz="2200">
                <a:solidFill>
                  <a:srgbClr val="800080"/>
                </a:solidFill>
              </a:rPr>
              <a:t>IP</a:t>
            </a:r>
            <a:r>
              <a:rPr lang="ru-RU" altLang="ru-RU" sz="2200">
                <a:solidFill>
                  <a:srgbClr val="800080"/>
                </a:solidFill>
              </a:rPr>
              <a:t>-пакеты с альтернативными адресами для маршрутизаторов подсетей в те подсети, в которых имеются интерфейсы с такими адресами.</a:t>
            </a:r>
          </a:p>
          <a:p>
            <a:r>
              <a:rPr lang="ru-RU" altLang="ru-RU" sz="2200">
                <a:solidFill>
                  <a:srgbClr val="800080"/>
                </a:solidFill>
              </a:rPr>
              <a:t>Альтернативный адрес для маршрутизатора подсети предназначен для использования в тех реальных сетях, в которых </a:t>
            </a:r>
            <a:r>
              <a:rPr lang="en-US" altLang="ru-RU" sz="2200">
                <a:solidFill>
                  <a:srgbClr val="800080"/>
                </a:solidFill>
              </a:rPr>
              <a:t>IP</a:t>
            </a:r>
            <a:r>
              <a:rPr lang="ru-RU" altLang="ru-RU" sz="2200">
                <a:solidFill>
                  <a:srgbClr val="800080"/>
                </a:solidFill>
              </a:rPr>
              <a:t>-узлу необходимо иметь соединение хотя бы с одним маршрутизатором из группы маршрутизаторов, обслуживающих сеть.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0563"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12.7. </a:t>
            </a:r>
            <a:r>
              <a:rPr lang="ru-RU" altLang="ru-RU" sz="2400" b="1">
                <a:solidFill>
                  <a:srgbClr val="CC0000"/>
                </a:solidFill>
              </a:rPr>
              <a:t>Групповые</a:t>
            </a:r>
            <a:r>
              <a:rPr lang="ru-RU" altLang="ru-RU" sz="2400">
                <a:solidFill>
                  <a:srgbClr val="CC0000"/>
                </a:solidFill>
              </a:rPr>
              <a:t>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6-адреса</a:t>
            </a:r>
            <a:r>
              <a:rPr lang="ru-RU" altLang="ru-RU" sz="2400">
                <a:solidFill>
                  <a:srgbClr val="CC0000"/>
                </a:solidFill>
              </a:rPr>
              <a:t> </a:t>
            </a:r>
          </a:p>
        </p:txBody>
      </p:sp>
      <p:sp>
        <p:nvSpPr>
          <p:cNvPr id="450564" name="Text Box 4"/>
          <p:cNvSpPr txBox="1">
            <a:spLocks noChangeArrowheads="1"/>
          </p:cNvSpPr>
          <p:nvPr/>
        </p:nvSpPr>
        <p:spPr bwMode="auto">
          <a:xfrm>
            <a:off x="0" y="1538288"/>
            <a:ext cx="9144000"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Групповой </a:t>
            </a:r>
            <a:r>
              <a:rPr lang="en-GB" altLang="ru-RU">
                <a:solidFill>
                  <a:srgbClr val="800080"/>
                </a:solidFill>
              </a:rPr>
              <a:t>IP</a:t>
            </a:r>
            <a:r>
              <a:rPr lang="en-US" altLang="ru-RU">
                <a:solidFill>
                  <a:srgbClr val="800080"/>
                </a:solidFill>
              </a:rPr>
              <a:t>v</a:t>
            </a:r>
            <a:r>
              <a:rPr lang="ru-RU" altLang="ru-RU">
                <a:solidFill>
                  <a:srgbClr val="800080"/>
                </a:solidFill>
              </a:rPr>
              <a:t>6-адрес представляет собой идентификатор группы интерфейсов (обычно на различных </a:t>
            </a:r>
            <a:r>
              <a:rPr lang="en-US" altLang="ru-RU">
                <a:solidFill>
                  <a:srgbClr val="800080"/>
                </a:solidFill>
              </a:rPr>
              <a:t>IP</a:t>
            </a:r>
            <a:r>
              <a:rPr lang="ru-RU" altLang="ru-RU">
                <a:solidFill>
                  <a:srgbClr val="800080"/>
                </a:solidFill>
              </a:rPr>
              <a:t>-узлах). Интерфейс может иметь любое количество групповых </a:t>
            </a:r>
            <a:r>
              <a:rPr lang="en-GB" altLang="ru-RU">
                <a:solidFill>
                  <a:srgbClr val="800080"/>
                </a:solidFill>
              </a:rPr>
              <a:t>IP</a:t>
            </a:r>
            <a:r>
              <a:rPr lang="en-US" altLang="ru-RU">
                <a:solidFill>
                  <a:srgbClr val="800080"/>
                </a:solidFill>
              </a:rPr>
              <a:t>v</a:t>
            </a:r>
            <a:r>
              <a:rPr lang="ru-RU" altLang="ru-RU">
                <a:solidFill>
                  <a:srgbClr val="800080"/>
                </a:solidFill>
              </a:rPr>
              <a:t>6-адресов. Формат таких адресов представлен на рис.12.10. </a:t>
            </a:r>
          </a:p>
        </p:txBody>
      </p:sp>
      <p:sp>
        <p:nvSpPr>
          <p:cNvPr id="450565" name="Text Box 5"/>
          <p:cNvSpPr txBox="1">
            <a:spLocks noChangeArrowheads="1"/>
          </p:cNvSpPr>
          <p:nvPr/>
        </p:nvSpPr>
        <p:spPr bwMode="auto">
          <a:xfrm>
            <a:off x="0" y="5994400"/>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Рис.12.10. Формат групповых </a:t>
            </a:r>
            <a:r>
              <a:rPr lang="en-US" altLang="ru-RU" sz="2400" b="1">
                <a:solidFill>
                  <a:srgbClr val="800080"/>
                </a:solidFill>
              </a:rPr>
              <a:t>IPv</a:t>
            </a:r>
            <a:r>
              <a:rPr lang="ru-RU" altLang="ru-RU" sz="2400" b="1">
                <a:solidFill>
                  <a:srgbClr val="800080"/>
                </a:solidFill>
              </a:rPr>
              <a:t>6-адресв</a:t>
            </a:r>
            <a:endParaRPr lang="ru-RU" altLang="ru-RU" sz="2400">
              <a:solidFill>
                <a:srgbClr val="800080"/>
              </a:solidFill>
            </a:endParaRPr>
          </a:p>
        </p:txBody>
      </p:sp>
      <p:grpSp>
        <p:nvGrpSpPr>
          <p:cNvPr id="450599" name="Group 39"/>
          <p:cNvGrpSpPr>
            <a:grpSpLocks/>
          </p:cNvGrpSpPr>
          <p:nvPr/>
        </p:nvGrpSpPr>
        <p:grpSpPr bwMode="auto">
          <a:xfrm>
            <a:off x="250825" y="4329113"/>
            <a:ext cx="8642350" cy="1125537"/>
            <a:chOff x="158" y="2727"/>
            <a:chExt cx="5444" cy="709"/>
          </a:xfrm>
        </p:grpSpPr>
        <p:sp>
          <p:nvSpPr>
            <p:cNvPr id="450568" name="Line 8"/>
            <p:cNvSpPr>
              <a:spLocks noChangeShapeType="1"/>
            </p:cNvSpPr>
            <p:nvPr/>
          </p:nvSpPr>
          <p:spPr bwMode="auto">
            <a:xfrm>
              <a:off x="5602" y="272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50569" name="Line 9"/>
            <p:cNvSpPr>
              <a:spLocks noChangeShapeType="1"/>
            </p:cNvSpPr>
            <p:nvPr/>
          </p:nvSpPr>
          <p:spPr bwMode="auto">
            <a:xfrm>
              <a:off x="2880" y="272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50570" name="Text Box 10"/>
            <p:cNvSpPr txBox="1">
              <a:spLocks noChangeArrowheads="1"/>
            </p:cNvSpPr>
            <p:nvPr/>
          </p:nvSpPr>
          <p:spPr bwMode="auto">
            <a:xfrm>
              <a:off x="2880" y="2727"/>
              <a:ext cx="272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200" b="1" i="1">
                  <a:solidFill>
                    <a:srgbClr val="FF6600"/>
                  </a:solidFill>
                  <a:effectLst>
                    <a:outerShdw blurRad="38100" dist="38100" dir="2700000" algn="tl">
                      <a:srgbClr val="C0C0C0"/>
                    </a:outerShdw>
                  </a:effectLst>
                </a:rPr>
                <a:t>112</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50571" name="Text Box 11"/>
            <p:cNvSpPr txBox="1">
              <a:spLocks noChangeArrowheads="1"/>
            </p:cNvSpPr>
            <p:nvPr/>
          </p:nvSpPr>
          <p:spPr bwMode="auto">
            <a:xfrm>
              <a:off x="2880" y="2982"/>
              <a:ext cx="2722" cy="454"/>
            </a:xfrm>
            <a:prstGeom prst="rect">
              <a:avLst/>
            </a:prstGeom>
            <a:solidFill>
              <a:srgbClr val="FF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“Идентификатор группы”</a:t>
              </a:r>
            </a:p>
          </p:txBody>
        </p:sp>
        <p:sp>
          <p:nvSpPr>
            <p:cNvPr id="450572" name="Line 12"/>
            <p:cNvSpPr>
              <a:spLocks noChangeShapeType="1"/>
            </p:cNvSpPr>
            <p:nvPr/>
          </p:nvSpPr>
          <p:spPr bwMode="auto">
            <a:xfrm>
              <a:off x="158" y="272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50573" name="Text Box 13"/>
            <p:cNvSpPr txBox="1">
              <a:spLocks noChangeArrowheads="1"/>
            </p:cNvSpPr>
            <p:nvPr/>
          </p:nvSpPr>
          <p:spPr bwMode="auto">
            <a:xfrm>
              <a:off x="158" y="2755"/>
              <a:ext cx="107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400" b="1" i="1">
                  <a:solidFill>
                    <a:srgbClr val="FF6600"/>
                  </a:solidFill>
                  <a:effectLst>
                    <a:outerShdw blurRad="38100" dist="38100" dir="2700000" algn="tl">
                      <a:srgbClr val="C0C0C0"/>
                    </a:outerShdw>
                  </a:effectLst>
                </a:rPr>
                <a:t>8</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битов</a:t>
              </a:r>
            </a:p>
          </p:txBody>
        </p:sp>
        <p:sp>
          <p:nvSpPr>
            <p:cNvPr id="450574" name="Text Box 14"/>
            <p:cNvSpPr txBox="1">
              <a:spLocks noChangeArrowheads="1"/>
            </p:cNvSpPr>
            <p:nvPr/>
          </p:nvSpPr>
          <p:spPr bwMode="auto">
            <a:xfrm>
              <a:off x="158" y="2982"/>
              <a:ext cx="1078" cy="454"/>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i="1">
                  <a:solidFill>
                    <a:srgbClr val="CC0000"/>
                  </a:solidFill>
                  <a:effectLst>
                    <a:outerShdw blurRad="38100" dist="38100" dir="2700000" algn="tl">
                      <a:srgbClr val="000000"/>
                    </a:outerShdw>
                  </a:effectLst>
                </a:rPr>
                <a:t>11111111</a:t>
              </a:r>
            </a:p>
          </p:txBody>
        </p:sp>
        <p:sp>
          <p:nvSpPr>
            <p:cNvPr id="450581" name="Line 21"/>
            <p:cNvSpPr>
              <a:spLocks noChangeShapeType="1"/>
            </p:cNvSpPr>
            <p:nvPr/>
          </p:nvSpPr>
          <p:spPr bwMode="auto">
            <a:xfrm>
              <a:off x="2030" y="272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50582" name="Text Box 22"/>
            <p:cNvSpPr txBox="1">
              <a:spLocks noChangeArrowheads="1"/>
            </p:cNvSpPr>
            <p:nvPr/>
          </p:nvSpPr>
          <p:spPr bwMode="auto">
            <a:xfrm>
              <a:off x="2030" y="2755"/>
              <a:ext cx="85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400" b="1" i="1">
                  <a:solidFill>
                    <a:srgbClr val="FF6600"/>
                  </a:solidFill>
                  <a:effectLst>
                    <a:outerShdw blurRad="38100" dist="38100" dir="2700000" algn="tl">
                      <a:srgbClr val="C0C0C0"/>
                    </a:outerShdw>
                  </a:effectLst>
                </a:rPr>
                <a:t>4</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50583" name="Text Box 23"/>
            <p:cNvSpPr txBox="1">
              <a:spLocks noChangeArrowheads="1"/>
            </p:cNvSpPr>
            <p:nvPr/>
          </p:nvSpPr>
          <p:spPr bwMode="auto">
            <a:xfrm>
              <a:off x="2030" y="2982"/>
              <a:ext cx="851" cy="454"/>
            </a:xfrm>
            <a:prstGeom prst="rect">
              <a:avLst/>
            </a:prstGeom>
            <a:solidFill>
              <a:srgbClr val="FFCCCC"/>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800">
                  <a:solidFill>
                    <a:srgbClr val="CC0000"/>
                  </a:solidFill>
                  <a:effectLst>
                    <a:outerShdw blurRad="38100" dist="38100" dir="2700000" algn="tl">
                      <a:srgbClr val="000000"/>
                    </a:outerShdw>
                  </a:effectLst>
                </a:rPr>
                <a:t>“Диапазон”</a:t>
              </a:r>
            </a:p>
          </p:txBody>
        </p:sp>
        <p:sp>
          <p:nvSpPr>
            <p:cNvPr id="450589" name="Line 29"/>
            <p:cNvSpPr>
              <a:spLocks noChangeShapeType="1"/>
            </p:cNvSpPr>
            <p:nvPr/>
          </p:nvSpPr>
          <p:spPr bwMode="auto">
            <a:xfrm>
              <a:off x="1236" y="272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50590" name="Text Box 30"/>
            <p:cNvSpPr txBox="1">
              <a:spLocks noChangeArrowheads="1"/>
            </p:cNvSpPr>
            <p:nvPr/>
          </p:nvSpPr>
          <p:spPr bwMode="auto">
            <a:xfrm>
              <a:off x="1236" y="2755"/>
              <a:ext cx="82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400" b="1" i="1">
                  <a:solidFill>
                    <a:srgbClr val="FF6600"/>
                  </a:solidFill>
                  <a:effectLst>
                    <a:outerShdw blurRad="38100" dist="38100" dir="2700000" algn="tl">
                      <a:srgbClr val="C0C0C0"/>
                    </a:outerShdw>
                  </a:effectLst>
                </a:rPr>
                <a:t>4</a:t>
              </a:r>
              <a:r>
                <a:rPr lang="en-US" altLang="ru-RU" sz="2200" b="1" i="1">
                  <a:solidFill>
                    <a:srgbClr val="FF6600"/>
                  </a:solidFill>
                  <a:effectLst>
                    <a:outerShdw blurRad="38100" dist="38100" dir="2700000" algn="tl">
                      <a:srgbClr val="C0C0C0"/>
                    </a:outerShdw>
                  </a:effectLst>
                </a:rPr>
                <a:t> </a:t>
              </a:r>
              <a:r>
                <a:rPr lang="ru-RU" altLang="ru-RU" sz="2200" b="1" i="1">
                  <a:solidFill>
                    <a:srgbClr val="FF6600"/>
                  </a:solidFill>
                  <a:effectLst>
                    <a:outerShdw blurRad="38100" dist="38100" dir="2700000" algn="tl">
                      <a:srgbClr val="C0C0C0"/>
                    </a:outerShdw>
                  </a:effectLst>
                </a:rPr>
                <a:t>бита</a:t>
              </a:r>
            </a:p>
          </p:txBody>
        </p:sp>
        <p:sp>
          <p:nvSpPr>
            <p:cNvPr id="450591" name="Text Box 31"/>
            <p:cNvSpPr txBox="1">
              <a:spLocks noChangeArrowheads="1"/>
            </p:cNvSpPr>
            <p:nvPr/>
          </p:nvSpPr>
          <p:spPr bwMode="auto">
            <a:xfrm>
              <a:off x="1236" y="2982"/>
              <a:ext cx="794" cy="227"/>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000">
                  <a:solidFill>
                    <a:srgbClr val="CC0000"/>
                  </a:solidFill>
                  <a:effectLst>
                    <a:outerShdw blurRad="38100" dist="38100" dir="2700000" algn="tl">
                      <a:srgbClr val="000000"/>
                    </a:outerShdw>
                  </a:effectLst>
                </a:rPr>
                <a:t>“Флаги”</a:t>
              </a:r>
            </a:p>
          </p:txBody>
        </p:sp>
        <p:sp>
          <p:nvSpPr>
            <p:cNvPr id="450595" name="Text Box 35"/>
            <p:cNvSpPr txBox="1">
              <a:spLocks noChangeArrowheads="1"/>
            </p:cNvSpPr>
            <p:nvPr/>
          </p:nvSpPr>
          <p:spPr bwMode="auto">
            <a:xfrm>
              <a:off x="1236" y="3209"/>
              <a:ext cx="198" cy="226"/>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800" i="1">
                  <a:solidFill>
                    <a:srgbClr val="CC0000"/>
                  </a:solidFill>
                  <a:effectLst>
                    <a:outerShdw blurRad="38100" dist="38100" dir="2700000" algn="tl">
                      <a:srgbClr val="000000"/>
                    </a:outerShdw>
                  </a:effectLst>
                </a:rPr>
                <a:t>0</a:t>
              </a:r>
            </a:p>
          </p:txBody>
        </p:sp>
        <p:sp>
          <p:nvSpPr>
            <p:cNvPr id="450596" name="Text Box 36"/>
            <p:cNvSpPr txBox="1">
              <a:spLocks noChangeArrowheads="1"/>
            </p:cNvSpPr>
            <p:nvPr/>
          </p:nvSpPr>
          <p:spPr bwMode="auto">
            <a:xfrm>
              <a:off x="1434" y="3209"/>
              <a:ext cx="198" cy="226"/>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1800">
                  <a:solidFill>
                    <a:srgbClr val="CC0000"/>
                  </a:solidFill>
                  <a:effectLst>
                    <a:outerShdw blurRad="38100" dist="38100" dir="2700000" algn="tl">
                      <a:srgbClr val="000000"/>
                    </a:outerShdw>
                  </a:effectLst>
                </a:rPr>
                <a:t>R</a:t>
              </a:r>
              <a:endParaRPr lang="ru-RU" altLang="ru-RU" sz="1800">
                <a:solidFill>
                  <a:srgbClr val="CC0000"/>
                </a:solidFill>
                <a:effectLst>
                  <a:outerShdw blurRad="38100" dist="38100" dir="2700000" algn="tl">
                    <a:srgbClr val="000000"/>
                  </a:outerShdw>
                </a:effectLst>
              </a:endParaRPr>
            </a:p>
          </p:txBody>
        </p:sp>
        <p:sp>
          <p:nvSpPr>
            <p:cNvPr id="450597" name="Text Box 37"/>
            <p:cNvSpPr txBox="1">
              <a:spLocks noChangeArrowheads="1"/>
            </p:cNvSpPr>
            <p:nvPr/>
          </p:nvSpPr>
          <p:spPr bwMode="auto">
            <a:xfrm>
              <a:off x="1633" y="3209"/>
              <a:ext cx="198" cy="226"/>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1800">
                  <a:solidFill>
                    <a:srgbClr val="CC0000"/>
                  </a:solidFill>
                  <a:effectLst>
                    <a:outerShdw blurRad="38100" dist="38100" dir="2700000" algn="tl">
                      <a:srgbClr val="000000"/>
                    </a:outerShdw>
                  </a:effectLst>
                </a:rPr>
                <a:t>P</a:t>
              </a:r>
              <a:endParaRPr lang="ru-RU" altLang="ru-RU" sz="1800">
                <a:solidFill>
                  <a:srgbClr val="CC0000"/>
                </a:solidFill>
                <a:effectLst>
                  <a:outerShdw blurRad="38100" dist="38100" dir="2700000" algn="tl">
                    <a:srgbClr val="000000"/>
                  </a:outerShdw>
                </a:effectLst>
              </a:endParaRPr>
            </a:p>
          </p:txBody>
        </p:sp>
        <p:sp>
          <p:nvSpPr>
            <p:cNvPr id="450598" name="Text Box 38"/>
            <p:cNvSpPr txBox="1">
              <a:spLocks noChangeArrowheads="1"/>
            </p:cNvSpPr>
            <p:nvPr/>
          </p:nvSpPr>
          <p:spPr bwMode="auto">
            <a:xfrm>
              <a:off x="1831" y="3209"/>
              <a:ext cx="199" cy="226"/>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en-US" altLang="ru-RU" sz="1800">
                  <a:solidFill>
                    <a:srgbClr val="CC0000"/>
                  </a:solidFill>
                  <a:effectLst>
                    <a:outerShdw blurRad="38100" dist="38100" dir="2700000" algn="tl">
                      <a:srgbClr val="000000"/>
                    </a:outerShdw>
                  </a:effectLst>
                </a:rPr>
                <a:t>T</a:t>
              </a:r>
              <a:endParaRPr lang="ru-RU" altLang="ru-RU" sz="1800">
                <a:solidFill>
                  <a:srgbClr val="CC0000"/>
                </a:solidFill>
                <a:effectLst>
                  <a:outerShdw blurRad="38100" dist="38100" dir="2700000" algn="tl">
                    <a:srgbClr val="000000"/>
                  </a:outerShdw>
                </a:effectLst>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1587" name="Text Box 3"/>
          <p:cNvSpPr txBox="1">
            <a:spLocks noChangeArrowheads="1"/>
          </p:cNvSpPr>
          <p:nvPr/>
        </p:nvSpPr>
        <p:spPr bwMode="auto">
          <a:xfrm>
            <a:off x="250825" y="1089025"/>
            <a:ext cx="8686800" cy="51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Поля </a:t>
            </a:r>
            <a:r>
              <a:rPr lang="en-GB" altLang="ru-RU">
                <a:solidFill>
                  <a:srgbClr val="800080"/>
                </a:solidFill>
              </a:rPr>
              <a:t>IP</a:t>
            </a:r>
            <a:r>
              <a:rPr lang="en-US" altLang="ru-RU">
                <a:solidFill>
                  <a:srgbClr val="800080"/>
                </a:solidFill>
              </a:rPr>
              <a:t>v</a:t>
            </a:r>
            <a:r>
              <a:rPr lang="ru-RU" altLang="ru-RU">
                <a:solidFill>
                  <a:srgbClr val="800080"/>
                </a:solidFill>
              </a:rPr>
              <a:t>6-адреса имеют следующие значения:</a:t>
            </a:r>
          </a:p>
        </p:txBody>
      </p:sp>
      <p:sp>
        <p:nvSpPr>
          <p:cNvPr id="451588" name="Text Box 4"/>
          <p:cNvSpPr txBox="1">
            <a:spLocks noChangeArrowheads="1"/>
          </p:cNvSpPr>
          <p:nvPr/>
        </p:nvSpPr>
        <p:spPr bwMode="auto">
          <a:xfrm>
            <a:off x="0" y="1628775"/>
            <a:ext cx="9144000"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300" i="1">
                <a:solidFill>
                  <a:srgbClr val="800080"/>
                </a:solidFill>
              </a:rPr>
              <a:t>8-битовое поле, состоящее из единиц</a:t>
            </a:r>
            <a:r>
              <a:rPr lang="ru-RU" altLang="ru-RU" sz="2300">
                <a:solidFill>
                  <a:srgbClr val="800080"/>
                </a:solidFill>
              </a:rPr>
              <a:t> — указывает на то, что адрес является групповым </a:t>
            </a:r>
            <a:r>
              <a:rPr lang="en-GB" altLang="ru-RU" sz="2300">
                <a:solidFill>
                  <a:srgbClr val="800080"/>
                </a:solidFill>
              </a:rPr>
              <a:t>IP</a:t>
            </a:r>
            <a:r>
              <a:rPr lang="en-US" altLang="ru-RU" sz="2300">
                <a:solidFill>
                  <a:srgbClr val="800080"/>
                </a:solidFill>
              </a:rPr>
              <a:t>v</a:t>
            </a:r>
            <a:r>
              <a:rPr lang="ru-RU" altLang="ru-RU" sz="2300">
                <a:solidFill>
                  <a:srgbClr val="800080"/>
                </a:solidFill>
              </a:rPr>
              <a:t>6-адресом;</a:t>
            </a:r>
            <a:endParaRPr lang="en-US" altLang="ru-RU" sz="2300">
              <a:solidFill>
                <a:srgbClr val="800080"/>
              </a:solidFill>
            </a:endParaRPr>
          </a:p>
          <a:p>
            <a:pPr>
              <a:buSzPct val="90000"/>
              <a:buFont typeface="Wingdings 2" panose="05020102010507070707" pitchFamily="18" charset="2"/>
              <a:buChar char="k"/>
            </a:pPr>
            <a:r>
              <a:rPr lang="ru-RU" altLang="ru-RU" sz="2300" i="1">
                <a:solidFill>
                  <a:srgbClr val="800080"/>
                </a:solidFill>
              </a:rPr>
              <a:t>4-битовое поле “Флаги”</a:t>
            </a:r>
            <a:r>
              <a:rPr lang="ru-RU" altLang="ru-RU" sz="2300">
                <a:solidFill>
                  <a:srgbClr val="800080"/>
                </a:solidFill>
              </a:rPr>
              <a:t>. Старший бит поля зарезервирован и всегда должен быть нулевым. Назначение и правила использования бита “</a:t>
            </a:r>
            <a:r>
              <a:rPr lang="en-US" altLang="ru-RU" sz="2300">
                <a:solidFill>
                  <a:srgbClr val="800080"/>
                </a:solidFill>
              </a:rPr>
              <a:t>R</a:t>
            </a:r>
            <a:r>
              <a:rPr lang="ru-RU" altLang="ru-RU" sz="2300">
                <a:solidFill>
                  <a:srgbClr val="800080"/>
                </a:solidFill>
              </a:rPr>
              <a:t>” представлены в стандарте </a:t>
            </a:r>
            <a:r>
              <a:rPr lang="en-US" altLang="ru-RU" sz="2300">
                <a:solidFill>
                  <a:srgbClr val="800080"/>
                </a:solidFill>
              </a:rPr>
              <a:t>RFC</a:t>
            </a:r>
            <a:r>
              <a:rPr lang="ru-RU" altLang="ru-RU" sz="2300">
                <a:solidFill>
                  <a:srgbClr val="800080"/>
                </a:solidFill>
              </a:rPr>
              <a:t>-3956. Назначение и правила использования бита “Р” представлены в стандарте </a:t>
            </a:r>
            <a:r>
              <a:rPr lang="en-US" altLang="ru-RU" sz="2300">
                <a:solidFill>
                  <a:srgbClr val="800080"/>
                </a:solidFill>
              </a:rPr>
              <a:t>RFC</a:t>
            </a:r>
            <a:r>
              <a:rPr lang="ru-RU" altLang="ru-RU" sz="2300">
                <a:solidFill>
                  <a:srgbClr val="800080"/>
                </a:solidFill>
              </a:rPr>
              <a:t>-3306. Если бит “Т” имеет нулевое значение — это означает, что имеет место жестко закрепленный за кем-то или за чем-то (так называемый “всем (хорошо) известный” — “</a:t>
            </a:r>
            <a:r>
              <a:rPr lang="en-US" altLang="ru-RU" sz="2300">
                <a:solidFill>
                  <a:srgbClr val="800080"/>
                </a:solidFill>
              </a:rPr>
              <a:t>well</a:t>
            </a:r>
            <a:r>
              <a:rPr lang="ru-RU" altLang="ru-RU" sz="2300">
                <a:solidFill>
                  <a:srgbClr val="800080"/>
                </a:solidFill>
              </a:rPr>
              <a:t>-</a:t>
            </a:r>
            <a:r>
              <a:rPr lang="en-US" altLang="ru-RU" sz="2300">
                <a:solidFill>
                  <a:srgbClr val="800080"/>
                </a:solidFill>
              </a:rPr>
              <a:t>known</a:t>
            </a:r>
            <a:r>
              <a:rPr lang="ru-RU" altLang="ru-RU" sz="2300">
                <a:solidFill>
                  <a:srgbClr val="800080"/>
                </a:solidFill>
              </a:rPr>
              <a:t>”) групповой </a:t>
            </a:r>
            <a:r>
              <a:rPr lang="en-US" altLang="ru-RU" sz="2300">
                <a:solidFill>
                  <a:srgbClr val="800080"/>
                </a:solidFill>
              </a:rPr>
              <a:t>IPv</a:t>
            </a:r>
            <a:r>
              <a:rPr lang="ru-RU" altLang="ru-RU" sz="2300">
                <a:solidFill>
                  <a:srgbClr val="800080"/>
                </a:solidFill>
              </a:rPr>
              <a:t>6-адрес, назначаемый </a:t>
            </a:r>
            <a:r>
              <a:rPr lang="en-US" altLang="ru-RU" sz="2300">
                <a:solidFill>
                  <a:srgbClr val="800080"/>
                </a:solidFill>
              </a:rPr>
              <a:t>IANA</a:t>
            </a:r>
            <a:r>
              <a:rPr lang="ru-RU" altLang="ru-RU" sz="2300">
                <a:solidFill>
                  <a:srgbClr val="800080"/>
                </a:solidFill>
              </a:rPr>
              <a:t> (</a:t>
            </a:r>
            <a:r>
              <a:rPr lang="en-US" altLang="ru-RU" sz="2300">
                <a:solidFill>
                  <a:srgbClr val="800080"/>
                </a:solidFill>
              </a:rPr>
              <a:t>Internet Assigned Numbers Authority</a:t>
            </a:r>
            <a:r>
              <a:rPr lang="ru-RU" altLang="ru-RU" sz="2300">
                <a:solidFill>
                  <a:srgbClr val="800080"/>
                </a:solidFill>
              </a:rPr>
              <a:t>). Если же бит “Т” имеет значение “1” — это означает, что имеет место временно закрепленный за кем-то или за чем-то (“временно” или “динамически” назначаемый) групповой </a:t>
            </a:r>
            <a:r>
              <a:rPr lang="en-US" altLang="ru-RU" sz="2300">
                <a:solidFill>
                  <a:srgbClr val="800080"/>
                </a:solidFill>
              </a:rPr>
              <a:t>IPv</a:t>
            </a:r>
            <a:r>
              <a:rPr lang="ru-RU" altLang="ru-RU" sz="2300">
                <a:solidFill>
                  <a:srgbClr val="800080"/>
                </a:solidFill>
              </a:rPr>
              <a:t>6-адрес;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2611" name="Text Box 3"/>
          <p:cNvSpPr txBox="1">
            <a:spLocks noChangeArrowheads="1"/>
          </p:cNvSpPr>
          <p:nvPr/>
        </p:nvSpPr>
        <p:spPr bwMode="auto">
          <a:xfrm>
            <a:off x="0" y="1089025"/>
            <a:ext cx="9144000" cy="1679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l"/>
            </a:pPr>
            <a:r>
              <a:rPr lang="ru-RU" altLang="ru-RU" sz="2600" i="1">
                <a:solidFill>
                  <a:srgbClr val="800080"/>
                </a:solidFill>
              </a:rPr>
              <a:t>4-битовое поле “Диапазон”</a:t>
            </a:r>
            <a:r>
              <a:rPr lang="ru-RU" altLang="ru-RU" sz="2600">
                <a:solidFill>
                  <a:srgbClr val="800080"/>
                </a:solidFill>
              </a:rPr>
              <a:t>. Это поле используется для характеристики (ограничения) диапазона используемого набора групповых адресов. Оно может принимать следующие значения:</a:t>
            </a:r>
          </a:p>
        </p:txBody>
      </p:sp>
      <p:sp>
        <p:nvSpPr>
          <p:cNvPr id="452612" name="Text Box 4"/>
          <p:cNvSpPr txBox="1">
            <a:spLocks noChangeArrowheads="1"/>
          </p:cNvSpPr>
          <p:nvPr/>
        </p:nvSpPr>
        <p:spPr bwMode="auto">
          <a:xfrm>
            <a:off x="250825" y="2889250"/>
            <a:ext cx="8893175"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tabLst>
                <a:tab pos="0" algn="l"/>
              </a:tabLst>
              <a:defRPr>
                <a:solidFill>
                  <a:schemeClr val="tx1"/>
                </a:solidFill>
                <a:latin typeface="Arial" panose="020B0604020202020204" pitchFamily="34" charset="0"/>
                <a:cs typeface="Arial" panose="020B0604020202020204" pitchFamily="34" charset="0"/>
              </a:defRPr>
            </a:lvl1pPr>
            <a:lvl2pPr algn="l">
              <a:tabLst>
                <a:tab pos="0" algn="l"/>
              </a:tabLst>
              <a:defRPr>
                <a:solidFill>
                  <a:schemeClr val="tx1"/>
                </a:solidFill>
                <a:latin typeface="Arial" panose="020B0604020202020204" pitchFamily="34" charset="0"/>
                <a:cs typeface="Arial" panose="020B0604020202020204" pitchFamily="34" charset="0"/>
              </a:defRPr>
            </a:lvl2pPr>
            <a:lvl3pPr algn="l">
              <a:tabLst>
                <a:tab pos="0" algn="l"/>
              </a:tabLst>
              <a:defRPr>
                <a:solidFill>
                  <a:schemeClr val="tx1"/>
                </a:solidFill>
                <a:latin typeface="Arial" panose="020B0604020202020204" pitchFamily="34" charset="0"/>
                <a:cs typeface="Arial" panose="020B0604020202020204" pitchFamily="34" charset="0"/>
              </a:defRPr>
            </a:lvl3pPr>
            <a:lvl4pPr algn="l">
              <a:tabLst>
                <a:tab pos="0" algn="l"/>
              </a:tabLst>
              <a:defRPr>
                <a:solidFill>
                  <a:schemeClr val="tx1"/>
                </a:solidFill>
                <a:latin typeface="Arial" panose="020B0604020202020204" pitchFamily="34" charset="0"/>
                <a:cs typeface="Arial" panose="020B0604020202020204" pitchFamily="34" charset="0"/>
              </a:defRPr>
            </a:lvl4pPr>
            <a:lvl5pPr algn="l">
              <a:tabLst>
                <a:tab pos="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0" algn="l"/>
              </a:tabLs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400">
                <a:solidFill>
                  <a:srgbClr val="800080"/>
                </a:solidFill>
              </a:rPr>
              <a:t>“0” — зарезервировано;</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“1” — в пределах локального интерфейса. Этот адрес перекрывает диапазон только одного сетевого интерфейса (петлевой интерфейс или интерфейс с петлевым адресом), и используется только для групповой передачи </a:t>
            </a:r>
            <a:r>
              <a:rPr lang="en-US" altLang="ru-RU" sz="2400">
                <a:solidFill>
                  <a:srgbClr val="800080"/>
                </a:solidFill>
              </a:rPr>
              <a:t>IPv</a:t>
            </a:r>
            <a:r>
              <a:rPr lang="ru-RU" altLang="ru-RU" sz="2400">
                <a:solidFill>
                  <a:srgbClr val="800080"/>
                </a:solidFill>
              </a:rPr>
              <a:t>6-пакетов по петлевому маршруту;</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“2” — в пределах локальной линии связи. Этот адрес перекрывает диапазон в рамках одного и того же топологического пространства (сетевого сегмента) как диапазон соответствующих однонаправленных адресов;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3635" name="Text Box 3"/>
          <p:cNvSpPr txBox="1">
            <a:spLocks noChangeArrowheads="1"/>
          </p:cNvSpPr>
          <p:nvPr/>
        </p:nvSpPr>
        <p:spPr bwMode="auto">
          <a:xfrm>
            <a:off x="206375" y="1042988"/>
            <a:ext cx="87312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600">
                <a:solidFill>
                  <a:srgbClr val="800080"/>
                </a:solidFill>
              </a:rPr>
              <a:t>“3” — зарезервировано;</a:t>
            </a:r>
            <a:endParaRPr lang="en-US" altLang="ru-RU" sz="2600">
              <a:solidFill>
                <a:srgbClr val="800080"/>
              </a:solidFill>
            </a:endParaRPr>
          </a:p>
          <a:p>
            <a:pPr>
              <a:buFont typeface="Wingdings" panose="05000000000000000000" pitchFamily="2" charset="2"/>
              <a:buChar char="§"/>
            </a:pPr>
            <a:r>
              <a:rPr lang="ru-RU" altLang="ru-RU" sz="2600">
                <a:solidFill>
                  <a:srgbClr val="800080"/>
                </a:solidFill>
              </a:rPr>
              <a:t>“4” — в пределах зоны локального администрирования. Этот адрес перекрывает наименьший диапазон, который управляется администратором сети (подсети), то есть в данном случае идет речь об адресах, устанавливаемых “вручную” без каких-либо автоматизированных управляющих процедур (включая удаленные) или процедур, не связанных с настройкой групповых адресов;</a:t>
            </a:r>
            <a:endParaRPr lang="en-US" altLang="ru-RU" sz="2600">
              <a:solidFill>
                <a:srgbClr val="800080"/>
              </a:solidFill>
            </a:endParaRPr>
          </a:p>
          <a:p>
            <a:pPr>
              <a:buFont typeface="Wingdings" panose="05000000000000000000" pitchFamily="2" charset="2"/>
              <a:buChar char="§"/>
            </a:pPr>
            <a:r>
              <a:rPr lang="ru-RU" altLang="ru-RU" sz="2600">
                <a:solidFill>
                  <a:srgbClr val="800080"/>
                </a:solidFill>
              </a:rPr>
              <a:t>“5” — в пределах локальной группы подсетей. Этот адрес предназначен для покрытия диапазона одиночной группы подсетей (конкретного сетевого сегмента);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4659" name="Text Box 3"/>
          <p:cNvSpPr txBox="1">
            <a:spLocks noChangeArrowheads="1"/>
          </p:cNvSpPr>
          <p:nvPr/>
        </p:nvSpPr>
        <p:spPr bwMode="auto">
          <a:xfrm>
            <a:off x="206375" y="1314450"/>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600">
                <a:solidFill>
                  <a:srgbClr val="800080"/>
                </a:solidFill>
              </a:rPr>
              <a:t>“6” — назначение не определено (“</a:t>
            </a:r>
            <a:r>
              <a:rPr lang="en-US" altLang="ru-RU" sz="2600">
                <a:solidFill>
                  <a:srgbClr val="800080"/>
                </a:solidFill>
              </a:rPr>
              <a:t>unassigned</a:t>
            </a:r>
            <a:r>
              <a:rPr lang="ru-RU" altLang="ru-RU" sz="2600">
                <a:solidFill>
                  <a:srgbClr val="800080"/>
                </a:solidFill>
              </a:rPr>
              <a:t>”). В этом случае (и последующих тоже) речь идет о том, что администраторам сетей (подсетей) разрешено использовать дополнительные диапазоны групповых адресов в сетевых сегментах, находящихся в зонах их ответственности;</a:t>
            </a:r>
            <a:endParaRPr lang="en-US" altLang="ru-RU" sz="2600">
              <a:solidFill>
                <a:srgbClr val="800080"/>
              </a:solidFill>
            </a:endParaRPr>
          </a:p>
          <a:p>
            <a:pPr>
              <a:buFont typeface="Wingdings" panose="05000000000000000000" pitchFamily="2" charset="2"/>
              <a:buChar char="§"/>
            </a:pPr>
            <a:r>
              <a:rPr lang="ru-RU" altLang="ru-RU" sz="2600">
                <a:solidFill>
                  <a:srgbClr val="800080"/>
                </a:solidFill>
              </a:rPr>
              <a:t>“7” — назначение не определено;</a:t>
            </a:r>
            <a:endParaRPr lang="en-US" altLang="ru-RU" sz="2600">
              <a:solidFill>
                <a:srgbClr val="800080"/>
              </a:solidFill>
            </a:endParaRPr>
          </a:p>
          <a:p>
            <a:pPr>
              <a:buFont typeface="Wingdings" panose="05000000000000000000" pitchFamily="2" charset="2"/>
              <a:buChar char="§"/>
            </a:pPr>
            <a:r>
              <a:rPr lang="ru-RU" altLang="ru-RU" sz="2600">
                <a:solidFill>
                  <a:srgbClr val="800080"/>
                </a:solidFill>
              </a:rPr>
              <a:t>“8” — в пределах зоны ответственности организации. Этот адрес предназначен для покрытия диапазона нескольких групп подсетей (конкретного сетевого сегмента), принадлежащих (находящихся в зоне ответственности) одной организации;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09603" name="Text Box 3"/>
          <p:cNvSpPr txBox="1">
            <a:spLocks noChangeArrowheads="1"/>
          </p:cNvSpPr>
          <p:nvPr/>
        </p:nvSpPr>
        <p:spPr bwMode="auto">
          <a:xfrm>
            <a:off x="0" y="1042988"/>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Однонаправленные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6-адреса в большом диапазоне превышают диапазон конкретной линии связи, и поэтому нет необходимости обозначать ими интерфейсы “не соседних” </a:t>
            </a:r>
            <a:r>
              <a:rPr lang="en-US" altLang="ru-RU" sz="2400">
                <a:solidFill>
                  <a:srgbClr val="800080"/>
                </a:solidFill>
              </a:rPr>
              <a:t>IP</a:t>
            </a:r>
            <a:r>
              <a:rPr lang="ru-RU" altLang="ru-RU" sz="2400">
                <a:solidFill>
                  <a:srgbClr val="800080"/>
                </a:solidFill>
              </a:rPr>
              <a:t>-узлов, которые не используются как источники или получатели </a:t>
            </a:r>
            <a:r>
              <a:rPr lang="en-GB" altLang="ru-RU" sz="2400">
                <a:solidFill>
                  <a:srgbClr val="800080"/>
                </a:solidFill>
              </a:rPr>
              <a:t>IP</a:t>
            </a:r>
            <a:r>
              <a:rPr lang="en-US" altLang="ru-RU" sz="2400">
                <a:solidFill>
                  <a:srgbClr val="800080"/>
                </a:solidFill>
              </a:rPr>
              <a:t>v</a:t>
            </a:r>
            <a:r>
              <a:rPr lang="ru-RU" altLang="ru-RU" sz="2400">
                <a:solidFill>
                  <a:srgbClr val="800080"/>
                </a:solidFill>
              </a:rPr>
              <a:t>6-пакетов. Они наиболее приемлемы для идентификации оконечных интерфейсов при сквозном соединении (“</a:t>
            </a:r>
            <a:r>
              <a:rPr lang="en-US" altLang="ru-RU" sz="2400">
                <a:solidFill>
                  <a:srgbClr val="800080"/>
                </a:solidFill>
              </a:rPr>
              <a:t>point</a:t>
            </a:r>
            <a:r>
              <a:rPr lang="ru-RU" altLang="ru-RU" sz="2400">
                <a:solidFill>
                  <a:srgbClr val="800080"/>
                </a:solidFill>
              </a:rPr>
              <a:t>-</a:t>
            </a:r>
            <a:r>
              <a:rPr lang="en-US" altLang="ru-RU" sz="2400">
                <a:solidFill>
                  <a:srgbClr val="800080"/>
                </a:solidFill>
              </a:rPr>
              <a:t>to</a:t>
            </a:r>
            <a:r>
              <a:rPr lang="ru-RU" altLang="ru-RU" sz="2400">
                <a:solidFill>
                  <a:srgbClr val="800080"/>
                </a:solidFill>
              </a:rPr>
              <a:t>-</a:t>
            </a:r>
            <a:r>
              <a:rPr lang="en-US" altLang="ru-RU" sz="2400">
                <a:solidFill>
                  <a:srgbClr val="800080"/>
                </a:solidFill>
              </a:rPr>
              <a:t>point</a:t>
            </a:r>
            <a:r>
              <a:rPr lang="ru-RU" altLang="ru-RU" sz="2400">
                <a:solidFill>
                  <a:srgbClr val="800080"/>
                </a:solidFill>
              </a:rPr>
              <a:t>”). Существует только одно исключение в данной модели адресации: однонаправленные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6-адреса или группа таких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6-адресов может быть присвоена нескольким физическим интерфейсам, если в конкретной подсети эта группа физических интерфейсов рассматриваются как один интерфейс, когда его представляют как интерфейс сетевого уровня. Это бывает весьма полезным при распределении нагрузки между несколькими физическими интерфейсами.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5683" name="Text Box 3"/>
          <p:cNvSpPr txBox="1">
            <a:spLocks noChangeArrowheads="1"/>
          </p:cNvSpPr>
          <p:nvPr/>
        </p:nvSpPr>
        <p:spPr bwMode="auto">
          <a:xfrm>
            <a:off x="971550" y="998538"/>
            <a:ext cx="7515225" cy="2647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a:defRPr>
                <a:solidFill>
                  <a:schemeClr val="tx1"/>
                </a:solidFill>
                <a:latin typeface="Arial" panose="020B0604020202020204" pitchFamily="34" charset="0"/>
                <a:cs typeface="Arial" panose="020B0604020202020204" pitchFamily="34" charset="0"/>
              </a:defRPr>
            </a:lvl1pPr>
            <a:lvl2pPr marL="179388" algn="l">
              <a:defRPr>
                <a:solidFill>
                  <a:schemeClr val="tx1"/>
                </a:solidFill>
                <a:latin typeface="Arial" panose="020B0604020202020204" pitchFamily="34" charset="0"/>
                <a:cs typeface="Arial" panose="020B0604020202020204" pitchFamily="34" charset="0"/>
              </a:defRPr>
            </a:lvl2pPr>
            <a:lvl3pPr marL="358775" algn="l">
              <a:defRPr>
                <a:solidFill>
                  <a:schemeClr val="tx1"/>
                </a:solidFill>
                <a:latin typeface="Arial" panose="020B0604020202020204" pitchFamily="34" charset="0"/>
                <a:cs typeface="Arial" panose="020B0604020202020204" pitchFamily="34" charset="0"/>
              </a:defRPr>
            </a:lvl3pPr>
            <a:lvl4pPr marL="538163"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“9” — назначение не определено;</a:t>
            </a:r>
            <a:endParaRPr lang="en-US" altLang="ru-RU" sz="2400">
              <a:solidFill>
                <a:srgbClr val="800080"/>
              </a:solidFill>
            </a:endParaRPr>
          </a:p>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a:t>
            </a:r>
            <a:r>
              <a:rPr lang="en-US" altLang="ru-RU" sz="2400">
                <a:solidFill>
                  <a:srgbClr val="800080"/>
                </a:solidFill>
              </a:rPr>
              <a:t>A</a:t>
            </a:r>
            <a:r>
              <a:rPr lang="ru-RU" altLang="ru-RU" sz="2400">
                <a:solidFill>
                  <a:srgbClr val="800080"/>
                </a:solidFill>
              </a:rPr>
              <a:t>” — назначение не определено;</a:t>
            </a:r>
            <a:endParaRPr lang="en-US" altLang="ru-RU" sz="2400">
              <a:solidFill>
                <a:srgbClr val="800080"/>
              </a:solidFill>
            </a:endParaRPr>
          </a:p>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a:t>
            </a:r>
            <a:r>
              <a:rPr lang="en-US" altLang="ru-RU" sz="2400">
                <a:solidFill>
                  <a:srgbClr val="800080"/>
                </a:solidFill>
              </a:rPr>
              <a:t>B</a:t>
            </a:r>
            <a:r>
              <a:rPr lang="ru-RU" altLang="ru-RU" sz="2400">
                <a:solidFill>
                  <a:srgbClr val="800080"/>
                </a:solidFill>
              </a:rPr>
              <a:t>” — назначение не определено;</a:t>
            </a:r>
            <a:endParaRPr lang="en-US" altLang="ru-RU" sz="2400">
              <a:solidFill>
                <a:srgbClr val="800080"/>
              </a:solidFill>
            </a:endParaRPr>
          </a:p>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a:t>
            </a:r>
            <a:r>
              <a:rPr lang="en-US" altLang="ru-RU" sz="2400">
                <a:solidFill>
                  <a:srgbClr val="800080"/>
                </a:solidFill>
              </a:rPr>
              <a:t>C</a:t>
            </a:r>
            <a:r>
              <a:rPr lang="ru-RU" altLang="ru-RU" sz="2400">
                <a:solidFill>
                  <a:srgbClr val="800080"/>
                </a:solidFill>
              </a:rPr>
              <a:t>” — назначение не определено;</a:t>
            </a:r>
            <a:endParaRPr lang="en-US" altLang="ru-RU" sz="2400">
              <a:solidFill>
                <a:srgbClr val="800080"/>
              </a:solidFill>
            </a:endParaRPr>
          </a:p>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a:t>
            </a:r>
            <a:r>
              <a:rPr lang="en-US" altLang="ru-RU" sz="2400">
                <a:solidFill>
                  <a:srgbClr val="800080"/>
                </a:solidFill>
              </a:rPr>
              <a:t>D</a:t>
            </a:r>
            <a:r>
              <a:rPr lang="ru-RU" altLang="ru-RU" sz="2400">
                <a:solidFill>
                  <a:srgbClr val="800080"/>
                </a:solidFill>
              </a:rPr>
              <a:t>” — назначение не определено;</a:t>
            </a:r>
            <a:endParaRPr lang="en-US" altLang="ru-RU" sz="2400">
              <a:solidFill>
                <a:srgbClr val="800080"/>
              </a:solidFill>
            </a:endParaRPr>
          </a:p>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a:t>
            </a:r>
            <a:r>
              <a:rPr lang="en-US" altLang="ru-RU" sz="2400">
                <a:solidFill>
                  <a:srgbClr val="800080"/>
                </a:solidFill>
              </a:rPr>
              <a:t>E</a:t>
            </a:r>
            <a:r>
              <a:rPr lang="ru-RU" altLang="ru-RU" sz="2400">
                <a:solidFill>
                  <a:srgbClr val="800080"/>
                </a:solidFill>
              </a:rPr>
              <a:t>” — глобальный диапазон;</a:t>
            </a:r>
            <a:endParaRPr lang="en-US" altLang="ru-RU" sz="2400">
              <a:solidFill>
                <a:srgbClr val="800080"/>
              </a:solidFill>
            </a:endParaRPr>
          </a:p>
          <a:p>
            <a:pPr lvl="3">
              <a:buFont typeface="Wingdings" panose="05000000000000000000" pitchFamily="2" charset="2"/>
              <a:buChar char="§"/>
            </a:pPr>
            <a:r>
              <a:rPr lang="en-US" altLang="ru-RU" sz="2400">
                <a:solidFill>
                  <a:srgbClr val="800080"/>
                </a:solidFill>
              </a:rPr>
              <a:t> </a:t>
            </a:r>
            <a:r>
              <a:rPr lang="ru-RU" altLang="ru-RU" sz="2400">
                <a:solidFill>
                  <a:srgbClr val="800080"/>
                </a:solidFill>
              </a:rPr>
              <a:t>“</a:t>
            </a:r>
            <a:r>
              <a:rPr lang="en-US" altLang="ru-RU" sz="2400">
                <a:solidFill>
                  <a:srgbClr val="800080"/>
                </a:solidFill>
              </a:rPr>
              <a:t>F</a:t>
            </a:r>
            <a:r>
              <a:rPr lang="ru-RU" altLang="ru-RU" sz="2400">
                <a:solidFill>
                  <a:srgbClr val="800080"/>
                </a:solidFill>
              </a:rPr>
              <a:t>” — зарезервировано. </a:t>
            </a:r>
          </a:p>
        </p:txBody>
      </p:sp>
      <p:sp>
        <p:nvSpPr>
          <p:cNvPr id="455684" name="Text Box 4"/>
          <p:cNvSpPr txBox="1">
            <a:spLocks noChangeArrowheads="1"/>
          </p:cNvSpPr>
          <p:nvPr/>
        </p:nvSpPr>
        <p:spPr bwMode="auto">
          <a:xfrm>
            <a:off x="0" y="3789363"/>
            <a:ext cx="9144000" cy="2870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717550"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m"/>
            </a:pPr>
            <a:r>
              <a:rPr lang="ru-RU" altLang="ru-RU" sz="2600">
                <a:solidFill>
                  <a:srgbClr val="800080"/>
                </a:solidFill>
              </a:rPr>
              <a:t>112-битовое поле “Идентификатор группы”. Оно идентифицирует определённый набор групповых адресов, назначенных в постоянное или временное использование в рамках конкретного диапазона. Более подробное назначение и правила использования данного поля представлены в стандарте </a:t>
            </a:r>
            <a:r>
              <a:rPr lang="en-US" altLang="ru-RU" sz="2600">
                <a:solidFill>
                  <a:srgbClr val="800080"/>
                </a:solidFill>
              </a:rPr>
              <a:t>RFC</a:t>
            </a:r>
            <a:r>
              <a:rPr lang="ru-RU" altLang="ru-RU" sz="2600">
                <a:solidFill>
                  <a:srgbClr val="800080"/>
                </a:solidFill>
              </a:rPr>
              <a:t>-3306.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6707" name="Text Box 3"/>
          <p:cNvSpPr txBox="1">
            <a:spLocks noChangeArrowheads="1"/>
          </p:cNvSpPr>
          <p:nvPr/>
        </p:nvSpPr>
        <p:spPr bwMode="auto">
          <a:xfrm>
            <a:off x="0" y="998538"/>
            <a:ext cx="9144000" cy="247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“Сущность” постоянно-назначенных групповых адресов заключается в их независимости от величины диапазона. Например, если группе серверов сетевого времени (</a:t>
            </a:r>
            <a:r>
              <a:rPr lang="en-US" altLang="ru-RU" sz="2600">
                <a:solidFill>
                  <a:srgbClr val="800080"/>
                </a:solidFill>
              </a:rPr>
              <a:t>NTP</a:t>
            </a:r>
            <a:r>
              <a:rPr lang="ru-RU" altLang="ru-RU" sz="2600">
                <a:solidFill>
                  <a:srgbClr val="800080"/>
                </a:solidFill>
              </a:rPr>
              <a:t>-серверы, </a:t>
            </a:r>
            <a:r>
              <a:rPr lang="en-US" altLang="ru-RU" sz="2600">
                <a:solidFill>
                  <a:srgbClr val="800080"/>
                </a:solidFill>
              </a:rPr>
              <a:t>Network Time Protocol</a:t>
            </a:r>
            <a:r>
              <a:rPr lang="ru-RU" altLang="ru-RU" sz="2600">
                <a:solidFill>
                  <a:srgbClr val="800080"/>
                </a:solidFill>
              </a:rPr>
              <a:t>) присвоен постоянный групповой </a:t>
            </a:r>
            <a:r>
              <a:rPr lang="en-US" altLang="ru-RU" sz="2600">
                <a:solidFill>
                  <a:srgbClr val="800080"/>
                </a:solidFill>
              </a:rPr>
              <a:t>IPv</a:t>
            </a:r>
            <a:r>
              <a:rPr lang="ru-RU" altLang="ru-RU" sz="2600">
                <a:solidFill>
                  <a:srgbClr val="800080"/>
                </a:solidFill>
              </a:rPr>
              <a:t>6-адрес с идентификатором группы “101” (шестнадцатеричный), то тогда: </a:t>
            </a:r>
          </a:p>
        </p:txBody>
      </p:sp>
      <p:sp>
        <p:nvSpPr>
          <p:cNvPr id="456708" name="Text Box 4"/>
          <p:cNvSpPr txBox="1">
            <a:spLocks noChangeArrowheads="1"/>
          </p:cNvSpPr>
          <p:nvPr/>
        </p:nvSpPr>
        <p:spPr bwMode="auto">
          <a:xfrm>
            <a:off x="206375" y="3698875"/>
            <a:ext cx="8731250" cy="28305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400" i="1">
                <a:solidFill>
                  <a:srgbClr val="800080"/>
                </a:solidFill>
              </a:rPr>
              <a:t>“</a:t>
            </a:r>
            <a:r>
              <a:rPr lang="en-US" altLang="ru-RU" sz="2400" i="1">
                <a:solidFill>
                  <a:srgbClr val="800080"/>
                </a:solidFill>
              </a:rPr>
              <a:t>FF</a:t>
            </a:r>
            <a:r>
              <a:rPr lang="ru-RU" altLang="ru-RU" sz="2400" i="1">
                <a:solidFill>
                  <a:srgbClr val="800080"/>
                </a:solidFill>
              </a:rPr>
              <a:t>01:0:0:0:0:0:0:101”</a:t>
            </a:r>
            <a:r>
              <a:rPr lang="ru-RU" altLang="ru-RU" sz="2400">
                <a:solidFill>
                  <a:srgbClr val="800080"/>
                </a:solidFill>
              </a:rPr>
              <a:t> означает, что все </a:t>
            </a:r>
            <a:r>
              <a:rPr lang="en-US" altLang="ru-RU" sz="2400">
                <a:solidFill>
                  <a:srgbClr val="800080"/>
                </a:solidFill>
              </a:rPr>
              <a:t>NTP</a:t>
            </a:r>
            <a:r>
              <a:rPr lang="ru-RU" altLang="ru-RU" sz="2400">
                <a:solidFill>
                  <a:srgbClr val="800080"/>
                </a:solidFill>
              </a:rPr>
              <a:t>-серверы в качестве отправителя сообщения имеют одинаковый идентификатор интерфейса (то есть один и тот же </a:t>
            </a:r>
            <a:r>
              <a:rPr lang="en-US" altLang="ru-RU" sz="2400">
                <a:solidFill>
                  <a:srgbClr val="800080"/>
                </a:solidFill>
              </a:rPr>
              <a:t>IP</a:t>
            </a:r>
            <a:r>
              <a:rPr lang="ru-RU" altLang="ru-RU" sz="2400">
                <a:solidFill>
                  <a:srgbClr val="800080"/>
                </a:solidFill>
              </a:rPr>
              <a:t>-узел);</a:t>
            </a:r>
            <a:endParaRPr lang="en-US" altLang="ru-RU" sz="2400">
              <a:solidFill>
                <a:srgbClr val="800080"/>
              </a:solidFill>
            </a:endParaRPr>
          </a:p>
          <a:p>
            <a:pPr>
              <a:spcBef>
                <a:spcPct val="50000"/>
              </a:spcBef>
              <a:buFont typeface="Wingdings" panose="05000000000000000000" pitchFamily="2" charset="2"/>
              <a:buChar char="§"/>
            </a:pPr>
            <a:r>
              <a:rPr lang="ru-RU" altLang="ru-RU" sz="2400" i="1">
                <a:solidFill>
                  <a:srgbClr val="800080"/>
                </a:solidFill>
              </a:rPr>
              <a:t>“</a:t>
            </a:r>
            <a:r>
              <a:rPr lang="en-US" altLang="ru-RU" sz="2400" i="1">
                <a:solidFill>
                  <a:srgbClr val="800080"/>
                </a:solidFill>
              </a:rPr>
              <a:t>FF</a:t>
            </a:r>
            <a:r>
              <a:rPr lang="ru-RU" altLang="ru-RU" sz="2400" i="1">
                <a:solidFill>
                  <a:srgbClr val="800080"/>
                </a:solidFill>
              </a:rPr>
              <a:t>02:0:0:0:0:0:0:101”</a:t>
            </a:r>
            <a:r>
              <a:rPr lang="ru-RU" altLang="ru-RU" sz="2400">
                <a:solidFill>
                  <a:srgbClr val="800080"/>
                </a:solidFill>
              </a:rPr>
              <a:t> означает, что все </a:t>
            </a:r>
            <a:r>
              <a:rPr lang="en-US" altLang="ru-RU" sz="2400">
                <a:solidFill>
                  <a:srgbClr val="800080"/>
                </a:solidFill>
              </a:rPr>
              <a:t>NTP</a:t>
            </a:r>
            <a:r>
              <a:rPr lang="ru-RU" altLang="ru-RU" sz="2400">
                <a:solidFill>
                  <a:srgbClr val="800080"/>
                </a:solidFill>
              </a:rPr>
              <a:t>-серверы в качестве отправителя сообщения имеют одинаковый идентификатор линии (канала) связи;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7731" name="Text Box 3"/>
          <p:cNvSpPr txBox="1">
            <a:spLocks noChangeArrowheads="1"/>
          </p:cNvSpPr>
          <p:nvPr/>
        </p:nvSpPr>
        <p:spPr bwMode="auto">
          <a:xfrm>
            <a:off x="250825" y="998538"/>
            <a:ext cx="8893175" cy="1766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200">
                <a:solidFill>
                  <a:srgbClr val="800080"/>
                </a:solidFill>
              </a:rPr>
              <a:t>“</a:t>
            </a:r>
            <a:r>
              <a:rPr lang="en-US" altLang="ru-RU" sz="2200">
                <a:solidFill>
                  <a:srgbClr val="800080"/>
                </a:solidFill>
              </a:rPr>
              <a:t>FF</a:t>
            </a:r>
            <a:r>
              <a:rPr lang="ru-RU" altLang="ru-RU" sz="2200">
                <a:solidFill>
                  <a:srgbClr val="800080"/>
                </a:solidFill>
              </a:rPr>
              <a:t>05:0:0:0:0:0:0:101” означает, что все </a:t>
            </a:r>
            <a:r>
              <a:rPr lang="en-US" altLang="ru-RU" sz="2200">
                <a:solidFill>
                  <a:srgbClr val="800080"/>
                </a:solidFill>
              </a:rPr>
              <a:t>NTP</a:t>
            </a:r>
            <a:r>
              <a:rPr lang="ru-RU" altLang="ru-RU" sz="2200">
                <a:solidFill>
                  <a:srgbClr val="800080"/>
                </a:solidFill>
              </a:rPr>
              <a:t>-серверы в качестве отправителя сообщения имеют одинаковый идентификатор группы подсетей (то есть сетевого сегмента);</a:t>
            </a:r>
            <a:endParaRPr lang="en-US" altLang="ru-RU" sz="2200">
              <a:solidFill>
                <a:srgbClr val="800080"/>
              </a:solidFill>
            </a:endParaRPr>
          </a:p>
          <a:p>
            <a:pPr>
              <a:buFont typeface="Wingdings" panose="05000000000000000000" pitchFamily="2" charset="2"/>
              <a:buChar char="§"/>
            </a:pPr>
            <a:r>
              <a:rPr lang="ru-RU" altLang="ru-RU" sz="2200">
                <a:solidFill>
                  <a:srgbClr val="800080"/>
                </a:solidFill>
              </a:rPr>
              <a:t>“</a:t>
            </a:r>
            <a:r>
              <a:rPr lang="en-US" altLang="ru-RU" sz="2200">
                <a:solidFill>
                  <a:srgbClr val="800080"/>
                </a:solidFill>
              </a:rPr>
              <a:t>FF</a:t>
            </a:r>
            <a:r>
              <a:rPr lang="ru-RU" altLang="ru-RU" sz="2200">
                <a:solidFill>
                  <a:srgbClr val="800080"/>
                </a:solidFill>
              </a:rPr>
              <a:t>0</a:t>
            </a:r>
            <a:r>
              <a:rPr lang="en-US" altLang="ru-RU" sz="2200">
                <a:solidFill>
                  <a:srgbClr val="800080"/>
                </a:solidFill>
              </a:rPr>
              <a:t>E</a:t>
            </a:r>
            <a:r>
              <a:rPr lang="ru-RU" altLang="ru-RU" sz="2200">
                <a:solidFill>
                  <a:srgbClr val="800080"/>
                </a:solidFill>
              </a:rPr>
              <a:t>:0:0:0:0:0:0:101” означает, что все </a:t>
            </a:r>
            <a:r>
              <a:rPr lang="en-US" altLang="ru-RU" sz="2200">
                <a:solidFill>
                  <a:srgbClr val="800080"/>
                </a:solidFill>
              </a:rPr>
              <a:t>NTP</a:t>
            </a:r>
            <a:r>
              <a:rPr lang="ru-RU" altLang="ru-RU" sz="2200">
                <a:solidFill>
                  <a:srgbClr val="800080"/>
                </a:solidFill>
              </a:rPr>
              <a:t>-серверы “размещены” в </a:t>
            </a:r>
            <a:r>
              <a:rPr lang="en-US" altLang="ru-RU" sz="2200">
                <a:solidFill>
                  <a:srgbClr val="800080"/>
                </a:solidFill>
              </a:rPr>
              <a:t>Internet</a:t>
            </a:r>
            <a:r>
              <a:rPr lang="ru-RU" altLang="ru-RU" sz="2200">
                <a:solidFill>
                  <a:srgbClr val="800080"/>
                </a:solidFill>
              </a:rPr>
              <a:t>. </a:t>
            </a:r>
          </a:p>
        </p:txBody>
      </p:sp>
      <p:sp>
        <p:nvSpPr>
          <p:cNvPr id="457732" name="Text Box 4"/>
          <p:cNvSpPr txBox="1">
            <a:spLocks noChangeArrowheads="1"/>
          </p:cNvSpPr>
          <p:nvPr/>
        </p:nvSpPr>
        <p:spPr bwMode="auto">
          <a:xfrm>
            <a:off x="0" y="2889250"/>
            <a:ext cx="9144000" cy="37766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200">
                <a:solidFill>
                  <a:srgbClr val="800080"/>
                </a:solidFill>
              </a:rPr>
              <a:t>Временно присваиваемые групповые номера имеют “смысл” только в пределах конкретного диапазона. Например, группе интерфейсов конкретного сетевого сегмента присвоен временный групповой адрес для локальной группы подсетей “</a:t>
            </a:r>
            <a:r>
              <a:rPr lang="en-US" altLang="ru-RU" sz="2200">
                <a:solidFill>
                  <a:srgbClr val="800080"/>
                </a:solidFill>
              </a:rPr>
              <a:t>FF</a:t>
            </a:r>
            <a:r>
              <a:rPr lang="ru-RU" altLang="ru-RU" sz="2200">
                <a:solidFill>
                  <a:srgbClr val="800080"/>
                </a:solidFill>
              </a:rPr>
              <a:t>15:0:0:0:0:0:0:101”, причем этот сегмент никак не связан с аналогичным сегментом, группа интерфейсов которого использует тот же самый адрес, либо с другим сегментом, группа интерфейсов которого использует тот же самый идентификатор группы, но в другом диапазоне, либо с другим сегментом, группа интерфейсов которого использует постоянный групповой адрес, но с таким же идентификатором группы.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8755" name="Text Box 3"/>
          <p:cNvSpPr txBox="1">
            <a:spLocks noChangeArrowheads="1"/>
          </p:cNvSpPr>
          <p:nvPr/>
        </p:nvSpPr>
        <p:spPr bwMode="auto">
          <a:xfrm>
            <a:off x="0" y="638175"/>
            <a:ext cx="9144000" cy="60563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300">
                <a:solidFill>
                  <a:srgbClr val="800080"/>
                </a:solidFill>
              </a:rPr>
              <a:t>Групповые </a:t>
            </a:r>
            <a:r>
              <a:rPr lang="en-US" altLang="ru-RU" sz="2300">
                <a:solidFill>
                  <a:srgbClr val="800080"/>
                </a:solidFill>
              </a:rPr>
              <a:t>IPv</a:t>
            </a:r>
            <a:r>
              <a:rPr lang="ru-RU" altLang="ru-RU" sz="2300">
                <a:solidFill>
                  <a:srgbClr val="800080"/>
                </a:solidFill>
              </a:rPr>
              <a:t>6-адреса не должны использоваться как “Адрес отправителя сообщения” в </a:t>
            </a:r>
            <a:r>
              <a:rPr lang="en-US" altLang="ru-RU" sz="2300">
                <a:solidFill>
                  <a:srgbClr val="800080"/>
                </a:solidFill>
              </a:rPr>
              <a:t>IPv</a:t>
            </a:r>
            <a:r>
              <a:rPr lang="ru-RU" altLang="ru-RU" sz="2300">
                <a:solidFill>
                  <a:srgbClr val="800080"/>
                </a:solidFill>
              </a:rPr>
              <a:t>6-пакетах или присутствовать в каком-либо заголовке маршрутизации. Маршрутизаторы никогда не должны транслировать любые </a:t>
            </a:r>
            <a:r>
              <a:rPr lang="en-US" altLang="ru-RU" sz="2300">
                <a:solidFill>
                  <a:srgbClr val="800080"/>
                </a:solidFill>
              </a:rPr>
              <a:t>IPv</a:t>
            </a:r>
            <a:r>
              <a:rPr lang="ru-RU" altLang="ru-RU" sz="2300">
                <a:solidFill>
                  <a:srgbClr val="800080"/>
                </a:solidFill>
              </a:rPr>
              <a:t>6-пакеты с групповыми адресами, принадлежащим диапазону, который обозначен в поле “Диапазон” группового адреса, размещенного в поле “Адрес получателя”. </a:t>
            </a:r>
            <a:endParaRPr lang="en-US" altLang="ru-RU" sz="2300">
              <a:solidFill>
                <a:srgbClr val="800080"/>
              </a:solidFill>
            </a:endParaRPr>
          </a:p>
          <a:p>
            <a:r>
              <a:rPr lang="en-US" altLang="ru-RU" sz="2300">
                <a:solidFill>
                  <a:srgbClr val="800080"/>
                </a:solidFill>
              </a:rPr>
              <a:t>IP</a:t>
            </a:r>
            <a:r>
              <a:rPr lang="ru-RU" altLang="ru-RU" sz="2300">
                <a:solidFill>
                  <a:srgbClr val="800080"/>
                </a:solidFill>
              </a:rPr>
              <a:t>-узлы никогда не должны отправлять пакеты с групповыми адресами в поле “Адрес отправителя сообщения”, в котором поле “Диапазон” содержит зарезервированное нулевое значение. Если, тем не менее, такой пакет принят, он должен быть по умолчанию уничтожен. Целесообразно, чтобы </a:t>
            </a:r>
            <a:r>
              <a:rPr lang="en-US" altLang="ru-RU" sz="2300">
                <a:solidFill>
                  <a:srgbClr val="800080"/>
                </a:solidFill>
              </a:rPr>
              <a:t>IP</a:t>
            </a:r>
            <a:r>
              <a:rPr lang="ru-RU" altLang="ru-RU" sz="2300">
                <a:solidFill>
                  <a:srgbClr val="800080"/>
                </a:solidFill>
              </a:rPr>
              <a:t>-узлы никогда не отправляли пакеты с групповыми адресами в поле “Адрес отправителя сообщения”, в котором поле “Диапазон” содержит зарезервированное значение “</a:t>
            </a:r>
            <a:r>
              <a:rPr lang="en-US" altLang="ru-RU" sz="2300">
                <a:solidFill>
                  <a:srgbClr val="800080"/>
                </a:solidFill>
              </a:rPr>
              <a:t>F</a:t>
            </a:r>
            <a:r>
              <a:rPr lang="ru-RU" altLang="ru-RU" sz="2300">
                <a:solidFill>
                  <a:srgbClr val="800080"/>
                </a:solidFill>
              </a:rPr>
              <a:t>”. Если, тем не менее, такой пакет принят, он должен восприниматься как </a:t>
            </a:r>
            <a:r>
              <a:rPr lang="en-US" altLang="ru-RU" sz="2300">
                <a:solidFill>
                  <a:srgbClr val="800080"/>
                </a:solidFill>
              </a:rPr>
              <a:t>IPv</a:t>
            </a:r>
            <a:r>
              <a:rPr lang="ru-RU" altLang="ru-RU" sz="2300">
                <a:solidFill>
                  <a:srgbClr val="800080"/>
                </a:solidFill>
              </a:rPr>
              <a:t>6-пакеты с глобальным групповым адресом (диапазон “</a:t>
            </a:r>
            <a:r>
              <a:rPr lang="en-US" altLang="ru-RU" sz="2300">
                <a:solidFill>
                  <a:srgbClr val="800080"/>
                </a:solidFill>
              </a:rPr>
              <a:t>E</a:t>
            </a:r>
            <a:r>
              <a:rPr lang="ru-RU" altLang="ru-RU" sz="2300">
                <a:solidFill>
                  <a:srgbClr val="800080"/>
                </a:solidFill>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59779" name="Text Box 3"/>
          <p:cNvSpPr txBox="1">
            <a:spLocks noChangeArrowheads="1"/>
          </p:cNvSpPr>
          <p:nvPr/>
        </p:nvSpPr>
        <p:spPr bwMode="auto">
          <a:xfrm>
            <a:off x="296863" y="1628775"/>
            <a:ext cx="8550275"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800080"/>
                </a:solidFill>
              </a:rPr>
              <a:t>Предварительно назначенные групповые </a:t>
            </a:r>
            <a:r>
              <a:rPr lang="en-GB" altLang="ru-RU" b="1">
                <a:solidFill>
                  <a:srgbClr val="800080"/>
                </a:solidFill>
              </a:rPr>
              <a:t>IP</a:t>
            </a:r>
            <a:r>
              <a:rPr lang="en-US" altLang="ru-RU" b="1">
                <a:solidFill>
                  <a:srgbClr val="800080"/>
                </a:solidFill>
              </a:rPr>
              <a:t>v</a:t>
            </a:r>
            <a:r>
              <a:rPr lang="ru-RU" altLang="ru-RU" b="1">
                <a:solidFill>
                  <a:srgbClr val="800080"/>
                </a:solidFill>
              </a:rPr>
              <a:t>6-адреса. </a:t>
            </a:r>
            <a:r>
              <a:rPr lang="ru-RU" altLang="ru-RU">
                <a:solidFill>
                  <a:srgbClr val="800080"/>
                </a:solidFill>
              </a:rPr>
              <a:t>К предварительно назначенным групповым </a:t>
            </a:r>
            <a:r>
              <a:rPr lang="en-GB" altLang="ru-RU">
                <a:solidFill>
                  <a:srgbClr val="800080"/>
                </a:solidFill>
              </a:rPr>
              <a:t>IP</a:t>
            </a:r>
            <a:r>
              <a:rPr lang="en-US" altLang="ru-RU">
                <a:solidFill>
                  <a:srgbClr val="800080"/>
                </a:solidFill>
              </a:rPr>
              <a:t>v</a:t>
            </a:r>
            <a:r>
              <a:rPr lang="ru-RU" altLang="ru-RU">
                <a:solidFill>
                  <a:srgbClr val="800080"/>
                </a:solidFill>
              </a:rPr>
              <a:t>6-адресам относятся так называемые “всем (хорошо) известные” групповые адреса. Рассмотренные далее групповые идентификаторы имеют точные значения своих диапазонов.</a:t>
            </a:r>
          </a:p>
          <a:p>
            <a:r>
              <a:rPr lang="ru-RU" altLang="ru-RU">
                <a:solidFill>
                  <a:srgbClr val="800080"/>
                </a:solidFill>
              </a:rPr>
              <a:t>Использование этих групповых идентификаторов в пределах любых других диапазонов запрещено, если флаг “</a:t>
            </a:r>
            <a:r>
              <a:rPr lang="en-US" altLang="ru-RU">
                <a:solidFill>
                  <a:srgbClr val="800080"/>
                </a:solidFill>
              </a:rPr>
              <a:t>T</a:t>
            </a:r>
            <a:r>
              <a:rPr lang="ru-RU" altLang="ru-RU">
                <a:solidFill>
                  <a:srgbClr val="800080"/>
                </a:solidFill>
              </a:rPr>
              <a:t>” имеет нулевое значение.</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0803" name="Text Box 3"/>
          <p:cNvSpPr txBox="1">
            <a:spLocks noChangeArrowheads="1"/>
          </p:cNvSpPr>
          <p:nvPr/>
        </p:nvSpPr>
        <p:spPr bwMode="auto">
          <a:xfrm>
            <a:off x="0" y="998538"/>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К зарезервированным групповым </a:t>
            </a:r>
            <a:r>
              <a:rPr lang="en-GB" altLang="ru-RU">
                <a:solidFill>
                  <a:srgbClr val="800080"/>
                </a:solidFill>
              </a:rPr>
              <a:t>IP</a:t>
            </a:r>
            <a:r>
              <a:rPr lang="en-US" altLang="ru-RU">
                <a:solidFill>
                  <a:srgbClr val="800080"/>
                </a:solidFill>
              </a:rPr>
              <a:t>v</a:t>
            </a:r>
            <a:r>
              <a:rPr lang="ru-RU" altLang="ru-RU">
                <a:solidFill>
                  <a:srgbClr val="800080"/>
                </a:solidFill>
              </a:rPr>
              <a:t>6-адресам относятся следующие:</a:t>
            </a:r>
            <a:endParaRPr lang="en-US" altLang="ru-RU">
              <a:solidFill>
                <a:srgbClr val="800080"/>
              </a:solidFill>
            </a:endParaRPr>
          </a:p>
          <a:p>
            <a:r>
              <a:rPr lang="en-US" altLang="ru-RU" b="1">
                <a:solidFill>
                  <a:srgbClr val="800080"/>
                </a:solidFill>
              </a:rPr>
              <a:t>FF00:0:0:0:0:0:0:0; FF01:0:0:0:0:0:0:0; FF02:0:0:0:0:0:0:0; FF03:0:0:0:0:0:0:0;</a:t>
            </a:r>
          </a:p>
          <a:p>
            <a:r>
              <a:rPr lang="en-US" altLang="ru-RU" b="1">
                <a:solidFill>
                  <a:srgbClr val="800080"/>
                </a:solidFill>
              </a:rPr>
              <a:t>FF04:0:0:0:0:0:0:0; FF05:0:0:0:0:0:0:0; FF06:0:0:0:0:0:0:0; FF07:0:0:0:0:0:0:0;</a:t>
            </a:r>
          </a:p>
          <a:p>
            <a:r>
              <a:rPr lang="en-US" altLang="ru-RU" b="1">
                <a:solidFill>
                  <a:srgbClr val="800080"/>
                </a:solidFill>
              </a:rPr>
              <a:t>FF08:0:0:0:0:0:0:0; FF09:0:0:0:0:0:0:0; FF0A:0:0:0:0:0:0:0; FF0B:0:0:0:0:0:0:0;</a:t>
            </a:r>
          </a:p>
          <a:p>
            <a:r>
              <a:rPr lang="en-US" altLang="ru-RU" b="1">
                <a:solidFill>
                  <a:srgbClr val="800080"/>
                </a:solidFill>
              </a:rPr>
              <a:t>FF0C:0:0:0:0:0:0:0; FF0D:0:0:0:0:0:0:0; FF0E:0:0:0:0:0:0:0; FF0F:0:0:0:0:0:0:0 .</a:t>
            </a:r>
            <a:endParaRPr lang="ru-RU" altLang="ru-RU" b="1">
              <a:solidFill>
                <a:srgbClr val="800080"/>
              </a:solidFill>
            </a:endParaRPr>
          </a:p>
          <a:p>
            <a:r>
              <a:rPr lang="ru-RU" altLang="ru-RU">
                <a:solidFill>
                  <a:srgbClr val="800080"/>
                </a:solidFill>
              </a:rPr>
              <a:t>Эти адреса являются резервными и никогда не должны присваиваться какой-либо группе интерфейсов.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1827" name="Text Box 3"/>
          <p:cNvSpPr txBox="1">
            <a:spLocks noChangeArrowheads="1"/>
          </p:cNvSpPr>
          <p:nvPr/>
        </p:nvSpPr>
        <p:spPr bwMode="auto">
          <a:xfrm>
            <a:off x="206375" y="954088"/>
            <a:ext cx="87312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К групповым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6-адресам для всех </a:t>
            </a:r>
            <a:r>
              <a:rPr lang="en-US" altLang="ru-RU" sz="2600">
                <a:solidFill>
                  <a:srgbClr val="800080"/>
                </a:solidFill>
              </a:rPr>
              <a:t>IP</a:t>
            </a:r>
            <a:r>
              <a:rPr lang="ru-RU" altLang="ru-RU" sz="2600">
                <a:solidFill>
                  <a:srgbClr val="800080"/>
                </a:solidFill>
              </a:rPr>
              <a:t>-узлов относятся следующие:</a:t>
            </a:r>
            <a:endParaRPr lang="en-US" altLang="ru-RU" sz="2600">
              <a:solidFill>
                <a:srgbClr val="800080"/>
              </a:solidFill>
            </a:endParaRPr>
          </a:p>
          <a:p>
            <a:r>
              <a:rPr lang="en-US" altLang="ru-RU" sz="2600" b="1">
                <a:solidFill>
                  <a:srgbClr val="800080"/>
                </a:solidFill>
              </a:rPr>
              <a:t>FF</a:t>
            </a:r>
            <a:r>
              <a:rPr lang="ru-RU" altLang="ru-RU" sz="2600" b="1">
                <a:solidFill>
                  <a:srgbClr val="800080"/>
                </a:solidFill>
              </a:rPr>
              <a:t>01:0:0:0:0:0:0:1; </a:t>
            </a:r>
            <a:r>
              <a:rPr lang="en-US" altLang="ru-RU" sz="2600" b="1">
                <a:solidFill>
                  <a:srgbClr val="800080"/>
                </a:solidFill>
              </a:rPr>
              <a:t>FF</a:t>
            </a:r>
            <a:r>
              <a:rPr lang="ru-RU" altLang="ru-RU" sz="2600" b="1">
                <a:solidFill>
                  <a:srgbClr val="800080"/>
                </a:solidFill>
              </a:rPr>
              <a:t>02:0:0:0:0:0:0:1 .</a:t>
            </a:r>
          </a:p>
          <a:p>
            <a:r>
              <a:rPr lang="ru-RU" altLang="ru-RU" sz="2600">
                <a:solidFill>
                  <a:srgbClr val="800080"/>
                </a:solidFill>
              </a:rPr>
              <a:t>Эти адреса идентифицируют группу, состоящую из всех </a:t>
            </a:r>
            <a:r>
              <a:rPr lang="en-GB" altLang="ru-RU" sz="2600">
                <a:solidFill>
                  <a:srgbClr val="800080"/>
                </a:solidFill>
              </a:rPr>
              <a:t>IP</a:t>
            </a:r>
            <a:r>
              <a:rPr lang="en-US" altLang="ru-RU" sz="2600">
                <a:solidFill>
                  <a:srgbClr val="800080"/>
                </a:solidFill>
              </a:rPr>
              <a:t>v</a:t>
            </a:r>
            <a:r>
              <a:rPr lang="ru-RU" altLang="ru-RU" sz="2600">
                <a:solidFill>
                  <a:srgbClr val="800080"/>
                </a:solidFill>
              </a:rPr>
              <a:t>6-узлов, в которой адрес содержит поле “Диапазон” со значением “1” или “2”.</a:t>
            </a:r>
          </a:p>
          <a:p>
            <a:r>
              <a:rPr lang="ru-RU" altLang="ru-RU" sz="2600">
                <a:solidFill>
                  <a:srgbClr val="800080"/>
                </a:solidFill>
              </a:rPr>
              <a:t>К групповым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6-адресам для всех маршрутизаторов относятся следующие:</a:t>
            </a:r>
            <a:endParaRPr lang="en-US" altLang="ru-RU" sz="2600">
              <a:solidFill>
                <a:srgbClr val="800080"/>
              </a:solidFill>
            </a:endParaRPr>
          </a:p>
          <a:p>
            <a:r>
              <a:rPr lang="en-US" altLang="ru-RU" sz="2600" b="1">
                <a:solidFill>
                  <a:srgbClr val="800080"/>
                </a:solidFill>
              </a:rPr>
              <a:t>FF</a:t>
            </a:r>
            <a:r>
              <a:rPr lang="ru-RU" altLang="ru-RU" sz="2600" b="1">
                <a:solidFill>
                  <a:srgbClr val="800080"/>
                </a:solidFill>
              </a:rPr>
              <a:t>01:0:0:0:0:0:0:2; </a:t>
            </a:r>
            <a:r>
              <a:rPr lang="en-US" altLang="ru-RU" sz="2600" b="1">
                <a:solidFill>
                  <a:srgbClr val="800080"/>
                </a:solidFill>
              </a:rPr>
              <a:t>FF</a:t>
            </a:r>
            <a:r>
              <a:rPr lang="ru-RU" altLang="ru-RU" sz="2600" b="1">
                <a:solidFill>
                  <a:srgbClr val="800080"/>
                </a:solidFill>
              </a:rPr>
              <a:t>02:0:0:0:0:0:0:2;</a:t>
            </a:r>
            <a:endParaRPr lang="en-US" altLang="ru-RU" sz="2600" b="1">
              <a:solidFill>
                <a:srgbClr val="800080"/>
              </a:solidFill>
            </a:endParaRPr>
          </a:p>
          <a:p>
            <a:r>
              <a:rPr lang="en-US" altLang="ru-RU" sz="2600" b="1">
                <a:solidFill>
                  <a:srgbClr val="800080"/>
                </a:solidFill>
              </a:rPr>
              <a:t>FF</a:t>
            </a:r>
            <a:r>
              <a:rPr lang="ru-RU" altLang="ru-RU" sz="2600" b="1">
                <a:solidFill>
                  <a:srgbClr val="800080"/>
                </a:solidFill>
              </a:rPr>
              <a:t>05:0:0:0:0:0:0:2 .</a:t>
            </a:r>
          </a:p>
          <a:p>
            <a:r>
              <a:rPr lang="ru-RU" altLang="ru-RU" sz="2600">
                <a:solidFill>
                  <a:srgbClr val="800080"/>
                </a:solidFill>
              </a:rPr>
              <a:t>Эти адреса идентифицируют группу, состоящую из всех </a:t>
            </a:r>
            <a:r>
              <a:rPr lang="en-GB" altLang="ru-RU" sz="2600">
                <a:solidFill>
                  <a:srgbClr val="800080"/>
                </a:solidFill>
              </a:rPr>
              <a:t>IP</a:t>
            </a:r>
            <a:r>
              <a:rPr lang="en-US" altLang="ru-RU" sz="2600">
                <a:solidFill>
                  <a:srgbClr val="800080"/>
                </a:solidFill>
              </a:rPr>
              <a:t>v</a:t>
            </a:r>
            <a:r>
              <a:rPr lang="ru-RU" altLang="ru-RU" sz="2600">
                <a:solidFill>
                  <a:srgbClr val="800080"/>
                </a:solidFill>
              </a:rPr>
              <a:t>6-маршрутизато­ров, в которой адрес содержит поле “Диапазон” со значением “1”, или “2”, или “5”.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2851" name="Text Box 3"/>
          <p:cNvSpPr txBox="1">
            <a:spLocks noChangeArrowheads="1"/>
          </p:cNvSpPr>
          <p:nvPr/>
        </p:nvSpPr>
        <p:spPr bwMode="auto">
          <a:xfrm>
            <a:off x="0" y="99853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К групповым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6-адресам запрашиваемых </a:t>
            </a:r>
            <a:r>
              <a:rPr lang="en-US" altLang="ru-RU" sz="2600">
                <a:solidFill>
                  <a:srgbClr val="800080"/>
                </a:solidFill>
              </a:rPr>
              <a:t>IP</a:t>
            </a:r>
            <a:r>
              <a:rPr lang="ru-RU" altLang="ru-RU" sz="2600">
                <a:solidFill>
                  <a:srgbClr val="800080"/>
                </a:solidFill>
              </a:rPr>
              <a:t>-узлов относятся следующие: </a:t>
            </a:r>
            <a:endParaRPr lang="en-US" altLang="ru-RU" sz="2600">
              <a:solidFill>
                <a:srgbClr val="800080"/>
              </a:solidFill>
            </a:endParaRPr>
          </a:p>
          <a:p>
            <a:r>
              <a:rPr lang="en-US" altLang="ru-RU" sz="2600" b="1">
                <a:solidFill>
                  <a:srgbClr val="800080"/>
                </a:solidFill>
              </a:rPr>
              <a:t>FF</a:t>
            </a:r>
            <a:r>
              <a:rPr lang="ru-RU" altLang="ru-RU" sz="2600" b="1">
                <a:solidFill>
                  <a:srgbClr val="800080"/>
                </a:solidFill>
              </a:rPr>
              <a:t>02:0:0:0:0:1:</a:t>
            </a:r>
            <a:r>
              <a:rPr lang="en-US" altLang="ru-RU" sz="2600" b="1">
                <a:solidFill>
                  <a:srgbClr val="800080"/>
                </a:solidFill>
              </a:rPr>
              <a:t>FFXX</a:t>
            </a:r>
            <a:r>
              <a:rPr lang="ru-RU" altLang="ru-RU" sz="2600" b="1">
                <a:solidFill>
                  <a:srgbClr val="800080"/>
                </a:solidFill>
              </a:rPr>
              <a:t>:</a:t>
            </a:r>
            <a:r>
              <a:rPr lang="en-US" altLang="ru-RU" sz="2600" b="1">
                <a:solidFill>
                  <a:srgbClr val="800080"/>
                </a:solidFill>
              </a:rPr>
              <a:t>XXXX </a:t>
            </a:r>
            <a:r>
              <a:rPr lang="ru-RU" altLang="ru-RU" sz="2600" b="1">
                <a:solidFill>
                  <a:srgbClr val="800080"/>
                </a:solidFill>
              </a:rPr>
              <a:t>.</a:t>
            </a:r>
          </a:p>
          <a:p>
            <a:r>
              <a:rPr lang="ru-RU" altLang="ru-RU" sz="2600">
                <a:solidFill>
                  <a:srgbClr val="800080"/>
                </a:solidFill>
              </a:rPr>
              <a:t>Эти адреса вычисляются как функция однонаправленных и альтернативных адресов </a:t>
            </a:r>
            <a:r>
              <a:rPr lang="en-US" altLang="ru-RU" sz="2600">
                <a:solidFill>
                  <a:srgbClr val="800080"/>
                </a:solidFill>
              </a:rPr>
              <a:t>IP</a:t>
            </a:r>
            <a:r>
              <a:rPr lang="ru-RU" altLang="ru-RU" sz="2600">
                <a:solidFill>
                  <a:srgbClr val="800080"/>
                </a:solidFill>
              </a:rPr>
              <a:t>-узлов. Групповой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 запрашиваемых </a:t>
            </a:r>
            <a:r>
              <a:rPr lang="en-US" altLang="ru-RU" sz="2600">
                <a:solidFill>
                  <a:srgbClr val="800080"/>
                </a:solidFill>
              </a:rPr>
              <a:t>IP</a:t>
            </a:r>
            <a:r>
              <a:rPr lang="ru-RU" altLang="ru-RU" sz="2600">
                <a:solidFill>
                  <a:srgbClr val="800080"/>
                </a:solidFill>
              </a:rPr>
              <a:t>-узлов формируется следующим образом: 24 младших бита адреса  (однонаправленного и альтернативного) присоединяются к префиксу “</a:t>
            </a:r>
            <a:r>
              <a:rPr lang="en-US" altLang="ru-RU" sz="2600">
                <a:solidFill>
                  <a:srgbClr val="800080"/>
                </a:solidFill>
              </a:rPr>
              <a:t>FF</a:t>
            </a:r>
            <a:r>
              <a:rPr lang="ru-RU" altLang="ru-RU" sz="2600">
                <a:solidFill>
                  <a:srgbClr val="800080"/>
                </a:solidFill>
              </a:rPr>
              <a:t>02:0:0:0:0:1:</a:t>
            </a:r>
            <a:r>
              <a:rPr lang="en-US" altLang="ru-RU" sz="2600">
                <a:solidFill>
                  <a:srgbClr val="800080"/>
                </a:solidFill>
              </a:rPr>
              <a:t>FF</a:t>
            </a:r>
            <a:r>
              <a:rPr lang="ru-RU" altLang="ru-RU" sz="2600">
                <a:solidFill>
                  <a:srgbClr val="800080"/>
                </a:solidFill>
              </a:rPr>
              <a:t>00::/104” и в результате имеем следующий диапазон групповых адресов:</a:t>
            </a:r>
            <a:endParaRPr lang="en-US" altLang="ru-RU" sz="2600">
              <a:solidFill>
                <a:srgbClr val="800080"/>
              </a:solidFill>
            </a:endParaRPr>
          </a:p>
          <a:p>
            <a:r>
              <a:rPr lang="en-US" altLang="ru-RU" sz="2600" b="1">
                <a:solidFill>
                  <a:srgbClr val="800080"/>
                </a:solidFill>
              </a:rPr>
              <a:t>FF02:0:0:0:0:1:FF00:0000 … FF02:0:0:0:0:1:FFFF:FFFF .</a:t>
            </a:r>
            <a:endParaRPr lang="ru-RU" altLang="ru-RU" sz="2600" b="1">
              <a:solidFill>
                <a:srgbClr val="800080"/>
              </a:solidFill>
            </a:endParaRPr>
          </a:p>
          <a:p>
            <a:r>
              <a:rPr lang="ru-RU" altLang="ru-RU" sz="2600">
                <a:solidFill>
                  <a:srgbClr val="800080"/>
                </a:solidFill>
              </a:rPr>
              <a:t>Например,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6-адресу “4037::01:800:200</a:t>
            </a:r>
            <a:r>
              <a:rPr lang="en-US" altLang="ru-RU" sz="2600">
                <a:solidFill>
                  <a:srgbClr val="800080"/>
                </a:solidFill>
              </a:rPr>
              <a:t>E</a:t>
            </a:r>
            <a:r>
              <a:rPr lang="ru-RU" altLang="ru-RU" sz="2600">
                <a:solidFill>
                  <a:srgbClr val="800080"/>
                </a:solidFill>
              </a:rPr>
              <a:t>:8</a:t>
            </a:r>
            <a:r>
              <a:rPr lang="en-US" altLang="ru-RU" sz="2600">
                <a:solidFill>
                  <a:srgbClr val="800080"/>
                </a:solidFill>
              </a:rPr>
              <a:t>C</a:t>
            </a:r>
            <a:r>
              <a:rPr lang="ru-RU" altLang="ru-RU" sz="2600">
                <a:solidFill>
                  <a:srgbClr val="800080"/>
                </a:solidFill>
              </a:rPr>
              <a:t>6</a:t>
            </a:r>
            <a:r>
              <a:rPr lang="en-US" altLang="ru-RU" sz="2600">
                <a:solidFill>
                  <a:srgbClr val="800080"/>
                </a:solidFill>
              </a:rPr>
              <a:t>C</a:t>
            </a:r>
            <a:r>
              <a:rPr lang="ru-RU" altLang="ru-RU" sz="2600">
                <a:solidFill>
                  <a:srgbClr val="800080"/>
                </a:solidFill>
              </a:rPr>
              <a:t>” соответствует следующий групповой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 запрашиваемых </a:t>
            </a:r>
            <a:r>
              <a:rPr lang="en-US" altLang="ru-RU" sz="2600">
                <a:solidFill>
                  <a:srgbClr val="800080"/>
                </a:solidFill>
              </a:rPr>
              <a:t>IP</a:t>
            </a:r>
            <a:r>
              <a:rPr lang="ru-RU" altLang="ru-RU" sz="2600">
                <a:solidFill>
                  <a:srgbClr val="800080"/>
                </a:solidFill>
              </a:rPr>
              <a:t>-узлов: “</a:t>
            </a:r>
            <a:r>
              <a:rPr lang="en-US" altLang="ru-RU" sz="2600">
                <a:solidFill>
                  <a:srgbClr val="800080"/>
                </a:solidFill>
              </a:rPr>
              <a:t>FF</a:t>
            </a:r>
            <a:r>
              <a:rPr lang="ru-RU" altLang="ru-RU" sz="2600">
                <a:solidFill>
                  <a:srgbClr val="800080"/>
                </a:solidFill>
              </a:rPr>
              <a:t>02::1:</a:t>
            </a:r>
            <a:r>
              <a:rPr lang="en-US" altLang="ru-RU" sz="2600">
                <a:solidFill>
                  <a:srgbClr val="800080"/>
                </a:solidFill>
              </a:rPr>
              <a:t>FF</a:t>
            </a:r>
            <a:r>
              <a:rPr lang="ru-RU" altLang="ru-RU" sz="2600">
                <a:solidFill>
                  <a:srgbClr val="800080"/>
                </a:solidFill>
              </a:rPr>
              <a:t>0</a:t>
            </a:r>
            <a:r>
              <a:rPr lang="en-US" altLang="ru-RU" sz="2600">
                <a:solidFill>
                  <a:srgbClr val="800080"/>
                </a:solidFill>
              </a:rPr>
              <a:t>E</a:t>
            </a:r>
            <a:r>
              <a:rPr lang="ru-RU" altLang="ru-RU" sz="2600">
                <a:solidFill>
                  <a:srgbClr val="800080"/>
                </a:solidFill>
              </a:rPr>
              <a:t>:8</a:t>
            </a:r>
            <a:r>
              <a:rPr lang="en-US" altLang="ru-RU" sz="2600">
                <a:solidFill>
                  <a:srgbClr val="800080"/>
                </a:solidFill>
              </a:rPr>
              <a:t>C</a:t>
            </a:r>
            <a:r>
              <a:rPr lang="ru-RU" altLang="ru-RU" sz="2600">
                <a:solidFill>
                  <a:srgbClr val="800080"/>
                </a:solidFill>
              </a:rPr>
              <a:t>6</a:t>
            </a:r>
            <a:r>
              <a:rPr lang="en-US" altLang="ru-RU" sz="2600">
                <a:solidFill>
                  <a:srgbClr val="800080"/>
                </a:solidFill>
              </a:rPr>
              <a:t>C</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3875" name="Text Box 3"/>
          <p:cNvSpPr txBox="1">
            <a:spLocks noChangeArrowheads="1"/>
          </p:cNvSpPr>
          <p:nvPr/>
        </p:nvSpPr>
        <p:spPr bwMode="auto">
          <a:xfrm>
            <a:off x="0" y="1314450"/>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 которые отличаются только старшими битами (например, в следствии использовании нескольких префиксов, относящимся к различным составным адресам), будут преобразовываться в точно такой же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 запрашиваемых </a:t>
            </a:r>
            <a:r>
              <a:rPr lang="en-US" altLang="ru-RU" sz="2600">
                <a:solidFill>
                  <a:srgbClr val="800080"/>
                </a:solidFill>
              </a:rPr>
              <a:t>IP</a:t>
            </a:r>
            <a:r>
              <a:rPr lang="ru-RU" altLang="ru-RU" sz="2600">
                <a:solidFill>
                  <a:srgbClr val="800080"/>
                </a:solidFill>
              </a:rPr>
              <a:t>-узлов, вследствие снижения числа групповых адресов, которые должны принадлежать одному </a:t>
            </a:r>
            <a:r>
              <a:rPr lang="en-US" altLang="ru-RU" sz="2600">
                <a:solidFill>
                  <a:srgbClr val="800080"/>
                </a:solidFill>
              </a:rPr>
              <a:t>IP</a:t>
            </a:r>
            <a:r>
              <a:rPr lang="ru-RU" altLang="ru-RU" sz="2600">
                <a:solidFill>
                  <a:srgbClr val="800080"/>
                </a:solidFill>
              </a:rPr>
              <a:t>-узлу.</a:t>
            </a:r>
            <a:endParaRPr lang="en-US" altLang="ru-RU" sz="2600">
              <a:solidFill>
                <a:srgbClr val="800080"/>
              </a:solidFill>
            </a:endParaRPr>
          </a:p>
          <a:p>
            <a:r>
              <a:rPr lang="en-US" altLang="ru-RU" sz="2600">
                <a:solidFill>
                  <a:srgbClr val="800080"/>
                </a:solidFill>
              </a:rPr>
              <a:t>IP</a:t>
            </a:r>
            <a:r>
              <a:rPr lang="ru-RU" altLang="ru-RU" sz="2600">
                <a:solidFill>
                  <a:srgbClr val="800080"/>
                </a:solidFill>
              </a:rPr>
              <a:t>-узел необходим для вычисления и объединения (по соответствующим интерфейсам) соответствующих групповых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запрашиваемых </a:t>
            </a:r>
            <a:r>
              <a:rPr lang="en-US" altLang="ru-RU" sz="2600">
                <a:solidFill>
                  <a:srgbClr val="800080"/>
                </a:solidFill>
              </a:rPr>
              <a:t>IP</a:t>
            </a:r>
            <a:r>
              <a:rPr lang="ru-RU" altLang="ru-RU" sz="2600">
                <a:solidFill>
                  <a:srgbClr val="800080"/>
                </a:solidFill>
              </a:rPr>
              <a:t>-узлов для всех однонаправленных и альтернативных адресов, которые были присвоены интерфейсам этого </a:t>
            </a:r>
            <a:r>
              <a:rPr lang="en-US" altLang="ru-RU" sz="2600">
                <a:solidFill>
                  <a:srgbClr val="800080"/>
                </a:solidFill>
              </a:rPr>
              <a:t>IP</a:t>
            </a:r>
            <a:r>
              <a:rPr lang="ru-RU" altLang="ru-RU" sz="2600">
                <a:solidFill>
                  <a:srgbClr val="800080"/>
                </a:solidFill>
              </a:rPr>
              <a:t>-узла (вручную или автоматически).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4899"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a:t>
            </a:r>
            <a:r>
              <a:rPr lang="en-US" altLang="ru-RU" sz="2400" b="1">
                <a:solidFill>
                  <a:srgbClr val="CC0000"/>
                </a:solidFill>
                <a:latin typeface="Tahoma" panose="020B0604030504040204" pitchFamily="34" charset="0"/>
              </a:rPr>
              <a:t>8</a:t>
            </a:r>
            <a:r>
              <a:rPr lang="ru-RU" altLang="ru-RU" sz="2400" b="1">
                <a:solidFill>
                  <a:srgbClr val="CC0000"/>
                </a:solidFill>
                <a:latin typeface="Tahoma" panose="020B0604030504040204" pitchFamily="34" charset="0"/>
              </a:rPr>
              <a:t>.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6-адреса, которые должен распознавать </a:t>
            </a:r>
            <a:r>
              <a:rPr lang="en-US" altLang="ru-RU" sz="2400" b="1">
                <a:solidFill>
                  <a:srgbClr val="CC0000"/>
                </a:solidFill>
              </a:rPr>
              <a:t>IP</a:t>
            </a:r>
            <a:r>
              <a:rPr lang="ru-RU" altLang="ru-RU" sz="2400" b="1">
                <a:solidFill>
                  <a:srgbClr val="CC0000"/>
                </a:solidFill>
              </a:rPr>
              <a:t>-узел </a:t>
            </a:r>
          </a:p>
        </p:txBody>
      </p:sp>
      <p:sp>
        <p:nvSpPr>
          <p:cNvPr id="464900" name="Text Box 4"/>
          <p:cNvSpPr txBox="1">
            <a:spLocks noChangeArrowheads="1"/>
          </p:cNvSpPr>
          <p:nvPr/>
        </p:nvSpPr>
        <p:spPr bwMode="auto">
          <a:xfrm>
            <a:off x="0" y="1268413"/>
            <a:ext cx="9144000"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Сервер должен распознавать следующие адреса, идентифицирующие этот сервер:</a:t>
            </a:r>
          </a:p>
        </p:txBody>
      </p:sp>
      <p:sp>
        <p:nvSpPr>
          <p:cNvPr id="464901" name="Text Box 5"/>
          <p:cNvSpPr txBox="1">
            <a:spLocks noChangeArrowheads="1"/>
          </p:cNvSpPr>
          <p:nvPr/>
        </p:nvSpPr>
        <p:spPr bwMode="auto">
          <a:xfrm>
            <a:off x="0" y="2528888"/>
            <a:ext cx="9144000" cy="4108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400">
                <a:solidFill>
                  <a:srgbClr val="800080"/>
                </a:solidFill>
              </a:rPr>
              <a:t>его обязательный </a:t>
            </a:r>
            <a:r>
              <a:rPr lang="en-US" altLang="ru-RU" sz="2400">
                <a:solidFill>
                  <a:srgbClr val="800080"/>
                </a:solidFill>
              </a:rPr>
              <a:t>IPv</a:t>
            </a:r>
            <a:r>
              <a:rPr lang="ru-RU" altLang="ru-RU" sz="2400">
                <a:solidFill>
                  <a:srgbClr val="800080"/>
                </a:solidFill>
              </a:rPr>
              <a:t>6-адрес для локальной линии связи на каждом интерфейсе;</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любые дополнительные однонаправленные и альтернативные адреса, которые присвоены интерфейсам узла (вручную или автоматически);</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петлевой адрес;</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групповые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6-адреса для всех </a:t>
            </a:r>
            <a:r>
              <a:rPr lang="en-US" altLang="ru-RU" sz="2400">
                <a:solidFill>
                  <a:srgbClr val="800080"/>
                </a:solidFill>
              </a:rPr>
              <a:t>IP</a:t>
            </a:r>
            <a:r>
              <a:rPr lang="ru-RU" altLang="ru-RU" sz="2400">
                <a:solidFill>
                  <a:srgbClr val="800080"/>
                </a:solidFill>
              </a:rPr>
              <a:t>-узлов;</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групповой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 запрашиваемых </a:t>
            </a:r>
            <a:r>
              <a:rPr lang="en-US" altLang="ru-RU" sz="2400">
                <a:solidFill>
                  <a:srgbClr val="800080"/>
                </a:solidFill>
              </a:rPr>
              <a:t>IP</a:t>
            </a:r>
            <a:r>
              <a:rPr lang="ru-RU" altLang="ru-RU" sz="2400">
                <a:solidFill>
                  <a:srgbClr val="800080"/>
                </a:solidFill>
              </a:rPr>
              <a:t>-узлов для каждого его однонаправленного и альтернативного адресов;</a:t>
            </a:r>
            <a:endParaRPr lang="en-US" altLang="ru-RU" sz="2400">
              <a:solidFill>
                <a:srgbClr val="800080"/>
              </a:solidFill>
            </a:endParaRPr>
          </a:p>
          <a:p>
            <a:pPr>
              <a:buFont typeface="Wingdings" panose="05000000000000000000" pitchFamily="2" charset="2"/>
              <a:buChar char="§"/>
            </a:pPr>
            <a:r>
              <a:rPr lang="ru-RU" altLang="ru-RU" sz="2400">
                <a:solidFill>
                  <a:srgbClr val="800080"/>
                </a:solidFill>
              </a:rPr>
              <a:t>групповые адреса всех других групп интерфейсов, к которым принадлежит </a:t>
            </a:r>
            <a:r>
              <a:rPr lang="en-US" altLang="ru-RU" sz="2400">
                <a:solidFill>
                  <a:srgbClr val="800080"/>
                </a:solidFill>
              </a:rPr>
              <a:t>IP</a:t>
            </a:r>
            <a:r>
              <a:rPr lang="ru-RU" altLang="ru-RU" sz="2400">
                <a:solidFill>
                  <a:srgbClr val="800080"/>
                </a:solidFill>
              </a:rPr>
              <a:t>-узел.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0627" name="Text Box 3"/>
          <p:cNvSpPr txBox="1">
            <a:spLocks noChangeArrowheads="1"/>
          </p:cNvSpPr>
          <p:nvPr/>
        </p:nvSpPr>
        <p:spPr bwMode="auto">
          <a:xfrm>
            <a:off x="971550" y="1719263"/>
            <a:ext cx="7200900" cy="399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В настоящее время модель </a:t>
            </a:r>
            <a:r>
              <a:rPr lang="en-GB" altLang="ru-RU" sz="3200">
                <a:solidFill>
                  <a:srgbClr val="800080"/>
                </a:solidFill>
              </a:rPr>
              <a:t>IP</a:t>
            </a:r>
            <a:r>
              <a:rPr lang="en-US" altLang="ru-RU" sz="3200">
                <a:solidFill>
                  <a:srgbClr val="800080"/>
                </a:solidFill>
              </a:rPr>
              <a:t>v</a:t>
            </a:r>
            <a:r>
              <a:rPr lang="ru-RU" altLang="ru-RU" sz="3200">
                <a:solidFill>
                  <a:srgbClr val="800080"/>
                </a:solidFill>
              </a:rPr>
              <a:t>6-адресации совпадает с моделью </a:t>
            </a:r>
            <a:r>
              <a:rPr lang="en-GB" altLang="ru-RU" sz="3200">
                <a:solidFill>
                  <a:srgbClr val="800080"/>
                </a:solidFill>
              </a:rPr>
              <a:t>IP</a:t>
            </a:r>
            <a:r>
              <a:rPr lang="en-US" altLang="ru-RU" sz="3200">
                <a:solidFill>
                  <a:srgbClr val="800080"/>
                </a:solidFill>
              </a:rPr>
              <a:t>v</a:t>
            </a:r>
            <a:r>
              <a:rPr lang="ru-RU" altLang="ru-RU" sz="3200">
                <a:solidFill>
                  <a:srgbClr val="800080"/>
                </a:solidFill>
              </a:rPr>
              <a:t>4-адресации, в которой префикс подсети соответствует одной линии связи. Более того несколько префиксов подсети могут присваиваться одной и той же линии связи.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5923" name="Text Box 3"/>
          <p:cNvSpPr txBox="1">
            <a:spLocks noChangeArrowheads="1"/>
          </p:cNvSpPr>
          <p:nvPr/>
        </p:nvSpPr>
        <p:spPr bwMode="auto">
          <a:xfrm>
            <a:off x="250825" y="1449388"/>
            <a:ext cx="868680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Маршрутизатор должен распознавать все те адреса, которые должен распознавать сервер, а также следующие адреса, идентифицирующие этот маршрутизатор:</a:t>
            </a:r>
          </a:p>
        </p:txBody>
      </p:sp>
      <p:sp>
        <p:nvSpPr>
          <p:cNvPr id="465924" name="Text Box 4"/>
          <p:cNvSpPr txBox="1">
            <a:spLocks noChangeArrowheads="1"/>
          </p:cNvSpPr>
          <p:nvPr/>
        </p:nvSpPr>
        <p:spPr bwMode="auto">
          <a:xfrm>
            <a:off x="250825" y="3519488"/>
            <a:ext cx="8642350" cy="2870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альтернативный </a:t>
            </a:r>
            <a:r>
              <a:rPr lang="en-US" altLang="ru-RU" sz="2600">
                <a:solidFill>
                  <a:srgbClr val="800080"/>
                </a:solidFill>
              </a:rPr>
              <a:t>IPv</a:t>
            </a:r>
            <a:r>
              <a:rPr lang="ru-RU" altLang="ru-RU" sz="2600">
                <a:solidFill>
                  <a:srgbClr val="800080"/>
                </a:solidFill>
              </a:rPr>
              <a:t>6-адрес маршрутизатора локальной группы подсетей для всех интерфейсов, в которых он указан как маршрутизатор;</a:t>
            </a:r>
            <a:endParaRPr lang="en-US" altLang="ru-RU" sz="2600">
              <a:solidFill>
                <a:srgbClr val="800080"/>
              </a:solidFill>
            </a:endParaRPr>
          </a:p>
          <a:p>
            <a:pPr>
              <a:spcBef>
                <a:spcPct val="50000"/>
              </a:spcBef>
              <a:buFont typeface="Wingdings" panose="05000000000000000000" pitchFamily="2" charset="2"/>
              <a:buChar char="§"/>
            </a:pPr>
            <a:r>
              <a:rPr lang="ru-RU" altLang="ru-RU" sz="2600">
                <a:solidFill>
                  <a:srgbClr val="800080"/>
                </a:solidFill>
              </a:rPr>
              <a:t>любые другие альтернативные адреса, которые указаны в настройках маршрутизатора;</a:t>
            </a:r>
            <a:endParaRPr lang="en-US" altLang="ru-RU" sz="2600">
              <a:solidFill>
                <a:srgbClr val="800080"/>
              </a:solidFill>
            </a:endParaRPr>
          </a:p>
          <a:p>
            <a:pPr>
              <a:spcBef>
                <a:spcPct val="50000"/>
              </a:spcBef>
              <a:buFont typeface="Wingdings" panose="05000000000000000000" pitchFamily="2" charset="2"/>
              <a:buChar char="§"/>
            </a:pPr>
            <a:r>
              <a:rPr lang="ru-RU" altLang="ru-RU" sz="2600">
                <a:solidFill>
                  <a:srgbClr val="800080"/>
                </a:solidFill>
              </a:rPr>
              <a:t>групповые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 для всех маршрутизаторов.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6947"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 </a:t>
            </a:r>
            <a:r>
              <a:rPr lang="ru-RU" altLang="ru-RU" sz="2400" b="1">
                <a:solidFill>
                  <a:srgbClr val="CC0000"/>
                </a:solidFill>
              </a:rPr>
              <a:t>Формат заголовка IPv6-пакета</a:t>
            </a:r>
            <a:r>
              <a:rPr lang="ru-RU" altLang="ru-RU" sz="2400">
                <a:solidFill>
                  <a:srgbClr val="CC0000"/>
                </a:solidFill>
              </a:rPr>
              <a:t> </a:t>
            </a:r>
          </a:p>
        </p:txBody>
      </p:sp>
      <p:sp>
        <p:nvSpPr>
          <p:cNvPr id="466948" name="Text Box 4"/>
          <p:cNvSpPr txBox="1">
            <a:spLocks noChangeArrowheads="1"/>
          </p:cNvSpPr>
          <p:nvPr/>
        </p:nvSpPr>
        <p:spPr bwMode="auto">
          <a:xfrm>
            <a:off x="0" y="1358900"/>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На рис.12.11 представлен формат заголовка IPv6-пакета. </a:t>
            </a:r>
          </a:p>
        </p:txBody>
      </p:sp>
      <p:sp>
        <p:nvSpPr>
          <p:cNvPr id="466949" name="Text Box 5"/>
          <p:cNvSpPr txBox="1">
            <a:spLocks noChangeArrowheads="1"/>
          </p:cNvSpPr>
          <p:nvPr/>
        </p:nvSpPr>
        <p:spPr bwMode="auto">
          <a:xfrm>
            <a:off x="0" y="62198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Рис.12.11. Формат заголовка IPv6-пакета</a:t>
            </a:r>
            <a:r>
              <a:rPr lang="ru-RU" altLang="ru-RU" sz="2400">
                <a:solidFill>
                  <a:srgbClr val="800080"/>
                </a:solidFill>
              </a:rPr>
              <a:t> </a:t>
            </a:r>
          </a:p>
        </p:txBody>
      </p:sp>
      <p:grpSp>
        <p:nvGrpSpPr>
          <p:cNvPr id="466970" name="Group 26"/>
          <p:cNvGrpSpPr>
            <a:grpSpLocks/>
          </p:cNvGrpSpPr>
          <p:nvPr/>
        </p:nvGrpSpPr>
        <p:grpSpPr bwMode="auto">
          <a:xfrm>
            <a:off x="250825" y="2124075"/>
            <a:ext cx="8642350" cy="3825875"/>
            <a:chOff x="158" y="1395"/>
            <a:chExt cx="5444" cy="2410"/>
          </a:xfrm>
        </p:grpSpPr>
        <p:sp>
          <p:nvSpPr>
            <p:cNvPr id="466951" name="Text Box 7"/>
            <p:cNvSpPr txBox="1">
              <a:spLocks noChangeArrowheads="1"/>
            </p:cNvSpPr>
            <p:nvPr/>
          </p:nvSpPr>
          <p:spPr bwMode="auto">
            <a:xfrm>
              <a:off x="158" y="3096"/>
              <a:ext cx="5444" cy="709"/>
            </a:xfrm>
            <a:prstGeom prst="rect">
              <a:avLst/>
            </a:prstGeom>
            <a:solidFill>
              <a:srgbClr val="FFCC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“Адрес получателя пакета”</a:t>
              </a:r>
            </a:p>
          </p:txBody>
        </p:sp>
        <p:grpSp>
          <p:nvGrpSpPr>
            <p:cNvPr id="466952" name="Group 8"/>
            <p:cNvGrpSpPr>
              <a:grpSpLocks/>
            </p:cNvGrpSpPr>
            <p:nvPr/>
          </p:nvGrpSpPr>
          <p:grpSpPr bwMode="auto">
            <a:xfrm>
              <a:off x="158" y="1395"/>
              <a:ext cx="5444" cy="341"/>
              <a:chOff x="158" y="487"/>
              <a:chExt cx="5444" cy="341"/>
            </a:xfrm>
          </p:grpSpPr>
          <p:sp>
            <p:nvSpPr>
              <p:cNvPr id="466953" name="Line 9"/>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6954" name="Line 10"/>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6955" name="Line 11"/>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6956" name="Line 12"/>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6957" name="Line 13"/>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6958" name="Text Box 14"/>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466959" name="Text Box 15"/>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466960" name="Text Box 16"/>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466961" name="Text Box 17"/>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466962" name="Text Box 18"/>
            <p:cNvSpPr txBox="1">
              <a:spLocks noChangeArrowheads="1"/>
            </p:cNvSpPr>
            <p:nvPr/>
          </p:nvSpPr>
          <p:spPr bwMode="auto">
            <a:xfrm>
              <a:off x="896" y="1650"/>
              <a:ext cx="1304" cy="369"/>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1800">
                  <a:solidFill>
                    <a:srgbClr val="CC0000"/>
                  </a:solidFill>
                  <a:effectLst>
                    <a:outerShdw blurRad="38100" dist="38100" dir="2700000" algn="tl">
                      <a:srgbClr val="000000"/>
                    </a:outerShdw>
                  </a:effectLst>
                </a:rPr>
                <a:t>“Класс трафика”</a:t>
              </a:r>
            </a:p>
          </p:txBody>
        </p:sp>
        <p:sp>
          <p:nvSpPr>
            <p:cNvPr id="466963" name="Text Box 19"/>
            <p:cNvSpPr txBox="1">
              <a:spLocks noChangeArrowheads="1"/>
            </p:cNvSpPr>
            <p:nvPr/>
          </p:nvSpPr>
          <p:spPr bwMode="auto">
            <a:xfrm>
              <a:off x="158" y="2387"/>
              <a:ext cx="5444" cy="709"/>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“Адрес отправителя пакета”</a:t>
              </a:r>
            </a:p>
          </p:txBody>
        </p:sp>
        <p:sp>
          <p:nvSpPr>
            <p:cNvPr id="466965" name="Text Box 21"/>
            <p:cNvSpPr txBox="1">
              <a:spLocks noChangeArrowheads="1"/>
            </p:cNvSpPr>
            <p:nvPr/>
          </p:nvSpPr>
          <p:spPr bwMode="auto">
            <a:xfrm>
              <a:off x="158" y="1650"/>
              <a:ext cx="738" cy="368"/>
            </a:xfrm>
            <a:prstGeom prst="rect">
              <a:avLst/>
            </a:prstGeom>
            <a:solidFill>
              <a:srgbClr val="FFE5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1400" b="1">
                  <a:solidFill>
                    <a:srgbClr val="CC0000"/>
                  </a:solidFill>
                  <a:effectLst>
                    <a:outerShdw blurRad="38100" dist="38100" dir="2700000" algn="tl">
                      <a:srgbClr val="000000"/>
                    </a:outerShdw>
                  </a:effectLst>
                </a:rPr>
                <a:t>“Версия </a:t>
              </a:r>
              <a:r>
                <a:rPr lang="en-US" altLang="ru-RU" sz="1400" b="1">
                  <a:solidFill>
                    <a:srgbClr val="CC0000"/>
                  </a:solidFill>
                  <a:effectLst>
                    <a:outerShdw blurRad="38100" dist="38100" dir="2700000" algn="tl">
                      <a:srgbClr val="000000"/>
                    </a:outerShdw>
                  </a:effectLst>
                </a:rPr>
                <a:t>IP-</a:t>
              </a:r>
              <a:r>
                <a:rPr lang="ru-RU" altLang="ru-RU" sz="1400" b="1">
                  <a:solidFill>
                    <a:srgbClr val="CC0000"/>
                  </a:solidFill>
                  <a:effectLst>
                    <a:outerShdw blurRad="38100" dist="38100" dir="2700000" algn="tl">
                      <a:srgbClr val="000000"/>
                    </a:outerShdw>
                  </a:effectLst>
                </a:rPr>
                <a:t>протокола”</a:t>
              </a:r>
            </a:p>
          </p:txBody>
        </p:sp>
        <p:sp>
          <p:nvSpPr>
            <p:cNvPr id="466966" name="Text Box 22"/>
            <p:cNvSpPr txBox="1">
              <a:spLocks noChangeArrowheads="1"/>
            </p:cNvSpPr>
            <p:nvPr/>
          </p:nvSpPr>
          <p:spPr bwMode="auto">
            <a:xfrm>
              <a:off x="2200" y="1650"/>
              <a:ext cx="3401" cy="369"/>
            </a:xfrm>
            <a:prstGeom prst="rect">
              <a:avLst/>
            </a:prstGeom>
            <a:solidFill>
              <a:srgbClr val="CC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400">
                  <a:solidFill>
                    <a:srgbClr val="CC0000"/>
                  </a:solidFill>
                  <a:effectLst>
                    <a:outerShdw blurRad="38100" dist="38100" dir="2700000" algn="tl">
                      <a:srgbClr val="000000"/>
                    </a:outerShdw>
                  </a:effectLst>
                </a:rPr>
                <a:t>“Маркер потока”</a:t>
              </a:r>
              <a:endParaRPr lang="ru-RU" altLang="ru-RU" sz="2400" b="1">
                <a:solidFill>
                  <a:srgbClr val="CC0000"/>
                </a:solidFill>
                <a:effectLst>
                  <a:outerShdw blurRad="38100" dist="38100" dir="2700000" algn="tl">
                    <a:srgbClr val="000000"/>
                  </a:outerShdw>
                </a:effectLst>
              </a:endParaRPr>
            </a:p>
          </p:txBody>
        </p:sp>
        <p:sp>
          <p:nvSpPr>
            <p:cNvPr id="466967" name="Text Box 23"/>
            <p:cNvSpPr txBox="1">
              <a:spLocks noChangeArrowheads="1"/>
            </p:cNvSpPr>
            <p:nvPr/>
          </p:nvSpPr>
          <p:spPr bwMode="auto">
            <a:xfrm>
              <a:off x="158" y="2018"/>
              <a:ext cx="2722" cy="368"/>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“Размер поля полезной нагрузки”</a:t>
              </a:r>
            </a:p>
          </p:txBody>
        </p:sp>
        <p:sp>
          <p:nvSpPr>
            <p:cNvPr id="466968" name="Text Box 24"/>
            <p:cNvSpPr txBox="1">
              <a:spLocks noChangeArrowheads="1"/>
            </p:cNvSpPr>
            <p:nvPr/>
          </p:nvSpPr>
          <p:spPr bwMode="auto">
            <a:xfrm>
              <a:off x="2880" y="2018"/>
              <a:ext cx="1361" cy="368"/>
            </a:xfrm>
            <a:prstGeom prst="rect">
              <a:avLst/>
            </a:prstGeom>
            <a:solidFill>
              <a:srgbClr val="9F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“Следующий</a:t>
              </a:r>
            </a:p>
            <a:p>
              <a:pPr>
                <a:lnSpc>
                  <a:spcPct val="80000"/>
                </a:lnSpc>
              </a:pPr>
              <a:r>
                <a:rPr lang="ru-RU" altLang="ru-RU" sz="2000">
                  <a:solidFill>
                    <a:srgbClr val="CC0000"/>
                  </a:solidFill>
                  <a:effectLst>
                    <a:outerShdw blurRad="38100" dist="38100" dir="2700000" algn="tl">
                      <a:srgbClr val="000000"/>
                    </a:outerShdw>
                  </a:effectLst>
                </a:rPr>
                <a:t>заголовок”</a:t>
              </a:r>
            </a:p>
          </p:txBody>
        </p:sp>
        <p:sp>
          <p:nvSpPr>
            <p:cNvPr id="466969" name="Text Box 25"/>
            <p:cNvSpPr txBox="1">
              <a:spLocks noChangeArrowheads="1"/>
            </p:cNvSpPr>
            <p:nvPr/>
          </p:nvSpPr>
          <p:spPr bwMode="auto">
            <a:xfrm>
              <a:off x="4241" y="2018"/>
              <a:ext cx="1361" cy="368"/>
            </a:xfrm>
            <a:prstGeom prst="rect">
              <a:avLst/>
            </a:prstGeom>
            <a:solidFill>
              <a:srgbClr val="FF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a:solidFill>
                    <a:srgbClr val="CC0000"/>
                  </a:solidFill>
                  <a:effectLst>
                    <a:outerShdw blurRad="38100" dist="38100" dir="2700000" algn="tl">
                      <a:srgbClr val="000000"/>
                    </a:outerShdw>
                  </a:effectLst>
                </a:rPr>
                <a:t>“Число ретрансляций”</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7971" name="Text Box 3"/>
          <p:cNvSpPr txBox="1">
            <a:spLocks noChangeArrowheads="1"/>
          </p:cNvSpPr>
          <p:nvPr/>
        </p:nvSpPr>
        <p:spPr bwMode="auto">
          <a:xfrm>
            <a:off x="206375" y="1089025"/>
            <a:ext cx="8686800" cy="51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Заголовок IPv6-пакета включает следующие поля: </a:t>
            </a:r>
          </a:p>
        </p:txBody>
      </p:sp>
      <p:sp>
        <p:nvSpPr>
          <p:cNvPr id="467972" name="Text Box 4"/>
          <p:cNvSpPr txBox="1">
            <a:spLocks noChangeArrowheads="1"/>
          </p:cNvSpPr>
          <p:nvPr/>
        </p:nvSpPr>
        <p:spPr bwMode="auto">
          <a:xfrm>
            <a:off x="206375" y="2033588"/>
            <a:ext cx="8686800" cy="46561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j"/>
            </a:pPr>
            <a:r>
              <a:rPr lang="ru-RU" altLang="ru-RU" sz="2400" i="1">
                <a:solidFill>
                  <a:srgbClr val="800080"/>
                </a:solidFill>
              </a:rPr>
              <a:t>“Версия IP-протокола”</a:t>
            </a:r>
            <a:r>
              <a:rPr lang="ru-RU" altLang="ru-RU" sz="2400">
                <a:solidFill>
                  <a:srgbClr val="800080"/>
                </a:solidFill>
              </a:rPr>
              <a:t> (</a:t>
            </a:r>
            <a:r>
              <a:rPr lang="en-US" altLang="ru-RU" sz="2400">
                <a:solidFill>
                  <a:srgbClr val="800080"/>
                </a:solidFill>
              </a:rPr>
              <a:t>Version</a:t>
            </a:r>
            <a:r>
              <a:rPr lang="ru-RU" altLang="ru-RU" sz="2400">
                <a:solidFill>
                  <a:srgbClr val="800080"/>
                </a:solidFill>
              </a:rPr>
              <a:t>) — 4-битовое поле, содержащее значение “6”;</a:t>
            </a:r>
          </a:p>
          <a:p>
            <a:pPr>
              <a:spcBef>
                <a:spcPct val="50000"/>
              </a:spcBef>
              <a:buSzPct val="90000"/>
              <a:buFont typeface="Wingdings 2" panose="05020102010507070707" pitchFamily="18" charset="2"/>
              <a:buChar char="k"/>
            </a:pPr>
            <a:r>
              <a:rPr lang="ru-RU" altLang="ru-RU" sz="2400" i="1">
                <a:solidFill>
                  <a:srgbClr val="800080"/>
                </a:solidFill>
              </a:rPr>
              <a:t>“Класс трафика”</a:t>
            </a:r>
            <a:r>
              <a:rPr lang="ru-RU" altLang="ru-RU" sz="2400">
                <a:solidFill>
                  <a:srgbClr val="800080"/>
                </a:solidFill>
              </a:rPr>
              <a:t> (</a:t>
            </a:r>
            <a:r>
              <a:rPr lang="en-US" altLang="ru-RU" sz="2400">
                <a:solidFill>
                  <a:srgbClr val="800080"/>
                </a:solidFill>
              </a:rPr>
              <a:t>Traffic Class</a:t>
            </a:r>
            <a:r>
              <a:rPr lang="ru-RU" altLang="ru-RU" sz="2400">
                <a:solidFill>
                  <a:srgbClr val="800080"/>
                </a:solidFill>
              </a:rPr>
              <a:t>) — 8-битовое поле, которое указывает на класс трафика;</a:t>
            </a:r>
          </a:p>
          <a:p>
            <a:pPr>
              <a:spcBef>
                <a:spcPct val="50000"/>
              </a:spcBef>
              <a:buSzPct val="90000"/>
              <a:buFont typeface="Wingdings 2" panose="05020102010507070707" pitchFamily="18" charset="2"/>
              <a:buChar char="l"/>
            </a:pPr>
            <a:r>
              <a:rPr lang="ru-RU" altLang="ru-RU" sz="2400" i="1">
                <a:solidFill>
                  <a:srgbClr val="800080"/>
                </a:solidFill>
              </a:rPr>
              <a:t>“Маркер потока”</a:t>
            </a:r>
            <a:r>
              <a:rPr lang="ru-RU" altLang="ru-RU" sz="2400">
                <a:solidFill>
                  <a:srgbClr val="800080"/>
                </a:solidFill>
              </a:rPr>
              <a:t> (</a:t>
            </a:r>
            <a:r>
              <a:rPr lang="en-US" altLang="ru-RU" sz="2400">
                <a:solidFill>
                  <a:srgbClr val="800080"/>
                </a:solidFill>
              </a:rPr>
              <a:t>Flow Label</a:t>
            </a:r>
            <a:r>
              <a:rPr lang="ru-RU" altLang="ru-RU" sz="2400">
                <a:solidFill>
                  <a:srgbClr val="800080"/>
                </a:solidFill>
              </a:rPr>
              <a:t>) — 20-битовое поле, которое содержит маркер потока;</a:t>
            </a:r>
          </a:p>
          <a:p>
            <a:pPr>
              <a:spcBef>
                <a:spcPct val="50000"/>
              </a:spcBef>
              <a:buSzPct val="90000"/>
              <a:buFont typeface="Wingdings 2" panose="05020102010507070707" pitchFamily="18" charset="2"/>
              <a:buChar char="m"/>
            </a:pPr>
            <a:r>
              <a:rPr lang="ru-RU" altLang="ru-RU" sz="2400" i="1">
                <a:solidFill>
                  <a:srgbClr val="800080"/>
                </a:solidFill>
              </a:rPr>
              <a:t>“Размер поля полезной нагрузки”</a:t>
            </a:r>
            <a:r>
              <a:rPr lang="ru-RU" altLang="ru-RU" sz="2400">
                <a:solidFill>
                  <a:srgbClr val="800080"/>
                </a:solidFill>
              </a:rPr>
              <a:t> (</a:t>
            </a:r>
            <a:r>
              <a:rPr lang="en-US" altLang="ru-RU" sz="2400">
                <a:solidFill>
                  <a:srgbClr val="800080"/>
                </a:solidFill>
              </a:rPr>
              <a:t>Payload Length</a:t>
            </a:r>
            <a:r>
              <a:rPr lang="ru-RU" altLang="ru-RU" sz="2400">
                <a:solidFill>
                  <a:srgbClr val="800080"/>
                </a:solidFill>
              </a:rPr>
              <a:t>) — 16-битовое беззнаковое целое число, которое указывает на размер поля полезной нагрузки в октетах, следующего сразу после заголовка (включая заголовки расширения);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68995" name="Text Box 3"/>
          <p:cNvSpPr txBox="1">
            <a:spLocks noChangeArrowheads="1"/>
          </p:cNvSpPr>
          <p:nvPr/>
        </p:nvSpPr>
        <p:spPr bwMode="auto">
          <a:xfrm>
            <a:off x="0" y="863600"/>
            <a:ext cx="914400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n"/>
            </a:pPr>
            <a:r>
              <a:rPr lang="ru-RU" altLang="ru-RU" sz="2300" i="1">
                <a:solidFill>
                  <a:srgbClr val="800080"/>
                </a:solidFill>
              </a:rPr>
              <a:t>“Следующий заголовок”</a:t>
            </a:r>
            <a:r>
              <a:rPr lang="ru-RU" altLang="ru-RU" sz="2300">
                <a:solidFill>
                  <a:srgbClr val="800080"/>
                </a:solidFill>
              </a:rPr>
              <a:t> (</a:t>
            </a:r>
            <a:r>
              <a:rPr lang="en-US" altLang="ru-RU" sz="2300">
                <a:solidFill>
                  <a:srgbClr val="800080"/>
                </a:solidFill>
              </a:rPr>
              <a:t>Next Header</a:t>
            </a:r>
            <a:r>
              <a:rPr lang="ru-RU" altLang="ru-RU" sz="2300">
                <a:solidFill>
                  <a:srgbClr val="800080"/>
                </a:solidFill>
              </a:rPr>
              <a:t>) — 8-битовый определитель, который указывает на тип заголовка, следующего сразу за этим заголовком;</a:t>
            </a:r>
          </a:p>
          <a:p>
            <a:pPr>
              <a:buSzPct val="90000"/>
              <a:buFont typeface="Wingdings 2" panose="05020102010507070707" pitchFamily="18" charset="2"/>
              <a:buChar char="o"/>
            </a:pPr>
            <a:r>
              <a:rPr lang="ru-RU" altLang="ru-RU" sz="2300" i="1">
                <a:solidFill>
                  <a:srgbClr val="800080"/>
                </a:solidFill>
              </a:rPr>
              <a:t>“Число ретрансляций”</a:t>
            </a:r>
            <a:r>
              <a:rPr lang="ru-RU" altLang="ru-RU" sz="2300">
                <a:solidFill>
                  <a:srgbClr val="800080"/>
                </a:solidFill>
              </a:rPr>
              <a:t> (</a:t>
            </a:r>
            <a:r>
              <a:rPr lang="en-US" altLang="ru-RU" sz="2300">
                <a:solidFill>
                  <a:srgbClr val="800080"/>
                </a:solidFill>
              </a:rPr>
              <a:t>Hop Limit</a:t>
            </a:r>
            <a:r>
              <a:rPr lang="ru-RU" altLang="ru-RU" sz="2300">
                <a:solidFill>
                  <a:srgbClr val="800080"/>
                </a:solidFill>
              </a:rPr>
              <a:t>) — 8-битовое беззнаковое целое число, которое указывает на максимальное число ретрансляционных участков. Это число уменьшается на единицу каждым IP-узлом, через который проследовал IPv6-пакет. Если это поле содержит нулевое значение, то тогда IPv6-пакет уничтожается;</a:t>
            </a:r>
          </a:p>
          <a:p>
            <a:pPr>
              <a:buSzPct val="90000"/>
              <a:buFont typeface="Wingdings 2" panose="05020102010507070707" pitchFamily="18" charset="2"/>
              <a:buChar char="p"/>
            </a:pPr>
            <a:r>
              <a:rPr lang="ru-RU" altLang="ru-RU" sz="2300" i="1">
                <a:solidFill>
                  <a:srgbClr val="800080"/>
                </a:solidFill>
              </a:rPr>
              <a:t>“Адрес отправителя пакета”</a:t>
            </a:r>
            <a:r>
              <a:rPr lang="ru-RU" altLang="ru-RU" sz="2300">
                <a:solidFill>
                  <a:srgbClr val="800080"/>
                </a:solidFill>
              </a:rPr>
              <a:t> (</a:t>
            </a:r>
            <a:r>
              <a:rPr lang="en-US" altLang="ru-RU" sz="2300">
                <a:solidFill>
                  <a:srgbClr val="800080"/>
                </a:solidFill>
              </a:rPr>
              <a:t>Source Address</a:t>
            </a:r>
            <a:r>
              <a:rPr lang="ru-RU" altLang="ru-RU" sz="2300">
                <a:solidFill>
                  <a:srgbClr val="800080"/>
                </a:solidFill>
              </a:rPr>
              <a:t>) — 128-битовый адрес отправителя пакета;</a:t>
            </a:r>
          </a:p>
          <a:p>
            <a:pPr>
              <a:buSzPct val="90000"/>
              <a:buFont typeface="Wingdings 2" panose="05020102010507070707" pitchFamily="18" charset="2"/>
              <a:buChar char="q"/>
            </a:pPr>
            <a:r>
              <a:rPr lang="ru-RU" altLang="ru-RU" sz="2300" i="1">
                <a:solidFill>
                  <a:srgbClr val="800080"/>
                </a:solidFill>
              </a:rPr>
              <a:t>“Адрес получателя пакета”</a:t>
            </a:r>
            <a:r>
              <a:rPr lang="ru-RU" altLang="ru-RU" sz="2300">
                <a:solidFill>
                  <a:srgbClr val="800080"/>
                </a:solidFill>
              </a:rPr>
              <a:t> (</a:t>
            </a:r>
            <a:r>
              <a:rPr lang="en-US" altLang="ru-RU" sz="2300">
                <a:solidFill>
                  <a:srgbClr val="800080"/>
                </a:solidFill>
              </a:rPr>
              <a:t>Destination Address</a:t>
            </a:r>
            <a:r>
              <a:rPr lang="ru-RU" altLang="ru-RU" sz="2300">
                <a:solidFill>
                  <a:srgbClr val="800080"/>
                </a:solidFill>
              </a:rPr>
              <a:t>) — 128-битовый адрес конечного получателя пакета, то есть которому предназначен данный пакет. (Однако, возможно это — не самый последний получатель, если в IPv6-пакете представлен заголовок маршрутизации.)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0019"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12.10. </a:t>
            </a:r>
            <a:r>
              <a:rPr lang="ru-RU" altLang="ru-RU" sz="2400" b="1">
                <a:solidFill>
                  <a:srgbClr val="CC0000"/>
                </a:solidFill>
              </a:rPr>
              <a:t>Заголовки расширения в IPv6-пакете</a:t>
            </a:r>
            <a:endParaRPr lang="ru-RU" altLang="ru-RU" sz="2400">
              <a:solidFill>
                <a:srgbClr val="CC0000"/>
              </a:solidFill>
            </a:endParaRPr>
          </a:p>
        </p:txBody>
      </p:sp>
      <p:sp>
        <p:nvSpPr>
          <p:cNvPr id="470020" name="Text Box 4"/>
          <p:cNvSpPr txBox="1">
            <a:spLocks noChangeArrowheads="1"/>
          </p:cNvSpPr>
          <p:nvPr/>
        </p:nvSpPr>
        <p:spPr bwMode="auto">
          <a:xfrm>
            <a:off x="250825" y="1763713"/>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В IPv6-протоколе предусмотрена доставка дополнительной (служебной) закодированной информации сетевого уровня, которая может быть размещена в IPv6-пакете между IPv6-заголовоком и заголовком верхнего уровня. Для такой доставки существует несколько так называемых заголовков расширения, причём каждый из них идентифицируется собственным значением в поле “Следующий заголовок”. На рис.12.12 приведены примеры нескольких заголовков расширения в IPv6-пакетах.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grpSp>
        <p:nvGrpSpPr>
          <p:cNvPr id="471060" name="Group 20"/>
          <p:cNvGrpSpPr>
            <a:grpSpLocks/>
          </p:cNvGrpSpPr>
          <p:nvPr/>
        </p:nvGrpSpPr>
        <p:grpSpPr bwMode="auto">
          <a:xfrm>
            <a:off x="250825" y="1268413"/>
            <a:ext cx="8596313" cy="3916362"/>
            <a:chOff x="158" y="799"/>
            <a:chExt cx="5359" cy="2467"/>
          </a:xfrm>
        </p:grpSpPr>
        <p:sp>
          <p:nvSpPr>
            <p:cNvPr id="471045" name="Text Box 5"/>
            <p:cNvSpPr txBox="1">
              <a:spLocks noChangeArrowheads="1"/>
            </p:cNvSpPr>
            <p:nvPr/>
          </p:nvSpPr>
          <p:spPr bwMode="auto">
            <a:xfrm>
              <a:off x="1519" y="799"/>
              <a:ext cx="1134"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600" b="1">
                  <a:solidFill>
                    <a:srgbClr val="CC0000"/>
                  </a:solidFill>
                  <a:effectLst>
                    <a:outerShdw blurRad="38100" dist="38100" dir="2700000" algn="tl">
                      <a:srgbClr val="000000"/>
                    </a:outerShdw>
                  </a:effectLst>
                </a:rPr>
                <a:t>ТСР-заголовок</a:t>
              </a:r>
            </a:p>
            <a:p>
              <a:r>
                <a:rPr lang="ru-RU" altLang="ru-RU" sz="1600" b="1">
                  <a:solidFill>
                    <a:srgbClr val="CC0000"/>
                  </a:solidFill>
                  <a:effectLst>
                    <a:outerShdw blurRad="38100" dist="38100" dir="2700000" algn="tl">
                      <a:srgbClr val="000000"/>
                    </a:outerShdw>
                  </a:effectLst>
                </a:rPr>
                <a:t>“Данные” </a:t>
              </a:r>
            </a:p>
          </p:txBody>
        </p:sp>
        <p:sp>
          <p:nvSpPr>
            <p:cNvPr id="471043" name="Text Box 3"/>
            <p:cNvSpPr txBox="1">
              <a:spLocks noChangeArrowheads="1"/>
            </p:cNvSpPr>
            <p:nvPr/>
          </p:nvSpPr>
          <p:spPr bwMode="auto">
            <a:xfrm>
              <a:off x="158" y="799"/>
              <a:ext cx="1361" cy="652"/>
            </a:xfrm>
            <a:prstGeom prst="rect">
              <a:avLst/>
            </a:prstGeom>
            <a:solidFill>
              <a:srgbClr val="FFE5F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5000"/>
                </a:lnSpc>
              </a:pPr>
              <a:r>
                <a:rPr lang="ru-RU" altLang="ru-RU" sz="1600" b="1">
                  <a:solidFill>
                    <a:srgbClr val="CC0000"/>
                  </a:solidFill>
                  <a:effectLst>
                    <a:outerShdw blurRad="38100" dist="38100" dir="2700000" algn="tl">
                      <a:srgbClr val="000000"/>
                    </a:outerShdw>
                  </a:effectLst>
                </a:rPr>
                <a:t>IPv6-заголовок</a:t>
              </a:r>
            </a:p>
            <a:p>
              <a:pPr>
                <a:lnSpc>
                  <a:spcPct val="95000"/>
                </a:lnSpc>
              </a:pPr>
              <a:r>
                <a:rPr lang="ru-RU" altLang="ru-RU" sz="1600" b="1">
                  <a:solidFill>
                    <a:srgbClr val="CC0000"/>
                  </a:solidFill>
                  <a:effectLst>
                    <a:outerShdw blurRad="38100" dist="38100" dir="2700000" algn="tl">
                      <a:srgbClr val="000000"/>
                    </a:outerShdw>
                  </a:effectLst>
                </a:rPr>
                <a:t>“Следующий заголовок”</a:t>
              </a:r>
            </a:p>
            <a:p>
              <a:pPr>
                <a:lnSpc>
                  <a:spcPct val="95000"/>
                </a:lnSpc>
              </a:pPr>
              <a:r>
                <a:rPr lang="ru-RU" altLang="ru-RU" sz="1800" b="1">
                  <a:solidFill>
                    <a:srgbClr val="CC0000"/>
                  </a:solidFill>
                  <a:effectLst>
                    <a:outerShdw blurRad="38100" dist="38100" dir="2700000" algn="tl">
                      <a:srgbClr val="000000"/>
                    </a:outerShdw>
                  </a:effectLst>
                </a:rPr>
                <a:t>ТСР</a:t>
              </a:r>
              <a:endParaRPr lang="ru-RU" altLang="ru-RU" sz="1600" b="1">
                <a:solidFill>
                  <a:srgbClr val="CC0000"/>
                </a:solidFill>
                <a:effectLst>
                  <a:outerShdw blurRad="38100" dist="38100" dir="2700000" algn="tl">
                    <a:srgbClr val="000000"/>
                  </a:outerShdw>
                </a:effectLst>
              </a:endParaRPr>
            </a:p>
          </p:txBody>
        </p:sp>
        <p:sp>
          <p:nvSpPr>
            <p:cNvPr id="471044" name="Text Box 4"/>
            <p:cNvSpPr txBox="1">
              <a:spLocks noChangeArrowheads="1"/>
            </p:cNvSpPr>
            <p:nvPr/>
          </p:nvSpPr>
          <p:spPr bwMode="auto">
            <a:xfrm>
              <a:off x="158" y="1706"/>
              <a:ext cx="1361"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5000"/>
                </a:lnSpc>
              </a:pPr>
              <a:r>
                <a:rPr lang="ru-RU" altLang="ru-RU" sz="1600" b="1">
                  <a:solidFill>
                    <a:srgbClr val="CC0000"/>
                  </a:solidFill>
                  <a:effectLst>
                    <a:outerShdw blurRad="38100" dist="38100" dir="2700000" algn="tl">
                      <a:srgbClr val="000000"/>
                    </a:outerShdw>
                  </a:effectLst>
                </a:rPr>
                <a:t>IPv6-заголовок</a:t>
              </a:r>
            </a:p>
            <a:p>
              <a:pPr>
                <a:lnSpc>
                  <a:spcPct val="95000"/>
                </a:lnSpc>
              </a:pPr>
              <a:r>
                <a:rPr lang="ru-RU" altLang="ru-RU" sz="1600" b="1">
                  <a:solidFill>
                    <a:srgbClr val="CC0000"/>
                  </a:solidFill>
                  <a:effectLst>
                    <a:outerShdw blurRad="38100" dist="38100" dir="2700000" algn="tl">
                      <a:srgbClr val="000000"/>
                    </a:outerShdw>
                  </a:effectLst>
                </a:rPr>
                <a:t>“Следующий заголовок”</a:t>
              </a:r>
            </a:p>
            <a:p>
              <a:pPr>
                <a:lnSpc>
                  <a:spcPct val="95000"/>
                </a:lnSpc>
              </a:pPr>
              <a:r>
                <a:rPr lang="ru-RU" altLang="ru-RU" sz="1800" b="1">
                  <a:solidFill>
                    <a:srgbClr val="CC0000"/>
                  </a:solidFill>
                  <a:effectLst>
                    <a:outerShdw blurRad="38100" dist="38100" dir="2700000" algn="tl">
                      <a:srgbClr val="000000"/>
                    </a:outerShdw>
                  </a:effectLst>
                </a:rPr>
                <a:t>Routing</a:t>
              </a:r>
            </a:p>
          </p:txBody>
        </p:sp>
        <p:sp>
          <p:nvSpPr>
            <p:cNvPr id="471046" name="Text Box 6"/>
            <p:cNvSpPr txBox="1">
              <a:spLocks noChangeArrowheads="1"/>
            </p:cNvSpPr>
            <p:nvPr/>
          </p:nvSpPr>
          <p:spPr bwMode="auto">
            <a:xfrm>
              <a:off x="158" y="2614"/>
              <a:ext cx="1361"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5000"/>
                </a:lnSpc>
              </a:pPr>
              <a:r>
                <a:rPr lang="ru-RU" altLang="ru-RU" sz="1600" b="1">
                  <a:solidFill>
                    <a:srgbClr val="CC0000"/>
                  </a:solidFill>
                  <a:effectLst>
                    <a:outerShdw blurRad="38100" dist="38100" dir="2700000" algn="tl">
                      <a:srgbClr val="000000"/>
                    </a:outerShdw>
                  </a:effectLst>
                </a:rPr>
                <a:t>IPv6-заголовок</a:t>
              </a:r>
            </a:p>
            <a:p>
              <a:pPr>
                <a:lnSpc>
                  <a:spcPct val="95000"/>
                </a:lnSpc>
              </a:pPr>
              <a:r>
                <a:rPr lang="ru-RU" altLang="ru-RU" sz="1600" b="1">
                  <a:solidFill>
                    <a:srgbClr val="CC0000"/>
                  </a:solidFill>
                  <a:effectLst>
                    <a:outerShdw blurRad="38100" dist="38100" dir="2700000" algn="tl">
                      <a:srgbClr val="000000"/>
                    </a:outerShdw>
                  </a:effectLst>
                </a:rPr>
                <a:t>“Следующий заголовок”</a:t>
              </a:r>
            </a:p>
            <a:p>
              <a:pPr>
                <a:lnSpc>
                  <a:spcPct val="95000"/>
                </a:lnSpc>
              </a:pPr>
              <a:r>
                <a:rPr lang="ru-RU" altLang="ru-RU" sz="1800" b="1">
                  <a:solidFill>
                    <a:srgbClr val="CC0000"/>
                  </a:solidFill>
                  <a:effectLst>
                    <a:outerShdw blurRad="38100" dist="38100" dir="2700000" algn="tl">
                      <a:srgbClr val="000000"/>
                    </a:outerShdw>
                  </a:effectLst>
                </a:rPr>
                <a:t>Routing</a:t>
              </a:r>
            </a:p>
          </p:txBody>
        </p:sp>
        <p:sp>
          <p:nvSpPr>
            <p:cNvPr id="471047" name="Text Box 7"/>
            <p:cNvSpPr txBox="1">
              <a:spLocks noChangeArrowheads="1"/>
            </p:cNvSpPr>
            <p:nvPr/>
          </p:nvSpPr>
          <p:spPr bwMode="auto">
            <a:xfrm>
              <a:off x="1519" y="1706"/>
              <a:ext cx="1361" cy="652"/>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200" b="1">
                  <a:solidFill>
                    <a:srgbClr val="CC0000"/>
                  </a:solidFill>
                  <a:effectLst>
                    <a:outerShdw blurRad="38100" dist="38100" dir="2700000" algn="tl">
                      <a:srgbClr val="000000"/>
                    </a:outerShdw>
                  </a:effectLst>
                </a:rPr>
                <a:t>Заголовок маршрутизации</a:t>
              </a:r>
            </a:p>
            <a:p>
              <a:r>
                <a:rPr lang="ru-RU" altLang="ru-RU" sz="1200" b="1">
                  <a:solidFill>
                    <a:srgbClr val="CC0000"/>
                  </a:solidFill>
                  <a:effectLst>
                    <a:outerShdw blurRad="38100" dist="38100" dir="2700000" algn="tl">
                      <a:srgbClr val="000000"/>
                    </a:outerShdw>
                  </a:effectLst>
                </a:rPr>
                <a:t>“Следующий заголовок”</a:t>
              </a:r>
            </a:p>
            <a:p>
              <a:r>
                <a:rPr lang="ru-RU" altLang="ru-RU" sz="2000" b="1">
                  <a:solidFill>
                    <a:srgbClr val="CC0000"/>
                  </a:solidFill>
                  <a:effectLst>
                    <a:outerShdw blurRad="38100" dist="38100" dir="2700000" algn="tl">
                      <a:srgbClr val="000000"/>
                    </a:outerShdw>
                  </a:effectLst>
                </a:rPr>
                <a:t>ТСР </a:t>
              </a:r>
            </a:p>
          </p:txBody>
        </p:sp>
        <p:sp>
          <p:nvSpPr>
            <p:cNvPr id="471049" name="Rectangle 9"/>
            <p:cNvSpPr>
              <a:spLocks noChangeArrowheads="1"/>
            </p:cNvSpPr>
            <p:nvPr/>
          </p:nvSpPr>
          <p:spPr bwMode="auto">
            <a:xfrm>
              <a:off x="2653" y="799"/>
              <a:ext cx="142" cy="652"/>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051" name="Line 11"/>
            <p:cNvSpPr>
              <a:spLocks noChangeShapeType="1"/>
            </p:cNvSpPr>
            <p:nvPr/>
          </p:nvSpPr>
          <p:spPr bwMode="auto">
            <a:xfrm>
              <a:off x="2653" y="799"/>
              <a:ext cx="0" cy="652"/>
            </a:xfrm>
            <a:prstGeom prst="line">
              <a:avLst/>
            </a:prstGeom>
            <a:noFill/>
            <a:ln w="76200">
              <a:solidFill>
                <a:srgbClr val="B8FEC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71052" name="Text Box 12"/>
            <p:cNvSpPr txBox="1">
              <a:spLocks noChangeArrowheads="1"/>
            </p:cNvSpPr>
            <p:nvPr/>
          </p:nvSpPr>
          <p:spPr bwMode="auto">
            <a:xfrm>
              <a:off x="2880" y="1706"/>
              <a:ext cx="1134"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600" b="1">
                  <a:solidFill>
                    <a:srgbClr val="CC0000"/>
                  </a:solidFill>
                  <a:effectLst>
                    <a:outerShdw blurRad="38100" dist="38100" dir="2700000" algn="tl">
                      <a:srgbClr val="000000"/>
                    </a:outerShdw>
                  </a:effectLst>
                </a:rPr>
                <a:t>ТСР-заголовок</a:t>
              </a:r>
            </a:p>
            <a:p>
              <a:r>
                <a:rPr lang="ru-RU" altLang="ru-RU" sz="1600" b="1">
                  <a:solidFill>
                    <a:srgbClr val="CC0000"/>
                  </a:solidFill>
                  <a:effectLst>
                    <a:outerShdw blurRad="38100" dist="38100" dir="2700000" algn="tl">
                      <a:srgbClr val="000000"/>
                    </a:outerShdw>
                  </a:effectLst>
                </a:rPr>
                <a:t>“Данные” </a:t>
              </a:r>
            </a:p>
          </p:txBody>
        </p:sp>
        <p:sp>
          <p:nvSpPr>
            <p:cNvPr id="471053" name="Rectangle 13"/>
            <p:cNvSpPr>
              <a:spLocks noChangeArrowheads="1"/>
            </p:cNvSpPr>
            <p:nvPr/>
          </p:nvSpPr>
          <p:spPr bwMode="auto">
            <a:xfrm>
              <a:off x="4014" y="1706"/>
              <a:ext cx="142" cy="652"/>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054" name="Line 14"/>
            <p:cNvSpPr>
              <a:spLocks noChangeShapeType="1"/>
            </p:cNvSpPr>
            <p:nvPr/>
          </p:nvSpPr>
          <p:spPr bwMode="auto">
            <a:xfrm>
              <a:off x="4014" y="1706"/>
              <a:ext cx="0" cy="652"/>
            </a:xfrm>
            <a:prstGeom prst="line">
              <a:avLst/>
            </a:prstGeom>
            <a:noFill/>
            <a:ln w="76200">
              <a:solidFill>
                <a:srgbClr val="B8FEC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71055" name="Text Box 15"/>
            <p:cNvSpPr txBox="1">
              <a:spLocks noChangeArrowheads="1"/>
            </p:cNvSpPr>
            <p:nvPr/>
          </p:nvSpPr>
          <p:spPr bwMode="auto">
            <a:xfrm>
              <a:off x="1519" y="2614"/>
              <a:ext cx="1361" cy="652"/>
            </a:xfrm>
            <a:prstGeom prst="rect">
              <a:avLst/>
            </a:prstGeom>
            <a:solidFill>
              <a:schemeClr val="accent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200" b="1">
                  <a:solidFill>
                    <a:srgbClr val="CC0000"/>
                  </a:solidFill>
                  <a:effectLst>
                    <a:outerShdw blurRad="38100" dist="38100" dir="2700000" algn="tl">
                      <a:srgbClr val="000000"/>
                    </a:outerShdw>
                  </a:effectLst>
                </a:rPr>
                <a:t>Заголовок маршрутизации</a:t>
              </a:r>
            </a:p>
            <a:p>
              <a:r>
                <a:rPr lang="ru-RU" altLang="ru-RU" sz="1200" b="1">
                  <a:solidFill>
                    <a:srgbClr val="CC0000"/>
                  </a:solidFill>
                  <a:effectLst>
                    <a:outerShdw blurRad="38100" dist="38100" dir="2700000" algn="tl">
                      <a:srgbClr val="000000"/>
                    </a:outerShdw>
                  </a:effectLst>
                </a:rPr>
                <a:t>“Следующий заголовок”</a:t>
              </a:r>
            </a:p>
            <a:p>
              <a:r>
                <a:rPr lang="ru-RU" altLang="ru-RU" sz="2000" b="1">
                  <a:solidFill>
                    <a:srgbClr val="CC0000"/>
                  </a:solidFill>
                  <a:effectLst>
                    <a:outerShdw blurRad="38100" dist="38100" dir="2700000" algn="tl">
                      <a:srgbClr val="000000"/>
                    </a:outerShdw>
                  </a:effectLst>
                </a:rPr>
                <a:t>Fragment</a:t>
              </a:r>
              <a:r>
                <a:rPr lang="ru-RU" altLang="ru-RU" sz="2000">
                  <a:solidFill>
                    <a:srgbClr val="CC0000"/>
                  </a:solidFill>
                </a:rPr>
                <a:t> </a:t>
              </a:r>
            </a:p>
          </p:txBody>
        </p:sp>
        <p:sp>
          <p:nvSpPr>
            <p:cNvPr id="471056" name="Text Box 16"/>
            <p:cNvSpPr txBox="1">
              <a:spLocks noChangeArrowheads="1"/>
            </p:cNvSpPr>
            <p:nvPr/>
          </p:nvSpPr>
          <p:spPr bwMode="auto">
            <a:xfrm>
              <a:off x="2880" y="2614"/>
              <a:ext cx="1361" cy="652"/>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200" b="1">
                  <a:solidFill>
                    <a:srgbClr val="CC0000"/>
                  </a:solidFill>
                  <a:effectLst>
                    <a:outerShdw blurRad="38100" dist="38100" dir="2700000" algn="tl">
                      <a:srgbClr val="000000"/>
                    </a:outerShdw>
                  </a:effectLst>
                </a:rPr>
                <a:t>Заголовок маршрутизации</a:t>
              </a:r>
            </a:p>
            <a:p>
              <a:r>
                <a:rPr lang="ru-RU" altLang="ru-RU" sz="1200" b="1">
                  <a:solidFill>
                    <a:srgbClr val="CC0000"/>
                  </a:solidFill>
                  <a:effectLst>
                    <a:outerShdw blurRad="38100" dist="38100" dir="2700000" algn="tl">
                      <a:srgbClr val="000000"/>
                    </a:outerShdw>
                  </a:effectLst>
                </a:rPr>
                <a:t>“Следующий заголовок”</a:t>
              </a:r>
            </a:p>
            <a:p>
              <a:r>
                <a:rPr lang="ru-RU" altLang="ru-RU" sz="2000" b="1">
                  <a:solidFill>
                    <a:srgbClr val="CC0000"/>
                  </a:solidFill>
                  <a:effectLst>
                    <a:outerShdw blurRad="38100" dist="38100" dir="2700000" algn="tl">
                      <a:srgbClr val="000000"/>
                    </a:outerShdw>
                  </a:effectLst>
                </a:rPr>
                <a:t>ТСР </a:t>
              </a:r>
            </a:p>
          </p:txBody>
        </p:sp>
        <p:sp>
          <p:nvSpPr>
            <p:cNvPr id="471057" name="Text Box 17"/>
            <p:cNvSpPr txBox="1">
              <a:spLocks noChangeArrowheads="1"/>
            </p:cNvSpPr>
            <p:nvPr/>
          </p:nvSpPr>
          <p:spPr bwMode="auto">
            <a:xfrm>
              <a:off x="4241" y="2614"/>
              <a:ext cx="1134"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600" b="1">
                  <a:solidFill>
                    <a:srgbClr val="CC0000"/>
                  </a:solidFill>
                  <a:effectLst>
                    <a:outerShdw blurRad="38100" dist="38100" dir="2700000" algn="tl">
                      <a:srgbClr val="000000"/>
                    </a:outerShdw>
                  </a:effectLst>
                </a:rPr>
                <a:t>ТСР-заголовок</a:t>
              </a:r>
            </a:p>
            <a:p>
              <a:r>
                <a:rPr lang="ru-RU" altLang="ru-RU" sz="1600" b="1">
                  <a:solidFill>
                    <a:srgbClr val="CC0000"/>
                  </a:solidFill>
                  <a:effectLst>
                    <a:outerShdw blurRad="38100" dist="38100" dir="2700000" algn="tl">
                      <a:srgbClr val="000000"/>
                    </a:outerShdw>
                  </a:effectLst>
                </a:rPr>
                <a:t>“Данные” </a:t>
              </a:r>
            </a:p>
          </p:txBody>
        </p:sp>
        <p:sp>
          <p:nvSpPr>
            <p:cNvPr id="471058" name="Rectangle 18"/>
            <p:cNvSpPr>
              <a:spLocks noChangeArrowheads="1"/>
            </p:cNvSpPr>
            <p:nvPr/>
          </p:nvSpPr>
          <p:spPr bwMode="auto">
            <a:xfrm>
              <a:off x="5375" y="2614"/>
              <a:ext cx="142" cy="652"/>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1059" name="Line 19"/>
            <p:cNvSpPr>
              <a:spLocks noChangeShapeType="1"/>
            </p:cNvSpPr>
            <p:nvPr/>
          </p:nvSpPr>
          <p:spPr bwMode="auto">
            <a:xfrm>
              <a:off x="5375" y="2614"/>
              <a:ext cx="0" cy="652"/>
            </a:xfrm>
            <a:prstGeom prst="line">
              <a:avLst/>
            </a:prstGeom>
            <a:noFill/>
            <a:ln w="76200">
              <a:solidFill>
                <a:srgbClr val="B8FEC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471061" name="Text Box 21"/>
          <p:cNvSpPr txBox="1">
            <a:spLocks noChangeArrowheads="1"/>
          </p:cNvSpPr>
          <p:nvPr/>
        </p:nvSpPr>
        <p:spPr bwMode="auto">
          <a:xfrm>
            <a:off x="0" y="5859463"/>
            <a:ext cx="9144000" cy="4429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300" b="1">
                <a:solidFill>
                  <a:srgbClr val="800080"/>
                </a:solidFill>
              </a:rPr>
              <a:t>Рис.12.12. Примеры заголовков расширения в IPv6-пакетах</a:t>
            </a:r>
            <a:r>
              <a:rPr lang="ru-RU" altLang="ru-RU" sz="2300">
                <a:solidFill>
                  <a:srgbClr val="800080"/>
                </a:solidFill>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2067" name="Text Box 3"/>
          <p:cNvSpPr txBox="1">
            <a:spLocks noChangeArrowheads="1"/>
          </p:cNvSpPr>
          <p:nvPr/>
        </p:nvSpPr>
        <p:spPr bwMode="auto">
          <a:xfrm>
            <a:off x="0" y="1268413"/>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За одним исключением, заголовки расширения не проверяются или не обрабатываются ни одним IP-узлом на протяжении всего маршрута доставки IPv6-пакета, причём до тех пор, пока последний не достигнет IP-узла (или каждого IP-узла из группы IP-узлов, в случае групповой рассылки пакета), адрес которого содержится в поле “Адрес получателя пакета” IPv6-заголовка. В данном случае при нормальном демультиплексировании поле “Следующий заголовок” IPv6-заголовка “запрашивает” специализированный модуль для обработки первого заголовка расширения или заголовка вышележащего уровня, если конечно заголовок расширения отсутствует.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3091" name="Text Box 3"/>
          <p:cNvSpPr txBox="1">
            <a:spLocks noChangeArrowheads="1"/>
          </p:cNvSpPr>
          <p:nvPr/>
        </p:nvSpPr>
        <p:spPr bwMode="auto">
          <a:xfrm>
            <a:off x="206375" y="1493838"/>
            <a:ext cx="868680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Содержание и семантика каждого заголовка расширения определяет необходимо или нет переходить к обработке следующего заголовка. Более того, заголовки расширения должны обрабатываться именно в том порядке, как они представлены в IPv6-пакете. Приёмный модуль никогда не должен, например, сканировать весь IPv6-пакет в поисках соответствующего типа заголовка расширения и обрабатывать найденный заголовок прежде всех остальных заголовков расширения.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4115" name="Text Box 3"/>
          <p:cNvSpPr txBox="1">
            <a:spLocks noChangeArrowheads="1"/>
          </p:cNvSpPr>
          <p:nvPr/>
        </p:nvSpPr>
        <p:spPr bwMode="auto">
          <a:xfrm>
            <a:off x="296863" y="1268413"/>
            <a:ext cx="8596312"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Указанное выше исключение относится к заголовку “Дополнительные функции: ретрансляция” (“</a:t>
            </a:r>
            <a:r>
              <a:rPr lang="en-US" altLang="ru-RU">
                <a:solidFill>
                  <a:srgbClr val="800080"/>
                </a:solidFill>
              </a:rPr>
              <a:t>Hop</a:t>
            </a:r>
            <a:r>
              <a:rPr lang="ru-RU" altLang="ru-RU">
                <a:solidFill>
                  <a:srgbClr val="800080"/>
                </a:solidFill>
              </a:rPr>
              <a:t>-</a:t>
            </a:r>
            <a:r>
              <a:rPr lang="en-US" altLang="ru-RU">
                <a:solidFill>
                  <a:srgbClr val="800080"/>
                </a:solidFill>
              </a:rPr>
              <a:t>by</a:t>
            </a:r>
            <a:r>
              <a:rPr lang="ru-RU" altLang="ru-RU">
                <a:solidFill>
                  <a:srgbClr val="800080"/>
                </a:solidFill>
              </a:rPr>
              <a:t>-</a:t>
            </a:r>
            <a:r>
              <a:rPr lang="en-US" altLang="ru-RU">
                <a:solidFill>
                  <a:srgbClr val="800080"/>
                </a:solidFill>
              </a:rPr>
              <a:t>Hop Options</a:t>
            </a:r>
            <a:r>
              <a:rPr lang="ru-RU" altLang="ru-RU">
                <a:solidFill>
                  <a:srgbClr val="800080"/>
                </a:solidFill>
              </a:rPr>
              <a:t>”), содержащему информацию, которая должна контролироваться и обрабатываться каждым IP-узлом, расположенном на маршруте доставки IPv6-пакета, включая IP-узлы отправителя и получателя. Если такой заголовок представлен, то он должен следовать сразу же после IPv6-заголовка. Его наличие указывается нулевым значением в поле “Следующий заголовок” IPv6-заголовка.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5139" name="Text Box 3"/>
          <p:cNvSpPr txBox="1">
            <a:spLocks noChangeArrowheads="1"/>
          </p:cNvSpPr>
          <p:nvPr/>
        </p:nvSpPr>
        <p:spPr bwMode="auto">
          <a:xfrm>
            <a:off x="0" y="1314450"/>
            <a:ext cx="914400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Если в результате обработки заголовка IPv6-пакета IP-узлу потребуется обратиться к следующему заголовку, но значение в поле “Следующий заголовок” текущего заголовка IP-узлом не выявлено, то тогда последний должен уничтожить IPv6-пакет и передать ICMP-сообщение “Параметрическая проблема” (“</a:t>
            </a:r>
            <a:r>
              <a:rPr lang="en-US" altLang="ru-RU" sz="2400">
                <a:solidFill>
                  <a:srgbClr val="800080"/>
                </a:solidFill>
              </a:rPr>
              <a:t>Parameter Problem</a:t>
            </a:r>
            <a:r>
              <a:rPr lang="ru-RU" altLang="ru-RU" sz="2400">
                <a:solidFill>
                  <a:srgbClr val="800080"/>
                </a:solidFill>
              </a:rPr>
              <a:t>”) IP-узлу отправителю IPv6-пакета. Это ICMP-сообщение должно содержать значение “1” в поле “Код ошибки” (“Обнаружен неопределённый тип поля “Следующий заголовок”), а в поле “Указатель” (“</a:t>
            </a:r>
            <a:r>
              <a:rPr lang="en-US" altLang="ru-RU" sz="2400">
                <a:solidFill>
                  <a:srgbClr val="800080"/>
                </a:solidFill>
              </a:rPr>
              <a:t>Pointer</a:t>
            </a:r>
            <a:r>
              <a:rPr lang="ru-RU" altLang="ru-RU" sz="2400">
                <a:solidFill>
                  <a:srgbClr val="800080"/>
                </a:solidFill>
              </a:rPr>
              <a:t>”) должна присутствовать “копия” неустановленного значения величины из принятого IPv6-пакета. Аналогичные действия должны быть предприняты в случае, если IP-узел обнаружил нулевое значение в поле “Следующий заголовок” в составе какого-либо заголовка, не являющегося IPv6-заголовком.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1651" name="Text Box 3"/>
          <p:cNvSpPr txBox="1">
            <a:spLocks noChangeArrowheads="1"/>
          </p:cNvSpPr>
          <p:nvPr/>
        </p:nvSpPr>
        <p:spPr bwMode="auto">
          <a:xfrm>
            <a:off x="431800" y="638175"/>
            <a:ext cx="83693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12.2. </a:t>
            </a:r>
            <a:r>
              <a:rPr lang="ru-RU" altLang="ru-RU" sz="2400" b="1">
                <a:solidFill>
                  <a:srgbClr val="CC0000"/>
                </a:solidFill>
              </a:rPr>
              <a:t>Текстуальное представление </a:t>
            </a:r>
            <a:r>
              <a:rPr lang="en-GB" altLang="ru-RU" sz="2400" b="1">
                <a:solidFill>
                  <a:srgbClr val="CC0000"/>
                </a:solidFill>
              </a:rPr>
              <a:t>IP</a:t>
            </a:r>
            <a:r>
              <a:rPr lang="en-US" altLang="ru-RU" sz="2400" b="1">
                <a:solidFill>
                  <a:srgbClr val="CC0000"/>
                </a:solidFill>
              </a:rPr>
              <a:t>v</a:t>
            </a:r>
            <a:r>
              <a:rPr lang="ru-RU" altLang="ru-RU" sz="2400" b="1">
                <a:solidFill>
                  <a:srgbClr val="CC0000"/>
                </a:solidFill>
              </a:rPr>
              <a:t>6-адресов </a:t>
            </a:r>
          </a:p>
        </p:txBody>
      </p:sp>
      <p:sp>
        <p:nvSpPr>
          <p:cNvPr id="411652" name="Text Box 4"/>
          <p:cNvSpPr txBox="1">
            <a:spLocks noChangeArrowheads="1"/>
          </p:cNvSpPr>
          <p:nvPr/>
        </p:nvSpPr>
        <p:spPr bwMode="auto">
          <a:xfrm>
            <a:off x="0" y="1179513"/>
            <a:ext cx="91440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Существуют три стандартные формы текстуального представления </a:t>
            </a:r>
            <a:r>
              <a:rPr lang="en-GB" altLang="ru-RU">
                <a:solidFill>
                  <a:srgbClr val="800080"/>
                </a:solidFill>
              </a:rPr>
              <a:t>IP</a:t>
            </a:r>
            <a:r>
              <a:rPr lang="en-US" altLang="ru-RU">
                <a:solidFill>
                  <a:srgbClr val="800080"/>
                </a:solidFill>
              </a:rPr>
              <a:t>v</a:t>
            </a:r>
            <a:r>
              <a:rPr lang="ru-RU" altLang="ru-RU">
                <a:solidFill>
                  <a:srgbClr val="800080"/>
                </a:solidFill>
              </a:rPr>
              <a:t>6-адресов (в форме текстовых строк или последовательностей): </a:t>
            </a:r>
          </a:p>
        </p:txBody>
      </p:sp>
      <p:sp>
        <p:nvSpPr>
          <p:cNvPr id="411653" name="Text Box 5"/>
          <p:cNvSpPr txBox="1">
            <a:spLocks noChangeArrowheads="1"/>
          </p:cNvSpPr>
          <p:nvPr/>
        </p:nvSpPr>
        <p:spPr bwMode="auto">
          <a:xfrm>
            <a:off x="0" y="2573338"/>
            <a:ext cx="9144000" cy="4108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400" b="1" i="1">
                <a:solidFill>
                  <a:srgbClr val="800080"/>
                </a:solidFill>
              </a:rPr>
              <a:t>рекомендуемая</a:t>
            </a:r>
            <a:r>
              <a:rPr lang="ru-RU" altLang="ru-RU" sz="2400">
                <a:solidFill>
                  <a:srgbClr val="800080"/>
                </a:solidFill>
              </a:rPr>
              <a:t> (полная) форма:</a:t>
            </a:r>
          </a:p>
          <a:p>
            <a:pPr algn="ctr">
              <a:buSzPct val="90000"/>
              <a:buFont typeface="Wingdings 2" panose="05020102010507070707" pitchFamily="18" charset="2"/>
              <a:buNone/>
            </a:pPr>
            <a:r>
              <a:rPr lang="en-US" altLang="ru-RU" sz="2400">
                <a:solidFill>
                  <a:srgbClr val="800080"/>
                </a:solidFill>
              </a:rPr>
              <a:t>x</a:t>
            </a:r>
            <a:r>
              <a:rPr lang="ru-RU" altLang="ru-RU" sz="2400">
                <a:solidFill>
                  <a:srgbClr val="800080"/>
                </a:solidFill>
              </a:rPr>
              <a:t>:</a:t>
            </a:r>
            <a:r>
              <a:rPr lang="en-US" altLang="ru-RU" sz="2400">
                <a:solidFill>
                  <a:srgbClr val="800080"/>
                </a:solidFill>
              </a:rPr>
              <a:t>x</a:t>
            </a:r>
            <a:r>
              <a:rPr lang="ru-RU" altLang="ru-RU" sz="2400">
                <a:solidFill>
                  <a:srgbClr val="800080"/>
                </a:solidFill>
              </a:rPr>
              <a:t>:</a:t>
            </a:r>
            <a:r>
              <a:rPr lang="en-US" altLang="ru-RU" sz="2400">
                <a:solidFill>
                  <a:srgbClr val="800080"/>
                </a:solidFill>
              </a:rPr>
              <a:t>x</a:t>
            </a:r>
            <a:r>
              <a:rPr lang="ru-RU" altLang="ru-RU" sz="2400">
                <a:solidFill>
                  <a:srgbClr val="800080"/>
                </a:solidFill>
              </a:rPr>
              <a:t>:</a:t>
            </a:r>
            <a:r>
              <a:rPr lang="en-US" altLang="ru-RU" sz="2400">
                <a:solidFill>
                  <a:srgbClr val="800080"/>
                </a:solidFill>
              </a:rPr>
              <a:t>x</a:t>
            </a:r>
            <a:r>
              <a:rPr lang="ru-RU" altLang="ru-RU" sz="2400">
                <a:solidFill>
                  <a:srgbClr val="800080"/>
                </a:solidFill>
              </a:rPr>
              <a:t>:</a:t>
            </a:r>
            <a:r>
              <a:rPr lang="en-US" altLang="ru-RU" sz="2400">
                <a:solidFill>
                  <a:srgbClr val="800080"/>
                </a:solidFill>
              </a:rPr>
              <a:t>x</a:t>
            </a:r>
            <a:r>
              <a:rPr lang="ru-RU" altLang="ru-RU" sz="2400">
                <a:solidFill>
                  <a:srgbClr val="800080"/>
                </a:solidFill>
              </a:rPr>
              <a:t>:</a:t>
            </a:r>
            <a:r>
              <a:rPr lang="en-US" altLang="ru-RU" sz="2400">
                <a:solidFill>
                  <a:srgbClr val="800080"/>
                </a:solidFill>
              </a:rPr>
              <a:t>x</a:t>
            </a:r>
            <a:r>
              <a:rPr lang="ru-RU" altLang="ru-RU" sz="2400">
                <a:solidFill>
                  <a:srgbClr val="800080"/>
                </a:solidFill>
              </a:rPr>
              <a:t>:</a:t>
            </a:r>
            <a:r>
              <a:rPr lang="en-US" altLang="ru-RU" sz="2400">
                <a:solidFill>
                  <a:srgbClr val="800080"/>
                </a:solidFill>
              </a:rPr>
              <a:t>x</a:t>
            </a:r>
            <a:r>
              <a:rPr lang="ru-RU" altLang="ru-RU" sz="2400">
                <a:solidFill>
                  <a:srgbClr val="800080"/>
                </a:solidFill>
              </a:rPr>
              <a:t>:</a:t>
            </a:r>
            <a:r>
              <a:rPr lang="en-US" altLang="ru-RU" sz="2400">
                <a:solidFill>
                  <a:srgbClr val="800080"/>
                </a:solidFill>
              </a:rPr>
              <a:t>x </a:t>
            </a:r>
            <a:r>
              <a:rPr lang="ru-RU" altLang="ru-RU" sz="2400">
                <a:solidFill>
                  <a:srgbClr val="800080"/>
                </a:solidFill>
              </a:rPr>
              <a:t>,</a:t>
            </a:r>
          </a:p>
          <a:p>
            <a:pPr algn="ctr"/>
            <a:r>
              <a:rPr lang="ru-RU" altLang="ru-RU" sz="2400">
                <a:solidFill>
                  <a:srgbClr val="800080"/>
                </a:solidFill>
              </a:rPr>
              <a:t>где “</a:t>
            </a:r>
            <a:r>
              <a:rPr lang="en-US" altLang="ru-RU" sz="2400">
                <a:solidFill>
                  <a:srgbClr val="800080"/>
                </a:solidFill>
              </a:rPr>
              <a:t>x</a:t>
            </a:r>
            <a:r>
              <a:rPr lang="ru-RU" altLang="ru-RU" sz="2400">
                <a:solidFill>
                  <a:srgbClr val="800080"/>
                </a:solidFill>
              </a:rPr>
              <a:t>” — от одного до четырех шестнадцатеричных чисел из восьми 16-битовых отрезков (полей/субполей) </a:t>
            </a:r>
            <a:r>
              <a:rPr lang="en-GB" altLang="ru-RU" sz="2400">
                <a:solidFill>
                  <a:srgbClr val="800080"/>
                </a:solidFill>
              </a:rPr>
              <a:t>IP</a:t>
            </a:r>
            <a:r>
              <a:rPr lang="en-US" altLang="ru-RU" sz="2400">
                <a:solidFill>
                  <a:srgbClr val="800080"/>
                </a:solidFill>
              </a:rPr>
              <a:t>v</a:t>
            </a:r>
            <a:r>
              <a:rPr lang="ru-RU" altLang="ru-RU" sz="2400">
                <a:solidFill>
                  <a:srgbClr val="800080"/>
                </a:solidFill>
              </a:rPr>
              <a:t>6-адреса. Например:</a:t>
            </a:r>
            <a:endParaRPr lang="en-US" altLang="ru-RU" sz="2400">
              <a:solidFill>
                <a:srgbClr val="800080"/>
              </a:solidFill>
            </a:endParaRPr>
          </a:p>
          <a:p>
            <a:pPr algn="ctr"/>
            <a:r>
              <a:rPr lang="en-US" altLang="ru-RU" sz="2400">
                <a:solidFill>
                  <a:srgbClr val="800080"/>
                </a:solidFill>
              </a:rPr>
              <a:t>ABCD</a:t>
            </a:r>
            <a:r>
              <a:rPr lang="ru-RU" altLang="ru-RU" sz="2400">
                <a:solidFill>
                  <a:srgbClr val="800080"/>
                </a:solidFill>
              </a:rPr>
              <a:t>:</a:t>
            </a:r>
            <a:r>
              <a:rPr lang="en-US" altLang="ru-RU" sz="2400">
                <a:solidFill>
                  <a:srgbClr val="800080"/>
                </a:solidFill>
              </a:rPr>
              <a:t>EF</a:t>
            </a:r>
            <a:r>
              <a:rPr lang="ru-RU" altLang="ru-RU" sz="2400">
                <a:solidFill>
                  <a:srgbClr val="800080"/>
                </a:solidFill>
              </a:rPr>
              <a:t>01:2345:6789:</a:t>
            </a:r>
            <a:r>
              <a:rPr lang="en-US" altLang="ru-RU" sz="2400">
                <a:solidFill>
                  <a:srgbClr val="800080"/>
                </a:solidFill>
              </a:rPr>
              <a:t>ABCD</a:t>
            </a:r>
            <a:r>
              <a:rPr lang="ru-RU" altLang="ru-RU" sz="2400">
                <a:solidFill>
                  <a:srgbClr val="800080"/>
                </a:solidFill>
              </a:rPr>
              <a:t>:</a:t>
            </a:r>
            <a:r>
              <a:rPr lang="en-US" altLang="ru-RU" sz="2400">
                <a:solidFill>
                  <a:srgbClr val="800080"/>
                </a:solidFill>
              </a:rPr>
              <a:t>EF</a:t>
            </a:r>
            <a:r>
              <a:rPr lang="ru-RU" altLang="ru-RU" sz="2400">
                <a:solidFill>
                  <a:srgbClr val="800080"/>
                </a:solidFill>
              </a:rPr>
              <a:t>01:2345:6789 ;</a:t>
            </a:r>
          </a:p>
          <a:p>
            <a:pPr algn="ctr"/>
            <a:r>
              <a:rPr lang="ru-RU" altLang="ru-RU" sz="2400">
                <a:solidFill>
                  <a:srgbClr val="800080"/>
                </a:solidFill>
              </a:rPr>
              <a:t>2001:</a:t>
            </a:r>
            <a:r>
              <a:rPr lang="en-US" altLang="ru-RU" sz="2400">
                <a:solidFill>
                  <a:srgbClr val="800080"/>
                </a:solidFill>
              </a:rPr>
              <a:t>DB</a:t>
            </a:r>
            <a:r>
              <a:rPr lang="ru-RU" altLang="ru-RU" sz="2400">
                <a:solidFill>
                  <a:srgbClr val="800080"/>
                </a:solidFill>
              </a:rPr>
              <a:t>8:0:0:8:800:200</a:t>
            </a:r>
            <a:r>
              <a:rPr lang="en-US" altLang="ru-RU" sz="2400">
                <a:solidFill>
                  <a:srgbClr val="800080"/>
                </a:solidFill>
              </a:rPr>
              <a:t>C</a:t>
            </a:r>
            <a:r>
              <a:rPr lang="ru-RU" altLang="ru-RU" sz="2400">
                <a:solidFill>
                  <a:srgbClr val="800080"/>
                </a:solidFill>
              </a:rPr>
              <a:t>:417</a:t>
            </a:r>
            <a:r>
              <a:rPr lang="en-US" altLang="ru-RU" sz="2400">
                <a:solidFill>
                  <a:srgbClr val="800080"/>
                </a:solidFill>
              </a:rPr>
              <a:t>A </a:t>
            </a:r>
            <a:r>
              <a:rPr lang="ru-RU" altLang="ru-RU" sz="2400">
                <a:solidFill>
                  <a:srgbClr val="800080"/>
                </a:solidFill>
              </a:rPr>
              <a:t>.</a:t>
            </a:r>
          </a:p>
          <a:p>
            <a:pPr algn="ctr"/>
            <a:r>
              <a:rPr lang="ru-RU" altLang="ru-RU" sz="2400">
                <a:solidFill>
                  <a:srgbClr val="800080"/>
                </a:solidFill>
              </a:rPr>
              <a:t>(</a:t>
            </a:r>
            <a:r>
              <a:rPr lang="ru-RU" altLang="ru-RU" sz="2400" i="1" u="sng">
                <a:solidFill>
                  <a:srgbClr val="800080"/>
                </a:solidFill>
              </a:rPr>
              <a:t>Замечание</a:t>
            </a:r>
            <a:r>
              <a:rPr lang="ru-RU" altLang="ru-RU" sz="2400" i="1">
                <a:solidFill>
                  <a:srgbClr val="800080"/>
                </a:solidFill>
              </a:rPr>
              <a:t>. Нет необходимости записывать все четыре нуля в одном 16-битовом поле </a:t>
            </a:r>
            <a:r>
              <a:rPr lang="en-GB" altLang="ru-RU" sz="2400" i="1">
                <a:solidFill>
                  <a:srgbClr val="800080"/>
                </a:solidFill>
              </a:rPr>
              <a:t>IP</a:t>
            </a:r>
            <a:r>
              <a:rPr lang="en-US" altLang="ru-RU" sz="2400" i="1">
                <a:solidFill>
                  <a:srgbClr val="800080"/>
                </a:solidFill>
              </a:rPr>
              <a:t>v</a:t>
            </a:r>
            <a:r>
              <a:rPr lang="ru-RU" altLang="ru-RU" sz="2400" i="1">
                <a:solidFill>
                  <a:srgbClr val="800080"/>
                </a:solidFill>
              </a:rPr>
              <a:t>6-адреса. Однако, в каждом поле должна присутствовать хотя бы одна цифра</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6163" name="Text Box 3"/>
          <p:cNvSpPr txBox="1">
            <a:spLocks noChangeArrowheads="1"/>
          </p:cNvSpPr>
          <p:nvPr/>
        </p:nvSpPr>
        <p:spPr bwMode="auto">
          <a:xfrm>
            <a:off x="611188" y="1403350"/>
            <a:ext cx="7875587"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Каждый заголовок расширения имеет длину, кратную 8 октетам. Поля, состоящие из нескольких октетов в рамках заголовка расширения, устанавливаются в своих естественных границах, то есть поля длиной “n” октетов размещаются в последовательности, состоящей из “n” октетов от начала заголовка, для n = 1, 2, 4 или 8.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7187" name="Text Box 3"/>
          <p:cNvSpPr txBox="1">
            <a:spLocks noChangeArrowheads="1"/>
          </p:cNvSpPr>
          <p:nvPr/>
        </p:nvSpPr>
        <p:spPr bwMode="auto">
          <a:xfrm>
            <a:off x="0" y="954088"/>
            <a:ext cx="914400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Полная (с точки зрения функциональности) программная реализация IPv6-протокола включает следующие заголовки расширения: </a:t>
            </a:r>
          </a:p>
        </p:txBody>
      </p:sp>
      <p:sp>
        <p:nvSpPr>
          <p:cNvPr id="477188" name="Text Box 4"/>
          <p:cNvSpPr txBox="1">
            <a:spLocks noChangeArrowheads="1"/>
          </p:cNvSpPr>
          <p:nvPr/>
        </p:nvSpPr>
        <p:spPr bwMode="auto">
          <a:xfrm>
            <a:off x="250825" y="2484438"/>
            <a:ext cx="8642350" cy="4108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u"/>
            </a:pPr>
            <a:r>
              <a:rPr lang="ru-RU" altLang="ru-RU" sz="2400" i="1">
                <a:solidFill>
                  <a:srgbClr val="800080"/>
                </a:solidFill>
              </a:rPr>
              <a:t>“</a:t>
            </a:r>
            <a:r>
              <a:rPr lang="en-US" altLang="ru-RU" sz="2400" i="1">
                <a:solidFill>
                  <a:srgbClr val="800080"/>
                </a:solidFill>
              </a:rPr>
              <a:t>Hop-by-Hop Options</a:t>
            </a:r>
            <a:r>
              <a:rPr lang="ru-RU" altLang="ru-RU" sz="2400" i="1">
                <a:solidFill>
                  <a:srgbClr val="800080"/>
                </a:solidFill>
              </a:rPr>
              <a:t>”</a:t>
            </a:r>
            <a:r>
              <a:rPr lang="ru-RU" altLang="ru-RU" sz="2400">
                <a:solidFill>
                  <a:srgbClr val="800080"/>
                </a:solidFill>
              </a:rPr>
              <a:t> — “Дополнительные функции: ретрансляция”;</a:t>
            </a:r>
          </a:p>
          <a:p>
            <a:pPr>
              <a:buSzPct val="90000"/>
              <a:buFont typeface="Wingdings 2" panose="05020102010507070707" pitchFamily="18" charset="2"/>
              <a:buChar char="v"/>
            </a:pPr>
            <a:r>
              <a:rPr lang="ru-RU" altLang="ru-RU" sz="2400" i="1">
                <a:solidFill>
                  <a:srgbClr val="800080"/>
                </a:solidFill>
              </a:rPr>
              <a:t>“</a:t>
            </a:r>
            <a:r>
              <a:rPr lang="en-US" altLang="ru-RU" sz="2400" i="1">
                <a:solidFill>
                  <a:srgbClr val="800080"/>
                </a:solidFill>
              </a:rPr>
              <a:t>Routing</a:t>
            </a:r>
            <a:r>
              <a:rPr lang="ru-RU" altLang="ru-RU" sz="2400" i="1">
                <a:solidFill>
                  <a:srgbClr val="800080"/>
                </a:solidFill>
              </a:rPr>
              <a:t>”</a:t>
            </a:r>
            <a:r>
              <a:rPr lang="ru-RU" altLang="ru-RU" sz="2400">
                <a:solidFill>
                  <a:srgbClr val="800080"/>
                </a:solidFill>
              </a:rPr>
              <a:t> (Type 0) — “Маршрутизация”;</a:t>
            </a:r>
          </a:p>
          <a:p>
            <a:pPr>
              <a:buSzPct val="90000"/>
              <a:buFont typeface="Wingdings 2" panose="05020102010507070707" pitchFamily="18" charset="2"/>
              <a:buChar char="w"/>
            </a:pPr>
            <a:r>
              <a:rPr lang="ru-RU" altLang="ru-RU" sz="2400" i="1">
                <a:solidFill>
                  <a:srgbClr val="800080"/>
                </a:solidFill>
              </a:rPr>
              <a:t>“</a:t>
            </a:r>
            <a:r>
              <a:rPr lang="en-US" altLang="ru-RU" sz="2400" i="1">
                <a:solidFill>
                  <a:srgbClr val="800080"/>
                </a:solidFill>
              </a:rPr>
              <a:t>Fragment</a:t>
            </a:r>
            <a:r>
              <a:rPr lang="ru-RU" altLang="ru-RU" sz="2400" i="1">
                <a:solidFill>
                  <a:srgbClr val="800080"/>
                </a:solidFill>
              </a:rPr>
              <a:t>”</a:t>
            </a:r>
            <a:r>
              <a:rPr lang="ru-RU" altLang="ru-RU" sz="2400">
                <a:solidFill>
                  <a:srgbClr val="800080"/>
                </a:solidFill>
              </a:rPr>
              <a:t> — “Фрагментация”;</a:t>
            </a:r>
          </a:p>
          <a:p>
            <a:pPr>
              <a:buSzPct val="90000"/>
              <a:buFont typeface="Wingdings 2" panose="05020102010507070707" pitchFamily="18" charset="2"/>
              <a:buChar char="x"/>
            </a:pPr>
            <a:r>
              <a:rPr lang="ru-RU" altLang="ru-RU" sz="2400" i="1">
                <a:solidFill>
                  <a:srgbClr val="800080"/>
                </a:solidFill>
              </a:rPr>
              <a:t>“</a:t>
            </a:r>
            <a:r>
              <a:rPr lang="en-US" altLang="ru-RU" sz="2400" i="1">
                <a:solidFill>
                  <a:srgbClr val="800080"/>
                </a:solidFill>
              </a:rPr>
              <a:t>Destination Options</a:t>
            </a:r>
            <a:r>
              <a:rPr lang="ru-RU" altLang="ru-RU" sz="2400" i="1">
                <a:solidFill>
                  <a:srgbClr val="800080"/>
                </a:solidFill>
              </a:rPr>
              <a:t>”</a:t>
            </a:r>
            <a:r>
              <a:rPr lang="ru-RU" altLang="ru-RU" sz="2400">
                <a:solidFill>
                  <a:srgbClr val="800080"/>
                </a:solidFill>
              </a:rPr>
              <a:t> — “Дополнительные функции: узел-получатель”;</a:t>
            </a:r>
          </a:p>
          <a:p>
            <a:pPr>
              <a:buSzPct val="90000"/>
              <a:buFont typeface="Wingdings 2" panose="05020102010507070707" pitchFamily="18" charset="2"/>
              <a:buChar char="y"/>
            </a:pPr>
            <a:r>
              <a:rPr lang="ru-RU" altLang="ru-RU" sz="2400" i="1">
                <a:solidFill>
                  <a:srgbClr val="800080"/>
                </a:solidFill>
              </a:rPr>
              <a:t>“</a:t>
            </a:r>
            <a:r>
              <a:rPr lang="en-US" altLang="ru-RU" sz="2400" i="1">
                <a:solidFill>
                  <a:srgbClr val="800080"/>
                </a:solidFill>
              </a:rPr>
              <a:t>Authentication</a:t>
            </a:r>
            <a:r>
              <a:rPr lang="ru-RU" altLang="ru-RU" sz="2400" i="1">
                <a:solidFill>
                  <a:srgbClr val="800080"/>
                </a:solidFill>
              </a:rPr>
              <a:t>”</a:t>
            </a:r>
            <a:r>
              <a:rPr lang="ru-RU" altLang="ru-RU" sz="2400">
                <a:solidFill>
                  <a:srgbClr val="800080"/>
                </a:solidFill>
              </a:rPr>
              <a:t> — “Аутентификация” (определен в стандарте RFC-4302);</a:t>
            </a:r>
          </a:p>
          <a:p>
            <a:pPr>
              <a:buSzPct val="90000"/>
              <a:buFont typeface="Wingdings 2" panose="05020102010507070707" pitchFamily="18" charset="2"/>
              <a:buChar char="z"/>
            </a:pPr>
            <a:r>
              <a:rPr lang="ru-RU" altLang="ru-RU" sz="2400" i="1">
                <a:solidFill>
                  <a:srgbClr val="800080"/>
                </a:solidFill>
              </a:rPr>
              <a:t>“</a:t>
            </a:r>
            <a:r>
              <a:rPr lang="en-US" altLang="ru-RU" sz="2400" i="1">
                <a:solidFill>
                  <a:srgbClr val="800080"/>
                </a:solidFill>
              </a:rPr>
              <a:t>Encapsulating Security Payload</a:t>
            </a:r>
            <a:r>
              <a:rPr lang="ru-RU" altLang="ru-RU" sz="2400" i="1">
                <a:solidFill>
                  <a:srgbClr val="800080"/>
                </a:solidFill>
              </a:rPr>
              <a:t>”</a:t>
            </a:r>
            <a:r>
              <a:rPr lang="ru-RU" altLang="ru-RU" sz="2400">
                <a:solidFill>
                  <a:srgbClr val="800080"/>
                </a:solidFill>
              </a:rPr>
              <a:t> — “Повторное обрамление поля полезной нагрузки с целью её защиты” (определен в стандарте RFC-4303).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2307" name="Text Box 3"/>
          <p:cNvSpPr txBox="1">
            <a:spLocks noChangeArrowheads="1"/>
          </p:cNvSpPr>
          <p:nvPr/>
        </p:nvSpPr>
        <p:spPr bwMode="auto">
          <a:xfrm>
            <a:off x="0" y="1089025"/>
            <a:ext cx="9144000" cy="1679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b="1">
                <a:solidFill>
                  <a:srgbClr val="800080"/>
                </a:solidFill>
              </a:rPr>
              <a:t>Порядок следования заголовков расширения. </a:t>
            </a:r>
            <a:r>
              <a:rPr lang="ru-RU" altLang="ru-RU" sz="2600">
                <a:solidFill>
                  <a:srgbClr val="800080"/>
                </a:solidFill>
              </a:rPr>
              <a:t>Когда в одном и том же IPv6-пакете используется более чем один заголовок расширения, то тогда рекомендуется, чтобы эти заголовки следовали в следующем порядке: </a:t>
            </a:r>
          </a:p>
        </p:txBody>
      </p:sp>
      <p:sp>
        <p:nvSpPr>
          <p:cNvPr id="482308" name="Text Box 4"/>
          <p:cNvSpPr txBox="1">
            <a:spLocks noChangeArrowheads="1"/>
          </p:cNvSpPr>
          <p:nvPr/>
        </p:nvSpPr>
        <p:spPr bwMode="auto">
          <a:xfrm>
            <a:off x="250825" y="2843213"/>
            <a:ext cx="8642350"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400">
                <a:solidFill>
                  <a:srgbClr val="800080"/>
                </a:solidFill>
              </a:rPr>
              <a:t>“IPv6-заголовок”;</a:t>
            </a:r>
          </a:p>
          <a:p>
            <a:pPr>
              <a:buSzPct val="90000"/>
              <a:buFont typeface="Wingdings 2" panose="05020102010507070707" pitchFamily="18" charset="2"/>
              <a:buChar char="k"/>
            </a:pPr>
            <a:r>
              <a:rPr lang="ru-RU" altLang="ru-RU" sz="2400">
                <a:solidFill>
                  <a:srgbClr val="800080"/>
                </a:solidFill>
              </a:rPr>
              <a:t>“Hop-by-Hop </a:t>
            </a:r>
            <a:r>
              <a:rPr lang="en-US" altLang="ru-RU" sz="2400">
                <a:solidFill>
                  <a:srgbClr val="800080"/>
                </a:solidFill>
              </a:rPr>
              <a:t>Options</a:t>
            </a:r>
            <a:r>
              <a:rPr lang="ru-RU" altLang="ru-RU" sz="2400">
                <a:solidFill>
                  <a:srgbClr val="800080"/>
                </a:solidFill>
              </a:rPr>
              <a:t>”;</a:t>
            </a:r>
          </a:p>
          <a:p>
            <a:pPr>
              <a:buSzPct val="90000"/>
              <a:buFont typeface="Wingdings 2" panose="05020102010507070707" pitchFamily="18" charset="2"/>
              <a:buChar char="l"/>
            </a:pPr>
            <a:r>
              <a:rPr lang="ru-RU" altLang="ru-RU" sz="2400">
                <a:solidFill>
                  <a:srgbClr val="800080"/>
                </a:solidFill>
              </a:rPr>
              <a:t>“Destination </a:t>
            </a:r>
            <a:r>
              <a:rPr lang="en-US" altLang="ru-RU" sz="2400">
                <a:solidFill>
                  <a:srgbClr val="800080"/>
                </a:solidFill>
              </a:rPr>
              <a:t>Options</a:t>
            </a:r>
            <a:r>
              <a:rPr lang="ru-RU" altLang="ru-RU" sz="2400">
                <a:solidFill>
                  <a:srgbClr val="800080"/>
                </a:solidFill>
              </a:rPr>
              <a:t>” (</a:t>
            </a:r>
            <a:r>
              <a:rPr lang="ru-RU" altLang="ru-RU" sz="2400" i="1" u="sng">
                <a:solidFill>
                  <a:srgbClr val="800080"/>
                </a:solidFill>
              </a:rPr>
              <a:t>Замечание</a:t>
            </a:r>
            <a:r>
              <a:rPr lang="ru-RU" altLang="ru-RU" sz="2400" i="1">
                <a:solidFill>
                  <a:srgbClr val="800080"/>
                </a:solidFill>
              </a:rPr>
              <a:t>. Этот заголовок содержит дополнительные функции, которые предназначены для первого получателя, адрес которого указан в поле “Адрес получателя пакета”, и всех последующих получателей, указанных в заголовках “Маршрутизация”.</a:t>
            </a:r>
            <a:r>
              <a:rPr lang="ru-RU" altLang="ru-RU" sz="2400">
                <a:solidFill>
                  <a:srgbClr val="800080"/>
                </a:solidFill>
              </a:rPr>
              <a:t>);</a:t>
            </a:r>
          </a:p>
          <a:p>
            <a:pPr>
              <a:buSzPct val="90000"/>
              <a:buFont typeface="Wingdings 2" panose="05020102010507070707" pitchFamily="18" charset="2"/>
              <a:buChar char="m"/>
            </a:pPr>
            <a:r>
              <a:rPr lang="ru-RU" altLang="ru-RU" sz="2400">
                <a:solidFill>
                  <a:srgbClr val="800080"/>
                </a:solidFill>
              </a:rPr>
              <a:t>“</a:t>
            </a:r>
            <a:r>
              <a:rPr lang="en-US" altLang="ru-RU" sz="2400">
                <a:solidFill>
                  <a:srgbClr val="800080"/>
                </a:solidFill>
              </a:rPr>
              <a:t>Routing</a:t>
            </a:r>
            <a:r>
              <a:rPr lang="ru-RU" altLang="ru-RU" sz="2400">
                <a:solidFill>
                  <a:srgbClr val="800080"/>
                </a:solidFill>
              </a:rPr>
              <a:t>”;</a:t>
            </a:r>
          </a:p>
          <a:p>
            <a:pPr>
              <a:buSzPct val="90000"/>
              <a:buFont typeface="Wingdings 2" panose="05020102010507070707" pitchFamily="18" charset="2"/>
              <a:buChar char="n"/>
            </a:pPr>
            <a:r>
              <a:rPr lang="ru-RU" altLang="ru-RU" sz="2400">
                <a:solidFill>
                  <a:srgbClr val="800080"/>
                </a:solidFill>
              </a:rPr>
              <a:t>“Fragment”;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3331" name="Text Box 3"/>
          <p:cNvSpPr txBox="1">
            <a:spLocks noChangeArrowheads="1"/>
          </p:cNvSpPr>
          <p:nvPr/>
        </p:nvSpPr>
        <p:spPr bwMode="auto">
          <a:xfrm>
            <a:off x="250825" y="954088"/>
            <a:ext cx="8893175"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o"/>
            </a:pPr>
            <a:r>
              <a:rPr lang="ru-RU" altLang="ru-RU" sz="2600">
                <a:solidFill>
                  <a:srgbClr val="800080"/>
                </a:solidFill>
              </a:rPr>
              <a:t>“Authentication” (</a:t>
            </a:r>
            <a:r>
              <a:rPr lang="ru-RU" altLang="ru-RU" sz="2600" i="1" u="sng">
                <a:solidFill>
                  <a:srgbClr val="800080"/>
                </a:solidFill>
              </a:rPr>
              <a:t>Замечание</a:t>
            </a:r>
            <a:r>
              <a:rPr lang="ru-RU" altLang="ru-RU" sz="2600" i="1">
                <a:solidFill>
                  <a:srgbClr val="800080"/>
                </a:solidFill>
              </a:rPr>
              <a:t>. Дополнительные рекомендации по использованию этого заголовка представлены в стандартах RFC-4302 и RFC-4303.</a:t>
            </a:r>
            <a:r>
              <a:rPr lang="ru-RU" altLang="ru-RU" sz="2600">
                <a:solidFill>
                  <a:srgbClr val="800080"/>
                </a:solidFill>
              </a:rPr>
              <a:t>);</a:t>
            </a:r>
          </a:p>
          <a:p>
            <a:pPr>
              <a:buSzPct val="90000"/>
              <a:buFont typeface="Wingdings 2" panose="05020102010507070707" pitchFamily="18" charset="2"/>
              <a:buChar char="p"/>
            </a:pPr>
            <a:r>
              <a:rPr lang="ru-RU" altLang="ru-RU" sz="2600">
                <a:solidFill>
                  <a:srgbClr val="800080"/>
                </a:solidFill>
              </a:rPr>
              <a:t>“Encapsulating Security Payload” (</a:t>
            </a:r>
            <a:r>
              <a:rPr lang="ru-RU" altLang="ru-RU" sz="2600" i="1" u="sng">
                <a:solidFill>
                  <a:srgbClr val="800080"/>
                </a:solidFill>
              </a:rPr>
              <a:t>Замечание</a:t>
            </a:r>
            <a:r>
              <a:rPr lang="ru-RU" altLang="ru-RU" sz="2600" i="1">
                <a:solidFill>
                  <a:srgbClr val="800080"/>
                </a:solidFill>
              </a:rPr>
              <a:t>. Дополнительные рекомендации по использованию этого заголовка представлены в стандартах RFC-4302 и RFC-4303.</a:t>
            </a:r>
            <a:r>
              <a:rPr lang="ru-RU" altLang="ru-RU" sz="2600">
                <a:solidFill>
                  <a:srgbClr val="800080"/>
                </a:solidFill>
              </a:rPr>
              <a:t>);</a:t>
            </a:r>
          </a:p>
          <a:p>
            <a:pPr>
              <a:buSzPct val="90000"/>
              <a:buFont typeface="Wingdings 2" panose="05020102010507070707" pitchFamily="18" charset="2"/>
              <a:buChar char="q"/>
            </a:pPr>
            <a:r>
              <a:rPr lang="ru-RU" altLang="ru-RU" sz="2600">
                <a:solidFill>
                  <a:srgbClr val="800080"/>
                </a:solidFill>
              </a:rPr>
              <a:t>“Destination Options” (</a:t>
            </a:r>
            <a:r>
              <a:rPr lang="ru-RU" altLang="ru-RU" sz="2600" i="1" u="sng">
                <a:solidFill>
                  <a:srgbClr val="800080"/>
                </a:solidFill>
              </a:rPr>
              <a:t>Замечание</a:t>
            </a:r>
            <a:r>
              <a:rPr lang="ru-RU" altLang="ru-RU" sz="2600" i="1">
                <a:solidFill>
                  <a:srgbClr val="800080"/>
                </a:solidFill>
              </a:rPr>
              <a:t>. Этот заголовок содержит дополнительные функции, которые предназначены для последнего получателя этого пакета.</a:t>
            </a:r>
            <a:r>
              <a:rPr lang="ru-RU" altLang="ru-RU" sz="2600">
                <a:solidFill>
                  <a:srgbClr val="800080"/>
                </a:solidFill>
              </a:rPr>
              <a:t>);</a:t>
            </a:r>
          </a:p>
          <a:p>
            <a:pPr>
              <a:buSzPct val="90000"/>
              <a:buFont typeface="Wingdings 2" panose="05020102010507070707" pitchFamily="18" charset="2"/>
              <a:buChar char="r"/>
            </a:pPr>
            <a:r>
              <a:rPr lang="ru-RU" altLang="ru-RU" sz="2600">
                <a:solidFill>
                  <a:srgbClr val="800080"/>
                </a:solidFill>
              </a:rPr>
              <a:t>“Upper-layer header” — “Заголовок выше лежащего уровня”.</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4355" name="Text Box 3"/>
          <p:cNvSpPr txBox="1">
            <a:spLocks noChangeArrowheads="1"/>
          </p:cNvSpPr>
          <p:nvPr/>
        </p:nvSpPr>
        <p:spPr bwMode="auto">
          <a:xfrm>
            <a:off x="0" y="1089025"/>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Каждый заголовок расширения должен присутствовать не более одного раза, за исключением заголовка “Дополнительные функции: узел-получатель”, который должен присутствовать не более двух раз (первый раз — перед заголовком “Маршрутизация”, а второй раз — перед “Заголовком выше лежащего уровня”).</a:t>
            </a:r>
          </a:p>
          <a:p>
            <a:r>
              <a:rPr lang="ru-RU" altLang="ru-RU" sz="2400">
                <a:solidFill>
                  <a:srgbClr val="800080"/>
                </a:solidFill>
              </a:rPr>
              <a:t>Если “Заголовок выше лежащего уровня” является другим IPv6-заголовком (в случае туннелирования IP-трафика), то за ним могут следовать его собственные заголовки расширения, которые располагаются в таком же порядке, как было указано выше.</a:t>
            </a:r>
          </a:p>
          <a:p>
            <a:r>
              <a:rPr lang="ru-RU" altLang="ru-RU" sz="2400">
                <a:solidFill>
                  <a:srgbClr val="800080"/>
                </a:solidFill>
              </a:rPr>
              <a:t>Если определен (или когда будет определен) другой (новый) заголовок расширения, то тогда должен быть определен порядок его следования относительно представленных выше заголовков расширения.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5379" name="Text Box 3"/>
          <p:cNvSpPr txBox="1">
            <a:spLocks noChangeArrowheads="1"/>
          </p:cNvSpPr>
          <p:nvPr/>
        </p:nvSpPr>
        <p:spPr bwMode="auto">
          <a:xfrm>
            <a:off x="0" y="135890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IPv6-узлы обязательно должны принимать на обработку следующие в любом порядке и представленные по нескольку раз в одном и том же IPv6-пакете заголовки расширения, за исключением заголовка “Дополнительные функции: ретрансляция”, который в обязательном порядке должен следовать сразу после IPv6-заголовка. И все-таки, несмотря на то, что было сказано выше, чрезвычайно важно, чтобы отправители IPv6-пакетов твёрдо придерживались представленных ранее рекомендаций до тех пор, пока не будут стандартизованы новые рекомендации.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6403" name="Text Box 3"/>
          <p:cNvSpPr txBox="1">
            <a:spLocks noChangeArrowheads="1"/>
          </p:cNvSpPr>
          <p:nvPr/>
        </p:nvSpPr>
        <p:spPr bwMode="auto">
          <a:xfrm>
            <a:off x="0" y="1314450"/>
            <a:ext cx="9144000"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800080"/>
                </a:solidFill>
              </a:rPr>
              <a:t>Дополнительные функции. </a:t>
            </a:r>
            <a:r>
              <a:rPr lang="ru-RU" altLang="ru-RU" sz="2400">
                <a:solidFill>
                  <a:srgbClr val="800080"/>
                </a:solidFill>
              </a:rPr>
              <a:t>Только два заголовка расширения определяют дополнительные функции, а именно “Дополнительные функции: ретрансляция” (“Hop-by-Hop Options”) и “Дополнительные функции: узел-получатель” (“Destination Options”). Каждый из них включает три поля (рис.12.13):</a:t>
            </a:r>
          </a:p>
        </p:txBody>
      </p:sp>
      <p:sp>
        <p:nvSpPr>
          <p:cNvPr id="486410" name="Text Box 10"/>
          <p:cNvSpPr txBox="1">
            <a:spLocks noChangeArrowheads="1"/>
          </p:cNvSpPr>
          <p:nvPr/>
        </p:nvSpPr>
        <p:spPr bwMode="auto">
          <a:xfrm>
            <a:off x="0" y="5815013"/>
            <a:ext cx="9144000" cy="4270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200" b="1">
                <a:solidFill>
                  <a:srgbClr val="800080"/>
                </a:solidFill>
              </a:rPr>
              <a:t>Рис.12.1</a:t>
            </a:r>
            <a:r>
              <a:rPr lang="en-US" altLang="ru-RU" sz="2200" b="1">
                <a:solidFill>
                  <a:srgbClr val="800080"/>
                </a:solidFill>
              </a:rPr>
              <a:t>3</a:t>
            </a:r>
            <a:r>
              <a:rPr lang="ru-RU" altLang="ru-RU" sz="2200" b="1">
                <a:solidFill>
                  <a:srgbClr val="800080"/>
                </a:solidFill>
              </a:rPr>
              <a:t>. Формат заголовков “Дополнительные функции: …”</a:t>
            </a:r>
            <a:r>
              <a:rPr lang="ru-RU" altLang="ru-RU" sz="2200">
                <a:solidFill>
                  <a:srgbClr val="800080"/>
                </a:solidFill>
              </a:rPr>
              <a:t> </a:t>
            </a:r>
          </a:p>
        </p:txBody>
      </p:sp>
      <p:grpSp>
        <p:nvGrpSpPr>
          <p:cNvPr id="486417" name="Group 17"/>
          <p:cNvGrpSpPr>
            <a:grpSpLocks/>
          </p:cNvGrpSpPr>
          <p:nvPr/>
        </p:nvGrpSpPr>
        <p:grpSpPr bwMode="auto">
          <a:xfrm>
            <a:off x="250825" y="3833813"/>
            <a:ext cx="8618538" cy="1439862"/>
            <a:chOff x="158" y="2415"/>
            <a:chExt cx="5429" cy="907"/>
          </a:xfrm>
        </p:grpSpPr>
        <p:grpSp>
          <p:nvGrpSpPr>
            <p:cNvPr id="486409" name="Group 9"/>
            <p:cNvGrpSpPr>
              <a:grpSpLocks/>
            </p:cNvGrpSpPr>
            <p:nvPr/>
          </p:nvGrpSpPr>
          <p:grpSpPr bwMode="auto">
            <a:xfrm>
              <a:off x="158" y="2670"/>
              <a:ext cx="5429" cy="652"/>
              <a:chOff x="144" y="2614"/>
              <a:chExt cx="4040" cy="652"/>
            </a:xfrm>
          </p:grpSpPr>
          <p:sp>
            <p:nvSpPr>
              <p:cNvPr id="486404" name="Text Box 4"/>
              <p:cNvSpPr txBox="1">
                <a:spLocks noChangeArrowheads="1"/>
              </p:cNvSpPr>
              <p:nvPr/>
            </p:nvSpPr>
            <p:spPr bwMode="auto">
              <a:xfrm>
                <a:off x="144" y="2614"/>
                <a:ext cx="1375"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000" b="1">
                    <a:solidFill>
                      <a:srgbClr val="CC0000"/>
                    </a:solidFill>
                    <a:effectLst>
                      <a:outerShdw blurRad="38100" dist="38100" dir="2700000" algn="tl">
                        <a:srgbClr val="000000"/>
                      </a:outerShdw>
                    </a:effectLst>
                  </a:rPr>
                  <a:t>“Тип дополнительной функции”</a:t>
                </a:r>
              </a:p>
            </p:txBody>
          </p:sp>
          <p:sp>
            <p:nvSpPr>
              <p:cNvPr id="486405" name="Text Box 5"/>
              <p:cNvSpPr txBox="1">
                <a:spLocks noChangeArrowheads="1"/>
              </p:cNvSpPr>
              <p:nvPr/>
            </p:nvSpPr>
            <p:spPr bwMode="auto">
              <a:xfrm>
                <a:off x="1519" y="2614"/>
                <a:ext cx="1375" cy="652"/>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1800" b="1">
                    <a:solidFill>
                      <a:srgbClr val="CC0000"/>
                    </a:solidFill>
                    <a:effectLst>
                      <a:outerShdw blurRad="38100" dist="38100" dir="2700000" algn="tl">
                        <a:srgbClr val="000000"/>
                      </a:outerShdw>
                    </a:effectLst>
                  </a:rPr>
                  <a:t>Длина поля</a:t>
                </a:r>
              </a:p>
              <a:p>
                <a:pPr>
                  <a:lnSpc>
                    <a:spcPct val="80000"/>
                  </a:lnSpc>
                </a:pPr>
                <a:r>
                  <a:rPr lang="ru-RU" altLang="ru-RU" sz="1800" b="1">
                    <a:solidFill>
                      <a:srgbClr val="CC0000"/>
                    </a:solidFill>
                    <a:effectLst>
                      <a:outerShdw blurRad="38100" dist="38100" dir="2700000" algn="tl">
                        <a:srgbClr val="000000"/>
                      </a:outerShdw>
                    </a:effectLst>
                  </a:rPr>
                  <a:t>“Данные дополнительной функции” </a:t>
                </a:r>
              </a:p>
            </p:txBody>
          </p:sp>
          <p:sp>
            <p:nvSpPr>
              <p:cNvPr id="486406" name="Text Box 6"/>
              <p:cNvSpPr txBox="1">
                <a:spLocks noChangeArrowheads="1"/>
              </p:cNvSpPr>
              <p:nvPr/>
            </p:nvSpPr>
            <p:spPr bwMode="auto">
              <a:xfrm>
                <a:off x="2894" y="2614"/>
                <a:ext cx="1146"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000" b="1">
                    <a:solidFill>
                      <a:srgbClr val="CC0000"/>
                    </a:solidFill>
                    <a:effectLst>
                      <a:outerShdw blurRad="38100" dist="38100" dir="2700000" algn="tl">
                        <a:srgbClr val="000000"/>
                      </a:outerShdw>
                    </a:effectLst>
                  </a:rPr>
                  <a:t>“Данные дополнительной функции” </a:t>
                </a:r>
              </a:p>
            </p:txBody>
          </p:sp>
          <p:sp>
            <p:nvSpPr>
              <p:cNvPr id="486407" name="Rectangle 7"/>
              <p:cNvSpPr>
                <a:spLocks noChangeArrowheads="1"/>
              </p:cNvSpPr>
              <p:nvPr/>
            </p:nvSpPr>
            <p:spPr bwMode="auto">
              <a:xfrm>
                <a:off x="4040" y="2614"/>
                <a:ext cx="144" cy="652"/>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86408" name="Line 8"/>
              <p:cNvSpPr>
                <a:spLocks noChangeShapeType="1"/>
              </p:cNvSpPr>
              <p:nvPr/>
            </p:nvSpPr>
            <p:spPr bwMode="auto">
              <a:xfrm>
                <a:off x="4040" y="2614"/>
                <a:ext cx="0" cy="652"/>
              </a:xfrm>
              <a:prstGeom prst="line">
                <a:avLst/>
              </a:prstGeom>
              <a:noFill/>
              <a:ln w="76200">
                <a:solidFill>
                  <a:srgbClr val="B8FEC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86416" name="Group 16"/>
            <p:cNvGrpSpPr>
              <a:grpSpLocks/>
            </p:cNvGrpSpPr>
            <p:nvPr/>
          </p:nvGrpSpPr>
          <p:grpSpPr bwMode="auto">
            <a:xfrm>
              <a:off x="158" y="2415"/>
              <a:ext cx="3686" cy="341"/>
              <a:chOff x="187" y="2415"/>
              <a:chExt cx="2723" cy="341"/>
            </a:xfrm>
          </p:grpSpPr>
          <p:sp>
            <p:nvSpPr>
              <p:cNvPr id="486411" name="Line 11"/>
              <p:cNvSpPr>
                <a:spLocks noChangeShapeType="1"/>
              </p:cNvSpPr>
              <p:nvPr/>
            </p:nvSpPr>
            <p:spPr bwMode="auto">
              <a:xfrm>
                <a:off x="2909"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86412" name="Line 12"/>
              <p:cNvSpPr>
                <a:spLocks noChangeShapeType="1"/>
              </p:cNvSpPr>
              <p:nvPr/>
            </p:nvSpPr>
            <p:spPr bwMode="auto">
              <a:xfrm>
                <a:off x="187"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86413" name="Line 13"/>
              <p:cNvSpPr>
                <a:spLocks noChangeShapeType="1"/>
              </p:cNvSpPr>
              <p:nvPr/>
            </p:nvSpPr>
            <p:spPr bwMode="auto">
              <a:xfrm>
                <a:off x="1548"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86414" name="Text Box 14"/>
              <p:cNvSpPr txBox="1">
                <a:spLocks noChangeArrowheads="1"/>
              </p:cNvSpPr>
              <p:nvPr/>
            </p:nvSpPr>
            <p:spPr bwMode="auto">
              <a:xfrm>
                <a:off x="187"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486415" name="Text Box 15"/>
              <p:cNvSpPr txBox="1">
                <a:spLocks noChangeArrowheads="1"/>
              </p:cNvSpPr>
              <p:nvPr/>
            </p:nvSpPr>
            <p:spPr bwMode="auto">
              <a:xfrm>
                <a:off x="1548"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gr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7427" name="Text Box 3"/>
          <p:cNvSpPr txBox="1">
            <a:spLocks noChangeArrowheads="1"/>
          </p:cNvSpPr>
          <p:nvPr/>
        </p:nvSpPr>
        <p:spPr bwMode="auto">
          <a:xfrm>
            <a:off x="250825" y="1673225"/>
            <a:ext cx="86423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u"/>
            </a:pPr>
            <a:r>
              <a:rPr lang="ru-RU" altLang="ru-RU" sz="2600">
                <a:solidFill>
                  <a:srgbClr val="800080"/>
                </a:solidFill>
              </a:rPr>
              <a:t>“Тип дополнительной функции” (“Option Type”) — 8-битовое беззнаковое целое число, которое представляет идентификатор, определяющий тип дополнительной функции;</a:t>
            </a:r>
          </a:p>
          <a:p>
            <a:pPr>
              <a:spcBef>
                <a:spcPct val="50000"/>
              </a:spcBef>
              <a:buSzPct val="90000"/>
              <a:buFont typeface="Wingdings 2" panose="05020102010507070707" pitchFamily="18" charset="2"/>
              <a:buChar char="v"/>
            </a:pPr>
            <a:r>
              <a:rPr lang="ru-RU" altLang="ru-RU" sz="2600">
                <a:solidFill>
                  <a:srgbClr val="800080"/>
                </a:solidFill>
              </a:rPr>
              <a:t>“Длина поля “Данные дополнительной функции” (“Opt Data Len”) — 8-битовое беззнаковое целое число, которое определяет длину поля “Данные дополнительной функции” в октетах;</a:t>
            </a:r>
          </a:p>
          <a:p>
            <a:pPr>
              <a:spcBef>
                <a:spcPct val="50000"/>
              </a:spcBef>
              <a:buSzPct val="90000"/>
              <a:buFont typeface="Wingdings 2" panose="05020102010507070707" pitchFamily="18" charset="2"/>
              <a:buChar char="w"/>
            </a:pPr>
            <a:r>
              <a:rPr lang="ru-RU" altLang="ru-RU" sz="2600">
                <a:solidFill>
                  <a:srgbClr val="800080"/>
                </a:solidFill>
              </a:rPr>
              <a:t>“Данные дополнительной функции” (“Option Data”) — поле переменной длины, содержащее специфические данные дополнительной функции.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8211" name="Text Box 3"/>
          <p:cNvSpPr txBox="1">
            <a:spLocks noChangeArrowheads="1"/>
          </p:cNvSpPr>
          <p:nvPr/>
        </p:nvSpPr>
        <p:spPr bwMode="auto">
          <a:xfrm>
            <a:off x="0" y="1314450"/>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Последовательность дополнительный функций в рамках заголовка должна обрабатываться строго в том порядке, как они следуют в заголовке. Приёмный модуль никогда не должен, например, сканировать весь заголовок в поисках соответствующего типа дополнительной функции и реализовывать найденный функцию прежде всех остальных функций.</a:t>
            </a:r>
          </a:p>
          <a:p>
            <a:r>
              <a:rPr lang="ru-RU" altLang="ru-RU" sz="2600">
                <a:solidFill>
                  <a:srgbClr val="800080"/>
                </a:solidFill>
              </a:rPr>
              <a:t>Кодирование идентификаторов, определяющих тип дополнительной функции, имеет следующее правило. Два старших бита идентификатора должны выбираться таким образом, чтобы IPv6-узел “понимал” что делать дальше с принятым IPv6-пакетом, если он не определил тип функции.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79235" name="Text Box 3"/>
          <p:cNvSpPr txBox="1">
            <a:spLocks noChangeArrowheads="1"/>
          </p:cNvSpPr>
          <p:nvPr/>
        </p:nvSpPr>
        <p:spPr bwMode="auto">
          <a:xfrm>
            <a:off x="0" y="1089025"/>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Эти старшие дебиты могут иметь следующие значения:</a:t>
            </a:r>
          </a:p>
        </p:txBody>
      </p:sp>
      <p:sp>
        <p:nvSpPr>
          <p:cNvPr id="479236" name="Text Box 4"/>
          <p:cNvSpPr txBox="1">
            <a:spLocks noChangeArrowheads="1"/>
          </p:cNvSpPr>
          <p:nvPr/>
        </p:nvSpPr>
        <p:spPr bwMode="auto">
          <a:xfrm>
            <a:off x="250825" y="1628775"/>
            <a:ext cx="8893175"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300">
                <a:solidFill>
                  <a:srgbClr val="800080"/>
                </a:solidFill>
              </a:rPr>
              <a:t>“00” — пропустить эту функцию и продолжить обработку заголовка;</a:t>
            </a:r>
          </a:p>
          <a:p>
            <a:pPr>
              <a:buFont typeface="Wingdings" panose="05000000000000000000" pitchFamily="2" charset="2"/>
              <a:buChar char="§"/>
            </a:pPr>
            <a:r>
              <a:rPr lang="ru-RU" altLang="ru-RU" sz="2300">
                <a:solidFill>
                  <a:srgbClr val="800080"/>
                </a:solidFill>
              </a:rPr>
              <a:t>“01” — уничтожить пакет;</a:t>
            </a:r>
          </a:p>
          <a:p>
            <a:pPr>
              <a:buFont typeface="Wingdings" panose="05000000000000000000" pitchFamily="2" charset="2"/>
              <a:buChar char="§"/>
            </a:pPr>
            <a:r>
              <a:rPr lang="ru-RU" altLang="ru-RU" sz="2300">
                <a:solidFill>
                  <a:srgbClr val="800080"/>
                </a:solidFill>
              </a:rPr>
              <a:t>“10” — уничтожить пакет и, не обращая внимания на поле “Адрес получателя пакета” с точки зрения, содержит оно групповой IPv6-адрес или нет, передать отправителю этого пакета ICMP-сообщение, содержащее значение “2” в поле “Код ошибки” (“Обнаружен неопределённый тип дополнительной функции”);</a:t>
            </a:r>
          </a:p>
          <a:p>
            <a:pPr>
              <a:buFont typeface="Wingdings" panose="05000000000000000000" pitchFamily="2" charset="2"/>
              <a:buChar char="§"/>
            </a:pPr>
            <a:r>
              <a:rPr lang="ru-RU" altLang="ru-RU" sz="2300">
                <a:solidFill>
                  <a:srgbClr val="800080"/>
                </a:solidFill>
              </a:rPr>
              <a:t>“11” — уничтожить пакет и, если только поле “Адрес получателя пакета” не содержит групповой IPv6-адрес, передать отправителю этого пакета ICMP-сообщение, содержащее значение “2” в поле “Код ошибки” (“Обнаружен неопределённый тип дополнительной функции”).</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2675" name="Text Box 3"/>
          <p:cNvSpPr txBox="1">
            <a:spLocks noChangeArrowheads="1"/>
          </p:cNvSpPr>
          <p:nvPr/>
        </p:nvSpPr>
        <p:spPr bwMode="auto">
          <a:xfrm>
            <a:off x="0" y="104298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717550"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k"/>
            </a:pPr>
            <a:r>
              <a:rPr lang="ru-RU" altLang="ru-RU" sz="2600" b="1" i="1">
                <a:solidFill>
                  <a:srgbClr val="800080"/>
                </a:solidFill>
              </a:rPr>
              <a:t>сокращённая</a:t>
            </a:r>
            <a:r>
              <a:rPr lang="ru-RU" altLang="ru-RU" sz="2600">
                <a:solidFill>
                  <a:srgbClr val="800080"/>
                </a:solidFill>
              </a:rPr>
              <a:t> форма. Несмотря на некоторые способы формирования определенных вариантов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в большинстве случаев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6-адреса будут содержать весьма длинные последовательности нулевых битов. С целью облегчения записи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6-адресов, содержащих такие нулевые последовательности, существуют специальные правила для сокращения длины адреса. В частности, для этого используется символ “::”, который служит для замены нулевых 16-битовых полей в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6-адресе. Этот символ может размещаться в </a:t>
            </a:r>
            <a:r>
              <a:rPr lang="en-GB" altLang="ru-RU" sz="2600">
                <a:solidFill>
                  <a:srgbClr val="800080"/>
                </a:solidFill>
              </a:rPr>
              <a:t>IP</a:t>
            </a:r>
            <a:r>
              <a:rPr lang="en-US" altLang="ru-RU" sz="2600">
                <a:solidFill>
                  <a:srgbClr val="800080"/>
                </a:solidFill>
              </a:rPr>
              <a:t>v</a:t>
            </a:r>
            <a:r>
              <a:rPr lang="ru-RU" altLang="ru-RU" sz="2600">
                <a:solidFill>
                  <a:srgbClr val="800080"/>
                </a:solidFill>
              </a:rPr>
              <a:t>6-адресе только один раз. Он также может использоваться для сокращения начальных или конечных нулевых последовательностей.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0259" name="Text Box 3"/>
          <p:cNvSpPr txBox="1">
            <a:spLocks noChangeArrowheads="1"/>
          </p:cNvSpPr>
          <p:nvPr/>
        </p:nvSpPr>
        <p:spPr bwMode="auto">
          <a:xfrm>
            <a:off x="0" y="954088"/>
            <a:ext cx="9144000" cy="3508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Третий старший бит идентификаторов, определяющих тип дополнительной функции, указывает на возможность изменения (будут изменяться или нет) данных этой дополнительной функции (в поле “Данные дополнительной функции”) во время доставки IPv6-пакета на конечный узел-получатель. Этот бит имеет следующее кодирование: </a:t>
            </a:r>
          </a:p>
        </p:txBody>
      </p:sp>
      <p:sp>
        <p:nvSpPr>
          <p:cNvPr id="480261" name="Text Box 5"/>
          <p:cNvSpPr txBox="1">
            <a:spLocks noChangeArrowheads="1"/>
          </p:cNvSpPr>
          <p:nvPr/>
        </p:nvSpPr>
        <p:spPr bwMode="auto">
          <a:xfrm>
            <a:off x="250825" y="4598988"/>
            <a:ext cx="8642350" cy="18780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“0” — данные дополнительной функции не будут изменяться во время доставки IPv6-пакета;</a:t>
            </a:r>
          </a:p>
          <a:p>
            <a:pPr>
              <a:spcBef>
                <a:spcPct val="50000"/>
              </a:spcBef>
              <a:buFont typeface="Wingdings" panose="05000000000000000000" pitchFamily="2" charset="2"/>
              <a:buChar char="§"/>
            </a:pPr>
            <a:r>
              <a:rPr lang="ru-RU" altLang="ru-RU" sz="2600">
                <a:solidFill>
                  <a:srgbClr val="800080"/>
                </a:solidFill>
              </a:rPr>
              <a:t>“1” — данные дополнительной функции могут изменяться во время доставки IPv6-пакета.</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1283" name="Text Box 3"/>
          <p:cNvSpPr txBox="1">
            <a:spLocks noChangeArrowheads="1"/>
          </p:cNvSpPr>
          <p:nvPr/>
        </p:nvSpPr>
        <p:spPr bwMode="auto">
          <a:xfrm>
            <a:off x="0" y="863600"/>
            <a:ext cx="9144000" cy="580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500">
                <a:solidFill>
                  <a:srgbClr val="800080"/>
                </a:solidFill>
              </a:rPr>
              <a:t>Если в IPv6-пакете представлен заголовок аутентификации (“</a:t>
            </a:r>
            <a:r>
              <a:rPr lang="en-US" altLang="ru-RU" sz="2500">
                <a:solidFill>
                  <a:srgbClr val="800080"/>
                </a:solidFill>
              </a:rPr>
              <a:t>Authentication</a:t>
            </a:r>
            <a:r>
              <a:rPr lang="ru-RU" altLang="ru-RU" sz="2500">
                <a:solidFill>
                  <a:srgbClr val="800080"/>
                </a:solidFill>
              </a:rPr>
              <a:t>”), то тогда при вычислении соответствующих параметров аутентификации данные дополнительной функции (в поле “Данные дополнительной функции”), которые могут быть изменены во время доставки IPv6-пакета, должны восприниматься как полностью нулевая последовательность (последовательность из нулевых октетов).</a:t>
            </a:r>
          </a:p>
          <a:p>
            <a:r>
              <a:rPr lang="ru-RU" altLang="ru-RU" sz="2500">
                <a:solidFill>
                  <a:srgbClr val="800080"/>
                </a:solidFill>
              </a:rPr>
              <a:t>Третий старший бит, представленный выше, воспринимается как элемент типа дополнительной функции, причем независимый от типа функции. То есть, соответствующая дополнительная функция определяется всеми 8-ью битами поля “Тип дополнительной функции”, но только 5 битов младшего порядка определяют конкретный тип этой функции.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8451" name="Text Box 3"/>
          <p:cNvSpPr txBox="1">
            <a:spLocks noChangeArrowheads="1"/>
          </p:cNvSpPr>
          <p:nvPr/>
        </p:nvSpPr>
        <p:spPr bwMode="auto">
          <a:xfrm>
            <a:off x="0" y="1133475"/>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Одна и та же номерная ёмкость поля “Тип дополнительной функции” используется одновременно в двух заголовках: “Дополнительные функции: ретрансляция” и “Дополнительные функции: узел-получатель”. Однако, описание (назначение) соответствующей дополнительной функции может ограничить её использование только в одном из этих двух заголовков.</a:t>
            </a:r>
          </a:p>
          <a:p>
            <a:r>
              <a:rPr lang="ru-RU" altLang="ru-RU" sz="2400">
                <a:solidFill>
                  <a:srgbClr val="800080"/>
                </a:solidFill>
              </a:rPr>
              <a:t>Одиночные дополнительные функции могут иметь специфические требования к структуре своего формата в целях гарантированного обеспечения того, что параметры, состоящие из нескольких октетов, в рамках полей “Данные дополнительной функции” совпадут с естественными границами. Требование к структуре формата дополнительной функции заключается в использовании следующего соотношения: “xn+y”.</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89475" name="Text Box 3"/>
          <p:cNvSpPr txBox="1">
            <a:spLocks noChangeArrowheads="1"/>
          </p:cNvSpPr>
          <p:nvPr/>
        </p:nvSpPr>
        <p:spPr bwMode="auto">
          <a:xfrm>
            <a:off x="0" y="1314450"/>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Оно означает, что поле “Тип дополнительной функции” должно быть представлено как целое число, состоящее из “х” октетов от начала заголовка и плюс “y” октетов. Например, “2n” означает любой сдвиг на два октета от начала заголовка, а “8n+2” — любой сдвиг на восемь октетов от начала заголовка плюс два октета.</a:t>
            </a:r>
          </a:p>
          <a:p>
            <a:r>
              <a:rPr lang="ru-RU" altLang="ru-RU" sz="2600">
                <a:solidFill>
                  <a:srgbClr val="800080"/>
                </a:solidFill>
              </a:rPr>
              <a:t>Существуют два типа функции дополнения символами двоичной последовательности, которые используются тогда, когда появляется необходимость дополнения заголовка до длины, кратной 8 октетам. Эти типы дополнения должны в обязательном порядке определяться всеми программными реализациями IPv6-протокола, а именно: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0499" name="Text Box 3"/>
          <p:cNvSpPr txBox="1">
            <a:spLocks noChangeArrowheads="1"/>
          </p:cNvSpPr>
          <p:nvPr/>
        </p:nvSpPr>
        <p:spPr bwMode="auto">
          <a:xfrm>
            <a:off x="250825" y="1268413"/>
            <a:ext cx="8642350"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u"/>
            </a:pPr>
            <a:r>
              <a:rPr lang="ru-RU" altLang="ru-RU" sz="2400">
                <a:solidFill>
                  <a:srgbClr val="800080"/>
                </a:solidFill>
              </a:rPr>
              <a:t>первый тип дополнения (“Pad1”) — требования к структуре формата отсутствуют (рис.12.14). (</a:t>
            </a:r>
            <a:r>
              <a:rPr lang="ru-RU" altLang="ru-RU" sz="2400" i="1" u="sng">
                <a:solidFill>
                  <a:srgbClr val="800080"/>
                </a:solidFill>
              </a:rPr>
              <a:t>Замечание</a:t>
            </a:r>
            <a:r>
              <a:rPr lang="ru-RU" altLang="ru-RU" sz="2400" i="1">
                <a:solidFill>
                  <a:srgbClr val="800080"/>
                </a:solidFill>
              </a:rPr>
              <a:t>. Формат такого типа дополнения является специальным случаем, то есть он не имеет полей для указания длины и значения параметра.</a:t>
            </a:r>
            <a:r>
              <a:rPr lang="ru-RU" altLang="ru-RU" sz="2400">
                <a:solidFill>
                  <a:srgbClr val="800080"/>
                </a:solidFill>
              </a:rPr>
              <a:t>) Этот тип функции используется для вставки только одного октета в качестве дополнения последовательности заголовка, описывающей дополнительную функцию. Если же необходимо использовать несколько октетов дополнения последовательности, то тогда целесообразно использовать второй тип функции дополнения “PadN”, а не несколько раз первый тип “Pad1”;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1523" name="Text Box 3"/>
          <p:cNvSpPr txBox="1">
            <a:spLocks noChangeArrowheads="1"/>
          </p:cNvSpPr>
          <p:nvPr/>
        </p:nvSpPr>
        <p:spPr bwMode="auto">
          <a:xfrm>
            <a:off x="0" y="1673225"/>
            <a:ext cx="914400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v"/>
            </a:pPr>
            <a:r>
              <a:rPr lang="ru-RU" altLang="ru-RU">
                <a:solidFill>
                  <a:srgbClr val="800080"/>
                </a:solidFill>
              </a:rPr>
              <a:t>второй тип дополнения (“PadN”) — требования к структуре формата отсутствуют (рис.12.15). Этот тип функции используется для вставки двух или более октетов в качестве дополнения последовательности заголовка, описывающей дополнительную функцию. Для дополнения из “N” октетов, поле “Длина поля “Данные дополнительной функции” будет содержать значение “N-2”, а само поле “Данные дополнительной функции” будет состоять из “N-2” нулевых октетов.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2547" name="Text Box 3"/>
          <p:cNvSpPr txBox="1">
            <a:spLocks noChangeArrowheads="1"/>
          </p:cNvSpPr>
          <p:nvPr/>
        </p:nvSpPr>
        <p:spPr bwMode="auto">
          <a:xfrm>
            <a:off x="0" y="27543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Рис.12.14. Формат первого типа дополнения</a:t>
            </a:r>
            <a:r>
              <a:rPr lang="ru-RU" altLang="ru-RU" sz="2400">
                <a:solidFill>
                  <a:srgbClr val="800080"/>
                </a:solidFill>
              </a:rPr>
              <a:t> </a:t>
            </a:r>
          </a:p>
        </p:txBody>
      </p:sp>
      <p:grpSp>
        <p:nvGrpSpPr>
          <p:cNvPr id="492567" name="Group 23"/>
          <p:cNvGrpSpPr>
            <a:grpSpLocks/>
          </p:cNvGrpSpPr>
          <p:nvPr/>
        </p:nvGrpSpPr>
        <p:grpSpPr bwMode="auto">
          <a:xfrm>
            <a:off x="2411413" y="1358900"/>
            <a:ext cx="4321175" cy="989013"/>
            <a:chOff x="158" y="1026"/>
            <a:chExt cx="2722" cy="623"/>
          </a:xfrm>
        </p:grpSpPr>
        <p:sp>
          <p:nvSpPr>
            <p:cNvPr id="492551" name="Line 7"/>
            <p:cNvSpPr>
              <a:spLocks noChangeShapeType="1"/>
            </p:cNvSpPr>
            <p:nvPr/>
          </p:nvSpPr>
          <p:spPr bwMode="auto">
            <a:xfrm>
              <a:off x="2880" y="1026"/>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2554" name="Line 10"/>
            <p:cNvSpPr>
              <a:spLocks noChangeShapeType="1"/>
            </p:cNvSpPr>
            <p:nvPr/>
          </p:nvSpPr>
          <p:spPr bwMode="auto">
            <a:xfrm>
              <a:off x="158" y="1026"/>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2556" name="Text Box 12"/>
            <p:cNvSpPr txBox="1">
              <a:spLocks noChangeArrowheads="1"/>
            </p:cNvSpPr>
            <p:nvPr/>
          </p:nvSpPr>
          <p:spPr bwMode="auto">
            <a:xfrm>
              <a:off x="158" y="1026"/>
              <a:ext cx="269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2000" b="1" i="1">
                  <a:solidFill>
                    <a:srgbClr val="FF6600"/>
                  </a:solidFill>
                  <a:effectLst>
                    <a:outerShdw blurRad="38100" dist="38100" dir="2700000" algn="tl">
                      <a:srgbClr val="C0C0C0"/>
                    </a:outerShdw>
                  </a:effectLst>
                </a:rPr>
                <a:t>0                                                        7</a:t>
              </a:r>
            </a:p>
          </p:txBody>
        </p:sp>
        <p:sp>
          <p:nvSpPr>
            <p:cNvPr id="492563" name="Text Box 19"/>
            <p:cNvSpPr txBox="1">
              <a:spLocks noChangeArrowheads="1"/>
            </p:cNvSpPr>
            <p:nvPr/>
          </p:nvSpPr>
          <p:spPr bwMode="auto">
            <a:xfrm>
              <a:off x="158" y="1281"/>
              <a:ext cx="2722" cy="368"/>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400" b="1" i="1">
                  <a:solidFill>
                    <a:srgbClr val="CC0000"/>
                  </a:solidFill>
                  <a:effectLst>
                    <a:outerShdw blurRad="38100" dist="38100" dir="2700000" algn="tl">
                      <a:srgbClr val="000000"/>
                    </a:outerShdw>
                  </a:effectLst>
                </a:rPr>
                <a:t>0 0 0 0 0 0 0 0</a:t>
              </a:r>
            </a:p>
          </p:txBody>
        </p:sp>
      </p:grpSp>
      <p:sp>
        <p:nvSpPr>
          <p:cNvPr id="492568" name="Text Box 24"/>
          <p:cNvSpPr txBox="1">
            <a:spLocks noChangeArrowheads="1"/>
          </p:cNvSpPr>
          <p:nvPr/>
        </p:nvSpPr>
        <p:spPr bwMode="auto">
          <a:xfrm>
            <a:off x="0" y="5859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Рис.12.15. Формат второго типа дополнения</a:t>
            </a:r>
            <a:r>
              <a:rPr lang="ru-RU" altLang="ru-RU" sz="2400">
                <a:solidFill>
                  <a:srgbClr val="800080"/>
                </a:solidFill>
              </a:rPr>
              <a:t> </a:t>
            </a:r>
          </a:p>
        </p:txBody>
      </p:sp>
      <p:grpSp>
        <p:nvGrpSpPr>
          <p:cNvPr id="492575" name="Group 31"/>
          <p:cNvGrpSpPr>
            <a:grpSpLocks/>
          </p:cNvGrpSpPr>
          <p:nvPr/>
        </p:nvGrpSpPr>
        <p:grpSpPr bwMode="auto">
          <a:xfrm>
            <a:off x="250825" y="3833813"/>
            <a:ext cx="8618538" cy="1439862"/>
            <a:chOff x="158" y="2415"/>
            <a:chExt cx="5429" cy="907"/>
          </a:xfrm>
        </p:grpSpPr>
        <p:grpSp>
          <p:nvGrpSpPr>
            <p:cNvPr id="492576" name="Group 32"/>
            <p:cNvGrpSpPr>
              <a:grpSpLocks/>
            </p:cNvGrpSpPr>
            <p:nvPr/>
          </p:nvGrpSpPr>
          <p:grpSpPr bwMode="auto">
            <a:xfrm>
              <a:off x="158" y="2670"/>
              <a:ext cx="5429" cy="652"/>
              <a:chOff x="144" y="2614"/>
              <a:chExt cx="4040" cy="652"/>
            </a:xfrm>
          </p:grpSpPr>
          <p:sp>
            <p:nvSpPr>
              <p:cNvPr id="492577" name="Text Box 33"/>
              <p:cNvSpPr txBox="1">
                <a:spLocks noChangeArrowheads="1"/>
              </p:cNvSpPr>
              <p:nvPr/>
            </p:nvSpPr>
            <p:spPr bwMode="auto">
              <a:xfrm>
                <a:off x="144" y="2614"/>
                <a:ext cx="1375"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b="1" i="1">
                    <a:solidFill>
                      <a:srgbClr val="CC0000"/>
                    </a:solidFill>
                    <a:effectLst>
                      <a:outerShdw blurRad="38100" dist="38100" dir="2700000" algn="tl">
                        <a:srgbClr val="000000"/>
                      </a:outerShdw>
                    </a:effectLst>
                  </a:rPr>
                  <a:t>1</a:t>
                </a:r>
              </a:p>
            </p:txBody>
          </p:sp>
          <p:sp>
            <p:nvSpPr>
              <p:cNvPr id="492578" name="Text Box 34"/>
              <p:cNvSpPr txBox="1">
                <a:spLocks noChangeArrowheads="1"/>
              </p:cNvSpPr>
              <p:nvPr/>
            </p:nvSpPr>
            <p:spPr bwMode="auto">
              <a:xfrm>
                <a:off x="1519" y="2614"/>
                <a:ext cx="1375" cy="652"/>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1800" b="1">
                    <a:solidFill>
                      <a:srgbClr val="CC0000"/>
                    </a:solidFill>
                    <a:effectLst>
                      <a:outerShdw blurRad="38100" dist="38100" dir="2700000" algn="tl">
                        <a:srgbClr val="000000"/>
                      </a:outerShdw>
                    </a:effectLst>
                  </a:rPr>
                  <a:t>Длина поля</a:t>
                </a:r>
              </a:p>
              <a:p>
                <a:pPr>
                  <a:lnSpc>
                    <a:spcPct val="80000"/>
                  </a:lnSpc>
                </a:pPr>
                <a:r>
                  <a:rPr lang="ru-RU" altLang="ru-RU" sz="1800" b="1">
                    <a:solidFill>
                      <a:srgbClr val="CC0000"/>
                    </a:solidFill>
                    <a:effectLst>
                      <a:outerShdw blurRad="38100" dist="38100" dir="2700000" algn="tl">
                        <a:srgbClr val="000000"/>
                      </a:outerShdw>
                    </a:effectLst>
                  </a:rPr>
                  <a:t>“Данные дополнительной функции” </a:t>
                </a:r>
              </a:p>
            </p:txBody>
          </p:sp>
          <p:sp>
            <p:nvSpPr>
              <p:cNvPr id="492579" name="Text Box 35"/>
              <p:cNvSpPr txBox="1">
                <a:spLocks noChangeArrowheads="1"/>
              </p:cNvSpPr>
              <p:nvPr/>
            </p:nvSpPr>
            <p:spPr bwMode="auto">
              <a:xfrm>
                <a:off x="2894" y="2614"/>
                <a:ext cx="1146"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000" b="1">
                    <a:solidFill>
                      <a:srgbClr val="CC0000"/>
                    </a:solidFill>
                    <a:effectLst>
                      <a:outerShdw blurRad="38100" dist="38100" dir="2700000" algn="tl">
                        <a:srgbClr val="000000"/>
                      </a:outerShdw>
                    </a:effectLst>
                  </a:rPr>
                  <a:t>“Данные дополнительной функции” </a:t>
                </a:r>
              </a:p>
            </p:txBody>
          </p:sp>
          <p:sp>
            <p:nvSpPr>
              <p:cNvPr id="492580" name="Rectangle 36"/>
              <p:cNvSpPr>
                <a:spLocks noChangeArrowheads="1"/>
              </p:cNvSpPr>
              <p:nvPr/>
            </p:nvSpPr>
            <p:spPr bwMode="auto">
              <a:xfrm>
                <a:off x="4040" y="2614"/>
                <a:ext cx="144" cy="652"/>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92581" name="Line 37"/>
              <p:cNvSpPr>
                <a:spLocks noChangeShapeType="1"/>
              </p:cNvSpPr>
              <p:nvPr/>
            </p:nvSpPr>
            <p:spPr bwMode="auto">
              <a:xfrm>
                <a:off x="4040" y="2614"/>
                <a:ext cx="0" cy="652"/>
              </a:xfrm>
              <a:prstGeom prst="line">
                <a:avLst/>
              </a:prstGeom>
              <a:noFill/>
              <a:ln w="76200">
                <a:solidFill>
                  <a:srgbClr val="B8FEC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92582" name="Group 38"/>
            <p:cNvGrpSpPr>
              <a:grpSpLocks/>
            </p:cNvGrpSpPr>
            <p:nvPr/>
          </p:nvGrpSpPr>
          <p:grpSpPr bwMode="auto">
            <a:xfrm>
              <a:off x="158" y="2415"/>
              <a:ext cx="3686" cy="341"/>
              <a:chOff x="187" y="2415"/>
              <a:chExt cx="2723" cy="341"/>
            </a:xfrm>
          </p:grpSpPr>
          <p:sp>
            <p:nvSpPr>
              <p:cNvPr id="492583" name="Line 39"/>
              <p:cNvSpPr>
                <a:spLocks noChangeShapeType="1"/>
              </p:cNvSpPr>
              <p:nvPr/>
            </p:nvSpPr>
            <p:spPr bwMode="auto">
              <a:xfrm>
                <a:off x="2909"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2584" name="Line 40"/>
              <p:cNvSpPr>
                <a:spLocks noChangeShapeType="1"/>
              </p:cNvSpPr>
              <p:nvPr/>
            </p:nvSpPr>
            <p:spPr bwMode="auto">
              <a:xfrm>
                <a:off x="187"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2585" name="Line 41"/>
              <p:cNvSpPr>
                <a:spLocks noChangeShapeType="1"/>
              </p:cNvSpPr>
              <p:nvPr/>
            </p:nvSpPr>
            <p:spPr bwMode="auto">
              <a:xfrm>
                <a:off x="1548"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2586" name="Text Box 42"/>
              <p:cNvSpPr txBox="1">
                <a:spLocks noChangeArrowheads="1"/>
              </p:cNvSpPr>
              <p:nvPr/>
            </p:nvSpPr>
            <p:spPr bwMode="auto">
              <a:xfrm>
                <a:off x="187"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492587" name="Text Box 43"/>
              <p:cNvSpPr txBox="1">
                <a:spLocks noChangeArrowheads="1"/>
              </p:cNvSpPr>
              <p:nvPr/>
            </p:nvSpPr>
            <p:spPr bwMode="auto">
              <a:xfrm>
                <a:off x="1548"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gr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3571" name="Text Box 3"/>
          <p:cNvSpPr txBox="1">
            <a:spLocks noChangeArrowheads="1"/>
          </p:cNvSpPr>
          <p:nvPr/>
        </p:nvSpPr>
        <p:spPr bwMode="auto">
          <a:xfrm>
            <a:off x="0" y="135890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Заголовок расширения “Дополнительные функции: ретрансляция”. </a:t>
            </a:r>
            <a:r>
              <a:rPr lang="ru-RU" altLang="ru-RU">
                <a:solidFill>
                  <a:srgbClr val="800080"/>
                </a:solidFill>
              </a:rPr>
              <a:t>Заголовок “Дополнительные функции: ретрансляция” (“Hop-by-Hop Options”) используется для доставки дополнительной информации, которая должна обязательно просматриваться каждым IPv6-узлом, расположенном на маршруте доставки IPv6-пакета. Данный заголовок расширения идентифицируется полем “Следующий заголовок” (в IPv6-заголовке), содержащим нулевое значение. На рис.12.16 представлен формат этого заголовка, который включает следующие поля:</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grpSp>
        <p:nvGrpSpPr>
          <p:cNvPr id="494612" name="Group 20"/>
          <p:cNvGrpSpPr>
            <a:grpSpLocks/>
          </p:cNvGrpSpPr>
          <p:nvPr/>
        </p:nvGrpSpPr>
        <p:grpSpPr bwMode="auto">
          <a:xfrm>
            <a:off x="250825" y="1493838"/>
            <a:ext cx="8642350" cy="3467100"/>
            <a:chOff x="158" y="714"/>
            <a:chExt cx="5444" cy="2184"/>
          </a:xfrm>
        </p:grpSpPr>
        <p:sp>
          <p:nvSpPr>
            <p:cNvPr id="494597" name="Text Box 5"/>
            <p:cNvSpPr txBox="1">
              <a:spLocks noChangeArrowheads="1"/>
            </p:cNvSpPr>
            <p:nvPr/>
          </p:nvSpPr>
          <p:spPr bwMode="auto">
            <a:xfrm>
              <a:off x="158" y="969"/>
              <a:ext cx="1361" cy="652"/>
            </a:xfrm>
            <a:prstGeom prst="rect">
              <a:avLst/>
            </a:prstGeom>
            <a:solidFill>
              <a:srgbClr val="D9EDEF"/>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800" b="1">
                  <a:solidFill>
                    <a:srgbClr val="CC0000"/>
                  </a:solidFill>
                  <a:effectLst>
                    <a:outerShdw blurRad="38100" dist="38100" dir="2700000" algn="tl">
                      <a:srgbClr val="000000"/>
                    </a:outerShdw>
                  </a:effectLst>
                </a:rPr>
                <a:t>“Идентификатор</a:t>
              </a:r>
            </a:p>
            <a:p>
              <a:r>
                <a:rPr lang="ru-RU" altLang="ru-RU" sz="1800" b="1">
                  <a:solidFill>
                    <a:srgbClr val="CC0000"/>
                  </a:solidFill>
                  <a:effectLst>
                    <a:outerShdw blurRad="38100" dist="38100" dir="2700000" algn="tl">
                      <a:srgbClr val="000000"/>
                    </a:outerShdw>
                  </a:effectLst>
                </a:rPr>
                <a:t>следующего заголовка”</a:t>
              </a:r>
              <a:r>
                <a:rPr lang="ru-RU" altLang="ru-RU" sz="1800">
                  <a:solidFill>
                    <a:srgbClr val="CC0000"/>
                  </a:solidFill>
                </a:rPr>
                <a:t> </a:t>
              </a:r>
            </a:p>
          </p:txBody>
        </p:sp>
        <p:sp>
          <p:nvSpPr>
            <p:cNvPr id="494598" name="Text Box 6"/>
            <p:cNvSpPr txBox="1">
              <a:spLocks noChangeArrowheads="1"/>
            </p:cNvSpPr>
            <p:nvPr/>
          </p:nvSpPr>
          <p:spPr bwMode="auto">
            <a:xfrm>
              <a:off x="1519" y="969"/>
              <a:ext cx="1361" cy="652"/>
            </a:xfrm>
            <a:prstGeom prst="rect">
              <a:avLst/>
            </a:prstGeom>
            <a:solidFill>
              <a:srgbClr val="CCFF9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1800" b="1">
                  <a:solidFill>
                    <a:srgbClr val="CC0000"/>
                  </a:solidFill>
                  <a:effectLst>
                    <a:outerShdw blurRad="38100" dist="38100" dir="2700000" algn="tl">
                      <a:srgbClr val="000000"/>
                    </a:outerShdw>
                  </a:effectLst>
                </a:rPr>
                <a:t>Длина поля</a:t>
              </a:r>
            </a:p>
            <a:p>
              <a:pPr>
                <a:lnSpc>
                  <a:spcPct val="80000"/>
                </a:lnSpc>
              </a:pPr>
              <a:r>
                <a:rPr lang="ru-RU" altLang="ru-RU" sz="1800" b="1">
                  <a:solidFill>
                    <a:srgbClr val="CC0000"/>
                  </a:solidFill>
                  <a:effectLst>
                    <a:outerShdw blurRad="38100" dist="38100" dir="2700000" algn="tl">
                      <a:srgbClr val="000000"/>
                    </a:outerShdw>
                  </a:effectLst>
                </a:rPr>
                <a:t>“Данные дополнительной функции” </a:t>
              </a:r>
            </a:p>
          </p:txBody>
        </p:sp>
        <p:sp>
          <p:nvSpPr>
            <p:cNvPr id="494599" name="Text Box 7"/>
            <p:cNvSpPr txBox="1">
              <a:spLocks noChangeArrowheads="1"/>
            </p:cNvSpPr>
            <p:nvPr/>
          </p:nvSpPr>
          <p:spPr bwMode="auto">
            <a:xfrm>
              <a:off x="2880" y="969"/>
              <a:ext cx="2722" cy="652"/>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000" b="1">
                <a:solidFill>
                  <a:srgbClr val="CC0000"/>
                </a:solidFill>
                <a:effectLst>
                  <a:outerShdw blurRad="38100" dist="38100" dir="2700000" algn="tl">
                    <a:srgbClr val="000000"/>
                  </a:outerShdw>
                </a:effectLst>
              </a:endParaRPr>
            </a:p>
          </p:txBody>
        </p:sp>
        <p:grpSp>
          <p:nvGrpSpPr>
            <p:cNvPr id="494602" name="Group 10"/>
            <p:cNvGrpSpPr>
              <a:grpSpLocks/>
            </p:cNvGrpSpPr>
            <p:nvPr/>
          </p:nvGrpSpPr>
          <p:grpSpPr bwMode="auto">
            <a:xfrm>
              <a:off x="158" y="714"/>
              <a:ext cx="2722" cy="341"/>
              <a:chOff x="187" y="2415"/>
              <a:chExt cx="2723" cy="341"/>
            </a:xfrm>
          </p:grpSpPr>
          <p:sp>
            <p:nvSpPr>
              <p:cNvPr id="494603" name="Line 11"/>
              <p:cNvSpPr>
                <a:spLocks noChangeShapeType="1"/>
              </p:cNvSpPr>
              <p:nvPr/>
            </p:nvSpPr>
            <p:spPr bwMode="auto">
              <a:xfrm>
                <a:off x="2909"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4604" name="Line 12"/>
              <p:cNvSpPr>
                <a:spLocks noChangeShapeType="1"/>
              </p:cNvSpPr>
              <p:nvPr/>
            </p:nvSpPr>
            <p:spPr bwMode="auto">
              <a:xfrm>
                <a:off x="187"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4605" name="Line 13"/>
              <p:cNvSpPr>
                <a:spLocks noChangeShapeType="1"/>
              </p:cNvSpPr>
              <p:nvPr/>
            </p:nvSpPr>
            <p:spPr bwMode="auto">
              <a:xfrm>
                <a:off x="1548" y="2415"/>
                <a:ext cx="1"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4606" name="Text Box 14"/>
              <p:cNvSpPr txBox="1">
                <a:spLocks noChangeArrowheads="1"/>
              </p:cNvSpPr>
              <p:nvPr/>
            </p:nvSpPr>
            <p:spPr bwMode="auto">
              <a:xfrm>
                <a:off x="187"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494607" name="Text Box 15"/>
              <p:cNvSpPr txBox="1">
                <a:spLocks noChangeArrowheads="1"/>
              </p:cNvSpPr>
              <p:nvPr/>
            </p:nvSpPr>
            <p:spPr bwMode="auto">
              <a:xfrm>
                <a:off x="1548" y="2415"/>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grpSp>
        <p:sp>
          <p:nvSpPr>
            <p:cNvPr id="494608" name="Rectangle 16"/>
            <p:cNvSpPr>
              <a:spLocks noChangeArrowheads="1"/>
            </p:cNvSpPr>
            <p:nvPr/>
          </p:nvSpPr>
          <p:spPr bwMode="auto">
            <a:xfrm>
              <a:off x="158" y="2047"/>
              <a:ext cx="5444" cy="426"/>
            </a:xfrm>
            <a:prstGeom prst="rect">
              <a:avLst/>
            </a:prstGeom>
            <a:solidFill>
              <a:srgbClr val="B8FEC9"/>
            </a:solidFill>
            <a:ln w="38100">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94609" name="Rectangle 17"/>
            <p:cNvSpPr>
              <a:spLocks noChangeArrowheads="1"/>
            </p:cNvSpPr>
            <p:nvPr/>
          </p:nvSpPr>
          <p:spPr bwMode="auto">
            <a:xfrm>
              <a:off x="158" y="2472"/>
              <a:ext cx="5444" cy="426"/>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94600" name="Rectangle 8"/>
            <p:cNvSpPr>
              <a:spLocks noChangeArrowheads="1"/>
            </p:cNvSpPr>
            <p:nvPr/>
          </p:nvSpPr>
          <p:spPr bwMode="auto">
            <a:xfrm>
              <a:off x="158" y="1621"/>
              <a:ext cx="5444" cy="426"/>
            </a:xfrm>
            <a:prstGeom prst="rect">
              <a:avLst/>
            </a:prstGeom>
            <a:solidFill>
              <a:srgbClr val="B8FEC9"/>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94610" name="Text Box 18"/>
            <p:cNvSpPr txBox="1">
              <a:spLocks noChangeArrowheads="1"/>
            </p:cNvSpPr>
            <p:nvPr/>
          </p:nvSpPr>
          <p:spPr bwMode="auto">
            <a:xfrm>
              <a:off x="2908" y="1565"/>
              <a:ext cx="2665" cy="113"/>
            </a:xfrm>
            <a:prstGeom prst="rect">
              <a:avLst/>
            </a:prstGeom>
            <a:solidFill>
              <a:srgbClr val="B8FEC9"/>
            </a:solidFill>
            <a:ln w="50800">
              <a:solidFill>
                <a:srgbClr val="B8FEC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000" b="1">
                <a:solidFill>
                  <a:srgbClr val="CC0000"/>
                </a:solidFill>
                <a:effectLst>
                  <a:outerShdw blurRad="38100" dist="38100" dir="2700000" algn="tl">
                    <a:srgbClr val="000000"/>
                  </a:outerShdw>
                </a:effectLst>
              </a:endParaRPr>
            </a:p>
          </p:txBody>
        </p:sp>
        <p:sp>
          <p:nvSpPr>
            <p:cNvPr id="494611" name="Text Box 19"/>
            <p:cNvSpPr txBox="1">
              <a:spLocks noChangeArrowheads="1"/>
            </p:cNvSpPr>
            <p:nvPr/>
          </p:nvSpPr>
          <p:spPr bwMode="auto">
            <a:xfrm>
              <a:off x="187" y="1962"/>
              <a:ext cx="5386" cy="567"/>
            </a:xfrm>
            <a:prstGeom prst="rect">
              <a:avLst/>
            </a:prstGeom>
            <a:solidFill>
              <a:srgbClr val="B8FEC9"/>
            </a:solidFill>
            <a:ln w="57150">
              <a:solidFill>
                <a:srgbClr val="B8FEC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b="1">
                  <a:solidFill>
                    <a:srgbClr val="CC0000"/>
                  </a:solidFill>
                  <a:effectLst>
                    <a:outerShdw blurRad="38100" dist="38100" dir="2700000" algn="tl">
                      <a:srgbClr val="000000"/>
                    </a:outerShdw>
                  </a:effectLst>
                </a:rPr>
                <a:t>Данные дополнительной функции: ретрансляция</a:t>
              </a:r>
              <a:r>
                <a:rPr lang="ru-RU" altLang="ru-RU">
                  <a:solidFill>
                    <a:srgbClr val="CC0000"/>
                  </a:solidFill>
                </a:rPr>
                <a:t> </a:t>
              </a:r>
            </a:p>
          </p:txBody>
        </p:sp>
      </p:grpSp>
      <p:sp>
        <p:nvSpPr>
          <p:cNvPr id="494613" name="Text Box 21"/>
          <p:cNvSpPr txBox="1">
            <a:spLocks noChangeArrowheads="1"/>
          </p:cNvSpPr>
          <p:nvPr/>
        </p:nvSpPr>
        <p:spPr bwMode="auto">
          <a:xfrm>
            <a:off x="0" y="5454650"/>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Рис.12.16. Формат заголовка “Дополнительные функции: ретрансляция”</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5619" name="Text Box 3"/>
          <p:cNvSpPr txBox="1">
            <a:spLocks noChangeArrowheads="1"/>
          </p:cNvSpPr>
          <p:nvPr/>
        </p:nvSpPr>
        <p:spPr bwMode="auto">
          <a:xfrm>
            <a:off x="0" y="638175"/>
            <a:ext cx="9144000" cy="60563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300" i="1">
                <a:solidFill>
                  <a:srgbClr val="800080"/>
                </a:solidFill>
              </a:rPr>
              <a:t>“Идентификатор следующего заголовка расширения”</a:t>
            </a:r>
            <a:r>
              <a:rPr lang="ru-RU" altLang="ru-RU" sz="2300">
                <a:solidFill>
                  <a:srgbClr val="800080"/>
                </a:solidFill>
              </a:rPr>
              <a:t> (“Next Header”) — 8-битовый определитель, который идентифицирует тип заголовка расширения, следующего сразу за заголовком “Дополнительные функции: ретрансляция” (используемые значения представлены в стандарте RFC-1700);</a:t>
            </a:r>
          </a:p>
          <a:p>
            <a:pPr>
              <a:buSzPct val="90000"/>
              <a:buFont typeface="Wingdings 2" panose="05020102010507070707" pitchFamily="18" charset="2"/>
              <a:buChar char="k"/>
            </a:pPr>
            <a:r>
              <a:rPr lang="ru-RU" altLang="ru-RU" sz="2300" i="1">
                <a:solidFill>
                  <a:srgbClr val="800080"/>
                </a:solidFill>
              </a:rPr>
              <a:t>“Длина заголовка расширения “Данные дополнительной функции: ретрансляция”</a:t>
            </a:r>
            <a:r>
              <a:rPr lang="ru-RU" altLang="ru-RU" sz="2300">
                <a:solidFill>
                  <a:srgbClr val="800080"/>
                </a:solidFill>
              </a:rPr>
              <a:t> (“Hdr Ext Len”) — 8-битовое беззнаковое целое число, которое определяет длину заголовка расширения “Данные дополнительной функции: ретрансляция” в 8-октетовых единицах, не включая первых восьми октетов;</a:t>
            </a:r>
          </a:p>
          <a:p>
            <a:pPr>
              <a:buSzPct val="90000"/>
              <a:buFont typeface="Wingdings 2" panose="05020102010507070707" pitchFamily="18" charset="2"/>
              <a:buChar char="l"/>
            </a:pPr>
            <a:r>
              <a:rPr lang="ru-RU" altLang="ru-RU" sz="2300" i="1">
                <a:solidFill>
                  <a:srgbClr val="800080"/>
                </a:solidFill>
              </a:rPr>
              <a:t>“Данные дополнительной функции: ретрансляция”</a:t>
            </a:r>
            <a:r>
              <a:rPr lang="ru-RU" altLang="ru-RU" sz="2300">
                <a:solidFill>
                  <a:srgbClr val="800080"/>
                </a:solidFill>
              </a:rPr>
              <a:t> (“Options”) — поле переменной длины, в котором весь заголовок “Дополнительные функции: ретрансляция” рассматривается как последовательность, состоящая из  целого числа 8-октетных субпоследовательностей.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13699" name="Text Box 3"/>
          <p:cNvSpPr txBox="1">
            <a:spLocks noChangeArrowheads="1"/>
          </p:cNvSpPr>
          <p:nvPr/>
        </p:nvSpPr>
        <p:spPr bwMode="auto">
          <a:xfrm>
            <a:off x="250825" y="1042988"/>
            <a:ext cx="86868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Следующая таблица содержит примеры использования символа “::”:</a:t>
            </a:r>
          </a:p>
        </p:txBody>
      </p:sp>
      <p:graphicFrame>
        <p:nvGraphicFramePr>
          <p:cNvPr id="413802" name="Group 106"/>
          <p:cNvGraphicFramePr>
            <a:graphicFrameLocks noGrp="1"/>
          </p:cNvGraphicFramePr>
          <p:nvPr/>
        </p:nvGraphicFramePr>
        <p:xfrm>
          <a:off x="250825" y="2438400"/>
          <a:ext cx="8642350" cy="3644900"/>
        </p:xfrm>
        <a:graphic>
          <a:graphicData uri="http://schemas.openxmlformats.org/drawingml/2006/table">
            <a:tbl>
              <a:tblPr/>
              <a:tblGrid>
                <a:gridCol w="2295525">
                  <a:extLst>
                    <a:ext uri="{9D8B030D-6E8A-4147-A177-3AD203B41FA5}">
                      <a16:colId xmlns:a16="http://schemas.microsoft.com/office/drawing/2014/main" val="3907208693"/>
                    </a:ext>
                  </a:extLst>
                </a:gridCol>
                <a:gridCol w="3240088">
                  <a:extLst>
                    <a:ext uri="{9D8B030D-6E8A-4147-A177-3AD203B41FA5}">
                      <a16:colId xmlns:a16="http://schemas.microsoft.com/office/drawing/2014/main" val="4056012696"/>
                    </a:ext>
                  </a:extLst>
                </a:gridCol>
                <a:gridCol w="3106737">
                  <a:extLst>
                    <a:ext uri="{9D8B030D-6E8A-4147-A177-3AD203B41FA5}">
                      <a16:colId xmlns:a16="http://schemas.microsoft.com/office/drawing/2014/main" val="225648829"/>
                    </a:ext>
                  </a:extLst>
                </a:gridCol>
              </a:tblGrid>
              <a:tr h="7286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Типы</a:t>
                      </a:r>
                    </a:p>
                    <a:p>
                      <a:pPr marL="0" marR="0" lvl="0" indent="0" algn="ctr" defTabSz="914400" rtl="0" eaLnBrk="1" fontAlgn="base" latinLnBrk="0" hangingPunct="1">
                        <a:lnSpc>
                          <a:spcPct val="90000"/>
                        </a:lnSpc>
                        <a:spcBef>
                          <a:spcPct val="0"/>
                        </a:spcBef>
                        <a:spcAft>
                          <a:spcPct val="0"/>
                        </a:spcAft>
                        <a:buClrTx/>
                        <a:buSzTx/>
                        <a:buFontTx/>
                        <a:buNone/>
                        <a:tabLst/>
                      </a:pPr>
                      <a:r>
                        <a:rPr kumimoji="0" lang="en-GB"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IP</a:t>
                      </a:r>
                      <a:r>
                        <a:rPr kumimoji="0" lang="en-US"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v6-</a:t>
                      </a: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адресов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Рекомендуемая форма </a:t>
                      </a: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Сокращённая форма </a:t>
                      </a: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2936648374"/>
                  </a:ext>
                </a:extLst>
              </a:tr>
              <a:tr h="7286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Однонаправленный адрес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D9EDE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2001:DB8:0:0:8:800:200C:417A</a:t>
                      </a:r>
                      <a:endPar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D9EDE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2001:DB8::8:800:200C:417A</a:t>
                      </a:r>
                      <a:endPar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D9EDEF"/>
                    </a:solidFill>
                  </a:tcPr>
                </a:tc>
                <a:extLst>
                  <a:ext uri="{0D108BD9-81ED-4DB2-BD59-A6C34878D82A}">
                    <a16:rowId xmlns:a16="http://schemas.microsoft.com/office/drawing/2014/main" val="1381453939"/>
                  </a:ext>
                </a:extLst>
              </a:tr>
              <a:tr h="7302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Групповой адрес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CC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FF01:0:0:0:0:0:0:101</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CC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FF01::101</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2902835144"/>
                  </a:ext>
                </a:extLst>
              </a:tr>
              <a:tr h="7286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Петлевой адрес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B8FEC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0:0:0:0:0:0:0:1</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B8FEC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28575" cap="flat" cmpd="sng" algn="ctr">
                      <a:solidFill>
                        <a:srgbClr val="CC0000"/>
                      </a:solidFill>
                      <a:prstDash val="solid"/>
                      <a:round/>
                      <a:headEnd type="none" w="med" len="med"/>
                      <a:tailEnd type="none" w="med" len="med"/>
                    </a:lnB>
                    <a:lnTlToBr>
                      <a:noFill/>
                    </a:lnTlToBr>
                    <a:lnBlToTr>
                      <a:noFill/>
                    </a:lnBlToTr>
                    <a:solidFill>
                      <a:srgbClr val="B8FEC9"/>
                    </a:solidFill>
                  </a:tcPr>
                </a:tc>
                <a:extLst>
                  <a:ext uri="{0D108BD9-81ED-4DB2-BD59-A6C34878D82A}">
                    <a16:rowId xmlns:a16="http://schemas.microsoft.com/office/drawing/2014/main" val="2342253261"/>
                  </a:ext>
                </a:extLst>
              </a:tr>
              <a:tr h="7286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800" b="0"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Неустановленный адрес </a:t>
                      </a:r>
                    </a:p>
                  </a:txBody>
                  <a:tcPr marL="0" marR="0" marT="0" marB="0" anchor="ctr" anchorCtr="1" horzOverflow="overflow">
                    <a:lnL w="57150"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0:0:0:0:0:0:0:0</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0" marR="0" marT="0" marB="0" anchor="ctr" anchorCtr="1" horzOverflow="overflow">
                    <a:lnL w="28575"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26899877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6643" name="Text Box 3"/>
          <p:cNvSpPr txBox="1">
            <a:spLocks noChangeArrowheads="1"/>
          </p:cNvSpPr>
          <p:nvPr/>
        </p:nvSpPr>
        <p:spPr bwMode="auto">
          <a:xfrm>
            <a:off x="0" y="1268413"/>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Заголовок расширения “Маршрутизация”.</a:t>
            </a:r>
            <a:r>
              <a:rPr lang="ru-RU" altLang="ru-RU">
                <a:solidFill>
                  <a:srgbClr val="800080"/>
                </a:solidFill>
              </a:rPr>
              <a:t> Этот заголовок используется IP-узлом, передающим IPv6-пакет, для перечисления одного или нескольких промежуточных IP-узлов, которые должен “посетить” IPv6-пакет по маршруту своей доставки до конечного узла-получателя. Заголовок “Маршрутизация” идентифицируется в поле “Следующий заголовок” значением “43” заголовка расширения, который непосредственно предшествует заголовку “Маршрутизация”. На рис.12.17 представлен формат заголовка расширения “Маршрутизация”, который содержит следующие поля: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7667" name="Text Box 3"/>
          <p:cNvSpPr txBox="1">
            <a:spLocks noChangeArrowheads="1"/>
          </p:cNvSpPr>
          <p:nvPr/>
        </p:nvSpPr>
        <p:spPr bwMode="auto">
          <a:xfrm>
            <a:off x="0" y="5454650"/>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Рис.12.17. Формат заголовка расширения “Маршрутизация”</a:t>
            </a:r>
            <a:r>
              <a:rPr lang="ru-RU" altLang="ru-RU" sz="2400">
                <a:solidFill>
                  <a:srgbClr val="800080"/>
                </a:solidFill>
              </a:rPr>
              <a:t> </a:t>
            </a:r>
          </a:p>
        </p:txBody>
      </p:sp>
      <p:grpSp>
        <p:nvGrpSpPr>
          <p:cNvPr id="497690" name="Group 26"/>
          <p:cNvGrpSpPr>
            <a:grpSpLocks/>
          </p:cNvGrpSpPr>
          <p:nvPr/>
        </p:nvGrpSpPr>
        <p:grpSpPr bwMode="auto">
          <a:xfrm>
            <a:off x="250825" y="1763713"/>
            <a:ext cx="8642350" cy="3195637"/>
            <a:chOff x="158" y="1026"/>
            <a:chExt cx="5444" cy="2013"/>
          </a:xfrm>
        </p:grpSpPr>
        <p:sp>
          <p:nvSpPr>
            <p:cNvPr id="497687" name="Text Box 23"/>
            <p:cNvSpPr txBox="1">
              <a:spLocks noChangeArrowheads="1"/>
            </p:cNvSpPr>
            <p:nvPr/>
          </p:nvSpPr>
          <p:spPr bwMode="auto">
            <a:xfrm>
              <a:off x="158" y="2302"/>
              <a:ext cx="5444" cy="369"/>
            </a:xfrm>
            <a:prstGeom prst="rect">
              <a:avLst/>
            </a:prstGeom>
            <a:solidFill>
              <a:srgbClr val="EFFEBE"/>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400">
                <a:solidFill>
                  <a:srgbClr val="CC0000"/>
                </a:solidFill>
                <a:effectLst>
                  <a:outerShdw blurRad="38100" dist="38100" dir="2700000" algn="tl">
                    <a:srgbClr val="000000"/>
                  </a:outerShdw>
                </a:effectLst>
              </a:endParaRPr>
            </a:p>
          </p:txBody>
        </p:sp>
        <p:grpSp>
          <p:nvGrpSpPr>
            <p:cNvPr id="497670" name="Group 6"/>
            <p:cNvGrpSpPr>
              <a:grpSpLocks/>
            </p:cNvGrpSpPr>
            <p:nvPr/>
          </p:nvGrpSpPr>
          <p:grpSpPr bwMode="auto">
            <a:xfrm>
              <a:off x="158" y="1026"/>
              <a:ext cx="5444" cy="341"/>
              <a:chOff x="158" y="487"/>
              <a:chExt cx="5444" cy="341"/>
            </a:xfrm>
          </p:grpSpPr>
          <p:sp>
            <p:nvSpPr>
              <p:cNvPr id="497671" name="Line 7"/>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7672" name="Line 8"/>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7673" name="Line 9"/>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7674" name="Line 10"/>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7675"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97676" name="Text Box 12"/>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497677" name="Text Box 13"/>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497678" name="Text Box 14"/>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497679" name="Text Box 15"/>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497680" name="Text Box 16"/>
            <p:cNvSpPr txBox="1">
              <a:spLocks noChangeArrowheads="1"/>
            </p:cNvSpPr>
            <p:nvPr/>
          </p:nvSpPr>
          <p:spPr bwMode="auto">
            <a:xfrm>
              <a:off x="2880" y="1281"/>
              <a:ext cx="1361" cy="65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000">
                  <a:solidFill>
                    <a:srgbClr val="CC0000"/>
                  </a:solidFill>
                  <a:effectLst>
                    <a:outerShdw blurRad="38100" dist="38100" dir="2700000" algn="tl">
                      <a:srgbClr val="000000"/>
                    </a:outerShdw>
                  </a:effectLst>
                </a:rPr>
                <a:t>“Тип маршрутизации”</a:t>
              </a:r>
            </a:p>
          </p:txBody>
        </p:sp>
        <p:sp>
          <p:nvSpPr>
            <p:cNvPr id="497681" name="Text Box 17"/>
            <p:cNvSpPr txBox="1">
              <a:spLocks noChangeArrowheads="1"/>
            </p:cNvSpPr>
            <p:nvPr/>
          </p:nvSpPr>
          <p:spPr bwMode="auto">
            <a:xfrm>
              <a:off x="158" y="1933"/>
              <a:ext cx="5444" cy="369"/>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400">
                <a:solidFill>
                  <a:srgbClr val="CC0000"/>
                </a:solidFill>
                <a:effectLst>
                  <a:outerShdw blurRad="38100" dist="38100" dir="2700000" algn="tl">
                    <a:srgbClr val="000000"/>
                  </a:outerShdw>
                </a:effectLst>
              </a:endParaRPr>
            </a:p>
          </p:txBody>
        </p:sp>
        <p:sp>
          <p:nvSpPr>
            <p:cNvPr id="497683" name="Text Box 19"/>
            <p:cNvSpPr txBox="1">
              <a:spLocks noChangeArrowheads="1"/>
            </p:cNvSpPr>
            <p:nvPr/>
          </p:nvSpPr>
          <p:spPr bwMode="auto">
            <a:xfrm>
              <a:off x="158" y="1281"/>
              <a:ext cx="1361" cy="651"/>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“Идентификатор следующего заголовка”</a:t>
              </a:r>
            </a:p>
          </p:txBody>
        </p:sp>
        <p:sp>
          <p:nvSpPr>
            <p:cNvPr id="497684" name="Text Box 20"/>
            <p:cNvSpPr txBox="1">
              <a:spLocks noChangeArrowheads="1"/>
            </p:cNvSpPr>
            <p:nvPr/>
          </p:nvSpPr>
          <p:spPr bwMode="auto">
            <a:xfrm>
              <a:off x="4241" y="1281"/>
              <a:ext cx="1360" cy="652"/>
            </a:xfrm>
            <a:prstGeom prst="rect">
              <a:avLst/>
            </a:prstGeom>
            <a:solidFill>
              <a:srgbClr val="CC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1800">
                  <a:solidFill>
                    <a:srgbClr val="CC0000"/>
                  </a:solidFill>
                  <a:effectLst>
                    <a:outerShdw blurRad="38100" dist="38100" dir="2700000" algn="tl">
                      <a:srgbClr val="000000"/>
                    </a:outerShdw>
                  </a:effectLst>
                </a:rPr>
                <a:t>“Число оставшихся ретрансляционных участков”</a:t>
              </a:r>
            </a:p>
          </p:txBody>
        </p:sp>
        <p:sp>
          <p:nvSpPr>
            <p:cNvPr id="497685" name="Text Box 21"/>
            <p:cNvSpPr txBox="1">
              <a:spLocks noChangeArrowheads="1"/>
            </p:cNvSpPr>
            <p:nvPr/>
          </p:nvSpPr>
          <p:spPr bwMode="auto">
            <a:xfrm>
              <a:off x="1519" y="1281"/>
              <a:ext cx="1361" cy="651"/>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1800">
                  <a:solidFill>
                    <a:srgbClr val="CC0000"/>
                  </a:solidFill>
                  <a:effectLst>
                    <a:outerShdw blurRad="38100" dist="38100" dir="2700000" algn="tl">
                      <a:srgbClr val="000000"/>
                    </a:outerShdw>
                  </a:effectLst>
                </a:rPr>
                <a:t>Длина поля</a:t>
              </a:r>
            </a:p>
            <a:p>
              <a:pPr>
                <a:lnSpc>
                  <a:spcPct val="80000"/>
                </a:lnSpc>
              </a:pPr>
              <a:r>
                <a:rPr lang="ru-RU" altLang="ru-RU" sz="1800">
                  <a:solidFill>
                    <a:srgbClr val="CC0000"/>
                  </a:solidFill>
                  <a:effectLst>
                    <a:outerShdw blurRad="38100" dist="38100" dir="2700000" algn="tl">
                      <a:srgbClr val="000000"/>
                    </a:outerShdw>
                  </a:effectLst>
                </a:rPr>
                <a:t>“Специфические данные маршрутизации”</a:t>
              </a:r>
            </a:p>
          </p:txBody>
        </p:sp>
        <p:sp>
          <p:nvSpPr>
            <p:cNvPr id="497689" name="Text Box 25"/>
            <p:cNvSpPr txBox="1">
              <a:spLocks noChangeArrowheads="1"/>
            </p:cNvSpPr>
            <p:nvPr/>
          </p:nvSpPr>
          <p:spPr bwMode="auto">
            <a:xfrm>
              <a:off x="158" y="2670"/>
              <a:ext cx="5444" cy="369"/>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endParaRPr lang="ru-RU" altLang="ru-RU" sz="2400">
                <a:solidFill>
                  <a:srgbClr val="CC0000"/>
                </a:solidFill>
                <a:effectLst>
                  <a:outerShdw blurRad="38100" dist="38100" dir="2700000" algn="tl">
                    <a:srgbClr val="000000"/>
                  </a:outerShdw>
                </a:effectLst>
              </a:endParaRPr>
            </a:p>
          </p:txBody>
        </p:sp>
        <p:sp>
          <p:nvSpPr>
            <p:cNvPr id="497688" name="Text Box 24"/>
            <p:cNvSpPr txBox="1">
              <a:spLocks noChangeArrowheads="1"/>
            </p:cNvSpPr>
            <p:nvPr/>
          </p:nvSpPr>
          <p:spPr bwMode="auto">
            <a:xfrm>
              <a:off x="187" y="2245"/>
              <a:ext cx="5386" cy="482"/>
            </a:xfrm>
            <a:prstGeom prst="rect">
              <a:avLst/>
            </a:prstGeom>
            <a:solidFill>
              <a:srgbClr val="EFFEBE"/>
            </a:solidFill>
            <a:ln w="63500">
              <a:solidFill>
                <a:srgbClr val="EFFEB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“Специфические данные маршрутизации”</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8691" name="Text Box 3"/>
          <p:cNvSpPr txBox="1">
            <a:spLocks noChangeArrowheads="1"/>
          </p:cNvSpPr>
          <p:nvPr/>
        </p:nvSpPr>
        <p:spPr bwMode="auto">
          <a:xfrm>
            <a:off x="250825" y="1223963"/>
            <a:ext cx="8642350" cy="5349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2" panose="05020102010507070707" pitchFamily="18" charset="2"/>
              <a:buChar char="u"/>
            </a:pPr>
            <a:r>
              <a:rPr lang="ru-RU" altLang="ru-RU" sz="2400" i="1">
                <a:solidFill>
                  <a:srgbClr val="800080"/>
                </a:solidFill>
              </a:rPr>
              <a:t>“Идентификатор следующего заголовка расширения”</a:t>
            </a:r>
            <a:r>
              <a:rPr lang="ru-RU" altLang="ru-RU" sz="2400">
                <a:solidFill>
                  <a:srgbClr val="800080"/>
                </a:solidFill>
              </a:rPr>
              <a:t> (“Next Header”) — 8-битовый определитель, который идентифицирует тип заголовка расширения, следующего сразу за заголовком “Маршрутизация” (используемые значения представлены в стандарте RFC-1700);</a:t>
            </a:r>
          </a:p>
          <a:p>
            <a:pPr>
              <a:spcBef>
                <a:spcPct val="20000"/>
              </a:spcBef>
              <a:buSzPct val="90000"/>
              <a:buFont typeface="Wingdings 2" panose="05020102010507070707" pitchFamily="18" charset="2"/>
              <a:buChar char="v"/>
            </a:pPr>
            <a:r>
              <a:rPr lang="ru-RU" altLang="ru-RU" sz="2400" i="1">
                <a:solidFill>
                  <a:srgbClr val="800080"/>
                </a:solidFill>
              </a:rPr>
              <a:t>“Длина поля “Данные дополнительной функции: ретрансляция”</a:t>
            </a:r>
            <a:r>
              <a:rPr lang="ru-RU" altLang="ru-RU" sz="2400">
                <a:solidFill>
                  <a:srgbClr val="800080"/>
                </a:solidFill>
              </a:rPr>
              <a:t> (“Hdr Ext Len”) — 8-битовое беззнаковое целое число, которое определяет длину заголовка “Маршрутизация” в 8-октетовых единицах, не включая первых восьми октетов;</a:t>
            </a:r>
          </a:p>
          <a:p>
            <a:pPr>
              <a:spcBef>
                <a:spcPct val="20000"/>
              </a:spcBef>
              <a:buSzPct val="90000"/>
              <a:buFont typeface="Wingdings 2" panose="05020102010507070707" pitchFamily="18" charset="2"/>
              <a:buChar char="w"/>
            </a:pPr>
            <a:r>
              <a:rPr lang="ru-RU" altLang="ru-RU" sz="2400" i="1">
                <a:solidFill>
                  <a:srgbClr val="800080"/>
                </a:solidFill>
              </a:rPr>
              <a:t>“Тип маршрутизации”</a:t>
            </a:r>
            <a:r>
              <a:rPr lang="ru-RU" altLang="ru-RU" sz="2400">
                <a:solidFill>
                  <a:srgbClr val="800080"/>
                </a:solidFill>
              </a:rPr>
              <a:t> (“</a:t>
            </a:r>
            <a:r>
              <a:rPr lang="en-US" altLang="ru-RU" sz="2400">
                <a:solidFill>
                  <a:srgbClr val="800080"/>
                </a:solidFill>
              </a:rPr>
              <a:t>Routing Type</a:t>
            </a:r>
            <a:r>
              <a:rPr lang="ru-RU" altLang="ru-RU" sz="2400">
                <a:solidFill>
                  <a:srgbClr val="800080"/>
                </a:solidFill>
              </a:rPr>
              <a:t>”) — 8-битовый определитель, который идентифицирует соответствующий вариант заголовка “Маршрутизация”;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499715" name="Text Box 3"/>
          <p:cNvSpPr txBox="1">
            <a:spLocks noChangeArrowheads="1"/>
          </p:cNvSpPr>
          <p:nvPr/>
        </p:nvSpPr>
        <p:spPr bwMode="auto">
          <a:xfrm>
            <a:off x="206375" y="1133475"/>
            <a:ext cx="8686800" cy="5449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x"/>
            </a:pPr>
            <a:r>
              <a:rPr lang="ru-RU" altLang="ru-RU" sz="2600" i="1">
                <a:solidFill>
                  <a:srgbClr val="800080"/>
                </a:solidFill>
              </a:rPr>
              <a:t>“Число оставшихся ретрансляционных участков”</a:t>
            </a:r>
            <a:r>
              <a:rPr lang="ru-RU" altLang="ru-RU" sz="2600">
                <a:solidFill>
                  <a:srgbClr val="800080"/>
                </a:solidFill>
              </a:rPr>
              <a:t> (“</a:t>
            </a:r>
            <a:r>
              <a:rPr lang="en-US" altLang="ru-RU" sz="2600">
                <a:solidFill>
                  <a:srgbClr val="800080"/>
                </a:solidFill>
              </a:rPr>
              <a:t>Segments Left</a:t>
            </a:r>
            <a:r>
              <a:rPr lang="ru-RU" altLang="ru-RU" sz="2600">
                <a:solidFill>
                  <a:srgbClr val="800080"/>
                </a:solidFill>
              </a:rPr>
              <a:t>”) — 8-битовое беззнаковое целое число, определяющее количество оставшихся ретрансляционных участков, то есть точное число перечисленных промежуточных IP-узлов, которое должен “посетить” данный IPv6-пакет, прежде чем он достигнет конечного узла-получателя;</a:t>
            </a:r>
          </a:p>
          <a:p>
            <a:pPr>
              <a:spcBef>
                <a:spcPct val="50000"/>
              </a:spcBef>
              <a:buSzPct val="90000"/>
              <a:buFont typeface="Wingdings 2" panose="05020102010507070707" pitchFamily="18" charset="2"/>
              <a:buChar char="y"/>
            </a:pPr>
            <a:r>
              <a:rPr lang="ru-RU" altLang="ru-RU" sz="2600" i="1">
                <a:solidFill>
                  <a:srgbClr val="800080"/>
                </a:solidFill>
              </a:rPr>
              <a:t>“Специфические данные маршрутизации”</a:t>
            </a:r>
            <a:r>
              <a:rPr lang="ru-RU" altLang="ru-RU" sz="2600">
                <a:solidFill>
                  <a:srgbClr val="800080"/>
                </a:solidFill>
              </a:rPr>
              <a:t> (“</a:t>
            </a:r>
            <a:r>
              <a:rPr lang="en-US" altLang="ru-RU" sz="2600">
                <a:solidFill>
                  <a:srgbClr val="800080"/>
                </a:solidFill>
              </a:rPr>
              <a:t>Type-specific data</a:t>
            </a:r>
            <a:r>
              <a:rPr lang="ru-RU" altLang="ru-RU" sz="2600">
                <a:solidFill>
                  <a:srgbClr val="800080"/>
                </a:solidFill>
              </a:rPr>
              <a:t>”) — поле переменной длины, формат которого определяется полем “Тип маршрутизации”, а его длина такова, что весь заголовок “Маршрутизация”  рассматривается как целое число 8-октетных последовательностей.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0739" name="Text Box 3"/>
          <p:cNvSpPr txBox="1">
            <a:spLocks noChangeArrowheads="1"/>
          </p:cNvSpPr>
          <p:nvPr/>
        </p:nvSpPr>
        <p:spPr bwMode="auto">
          <a:xfrm>
            <a:off x="0" y="998538"/>
            <a:ext cx="9144000"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a:solidFill>
                  <a:srgbClr val="800080"/>
                </a:solidFill>
              </a:rPr>
              <a:t>Если в процессе обработки принятого IPv6-пакета IP-узел обнаружит заголовок расширения “Маршрутизация” с “непонятным” значением в поле “Тип маршрутизации”, то тогда последующие действия узла зависят от значения в поле “Число оставшихся ретрансляционных участков”, а именно:</a:t>
            </a:r>
          </a:p>
        </p:txBody>
      </p:sp>
      <p:sp>
        <p:nvSpPr>
          <p:cNvPr id="500741" name="Text Box 5"/>
          <p:cNvSpPr txBox="1">
            <a:spLocks noChangeArrowheads="1"/>
          </p:cNvSpPr>
          <p:nvPr/>
        </p:nvSpPr>
        <p:spPr bwMode="auto">
          <a:xfrm>
            <a:off x="250825" y="2933700"/>
            <a:ext cx="8893175" cy="3749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ê"/>
            </a:pPr>
            <a:r>
              <a:rPr lang="ru-RU" altLang="ru-RU" sz="2000">
                <a:solidFill>
                  <a:srgbClr val="800080"/>
                </a:solidFill>
              </a:rPr>
              <a:t>если поле “Число оставшихся ретрансляционных участков” содержит нулевое значение, то тогда IP-узел должен игнорировать заголовок расширения “Маршрутизация” и продолжить обрабатывать следующий заголовок IPv6-пакета, тип которого определен в поле “Идентификатор следующего заголовка расширения” заголовка “Маршрутизация”;</a:t>
            </a:r>
          </a:p>
          <a:p>
            <a:pPr>
              <a:buSzPct val="90000"/>
              <a:buFont typeface="Wingdings 2" panose="05020102010507070707" pitchFamily="18" charset="2"/>
              <a:buChar char="ê"/>
            </a:pPr>
            <a:r>
              <a:rPr lang="ru-RU" altLang="ru-RU" sz="2000">
                <a:solidFill>
                  <a:srgbClr val="800080"/>
                </a:solidFill>
              </a:rPr>
              <a:t>если поле “Число оставшихся ретрансляционных участков” содержит не нулевое значение, то тогда IP-узел должен уничтожить IPv6-пакет и передать ICMP-сообщение “Параметрическая проблема” (“</a:t>
            </a:r>
            <a:r>
              <a:rPr lang="en-US" altLang="ru-RU" sz="2000">
                <a:solidFill>
                  <a:srgbClr val="800080"/>
                </a:solidFill>
              </a:rPr>
              <a:t>Parameter Problem</a:t>
            </a:r>
            <a:r>
              <a:rPr lang="ru-RU" altLang="ru-RU" sz="2000">
                <a:solidFill>
                  <a:srgbClr val="800080"/>
                </a:solidFill>
              </a:rPr>
              <a:t>”) IP-узлу отправителю IPv6-пакета. Это ICMP-сообщение должно содержать значение “0” в поле “Код ошибки”, которое указывает на неизвестный тип маршрутизации.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1763" name="Text Box 3"/>
          <p:cNvSpPr txBox="1">
            <a:spLocks noChangeArrowheads="1"/>
          </p:cNvSpPr>
          <p:nvPr/>
        </p:nvSpPr>
        <p:spPr bwMode="auto">
          <a:xfrm>
            <a:off x="250825" y="1314450"/>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Если после обработки заголовка “Маршрутизация” в принятом IPv6-пакете промежуточный IP-узел обнаружит, что этот пакет должен быть передан в линию связи, допускающей доставку пакетов меньшей длины, чем длина данного ретранслируемого пакета, то тогда IP-узел должен уничтожить IPv6-пакет и передать ICMP-сообщение “Слишком большая длина пакета” (“Packet Too Big”) IP-узлу отправителю IPv6-пакета. На рис.12.18 представлен формат заголовка расширения “Маршрутизация” (для типа маршрутизации “0”), в котором:</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23267" name="Text Box 3"/>
          <p:cNvSpPr txBox="1">
            <a:spLocks noChangeArrowheads="1"/>
          </p:cNvSpPr>
          <p:nvPr/>
        </p:nvSpPr>
        <p:spPr bwMode="auto">
          <a:xfrm>
            <a:off x="0" y="572452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Рис.12.18. Формат заголовка расширения “Маршрутизация” (для типа маршрутизации “0”) </a:t>
            </a:r>
          </a:p>
        </p:txBody>
      </p:sp>
      <p:grpSp>
        <p:nvGrpSpPr>
          <p:cNvPr id="523289" name="Group 25"/>
          <p:cNvGrpSpPr>
            <a:grpSpLocks/>
          </p:cNvGrpSpPr>
          <p:nvPr/>
        </p:nvGrpSpPr>
        <p:grpSpPr bwMode="auto">
          <a:xfrm>
            <a:off x="250825" y="819150"/>
            <a:ext cx="8642350" cy="4545013"/>
            <a:chOff x="158" y="516"/>
            <a:chExt cx="5444" cy="2863"/>
          </a:xfrm>
        </p:grpSpPr>
        <p:sp>
          <p:nvSpPr>
            <p:cNvPr id="523269" name="Text Box 5"/>
            <p:cNvSpPr txBox="1">
              <a:spLocks noChangeArrowheads="1"/>
            </p:cNvSpPr>
            <p:nvPr/>
          </p:nvSpPr>
          <p:spPr bwMode="auto">
            <a:xfrm>
              <a:off x="158" y="2670"/>
              <a:ext cx="5444" cy="227"/>
            </a:xfrm>
            <a:prstGeom prst="rect">
              <a:avLst/>
            </a:prstGeom>
            <a:solidFill>
              <a:srgbClr val="EAEAEA"/>
            </a:solidFill>
            <a:ln w="28575">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1800">
                  <a:solidFill>
                    <a:srgbClr val="CC0000"/>
                  </a:solidFill>
                  <a:effectLst>
                    <a:outerShdw blurRad="38100" dist="38100" dir="2700000" algn="tl">
                      <a:srgbClr val="000000"/>
                    </a:outerShdw>
                  </a:effectLst>
                  <a:sym typeface="Wingdings 2" panose="05020102010507070707" pitchFamily="18" charset="2"/>
                </a:rPr>
                <a:t></a:t>
              </a:r>
              <a:r>
                <a:rPr lang="en-US" altLang="ru-RU" sz="1800">
                  <a:solidFill>
                    <a:srgbClr val="CC0000"/>
                  </a:solidFill>
                  <a:effectLst>
                    <a:outerShdw blurRad="38100" dist="38100" dir="2700000" algn="tl">
                      <a:srgbClr val="000000"/>
                    </a:outerShdw>
                  </a:effectLst>
                  <a:sym typeface="Wingdings 2" panose="05020102010507070707" pitchFamily="18" charset="2"/>
                </a:rPr>
                <a:t> </a:t>
              </a:r>
              <a:r>
                <a:rPr lang="ru-RU" altLang="ru-RU" sz="1800">
                  <a:solidFill>
                    <a:srgbClr val="CC0000"/>
                  </a:solidFill>
                  <a:effectLst>
                    <a:outerShdw blurRad="38100" dist="38100" dir="2700000" algn="tl">
                      <a:srgbClr val="000000"/>
                    </a:outerShdw>
                  </a:effectLst>
                  <a:sym typeface="Wingdings 2" panose="05020102010507070707" pitchFamily="18" charset="2"/>
                </a:rPr>
                <a:t></a:t>
              </a:r>
              <a:r>
                <a:rPr lang="en-US" altLang="ru-RU" sz="1800">
                  <a:solidFill>
                    <a:srgbClr val="CC0000"/>
                  </a:solidFill>
                  <a:effectLst>
                    <a:outerShdw blurRad="38100" dist="38100" dir="2700000" algn="tl">
                      <a:srgbClr val="000000"/>
                    </a:outerShdw>
                  </a:effectLst>
                  <a:sym typeface="Wingdings 2" panose="05020102010507070707" pitchFamily="18" charset="2"/>
                </a:rPr>
                <a:t> </a:t>
              </a:r>
              <a:r>
                <a:rPr lang="ru-RU" altLang="ru-RU" sz="1800">
                  <a:solidFill>
                    <a:srgbClr val="CC0000"/>
                  </a:solidFill>
                  <a:effectLst>
                    <a:outerShdw blurRad="38100" dist="38100" dir="2700000" algn="tl">
                      <a:srgbClr val="000000"/>
                    </a:outerShdw>
                  </a:effectLst>
                  <a:sym typeface="Wingdings 2" panose="05020102010507070707" pitchFamily="18" charset="2"/>
                </a:rPr>
                <a:t></a:t>
              </a:r>
            </a:p>
          </p:txBody>
        </p:sp>
        <p:grpSp>
          <p:nvGrpSpPr>
            <p:cNvPr id="523270" name="Group 6"/>
            <p:cNvGrpSpPr>
              <a:grpSpLocks/>
            </p:cNvGrpSpPr>
            <p:nvPr/>
          </p:nvGrpSpPr>
          <p:grpSpPr bwMode="auto">
            <a:xfrm>
              <a:off x="158" y="516"/>
              <a:ext cx="5444" cy="341"/>
              <a:chOff x="158" y="487"/>
              <a:chExt cx="5444" cy="341"/>
            </a:xfrm>
          </p:grpSpPr>
          <p:sp>
            <p:nvSpPr>
              <p:cNvPr id="523271" name="Line 7"/>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3272" name="Line 8"/>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3273" name="Line 9"/>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3274" name="Line 10"/>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3275"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3276" name="Text Box 12"/>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23277" name="Text Box 13"/>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23278" name="Text Box 14"/>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23279" name="Text Box 15"/>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23280" name="Text Box 16"/>
            <p:cNvSpPr txBox="1">
              <a:spLocks noChangeArrowheads="1"/>
            </p:cNvSpPr>
            <p:nvPr/>
          </p:nvSpPr>
          <p:spPr bwMode="auto">
            <a:xfrm>
              <a:off x="2880" y="771"/>
              <a:ext cx="1361" cy="652"/>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000">
                  <a:solidFill>
                    <a:srgbClr val="CC0000"/>
                  </a:solidFill>
                  <a:effectLst>
                    <a:outerShdw blurRad="38100" dist="38100" dir="2700000" algn="tl">
                      <a:srgbClr val="000000"/>
                    </a:outerShdw>
                  </a:effectLst>
                </a:rPr>
                <a:t>“Тип маршрутизации”</a:t>
              </a:r>
            </a:p>
          </p:txBody>
        </p:sp>
        <p:sp>
          <p:nvSpPr>
            <p:cNvPr id="523281" name="Text Box 17"/>
            <p:cNvSpPr txBox="1">
              <a:spLocks noChangeArrowheads="1"/>
            </p:cNvSpPr>
            <p:nvPr/>
          </p:nvSpPr>
          <p:spPr bwMode="auto">
            <a:xfrm>
              <a:off x="158" y="1423"/>
              <a:ext cx="5444" cy="312"/>
            </a:xfrm>
            <a:prstGeom prst="rect">
              <a:avLst/>
            </a:prstGeom>
            <a:solidFill>
              <a:srgbClr val="FFE5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Зарезервировано</a:t>
              </a:r>
            </a:p>
          </p:txBody>
        </p:sp>
        <p:sp>
          <p:nvSpPr>
            <p:cNvPr id="523282" name="Text Box 18"/>
            <p:cNvSpPr txBox="1">
              <a:spLocks noChangeArrowheads="1"/>
            </p:cNvSpPr>
            <p:nvPr/>
          </p:nvSpPr>
          <p:spPr bwMode="auto">
            <a:xfrm>
              <a:off x="158" y="771"/>
              <a:ext cx="1361" cy="651"/>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a:solidFill>
                    <a:srgbClr val="CC0000"/>
                  </a:solidFill>
                  <a:effectLst>
                    <a:outerShdw blurRad="38100" dist="38100" dir="2700000" algn="tl">
                      <a:srgbClr val="000000"/>
                    </a:outerShdw>
                  </a:effectLst>
                </a:rPr>
                <a:t>“Идентификатор следующего заголовка”</a:t>
              </a:r>
            </a:p>
          </p:txBody>
        </p:sp>
        <p:sp>
          <p:nvSpPr>
            <p:cNvPr id="523283" name="Text Box 19"/>
            <p:cNvSpPr txBox="1">
              <a:spLocks noChangeArrowheads="1"/>
            </p:cNvSpPr>
            <p:nvPr/>
          </p:nvSpPr>
          <p:spPr bwMode="auto">
            <a:xfrm>
              <a:off x="4241" y="771"/>
              <a:ext cx="1360" cy="652"/>
            </a:xfrm>
            <a:prstGeom prst="rect">
              <a:avLst/>
            </a:prstGeom>
            <a:solidFill>
              <a:srgbClr val="CC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1800">
                  <a:solidFill>
                    <a:srgbClr val="CC0000"/>
                  </a:solidFill>
                  <a:effectLst>
                    <a:outerShdw blurRad="38100" dist="38100" dir="2700000" algn="tl">
                      <a:srgbClr val="000000"/>
                    </a:outerShdw>
                  </a:effectLst>
                </a:rPr>
                <a:t>“Число оставшихся ретрансляционных участков”</a:t>
              </a:r>
            </a:p>
          </p:txBody>
        </p:sp>
        <p:sp>
          <p:nvSpPr>
            <p:cNvPr id="523284" name="Text Box 20"/>
            <p:cNvSpPr txBox="1">
              <a:spLocks noChangeArrowheads="1"/>
            </p:cNvSpPr>
            <p:nvPr/>
          </p:nvSpPr>
          <p:spPr bwMode="auto">
            <a:xfrm>
              <a:off x="1519" y="771"/>
              <a:ext cx="1361" cy="651"/>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1800">
                  <a:solidFill>
                    <a:srgbClr val="CC0000"/>
                  </a:solidFill>
                  <a:effectLst>
                    <a:outerShdw blurRad="38100" dist="38100" dir="2700000" algn="tl">
                      <a:srgbClr val="000000"/>
                    </a:outerShdw>
                  </a:effectLst>
                </a:rPr>
                <a:t>Длина поля</a:t>
              </a:r>
            </a:p>
            <a:p>
              <a:pPr>
                <a:lnSpc>
                  <a:spcPct val="80000"/>
                </a:lnSpc>
              </a:pPr>
              <a:r>
                <a:rPr lang="ru-RU" altLang="ru-RU" sz="1800">
                  <a:solidFill>
                    <a:srgbClr val="CC0000"/>
                  </a:solidFill>
                  <a:effectLst>
                    <a:outerShdw blurRad="38100" dist="38100" dir="2700000" algn="tl">
                      <a:srgbClr val="000000"/>
                    </a:outerShdw>
                  </a:effectLst>
                </a:rPr>
                <a:t>“Специфические данные маршрутизации”</a:t>
              </a:r>
            </a:p>
          </p:txBody>
        </p:sp>
        <p:sp>
          <p:nvSpPr>
            <p:cNvPr id="523286" name="Text Box 22"/>
            <p:cNvSpPr txBox="1">
              <a:spLocks noChangeArrowheads="1"/>
            </p:cNvSpPr>
            <p:nvPr/>
          </p:nvSpPr>
          <p:spPr bwMode="auto">
            <a:xfrm>
              <a:off x="158" y="1735"/>
              <a:ext cx="5444" cy="482"/>
            </a:xfrm>
            <a:prstGeom prst="rect">
              <a:avLst/>
            </a:prstGeom>
            <a:solidFill>
              <a:srgbClr val="EFFEB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Адрес </a:t>
              </a:r>
              <a:r>
                <a:rPr lang="en-US" altLang="ru-RU" sz="2400">
                  <a:solidFill>
                    <a:srgbClr val="CC0000"/>
                  </a:solidFill>
                  <a:effectLst>
                    <a:outerShdw blurRad="38100" dist="38100" dir="2700000" algn="tl">
                      <a:srgbClr val="000000"/>
                    </a:outerShdw>
                  </a:effectLst>
                </a:rPr>
                <a:t>[1]</a:t>
              </a:r>
              <a:endParaRPr lang="ru-RU" altLang="ru-RU" sz="2400">
                <a:solidFill>
                  <a:srgbClr val="CC0000"/>
                </a:solidFill>
                <a:effectLst>
                  <a:outerShdw blurRad="38100" dist="38100" dir="2700000" algn="tl">
                    <a:srgbClr val="000000"/>
                  </a:outerShdw>
                </a:effectLst>
              </a:endParaRPr>
            </a:p>
          </p:txBody>
        </p:sp>
        <p:sp>
          <p:nvSpPr>
            <p:cNvPr id="523287" name="Text Box 23"/>
            <p:cNvSpPr txBox="1">
              <a:spLocks noChangeArrowheads="1"/>
            </p:cNvSpPr>
            <p:nvPr/>
          </p:nvSpPr>
          <p:spPr bwMode="auto">
            <a:xfrm>
              <a:off x="158" y="2217"/>
              <a:ext cx="5444" cy="482"/>
            </a:xfrm>
            <a:prstGeom prst="rect">
              <a:avLst/>
            </a:prstGeom>
            <a:solidFill>
              <a:srgbClr val="E1FF8B"/>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Адрес </a:t>
              </a:r>
              <a:r>
                <a:rPr lang="en-US" altLang="ru-RU" sz="2400">
                  <a:solidFill>
                    <a:srgbClr val="CC0000"/>
                  </a:solidFill>
                  <a:effectLst>
                    <a:outerShdw blurRad="38100" dist="38100" dir="2700000" algn="tl">
                      <a:srgbClr val="000000"/>
                    </a:outerShdw>
                  </a:effectLst>
                </a:rPr>
                <a:t>[2]</a:t>
              </a:r>
              <a:endParaRPr lang="ru-RU" altLang="ru-RU" sz="2400">
                <a:solidFill>
                  <a:srgbClr val="CC0000"/>
                </a:solidFill>
                <a:effectLst>
                  <a:outerShdw blurRad="38100" dist="38100" dir="2700000" algn="tl">
                    <a:srgbClr val="000000"/>
                  </a:outerShdw>
                </a:effectLst>
              </a:endParaRPr>
            </a:p>
          </p:txBody>
        </p:sp>
        <p:sp>
          <p:nvSpPr>
            <p:cNvPr id="523288" name="Text Box 24"/>
            <p:cNvSpPr txBox="1">
              <a:spLocks noChangeArrowheads="1"/>
            </p:cNvSpPr>
            <p:nvPr/>
          </p:nvSpPr>
          <p:spPr bwMode="auto">
            <a:xfrm>
              <a:off x="158" y="2897"/>
              <a:ext cx="5444" cy="482"/>
            </a:xfrm>
            <a:prstGeom prst="rect">
              <a:avLst/>
            </a:prstGeom>
            <a:solidFill>
              <a:srgbClr val="CCEC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a:solidFill>
                    <a:srgbClr val="CC0000"/>
                  </a:solidFill>
                  <a:effectLst>
                    <a:outerShdw blurRad="38100" dist="38100" dir="2700000" algn="tl">
                      <a:srgbClr val="000000"/>
                    </a:outerShdw>
                  </a:effectLst>
                </a:rPr>
                <a:t>Адрес </a:t>
              </a:r>
              <a:r>
                <a:rPr lang="en-US" altLang="ru-RU" sz="2400">
                  <a:solidFill>
                    <a:srgbClr val="CC0000"/>
                  </a:solidFill>
                  <a:effectLst>
                    <a:outerShdw blurRad="38100" dist="38100" dir="2700000" algn="tl">
                      <a:srgbClr val="000000"/>
                    </a:outerShdw>
                  </a:effectLst>
                </a:rPr>
                <a:t>[n]</a:t>
              </a:r>
              <a:endParaRPr lang="ru-RU" altLang="ru-RU" sz="2400">
                <a:solidFill>
                  <a:srgbClr val="CC0000"/>
                </a:solidFill>
                <a:effectLst>
                  <a:outerShdw blurRad="38100" dist="38100" dir="2700000" algn="tl">
                    <a:srgbClr val="000000"/>
                  </a:outerShdw>
                </a:effectLst>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2787" name="Text Box 3"/>
          <p:cNvSpPr txBox="1">
            <a:spLocks noChangeArrowheads="1"/>
          </p:cNvSpPr>
          <p:nvPr/>
        </p:nvSpPr>
        <p:spPr bwMode="auto">
          <a:xfrm>
            <a:off x="206375" y="998538"/>
            <a:ext cx="8642350" cy="5641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2" panose="05020102010507070707" pitchFamily="18" charset="2"/>
              <a:buChar char="j"/>
            </a:pPr>
            <a:r>
              <a:rPr lang="ru-RU" altLang="ru-RU" sz="2400" i="1">
                <a:solidFill>
                  <a:srgbClr val="800080"/>
                </a:solidFill>
              </a:rPr>
              <a:t>“Идентификатор следующего заголовка расширения”</a:t>
            </a:r>
            <a:r>
              <a:rPr lang="ru-RU" altLang="ru-RU" sz="2400">
                <a:solidFill>
                  <a:srgbClr val="800080"/>
                </a:solidFill>
              </a:rPr>
              <a:t> (“Next Header”) — 8-битовый определитель, который идентифицирует тип заголовка расширения, следующего сразу за заголовком “Маршрутизация” (используемые значения представлены в стандарте RFC-1700);</a:t>
            </a:r>
            <a:endParaRPr lang="en-US" altLang="ru-RU" sz="2400">
              <a:solidFill>
                <a:srgbClr val="800080"/>
              </a:solidFill>
            </a:endParaRPr>
          </a:p>
          <a:p>
            <a:pPr>
              <a:spcBef>
                <a:spcPct val="10000"/>
              </a:spcBef>
              <a:buSzPct val="90000"/>
              <a:buFont typeface="Wingdings 2" panose="05020102010507070707" pitchFamily="18" charset="2"/>
              <a:buChar char="k"/>
            </a:pPr>
            <a:r>
              <a:rPr lang="ru-RU" altLang="ru-RU" sz="2400" i="1">
                <a:solidFill>
                  <a:srgbClr val="800080"/>
                </a:solidFill>
              </a:rPr>
              <a:t>“Длина заголовка расширения “Маршрутизация”</a:t>
            </a:r>
            <a:r>
              <a:rPr lang="ru-RU" altLang="ru-RU" sz="2400">
                <a:solidFill>
                  <a:srgbClr val="800080"/>
                </a:solidFill>
              </a:rPr>
              <a:t> (“Hdr Ext Len”) — 8-битовое беззнаковое целое число, которое определяет длину заголовка “Маршрутизация” в 8-октетовых единицах, не включая первых восьми октетов. Если тип маршрутизации имеет значение “0”, то тогда длина заголовка равна удвоенному количеству адресов в заголовке;</a:t>
            </a:r>
            <a:endParaRPr lang="en-US" altLang="ru-RU" sz="2400">
              <a:solidFill>
                <a:srgbClr val="800080"/>
              </a:solidFill>
            </a:endParaRPr>
          </a:p>
          <a:p>
            <a:pPr>
              <a:spcBef>
                <a:spcPct val="10000"/>
              </a:spcBef>
              <a:buSzPct val="90000"/>
              <a:buFont typeface="Wingdings 2" panose="05020102010507070707" pitchFamily="18" charset="2"/>
              <a:buChar char="l"/>
            </a:pPr>
            <a:r>
              <a:rPr lang="ru-RU" altLang="ru-RU" sz="2400" i="1">
                <a:solidFill>
                  <a:srgbClr val="800080"/>
                </a:solidFill>
              </a:rPr>
              <a:t>“Тип маршрутизации”</a:t>
            </a:r>
            <a:r>
              <a:rPr lang="ru-RU" altLang="ru-RU" sz="2400">
                <a:solidFill>
                  <a:srgbClr val="800080"/>
                </a:solidFill>
              </a:rPr>
              <a:t> (“Routing Type”) — 8-битовый определитель, равный “0”;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3811" name="Text Box 3"/>
          <p:cNvSpPr txBox="1">
            <a:spLocks noChangeArrowheads="1"/>
          </p:cNvSpPr>
          <p:nvPr/>
        </p:nvSpPr>
        <p:spPr bwMode="auto">
          <a:xfrm>
            <a:off x="206375" y="1268413"/>
            <a:ext cx="8937625" cy="5330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2" panose="05020102010507070707" pitchFamily="18" charset="2"/>
              <a:buChar char="m"/>
            </a:pPr>
            <a:r>
              <a:rPr lang="ru-RU" altLang="ru-RU" sz="2600" i="1">
                <a:solidFill>
                  <a:srgbClr val="800080"/>
                </a:solidFill>
              </a:rPr>
              <a:t>“Число оставшихся ретрансляционных участков”</a:t>
            </a:r>
            <a:r>
              <a:rPr lang="ru-RU" altLang="ru-RU" sz="2600">
                <a:solidFill>
                  <a:srgbClr val="800080"/>
                </a:solidFill>
              </a:rPr>
              <a:t> (“Segments Left”) — 8-битовое беззнаковое целое число, определяющее количество оставшихся ретрансляционных участков, то есть точное число перечисленных промежуточных IP-узлов, которое должен ещё “посетить” данный IPv6-пакет, прежде чем он достигнет конечного узла-получателя;</a:t>
            </a:r>
            <a:endParaRPr lang="en-US" altLang="ru-RU" sz="2600">
              <a:solidFill>
                <a:srgbClr val="800080"/>
              </a:solidFill>
            </a:endParaRPr>
          </a:p>
          <a:p>
            <a:pPr>
              <a:spcBef>
                <a:spcPct val="10000"/>
              </a:spcBef>
              <a:buSzPct val="90000"/>
              <a:buFont typeface="Wingdings 2" panose="05020102010507070707" pitchFamily="18" charset="2"/>
              <a:buChar char="n"/>
            </a:pPr>
            <a:r>
              <a:rPr lang="ru-RU" altLang="ru-RU" sz="2600" i="1">
                <a:solidFill>
                  <a:srgbClr val="800080"/>
                </a:solidFill>
              </a:rPr>
              <a:t>“Зарезервировано”</a:t>
            </a:r>
            <a:r>
              <a:rPr lang="ru-RU" altLang="ru-RU" sz="2600">
                <a:solidFill>
                  <a:srgbClr val="800080"/>
                </a:solidFill>
              </a:rPr>
              <a:t> (“Reserved”) — 32-битовое зарезервированное поле, которое заполняется нулями при передаче и игнорируется при получении IPv6-пакета;</a:t>
            </a:r>
            <a:endParaRPr lang="en-US" altLang="ru-RU" sz="2600">
              <a:solidFill>
                <a:srgbClr val="800080"/>
              </a:solidFill>
            </a:endParaRPr>
          </a:p>
          <a:p>
            <a:pPr>
              <a:spcBef>
                <a:spcPct val="10000"/>
              </a:spcBef>
              <a:buSzPct val="90000"/>
              <a:buFont typeface="Wingdings 2" panose="05020102010507070707" pitchFamily="18" charset="2"/>
              <a:buChar char="o"/>
            </a:pPr>
            <a:r>
              <a:rPr lang="ru-RU" altLang="ru-RU" sz="2600" i="1">
                <a:solidFill>
                  <a:srgbClr val="800080"/>
                </a:solidFill>
              </a:rPr>
              <a:t>“Адреса [1…n]”</a:t>
            </a:r>
            <a:r>
              <a:rPr lang="ru-RU" altLang="ru-RU" sz="2600">
                <a:solidFill>
                  <a:srgbClr val="800080"/>
                </a:solidFill>
              </a:rPr>
              <a:t> — последовательность пронумерованных (1…n) 128-битовых адресов.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0" y="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№12: </a:t>
            </a:r>
            <a:r>
              <a:rPr lang="ru-RU" altLang="ru-RU" sz="2000" b="1" i="1">
                <a:solidFill>
                  <a:srgbClr val="800080"/>
                </a:solidFill>
                <a:effectLst>
                  <a:outerShdw blurRad="38100" dist="38100" dir="2700000" algn="tl">
                    <a:srgbClr val="C0C0C0"/>
                  </a:outerShdw>
                </a:effectLst>
              </a:rPr>
              <a:t>Протокол IP шестой версии</a:t>
            </a:r>
            <a:r>
              <a:rPr lang="ru-RU" altLang="ru-RU" sz="2000">
                <a:solidFill>
                  <a:srgbClr val="800080"/>
                </a:solidFill>
              </a:rPr>
              <a:t> </a:t>
            </a:r>
          </a:p>
        </p:txBody>
      </p:sp>
      <p:sp>
        <p:nvSpPr>
          <p:cNvPr id="504835" name="Text Box 3"/>
          <p:cNvSpPr txBox="1">
            <a:spLocks noChangeArrowheads="1"/>
          </p:cNvSpPr>
          <p:nvPr/>
        </p:nvSpPr>
        <p:spPr bwMode="auto">
          <a:xfrm>
            <a:off x="0" y="99853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Групповые IPv6-адреса никогда не должны присутствовать в заголовке “Маршрутизация”, если поле “Тип маршрутизации” содержит нулевое значение, или в поле “Адрес получателя пакета” IPv6-заголовка, если в пакете имеет место заголовок “Маршрутизация” с нулевым полем “Тип маршрутизации”.</a:t>
            </a:r>
          </a:p>
          <a:p>
            <a:r>
              <a:rPr lang="ru-RU" altLang="ru-RU" sz="2600">
                <a:solidFill>
                  <a:srgbClr val="800080"/>
                </a:solidFill>
              </a:rPr>
              <a:t>Заголовок “Маршрутизация” не поверяется и не обрабатывается до тех пор, пока IPv6-пакет не поступит на конечный IP-узел, адрес которого указан в поле “Адрес получателя пакета” IPv6-заголовка. В этом IP-узле происходит поверка поля “Идентификатор следующего заголовка расширения” в заголовке расширения, непосредственно предшествующем заголовку “Маршрутизация”.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5646</TotalTime>
  <Words>16415</Words>
  <Application>Microsoft Office PowerPoint</Application>
  <PresentationFormat>Экран (4:3)</PresentationFormat>
  <Paragraphs>955</Paragraphs>
  <Slides>177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177</vt:i4>
      </vt:variant>
    </vt:vector>
  </HeadingPairs>
  <TitlesOfParts>
    <vt:vector size="184" baseType="lpstr">
      <vt:lpstr>Arial</vt:lpstr>
      <vt:lpstr>Wingdings 2</vt:lpstr>
      <vt:lpstr>Tahoma</vt:lpstr>
      <vt:lpstr>Symbol</vt:lpstr>
      <vt:lpstr>Wingdings</vt:lpstr>
      <vt:lpstr>Times New Roman</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228</cp:revision>
  <dcterms:created xsi:type="dcterms:W3CDTF">2008-08-28T16:29:17Z</dcterms:created>
  <dcterms:modified xsi:type="dcterms:W3CDTF">2022-09-09T18:08:02Z</dcterms:modified>
</cp:coreProperties>
</file>