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48" r:id="rId1"/>
  </p:sldMasterIdLst>
  <p:notesMasterIdLst>
    <p:notesMasterId r:id="rId47"/>
  </p:notesMasterIdLst>
  <p:sldIdLst>
    <p:sldId id="256" r:id="rId2"/>
    <p:sldId id="257" r:id="rId3"/>
    <p:sldId id="620" r:id="rId4"/>
    <p:sldId id="621" r:id="rId5"/>
    <p:sldId id="446" r:id="rId6"/>
    <p:sldId id="622" r:id="rId7"/>
    <p:sldId id="623" r:id="rId8"/>
    <p:sldId id="631" r:id="rId9"/>
    <p:sldId id="624" r:id="rId10"/>
    <p:sldId id="625" r:id="rId11"/>
    <p:sldId id="626" r:id="rId12"/>
    <p:sldId id="627" r:id="rId13"/>
    <p:sldId id="628" r:id="rId14"/>
    <p:sldId id="650" r:id="rId15"/>
    <p:sldId id="629" r:id="rId16"/>
    <p:sldId id="630" r:id="rId17"/>
    <p:sldId id="632" r:id="rId18"/>
    <p:sldId id="633" r:id="rId19"/>
    <p:sldId id="634" r:id="rId20"/>
    <p:sldId id="635" r:id="rId21"/>
    <p:sldId id="636" r:id="rId22"/>
    <p:sldId id="637" r:id="rId23"/>
    <p:sldId id="638" r:id="rId24"/>
    <p:sldId id="639" r:id="rId25"/>
    <p:sldId id="640" r:id="rId26"/>
    <p:sldId id="641" r:id="rId27"/>
    <p:sldId id="642" r:id="rId28"/>
    <p:sldId id="643" r:id="rId29"/>
    <p:sldId id="644" r:id="rId30"/>
    <p:sldId id="645" r:id="rId31"/>
    <p:sldId id="646" r:id="rId32"/>
    <p:sldId id="647" r:id="rId33"/>
    <p:sldId id="648" r:id="rId34"/>
    <p:sldId id="649" r:id="rId35"/>
    <p:sldId id="651" r:id="rId36"/>
    <p:sldId id="652" r:id="rId37"/>
    <p:sldId id="653" r:id="rId38"/>
    <p:sldId id="654" r:id="rId39"/>
    <p:sldId id="655" r:id="rId40"/>
    <p:sldId id="656" r:id="rId41"/>
    <p:sldId id="657" r:id="rId42"/>
    <p:sldId id="658" r:id="rId43"/>
    <p:sldId id="659" r:id="rId44"/>
    <p:sldId id="661" r:id="rId45"/>
    <p:sldId id="660" r:id="rId46"/>
  </p:sldIdLst>
  <p:sldSz cx="9144000" cy="6858000" type="screen4x3"/>
  <p:notesSz cx="6858000" cy="9144000"/>
  <p:defaultTextStyle>
    <a:defPPr>
      <a:defRPr lang="ru-RU"/>
    </a:defPPr>
    <a:lvl1pPr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1pPr>
    <a:lvl2pPr marL="4572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2pPr>
    <a:lvl3pPr marL="9144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3pPr>
    <a:lvl4pPr marL="13716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4pPr>
    <a:lvl5pPr marL="1828800" algn="ctr" rtl="0" fontAlgn="base">
      <a:spcBef>
        <a:spcPct val="0"/>
      </a:spcBef>
      <a:spcAft>
        <a:spcPct val="0"/>
      </a:spcAft>
      <a:defRPr sz="28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6pPr>
    <a:lvl7pPr marL="27432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7pPr>
    <a:lvl8pPr marL="32004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8pPr>
    <a:lvl9pPr marL="3657600" algn="l" defTabSz="914400" rtl="0" eaLnBrk="1" latinLnBrk="0" hangingPunct="1">
      <a:defRPr sz="2800" kern="1200">
        <a:solidFill>
          <a:schemeClr val="tx1"/>
        </a:solidFill>
        <a:latin typeface="Arial" panose="020B0604020202020204" pitchFamily="34" charset="0"/>
        <a:ea typeface="+mn-ea"/>
        <a:cs typeface="Arial" panose="020B0604020202020204" pitchFamily="34" charset="0"/>
      </a:defRPr>
    </a:lvl9pPr>
  </p:defaultTextStyle>
  <p:extLst>
    <p:ext uri="{EFAFB233-063F-42B5-8137-9DF3F51BA10A}">
      <p15:sldGuideLst xmlns:p15="http://schemas.microsoft.com/office/powerpoint/2012/main">
        <p15:guide id="1" orient="horz" pos="1877">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800080"/>
    <a:srgbClr val="006600"/>
    <a:srgbClr val="FFCCFF"/>
    <a:srgbClr val="FFFF99"/>
    <a:srgbClr val="006699"/>
    <a:srgbClr val="CC0000"/>
    <a:srgbClr val="003399"/>
    <a:srgbClr val="808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0754" autoAdjust="0"/>
    <p:restoredTop sz="94702" autoAdjust="0"/>
  </p:normalViewPr>
  <p:slideViewPr>
    <p:cSldViewPr snapToGrid="0" showGuides="1">
      <p:cViewPr varScale="1">
        <p:scale>
          <a:sx n="84" d="100"/>
          <a:sy n="84" d="100"/>
        </p:scale>
        <p:origin x="1574" y="82"/>
      </p:cViewPr>
      <p:guideLst>
        <p:guide orient="horz" pos="1877"/>
        <p:guide pos="2880"/>
      </p:guideLst>
    </p:cSldViewPr>
  </p:slideViewPr>
  <p:outlineViewPr>
    <p:cViewPr>
      <p:scale>
        <a:sx n="33" d="100"/>
        <a:sy n="33" d="100"/>
      </p:scale>
      <p:origin x="0" y="0"/>
    </p:cViewPr>
  </p:outlineViewPr>
  <p:notesTextViewPr>
    <p:cViewPr>
      <p:scale>
        <a:sx n="100" d="100"/>
        <a:sy n="100" d="100"/>
      </p:scale>
      <p:origin x="0" y="0"/>
    </p:cViewPr>
  </p:notesTextViewPr>
  <p:gridSpacing cx="45005" cy="45005"/>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4681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200"/>
            </a:lvl1pPr>
          </a:lstStyle>
          <a:p>
            <a:endParaRPr lang="ru-RU" altLang="ru-RU"/>
          </a:p>
        </p:txBody>
      </p:sp>
      <p:sp>
        <p:nvSpPr>
          <p:cNvPr id="54681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lvl1pPr>
          </a:lstStyle>
          <a:p>
            <a:endParaRPr lang="ru-RU" altLang="ru-RU"/>
          </a:p>
        </p:txBody>
      </p:sp>
      <p:sp>
        <p:nvSpPr>
          <p:cNvPr id="54682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54682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54682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l">
              <a:defRPr sz="1200"/>
            </a:lvl1pPr>
          </a:lstStyle>
          <a:p>
            <a:endParaRPr lang="ru-RU" altLang="ru-RU"/>
          </a:p>
        </p:txBody>
      </p:sp>
      <p:sp>
        <p:nvSpPr>
          <p:cNvPr id="54682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lvl1pPr>
          </a:lstStyle>
          <a:p>
            <a:fld id="{84EEEC84-81C4-4ACA-ABB2-31139EB9A284}" type="slidenum">
              <a:rPr lang="ru-RU" altLang="ru-RU"/>
              <a:pPr/>
              <a:t>‹#›</a:t>
            </a:fld>
            <a:endParaRPr lang="ru-RU" altLang="ru-RU"/>
          </a:p>
        </p:txBody>
      </p:sp>
    </p:spTree>
  </p:cSld>
  <p:clrMap bg1="lt1" tx1="dk1" bg2="lt2" tx2="dk2" accent1="accent1" accent2="accent2" accent3="accent3" accent4="accent4" accent5="accent5" accent6="accent6" hlink="hlink" folHlink="folHlink"/>
  <p:notesStyle>
    <a:lvl1pPr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1pPr>
    <a:lvl2pPr marL="4572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2pPr>
    <a:lvl3pPr marL="9144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3pPr>
    <a:lvl4pPr marL="13716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4pPr>
    <a:lvl5pPr marL="1828800" algn="l" rtl="0" fontAlgn="base">
      <a:spcBef>
        <a:spcPct val="30000"/>
      </a:spcBef>
      <a:spcAft>
        <a:spcPct val="0"/>
      </a:spcAft>
      <a:defRPr sz="1200" kern="1200">
        <a:solidFill>
          <a:schemeClr val="tx1"/>
        </a:solidFill>
        <a:latin typeface="Arial" panose="020B0604020202020204" pitchFamily="34" charset="0"/>
        <a:ea typeface="+mn-ea"/>
        <a:cs typeface="Arial" panose="020B0604020202020204" pitchFamily="34" charset="0"/>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Титульный слайд">
    <p:spTree>
      <p:nvGrpSpPr>
        <p:cNvPr id="1" name=""/>
        <p:cNvGrpSpPr/>
        <p:nvPr/>
      </p:nvGrpSpPr>
      <p:grpSpPr>
        <a:xfrm>
          <a:off x="0" y="0"/>
          <a:ext cx="0" cy="0"/>
          <a:chOff x="0" y="0"/>
          <a:chExt cx="0" cy="0"/>
        </a:xfrm>
      </p:grpSpPr>
      <p:sp>
        <p:nvSpPr>
          <p:cNvPr id="2" name="Заголовок 1"/>
          <p:cNvSpPr>
            <a:spLocks noGrp="1"/>
          </p:cNvSpPr>
          <p:nvPr>
            <p:ph type="ctrTitle"/>
          </p:nvPr>
        </p:nvSpPr>
        <p:spPr>
          <a:xfrm>
            <a:off x="1143000" y="1122363"/>
            <a:ext cx="6858000" cy="2387600"/>
          </a:xfrm>
        </p:spPr>
        <p:txBody>
          <a:bodyPr anchor="b"/>
          <a:lstStyle>
            <a:lvl1pPr algn="ctr">
              <a:defRPr sz="6000"/>
            </a:lvl1pPr>
          </a:lstStyle>
          <a:p>
            <a:r>
              <a:rPr lang="ru-RU" smtClean="0"/>
              <a:t>Образец заголовка</a:t>
            </a:r>
            <a:endParaRPr lang="ru-RU"/>
          </a:p>
        </p:txBody>
      </p:sp>
      <p:sp>
        <p:nvSpPr>
          <p:cNvPr id="3" name="Подзаголовок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u-RU" smtClean="0"/>
              <a:t>Образец подзаголовка</a:t>
            </a:r>
            <a:endParaRPr lang="ru-RU"/>
          </a:p>
        </p:txBody>
      </p:sp>
      <p:sp>
        <p:nvSpPr>
          <p:cNvPr id="4" name="Дата 3"/>
          <p:cNvSpPr>
            <a:spLocks noGrp="1"/>
          </p:cNvSpPr>
          <p:nvPr>
            <p:ph type="dt" sz="half" idx="10"/>
          </p:nvPr>
        </p:nvSpPr>
        <p:spPr/>
        <p:txBody>
          <a:bodyPr/>
          <a:lstStyle>
            <a:lvl1pPr>
              <a:defRPr/>
            </a:lvl1pPr>
          </a:lstStyle>
          <a:p>
            <a:fld id="{E31A6ADE-5460-476D-A9EE-FD497B9BA8D8}"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F8232086-CB2D-4975-823A-3E6A889A1EA7}" type="slidenum">
              <a:rPr lang="ru-RU" altLang="ru-RU"/>
              <a:pPr/>
              <a:t>‹#›</a:t>
            </a:fld>
            <a:endParaRPr lang="ru-RU" altLang="ru-RU"/>
          </a:p>
        </p:txBody>
      </p:sp>
    </p:spTree>
    <p:extLst>
      <p:ext uri="{BB962C8B-B14F-4D97-AF65-F5344CB8AC3E}">
        <p14:creationId xmlns:p14="http://schemas.microsoft.com/office/powerpoint/2010/main" val="288439788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Заголовок и вертикальный текс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Вертикальный текст 2"/>
          <p:cNvSpPr>
            <a:spLocks noGrp="1"/>
          </p:cNvSpPr>
          <p:nvPr>
            <p:ph type="body" orient="vert" idx="1"/>
          </p:nvPr>
        </p:nvSpPr>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66E68DCA-86A3-45EB-9D7D-421F4FC8F34F}"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F50080CC-44D5-4CF6-824F-77E7F4D2E3F3}" type="slidenum">
              <a:rPr lang="ru-RU" altLang="ru-RU"/>
              <a:pPr/>
              <a:t>‹#›</a:t>
            </a:fld>
            <a:endParaRPr lang="ru-RU" altLang="ru-RU"/>
          </a:p>
        </p:txBody>
      </p:sp>
    </p:spTree>
    <p:extLst>
      <p:ext uri="{BB962C8B-B14F-4D97-AF65-F5344CB8AC3E}">
        <p14:creationId xmlns:p14="http://schemas.microsoft.com/office/powerpoint/2010/main" val="351916900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Вертикальный заголовок и текст">
    <p:spTree>
      <p:nvGrpSpPr>
        <p:cNvPr id="1" name=""/>
        <p:cNvGrpSpPr/>
        <p:nvPr/>
      </p:nvGrpSpPr>
      <p:grpSpPr>
        <a:xfrm>
          <a:off x="0" y="0"/>
          <a:ext cx="0" cy="0"/>
          <a:chOff x="0" y="0"/>
          <a:chExt cx="0" cy="0"/>
        </a:xfrm>
      </p:grpSpPr>
      <p:sp>
        <p:nvSpPr>
          <p:cNvPr id="2" name="Вертикальный заголовок 1"/>
          <p:cNvSpPr>
            <a:spLocks noGrp="1"/>
          </p:cNvSpPr>
          <p:nvPr>
            <p:ph type="title" orient="vert"/>
          </p:nvPr>
        </p:nvSpPr>
        <p:spPr>
          <a:xfrm>
            <a:off x="6629400" y="274638"/>
            <a:ext cx="2057400" cy="5851525"/>
          </a:xfrm>
        </p:spPr>
        <p:txBody>
          <a:bodyPr vert="eaVert"/>
          <a:lstStyle/>
          <a:p>
            <a:r>
              <a:rPr lang="ru-RU" smtClean="0"/>
              <a:t>Образец заголовка</a:t>
            </a:r>
            <a:endParaRPr lang="ru-RU"/>
          </a:p>
        </p:txBody>
      </p:sp>
      <p:sp>
        <p:nvSpPr>
          <p:cNvPr id="3" name="Вертикальный текст 2"/>
          <p:cNvSpPr>
            <a:spLocks noGrp="1"/>
          </p:cNvSpPr>
          <p:nvPr>
            <p:ph type="body" orient="vert" idx="1"/>
          </p:nvPr>
        </p:nvSpPr>
        <p:spPr>
          <a:xfrm>
            <a:off x="457200" y="274638"/>
            <a:ext cx="6019800" cy="5851525"/>
          </a:xfrm>
        </p:spPr>
        <p:txBody>
          <a:bodyPr vert="eaVert"/>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444653A8-D25D-45A2-B44C-9B12F32D642B}"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12523CAE-981C-45D6-A98C-9F98E413BD8D}" type="slidenum">
              <a:rPr lang="ru-RU" altLang="ru-RU"/>
              <a:pPr/>
              <a:t>‹#›</a:t>
            </a:fld>
            <a:endParaRPr lang="ru-RU" altLang="ru-RU"/>
          </a:p>
        </p:txBody>
      </p:sp>
    </p:spTree>
    <p:extLst>
      <p:ext uri="{BB962C8B-B14F-4D97-AF65-F5344CB8AC3E}">
        <p14:creationId xmlns:p14="http://schemas.microsoft.com/office/powerpoint/2010/main" val="28277817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Заголовок и объект">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idx="1"/>
          </p:nvPr>
        </p:nvSpPr>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Дата 3"/>
          <p:cNvSpPr>
            <a:spLocks noGrp="1"/>
          </p:cNvSpPr>
          <p:nvPr>
            <p:ph type="dt" sz="half" idx="10"/>
          </p:nvPr>
        </p:nvSpPr>
        <p:spPr/>
        <p:txBody>
          <a:bodyPr/>
          <a:lstStyle>
            <a:lvl1pPr>
              <a:defRPr/>
            </a:lvl1pPr>
          </a:lstStyle>
          <a:p>
            <a:fld id="{7F8E7DF3-4AAD-4461-8788-CE84F4B87BFE}"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086A815D-CD5E-483F-BD82-38C683E282F9}" type="slidenum">
              <a:rPr lang="ru-RU" altLang="ru-RU"/>
              <a:pPr/>
              <a:t>‹#›</a:t>
            </a:fld>
            <a:endParaRPr lang="ru-RU" altLang="ru-RU"/>
          </a:p>
        </p:txBody>
      </p:sp>
    </p:spTree>
    <p:extLst>
      <p:ext uri="{BB962C8B-B14F-4D97-AF65-F5344CB8AC3E}">
        <p14:creationId xmlns:p14="http://schemas.microsoft.com/office/powerpoint/2010/main" val="36657002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Заголовок раздела">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23888" y="1709738"/>
            <a:ext cx="7886700" cy="2852737"/>
          </a:xfrm>
        </p:spPr>
        <p:txBody>
          <a:bodyPr anchor="b"/>
          <a:lstStyle>
            <a:lvl1pPr>
              <a:defRPr sz="6000"/>
            </a:lvl1pPr>
          </a:lstStyle>
          <a:p>
            <a:r>
              <a:rPr lang="ru-RU" smtClean="0"/>
              <a:t>Образец заголовка</a:t>
            </a:r>
            <a:endParaRPr lang="ru-RU"/>
          </a:p>
        </p:txBody>
      </p:sp>
      <p:sp>
        <p:nvSpPr>
          <p:cNvPr id="3" name="Текст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ru-RU" smtClean="0"/>
              <a:t>Образец текста</a:t>
            </a:r>
          </a:p>
        </p:txBody>
      </p:sp>
      <p:sp>
        <p:nvSpPr>
          <p:cNvPr id="4" name="Дата 3"/>
          <p:cNvSpPr>
            <a:spLocks noGrp="1"/>
          </p:cNvSpPr>
          <p:nvPr>
            <p:ph type="dt" sz="half" idx="10"/>
          </p:nvPr>
        </p:nvSpPr>
        <p:spPr/>
        <p:txBody>
          <a:bodyPr/>
          <a:lstStyle>
            <a:lvl1pPr>
              <a:defRPr/>
            </a:lvl1pPr>
          </a:lstStyle>
          <a:p>
            <a:fld id="{F699C846-83AD-47AB-B382-F1EBBD974B87}" type="datetime1">
              <a:rPr lang="ru-RU" altLang="ru-RU"/>
              <a:pPr/>
              <a:t>18.09.2022</a:t>
            </a:fld>
            <a:endParaRPr lang="ru-RU" altLang="ru-RU"/>
          </a:p>
        </p:txBody>
      </p:sp>
      <p:sp>
        <p:nvSpPr>
          <p:cNvPr id="5" name="Нижний колонтитул 4"/>
          <p:cNvSpPr>
            <a:spLocks noGrp="1"/>
          </p:cNvSpPr>
          <p:nvPr>
            <p:ph type="ftr" sz="quarter" idx="11"/>
          </p:nvPr>
        </p:nvSpPr>
        <p:spPr/>
        <p:txBody>
          <a:bodyPr/>
          <a:lstStyle>
            <a:lvl1pPr>
              <a:defRPr/>
            </a:lvl1pPr>
          </a:lstStyle>
          <a:p>
            <a:r>
              <a:rPr lang="ru-RU" altLang="ru-RU"/>
              <a:t>Мельников Д.А.</a:t>
            </a:r>
          </a:p>
        </p:txBody>
      </p:sp>
      <p:sp>
        <p:nvSpPr>
          <p:cNvPr id="6" name="Номер слайда 5"/>
          <p:cNvSpPr>
            <a:spLocks noGrp="1"/>
          </p:cNvSpPr>
          <p:nvPr>
            <p:ph type="sldNum" sz="quarter" idx="12"/>
          </p:nvPr>
        </p:nvSpPr>
        <p:spPr/>
        <p:txBody>
          <a:bodyPr/>
          <a:lstStyle>
            <a:lvl1pPr>
              <a:defRPr/>
            </a:lvl1pPr>
          </a:lstStyle>
          <a:p>
            <a:fld id="{0DDFECF4-DDB7-42A2-A1DA-A7885D2128A6}" type="slidenum">
              <a:rPr lang="ru-RU" altLang="ru-RU"/>
              <a:pPr/>
              <a:t>‹#›</a:t>
            </a:fld>
            <a:endParaRPr lang="ru-RU" altLang="ru-RU"/>
          </a:p>
        </p:txBody>
      </p:sp>
    </p:spTree>
    <p:extLst>
      <p:ext uri="{BB962C8B-B14F-4D97-AF65-F5344CB8AC3E}">
        <p14:creationId xmlns:p14="http://schemas.microsoft.com/office/powerpoint/2010/main" val="264061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Два объекта">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Объект 2"/>
          <p:cNvSpPr>
            <a:spLocks noGrp="1"/>
          </p:cNvSpPr>
          <p:nvPr>
            <p:ph sz="half" idx="1"/>
          </p:nvPr>
        </p:nvSpPr>
        <p:spPr>
          <a:xfrm>
            <a:off x="457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Объект 3"/>
          <p:cNvSpPr>
            <a:spLocks noGrp="1"/>
          </p:cNvSpPr>
          <p:nvPr>
            <p:ph sz="half" idx="2"/>
          </p:nvPr>
        </p:nvSpPr>
        <p:spPr>
          <a:xfrm>
            <a:off x="4648200" y="1600200"/>
            <a:ext cx="4038600" cy="4525963"/>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Дата 4"/>
          <p:cNvSpPr>
            <a:spLocks noGrp="1"/>
          </p:cNvSpPr>
          <p:nvPr>
            <p:ph type="dt" sz="half" idx="10"/>
          </p:nvPr>
        </p:nvSpPr>
        <p:spPr/>
        <p:txBody>
          <a:bodyPr/>
          <a:lstStyle>
            <a:lvl1pPr>
              <a:defRPr/>
            </a:lvl1pPr>
          </a:lstStyle>
          <a:p>
            <a:fld id="{1DF44346-1181-429D-B3AB-0420579130E2}" type="datetime1">
              <a:rPr lang="ru-RU" altLang="ru-RU"/>
              <a:pPr/>
              <a:t>18.09.2022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BDE74A9F-953E-49A4-8383-EF5983A7F1FE}" type="slidenum">
              <a:rPr lang="ru-RU" altLang="ru-RU"/>
              <a:pPr/>
              <a:t>‹#›</a:t>
            </a:fld>
            <a:endParaRPr lang="ru-RU" altLang="ru-RU"/>
          </a:p>
        </p:txBody>
      </p:sp>
    </p:spTree>
    <p:extLst>
      <p:ext uri="{BB962C8B-B14F-4D97-AF65-F5344CB8AC3E}">
        <p14:creationId xmlns:p14="http://schemas.microsoft.com/office/powerpoint/2010/main" val="335446955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Сравнение">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365125"/>
            <a:ext cx="7886700" cy="1325563"/>
          </a:xfrm>
        </p:spPr>
        <p:txBody>
          <a:bodyPr/>
          <a:lstStyle/>
          <a:p>
            <a:r>
              <a:rPr lang="ru-RU" smtClean="0"/>
              <a:t>Образец заголовка</a:t>
            </a:r>
            <a:endParaRPr lang="ru-RU"/>
          </a:p>
        </p:txBody>
      </p:sp>
      <p:sp>
        <p:nvSpPr>
          <p:cNvPr id="3" name="Текст 2"/>
          <p:cNvSpPr>
            <a:spLocks noGrp="1"/>
          </p:cNvSpPr>
          <p:nvPr>
            <p:ph type="body" idx="1"/>
          </p:nvPr>
        </p:nvSpPr>
        <p:spPr>
          <a:xfrm>
            <a:off x="630238" y="1681163"/>
            <a:ext cx="386873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4" name="Объект 3"/>
          <p:cNvSpPr>
            <a:spLocks noGrp="1"/>
          </p:cNvSpPr>
          <p:nvPr>
            <p:ph sz="half" idx="2"/>
          </p:nvPr>
        </p:nvSpPr>
        <p:spPr>
          <a:xfrm>
            <a:off x="630238" y="2505075"/>
            <a:ext cx="3868737"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5" name="Текст 4"/>
          <p:cNvSpPr>
            <a:spLocks noGrp="1"/>
          </p:cNvSpPr>
          <p:nvPr>
            <p:ph type="body" sz="quarter" idx="3"/>
          </p:nvPr>
        </p:nvSpPr>
        <p:spPr>
          <a:xfrm>
            <a:off x="4629150" y="1681163"/>
            <a:ext cx="38877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u-RU" smtClean="0"/>
              <a:t>Образец текста</a:t>
            </a:r>
          </a:p>
        </p:txBody>
      </p:sp>
      <p:sp>
        <p:nvSpPr>
          <p:cNvPr id="6" name="Объект 5"/>
          <p:cNvSpPr>
            <a:spLocks noGrp="1"/>
          </p:cNvSpPr>
          <p:nvPr>
            <p:ph sz="quarter" idx="4"/>
          </p:nvPr>
        </p:nvSpPr>
        <p:spPr>
          <a:xfrm>
            <a:off x="4629150" y="2505075"/>
            <a:ext cx="3887788" cy="3684588"/>
          </a:xfrm>
        </p:spPr>
        <p:txBody>
          <a:body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7" name="Дата 6"/>
          <p:cNvSpPr>
            <a:spLocks noGrp="1"/>
          </p:cNvSpPr>
          <p:nvPr>
            <p:ph type="dt" sz="half" idx="10"/>
          </p:nvPr>
        </p:nvSpPr>
        <p:spPr/>
        <p:txBody>
          <a:bodyPr/>
          <a:lstStyle>
            <a:lvl1pPr>
              <a:defRPr/>
            </a:lvl1pPr>
          </a:lstStyle>
          <a:p>
            <a:fld id="{25086C9B-8C76-45E5-BC77-F43817DE067A}" type="datetime1">
              <a:rPr lang="ru-RU" altLang="ru-RU"/>
              <a:pPr/>
              <a:t>18.09.2022</a:t>
            </a:fld>
            <a:endParaRPr lang="ru-RU" altLang="ru-RU"/>
          </a:p>
        </p:txBody>
      </p:sp>
      <p:sp>
        <p:nvSpPr>
          <p:cNvPr id="8" name="Нижний колонтитул 7"/>
          <p:cNvSpPr>
            <a:spLocks noGrp="1"/>
          </p:cNvSpPr>
          <p:nvPr>
            <p:ph type="ftr" sz="quarter" idx="11"/>
          </p:nvPr>
        </p:nvSpPr>
        <p:spPr/>
        <p:txBody>
          <a:bodyPr/>
          <a:lstStyle>
            <a:lvl1pPr>
              <a:defRPr/>
            </a:lvl1pPr>
          </a:lstStyle>
          <a:p>
            <a:r>
              <a:rPr lang="ru-RU" altLang="ru-RU"/>
              <a:t>Мельников Д.А.</a:t>
            </a:r>
          </a:p>
        </p:txBody>
      </p:sp>
      <p:sp>
        <p:nvSpPr>
          <p:cNvPr id="9" name="Номер слайда 8"/>
          <p:cNvSpPr>
            <a:spLocks noGrp="1"/>
          </p:cNvSpPr>
          <p:nvPr>
            <p:ph type="sldNum" sz="quarter" idx="12"/>
          </p:nvPr>
        </p:nvSpPr>
        <p:spPr/>
        <p:txBody>
          <a:bodyPr/>
          <a:lstStyle>
            <a:lvl1pPr>
              <a:defRPr/>
            </a:lvl1pPr>
          </a:lstStyle>
          <a:p>
            <a:fld id="{3CCEFE89-135B-483C-B621-4438776F8857}" type="slidenum">
              <a:rPr lang="ru-RU" altLang="ru-RU"/>
              <a:pPr/>
              <a:t>‹#›</a:t>
            </a:fld>
            <a:endParaRPr lang="ru-RU" altLang="ru-RU"/>
          </a:p>
        </p:txBody>
      </p:sp>
    </p:spTree>
    <p:extLst>
      <p:ext uri="{BB962C8B-B14F-4D97-AF65-F5344CB8AC3E}">
        <p14:creationId xmlns:p14="http://schemas.microsoft.com/office/powerpoint/2010/main" val="375194254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Только заголовок">
    <p:spTree>
      <p:nvGrpSpPr>
        <p:cNvPr id="1" name=""/>
        <p:cNvGrpSpPr/>
        <p:nvPr/>
      </p:nvGrpSpPr>
      <p:grpSpPr>
        <a:xfrm>
          <a:off x="0" y="0"/>
          <a:ext cx="0" cy="0"/>
          <a:chOff x="0" y="0"/>
          <a:chExt cx="0" cy="0"/>
        </a:xfrm>
      </p:grpSpPr>
      <p:sp>
        <p:nvSpPr>
          <p:cNvPr id="2" name="Заголовок 1"/>
          <p:cNvSpPr>
            <a:spLocks noGrp="1"/>
          </p:cNvSpPr>
          <p:nvPr>
            <p:ph type="title"/>
          </p:nvPr>
        </p:nvSpPr>
        <p:spPr/>
        <p:txBody>
          <a:bodyPr/>
          <a:lstStyle/>
          <a:p>
            <a:r>
              <a:rPr lang="ru-RU" smtClean="0"/>
              <a:t>Образец заголовка</a:t>
            </a:r>
            <a:endParaRPr lang="ru-RU"/>
          </a:p>
        </p:txBody>
      </p:sp>
      <p:sp>
        <p:nvSpPr>
          <p:cNvPr id="3" name="Дата 2"/>
          <p:cNvSpPr>
            <a:spLocks noGrp="1"/>
          </p:cNvSpPr>
          <p:nvPr>
            <p:ph type="dt" sz="half" idx="10"/>
          </p:nvPr>
        </p:nvSpPr>
        <p:spPr/>
        <p:txBody>
          <a:bodyPr/>
          <a:lstStyle>
            <a:lvl1pPr>
              <a:defRPr/>
            </a:lvl1pPr>
          </a:lstStyle>
          <a:p>
            <a:fld id="{8150C425-C56E-46F4-8EB2-D4E95ABF234F}" type="datetime1">
              <a:rPr lang="ru-RU" altLang="ru-RU"/>
              <a:pPr/>
              <a:t>18.09.2022</a:t>
            </a:fld>
            <a:endParaRPr lang="ru-RU" altLang="ru-RU"/>
          </a:p>
        </p:txBody>
      </p:sp>
      <p:sp>
        <p:nvSpPr>
          <p:cNvPr id="4" name="Нижний колонтитул 3"/>
          <p:cNvSpPr>
            <a:spLocks noGrp="1"/>
          </p:cNvSpPr>
          <p:nvPr>
            <p:ph type="ftr" sz="quarter" idx="11"/>
          </p:nvPr>
        </p:nvSpPr>
        <p:spPr/>
        <p:txBody>
          <a:bodyPr/>
          <a:lstStyle>
            <a:lvl1pPr>
              <a:defRPr/>
            </a:lvl1pPr>
          </a:lstStyle>
          <a:p>
            <a:r>
              <a:rPr lang="ru-RU" altLang="ru-RU"/>
              <a:t>Мельников Д.А.</a:t>
            </a:r>
          </a:p>
        </p:txBody>
      </p:sp>
      <p:sp>
        <p:nvSpPr>
          <p:cNvPr id="5" name="Номер слайда 4"/>
          <p:cNvSpPr>
            <a:spLocks noGrp="1"/>
          </p:cNvSpPr>
          <p:nvPr>
            <p:ph type="sldNum" sz="quarter" idx="12"/>
          </p:nvPr>
        </p:nvSpPr>
        <p:spPr/>
        <p:txBody>
          <a:bodyPr/>
          <a:lstStyle>
            <a:lvl1pPr>
              <a:defRPr/>
            </a:lvl1pPr>
          </a:lstStyle>
          <a:p>
            <a:fld id="{F6D0B893-C91A-48D2-A2E0-C93D61CD6EDD}" type="slidenum">
              <a:rPr lang="ru-RU" altLang="ru-RU"/>
              <a:pPr/>
              <a:t>‹#›</a:t>
            </a:fld>
            <a:endParaRPr lang="ru-RU" altLang="ru-RU"/>
          </a:p>
        </p:txBody>
      </p:sp>
    </p:spTree>
    <p:extLst>
      <p:ext uri="{BB962C8B-B14F-4D97-AF65-F5344CB8AC3E}">
        <p14:creationId xmlns:p14="http://schemas.microsoft.com/office/powerpoint/2010/main" val="239849224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Пустой слайд">
    <p:spTree>
      <p:nvGrpSpPr>
        <p:cNvPr id="1" name=""/>
        <p:cNvGrpSpPr/>
        <p:nvPr/>
      </p:nvGrpSpPr>
      <p:grpSpPr>
        <a:xfrm>
          <a:off x="0" y="0"/>
          <a:ext cx="0" cy="0"/>
          <a:chOff x="0" y="0"/>
          <a:chExt cx="0" cy="0"/>
        </a:xfrm>
      </p:grpSpPr>
      <p:sp>
        <p:nvSpPr>
          <p:cNvPr id="2" name="Дата 1"/>
          <p:cNvSpPr>
            <a:spLocks noGrp="1"/>
          </p:cNvSpPr>
          <p:nvPr>
            <p:ph type="dt" sz="half" idx="10"/>
          </p:nvPr>
        </p:nvSpPr>
        <p:spPr/>
        <p:txBody>
          <a:bodyPr/>
          <a:lstStyle>
            <a:lvl1pPr>
              <a:defRPr/>
            </a:lvl1pPr>
          </a:lstStyle>
          <a:p>
            <a:fld id="{5A1DC530-CA4A-42C4-9EE5-CFCC5D5ECC4A}" type="datetime1">
              <a:rPr lang="ru-RU" altLang="ru-RU"/>
              <a:pPr/>
              <a:t>18.09.2022</a:t>
            </a:fld>
            <a:endParaRPr lang="ru-RU" altLang="ru-RU"/>
          </a:p>
        </p:txBody>
      </p:sp>
      <p:sp>
        <p:nvSpPr>
          <p:cNvPr id="3" name="Нижний колонтитул 2"/>
          <p:cNvSpPr>
            <a:spLocks noGrp="1"/>
          </p:cNvSpPr>
          <p:nvPr>
            <p:ph type="ftr" sz="quarter" idx="11"/>
          </p:nvPr>
        </p:nvSpPr>
        <p:spPr/>
        <p:txBody>
          <a:bodyPr/>
          <a:lstStyle>
            <a:lvl1pPr>
              <a:defRPr/>
            </a:lvl1pPr>
          </a:lstStyle>
          <a:p>
            <a:r>
              <a:rPr lang="ru-RU" altLang="ru-RU"/>
              <a:t>Мельников Д.А.</a:t>
            </a:r>
          </a:p>
        </p:txBody>
      </p:sp>
      <p:sp>
        <p:nvSpPr>
          <p:cNvPr id="4" name="Номер слайда 3"/>
          <p:cNvSpPr>
            <a:spLocks noGrp="1"/>
          </p:cNvSpPr>
          <p:nvPr>
            <p:ph type="sldNum" sz="quarter" idx="12"/>
          </p:nvPr>
        </p:nvSpPr>
        <p:spPr/>
        <p:txBody>
          <a:bodyPr/>
          <a:lstStyle>
            <a:lvl1pPr>
              <a:defRPr/>
            </a:lvl1pPr>
          </a:lstStyle>
          <a:p>
            <a:fld id="{F98BBA91-7245-488D-91B7-ED6B4D0E505A}" type="slidenum">
              <a:rPr lang="ru-RU" altLang="ru-RU"/>
              <a:pPr/>
              <a:t>‹#›</a:t>
            </a:fld>
            <a:endParaRPr lang="ru-RU" altLang="ru-RU"/>
          </a:p>
        </p:txBody>
      </p:sp>
    </p:spTree>
    <p:extLst>
      <p:ext uri="{BB962C8B-B14F-4D97-AF65-F5344CB8AC3E}">
        <p14:creationId xmlns:p14="http://schemas.microsoft.com/office/powerpoint/2010/main" val="21276270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Объект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Объект 2"/>
          <p:cNvSpPr>
            <a:spLocks noGrp="1"/>
          </p:cNvSpPr>
          <p:nvPr>
            <p:ph idx="1"/>
          </p:nvPr>
        </p:nvSpPr>
        <p:spPr>
          <a:xfrm>
            <a:off x="3887788" y="987425"/>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ru-RU" smtClean="0"/>
              <a:t>Образец текста</a:t>
            </a:r>
          </a:p>
          <a:p>
            <a:pPr lvl="1"/>
            <a:r>
              <a:rPr lang="ru-RU" smtClean="0"/>
              <a:t>Второй уровень</a:t>
            </a:r>
          </a:p>
          <a:p>
            <a:pPr lvl="2"/>
            <a:r>
              <a:rPr lang="ru-RU" smtClean="0"/>
              <a:t>Третий уровень</a:t>
            </a:r>
          </a:p>
          <a:p>
            <a:pPr lvl="3"/>
            <a:r>
              <a:rPr lang="ru-RU" smtClean="0"/>
              <a:t>Четвертый уровень</a:t>
            </a:r>
          </a:p>
          <a:p>
            <a:pPr lvl="4"/>
            <a:r>
              <a:rPr lang="ru-RU" smtClean="0"/>
              <a:t>Пятый уровень</a:t>
            </a:r>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8724D4C3-F282-4A33-9792-FD5CC4000B06}" type="datetime1">
              <a:rPr lang="ru-RU" altLang="ru-RU"/>
              <a:pPr/>
              <a:t>18.09.2022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C58FFA6A-47F1-4739-9734-5A1EE07F65C4}" type="slidenum">
              <a:rPr lang="ru-RU" altLang="ru-RU"/>
              <a:pPr/>
              <a:t>‹#›</a:t>
            </a:fld>
            <a:endParaRPr lang="ru-RU" altLang="ru-RU"/>
          </a:p>
        </p:txBody>
      </p:sp>
    </p:spTree>
    <p:extLst>
      <p:ext uri="{BB962C8B-B14F-4D97-AF65-F5344CB8AC3E}">
        <p14:creationId xmlns:p14="http://schemas.microsoft.com/office/powerpoint/2010/main" val="125164844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Рисунок с подписью">
    <p:spTree>
      <p:nvGrpSpPr>
        <p:cNvPr id="1" name=""/>
        <p:cNvGrpSpPr/>
        <p:nvPr/>
      </p:nvGrpSpPr>
      <p:grpSpPr>
        <a:xfrm>
          <a:off x="0" y="0"/>
          <a:ext cx="0" cy="0"/>
          <a:chOff x="0" y="0"/>
          <a:chExt cx="0" cy="0"/>
        </a:xfrm>
      </p:grpSpPr>
      <p:sp>
        <p:nvSpPr>
          <p:cNvPr id="2" name="Заголовок 1"/>
          <p:cNvSpPr>
            <a:spLocks noGrp="1"/>
          </p:cNvSpPr>
          <p:nvPr>
            <p:ph type="title"/>
          </p:nvPr>
        </p:nvSpPr>
        <p:spPr>
          <a:xfrm>
            <a:off x="630238" y="457200"/>
            <a:ext cx="2949575" cy="1600200"/>
          </a:xfrm>
        </p:spPr>
        <p:txBody>
          <a:bodyPr anchor="b"/>
          <a:lstStyle>
            <a:lvl1pPr>
              <a:defRPr sz="3200"/>
            </a:lvl1pPr>
          </a:lstStyle>
          <a:p>
            <a:r>
              <a:rPr lang="ru-RU" smtClean="0"/>
              <a:t>Образец заголовка</a:t>
            </a:r>
            <a:endParaRPr lang="ru-RU"/>
          </a:p>
        </p:txBody>
      </p:sp>
      <p:sp>
        <p:nvSpPr>
          <p:cNvPr id="3" name="Рисунок 2"/>
          <p:cNvSpPr>
            <a:spLocks noGrp="1"/>
          </p:cNvSpPr>
          <p:nvPr>
            <p:ph type="pic" idx="1"/>
          </p:nvPr>
        </p:nvSpPr>
        <p:spPr>
          <a:xfrm>
            <a:off x="3887788" y="987425"/>
            <a:ext cx="462915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ru-RU"/>
          </a:p>
        </p:txBody>
      </p:sp>
      <p:sp>
        <p:nvSpPr>
          <p:cNvPr id="4" name="Текст 3"/>
          <p:cNvSpPr>
            <a:spLocks noGrp="1"/>
          </p:cNvSpPr>
          <p:nvPr>
            <p:ph type="body" sz="half" idx="2"/>
          </p:nvPr>
        </p:nvSpPr>
        <p:spPr>
          <a:xfrm>
            <a:off x="630238" y="2057400"/>
            <a:ext cx="2949575"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u-RU" smtClean="0"/>
              <a:t>Образец текста</a:t>
            </a:r>
          </a:p>
        </p:txBody>
      </p:sp>
      <p:sp>
        <p:nvSpPr>
          <p:cNvPr id="5" name="Дата 4"/>
          <p:cNvSpPr>
            <a:spLocks noGrp="1"/>
          </p:cNvSpPr>
          <p:nvPr>
            <p:ph type="dt" sz="half" idx="10"/>
          </p:nvPr>
        </p:nvSpPr>
        <p:spPr/>
        <p:txBody>
          <a:bodyPr/>
          <a:lstStyle>
            <a:lvl1pPr>
              <a:defRPr/>
            </a:lvl1pPr>
          </a:lstStyle>
          <a:p>
            <a:fld id="{9DF2367C-472C-4C28-820B-7D128795B417}" type="datetime1">
              <a:rPr lang="ru-RU" altLang="ru-RU"/>
              <a:pPr/>
              <a:t>18.09.2022</a:t>
            </a:fld>
            <a:endParaRPr lang="ru-RU" altLang="ru-RU"/>
          </a:p>
        </p:txBody>
      </p:sp>
      <p:sp>
        <p:nvSpPr>
          <p:cNvPr id="6" name="Нижний колонтитул 5"/>
          <p:cNvSpPr>
            <a:spLocks noGrp="1"/>
          </p:cNvSpPr>
          <p:nvPr>
            <p:ph type="ftr" sz="quarter" idx="11"/>
          </p:nvPr>
        </p:nvSpPr>
        <p:spPr/>
        <p:txBody>
          <a:bodyPr/>
          <a:lstStyle>
            <a:lvl1pPr>
              <a:defRPr/>
            </a:lvl1pPr>
          </a:lstStyle>
          <a:p>
            <a:r>
              <a:rPr lang="ru-RU" altLang="ru-RU"/>
              <a:t>Мельников Д.А.</a:t>
            </a:r>
          </a:p>
        </p:txBody>
      </p:sp>
      <p:sp>
        <p:nvSpPr>
          <p:cNvPr id="7" name="Номер слайда 6"/>
          <p:cNvSpPr>
            <a:spLocks noGrp="1"/>
          </p:cNvSpPr>
          <p:nvPr>
            <p:ph type="sldNum" sz="quarter" idx="12"/>
          </p:nvPr>
        </p:nvSpPr>
        <p:spPr/>
        <p:txBody>
          <a:bodyPr/>
          <a:lstStyle>
            <a:lvl1pPr>
              <a:defRPr/>
            </a:lvl1pPr>
          </a:lstStyle>
          <a:p>
            <a:fld id="{29D248AC-B6E6-4216-BB4D-BD5F9849A60A}" type="slidenum">
              <a:rPr lang="ru-RU" altLang="ru-RU"/>
              <a:pPr/>
              <a:t>‹#›</a:t>
            </a:fld>
            <a:endParaRPr lang="ru-RU" altLang="ru-RU"/>
          </a:p>
        </p:txBody>
      </p:sp>
    </p:spTree>
    <p:extLst>
      <p:ext uri="{BB962C8B-B14F-4D97-AF65-F5344CB8AC3E}">
        <p14:creationId xmlns:p14="http://schemas.microsoft.com/office/powerpoint/2010/main" val="90650918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shadeToTitle="1">
        <a:gradFill rotWithShape="0">
          <a:gsLst>
            <a:gs pos="0">
              <a:schemeClr val="bg1"/>
            </a:gs>
            <a:gs pos="100000">
              <a:srgbClr val="AFFFAF"/>
            </a:gs>
          </a:gsLst>
          <a:path path="shape">
            <a:fillToRect l="50000" t="50000" r="50000" b="50000"/>
          </a:path>
        </a:gra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ru-RU" altLang="ru-RU" smtClean="0"/>
              <a:t>Образец заголовка</a:t>
            </a:r>
          </a:p>
        </p:txBody>
      </p:sp>
      <p:sp>
        <p:nvSpPr>
          <p:cNvPr id="1027" name="Rectangle 3"/>
          <p:cNvSpPr>
            <a:spLocks noGrp="1" noChangeArrowheads="1"/>
          </p:cNvSpPr>
          <p:nvPr>
            <p:ph type="body" idx="1"/>
          </p:nvPr>
        </p:nvSpPr>
        <p:spPr bwMode="auto">
          <a:xfrm>
            <a:off x="457200" y="1600200"/>
            <a:ext cx="8229600" cy="45259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ru-RU" altLang="ru-RU" smtClean="0"/>
              <a:t>Образец текста</a:t>
            </a:r>
          </a:p>
          <a:p>
            <a:pPr lvl="1"/>
            <a:r>
              <a:rPr lang="ru-RU" altLang="ru-RU" smtClean="0"/>
              <a:t>Второй уровень</a:t>
            </a:r>
          </a:p>
          <a:p>
            <a:pPr lvl="2"/>
            <a:r>
              <a:rPr lang="ru-RU" altLang="ru-RU" smtClean="0"/>
              <a:t>Третий уровень</a:t>
            </a:r>
          </a:p>
          <a:p>
            <a:pPr lvl="3"/>
            <a:r>
              <a:rPr lang="ru-RU" altLang="ru-RU" smtClean="0"/>
              <a:t>Четвертый уровень</a:t>
            </a:r>
          </a:p>
          <a:p>
            <a:pPr lvl="4"/>
            <a:r>
              <a:rPr lang="ru-RU" altLang="ru-RU" smtClean="0"/>
              <a:t>Пятый уровень</a:t>
            </a:r>
          </a:p>
        </p:txBody>
      </p:sp>
      <p:sp>
        <p:nvSpPr>
          <p:cNvPr id="102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l">
              <a:defRPr sz="1400"/>
            </a:lvl1pPr>
          </a:lstStyle>
          <a:p>
            <a:fld id="{B1D34E06-D9BE-4FBA-8449-BCCAAFED742F}" type="datetime1">
              <a:rPr lang="ru-RU" altLang="ru-RU"/>
              <a:pPr/>
              <a:t>18.09.2022</a:t>
            </a:fld>
            <a:endParaRPr lang="ru-RU" altLang="ru-RU"/>
          </a:p>
        </p:txBody>
      </p:sp>
      <p:sp>
        <p:nvSpPr>
          <p:cNvPr id="102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lvl1pPr>
          </a:lstStyle>
          <a:p>
            <a:r>
              <a:rPr lang="ru-RU" altLang="ru-RU"/>
              <a:t>Мельников Д.А.</a:t>
            </a:r>
          </a:p>
        </p:txBody>
      </p:sp>
      <p:sp>
        <p:nvSpPr>
          <p:cNvPr id="103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lvl1pPr>
          </a:lstStyle>
          <a:p>
            <a:fld id="{0E32EBA9-42CE-4D46-8103-51D81D6E9722}" type="slidenum">
              <a:rPr lang="ru-RU" altLang="ru-RU"/>
              <a:pPr/>
              <a:t>‹#›</a:t>
            </a:fld>
            <a:endParaRPr lang="ru-RU" altLang="ru-RU"/>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hdr="0" dt="0"/>
  <p:txStyles>
    <p:titleStyle>
      <a:lvl1pPr algn="ctr" rtl="0" fontAlgn="base">
        <a:spcBef>
          <a:spcPct val="0"/>
        </a:spcBef>
        <a:spcAft>
          <a:spcPct val="0"/>
        </a:spcAft>
        <a:defRPr sz="4400" kern="1200">
          <a:solidFill>
            <a:schemeClr val="tx2"/>
          </a:solidFill>
          <a:latin typeface="+mj-lt"/>
          <a:ea typeface="+mj-ea"/>
          <a:cs typeface="+mj-cs"/>
        </a:defRPr>
      </a:lvl1pPr>
      <a:lvl2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2pPr>
      <a:lvl3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3pPr>
      <a:lvl4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4pPr>
      <a:lvl5pPr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5pPr>
      <a:lvl6pPr marL="4572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6pPr>
      <a:lvl7pPr marL="9144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7pPr>
      <a:lvl8pPr marL="13716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8pPr>
      <a:lvl9pPr marL="1828800" algn="ctr" rtl="0" fontAlgn="base">
        <a:spcBef>
          <a:spcPct val="0"/>
        </a:spcBef>
        <a:spcAft>
          <a:spcPct val="0"/>
        </a:spcAft>
        <a:defRPr sz="4400">
          <a:solidFill>
            <a:schemeClr val="tx2"/>
          </a:solidFill>
          <a:latin typeface="Arial" panose="020B0604020202020204" pitchFamily="34" charset="0"/>
          <a:cs typeface="Arial" panose="020B0604020202020204" pitchFamily="34" charset="0"/>
        </a:defRPr>
      </a:lvl9pPr>
    </p:titleStyle>
    <p:bodyStyle>
      <a:lvl1pPr marL="342900" indent="-342900" algn="l" rtl="0" fontAlgn="base">
        <a:spcBef>
          <a:spcPct val="20000"/>
        </a:spcBef>
        <a:spcAft>
          <a:spcPct val="0"/>
        </a:spcAft>
        <a:buChar char="•"/>
        <a:defRPr sz="3200" kern="1200">
          <a:solidFill>
            <a:schemeClr val="tx1"/>
          </a:solidFill>
          <a:latin typeface="+mn-lt"/>
          <a:ea typeface="+mn-ea"/>
          <a:cs typeface="+mn-cs"/>
        </a:defRPr>
      </a:lvl1pPr>
      <a:lvl2pPr marL="742950" indent="-285750" algn="l" rtl="0" fontAlgn="base">
        <a:spcBef>
          <a:spcPct val="20000"/>
        </a:spcBef>
        <a:spcAft>
          <a:spcPct val="0"/>
        </a:spcAft>
        <a:buChar char="–"/>
        <a:defRPr sz="2800" kern="1200">
          <a:solidFill>
            <a:schemeClr val="tx1"/>
          </a:solidFill>
          <a:latin typeface="+mn-lt"/>
          <a:ea typeface="+mn-ea"/>
          <a:cs typeface="+mn-cs"/>
        </a:defRPr>
      </a:lvl2pPr>
      <a:lvl3pPr marL="1143000" indent="-228600" algn="l" rtl="0" fontAlgn="base">
        <a:spcBef>
          <a:spcPct val="20000"/>
        </a:spcBef>
        <a:spcAft>
          <a:spcPct val="0"/>
        </a:spcAft>
        <a:buChar char="•"/>
        <a:defRPr sz="2400" kern="1200">
          <a:solidFill>
            <a:schemeClr val="tx1"/>
          </a:solidFill>
          <a:latin typeface="+mn-lt"/>
          <a:ea typeface="+mn-ea"/>
          <a:cs typeface="+mn-cs"/>
        </a:defRPr>
      </a:lvl3pPr>
      <a:lvl4pPr marL="1600200" indent="-228600" algn="l" rtl="0" fontAlgn="base">
        <a:spcBef>
          <a:spcPct val="20000"/>
        </a:spcBef>
        <a:spcAft>
          <a:spcPct val="0"/>
        </a:spcAft>
        <a:buChar char="–"/>
        <a:defRPr sz="2000" kern="1200">
          <a:solidFill>
            <a:schemeClr val="tx1"/>
          </a:solidFill>
          <a:latin typeface="+mn-lt"/>
          <a:ea typeface="+mn-ea"/>
          <a:cs typeface="+mn-cs"/>
        </a:defRPr>
      </a:lvl4pPr>
      <a:lvl5pPr marL="2057400" indent="-228600" algn="l" rtl="0" fontAlgn="base">
        <a:spcBef>
          <a:spcPct val="20000"/>
        </a:spcBef>
        <a:spcAft>
          <a:spcPct val="0"/>
        </a:spcAft>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ru-RU"/>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3"/>
          <p:cNvSpPr>
            <a:spLocks noGrp="1" noChangeArrowheads="1"/>
          </p:cNvSpPr>
          <p:nvPr>
            <p:ph type="subTitle" idx="1"/>
          </p:nvPr>
        </p:nvSpPr>
        <p:spPr>
          <a:xfrm>
            <a:off x="1547813" y="6021388"/>
            <a:ext cx="6400800" cy="673100"/>
          </a:xfrm>
        </p:spPr>
        <p:txBody>
          <a:bodyPr/>
          <a:lstStyle/>
          <a:p>
            <a:pPr>
              <a:lnSpc>
                <a:spcPct val="80000"/>
              </a:lnSpc>
            </a:pPr>
            <a:r>
              <a:rPr lang="ru-RU" altLang="ru-RU" sz="2000" dirty="0">
                <a:solidFill>
                  <a:schemeClr val="accent2"/>
                </a:solidFill>
                <a:effectLst>
                  <a:outerShdw blurRad="38100" dist="38100" dir="2700000" algn="tl">
                    <a:srgbClr val="C0C0C0"/>
                  </a:outerShdw>
                </a:effectLst>
              </a:rPr>
              <a:t>МЕЛЬНИКОВ Дмитрий Анатольевич</a:t>
            </a:r>
          </a:p>
          <a:p>
            <a:pPr>
              <a:lnSpc>
                <a:spcPct val="80000"/>
              </a:lnSpc>
            </a:pPr>
            <a:r>
              <a:rPr lang="ru-RU" altLang="ru-RU" sz="2000" smtClean="0">
                <a:solidFill>
                  <a:schemeClr val="accent2"/>
                </a:solidFill>
                <a:effectLst>
                  <a:outerShdw blurRad="38100" dist="38100" dir="2700000" algn="tl">
                    <a:srgbClr val="C0C0C0"/>
                  </a:outerShdw>
                </a:effectLst>
              </a:rPr>
              <a:t>доктор </a:t>
            </a:r>
            <a:r>
              <a:rPr lang="ru-RU" altLang="ru-RU" sz="2000" dirty="0">
                <a:solidFill>
                  <a:schemeClr val="accent2"/>
                </a:solidFill>
                <a:effectLst>
                  <a:outerShdw blurRad="38100" dist="38100" dir="2700000" algn="tl">
                    <a:srgbClr val="C0C0C0"/>
                  </a:outerShdw>
                </a:effectLst>
              </a:rPr>
              <a:t>технических наук, доцент</a:t>
            </a:r>
          </a:p>
        </p:txBody>
      </p:sp>
      <p:sp>
        <p:nvSpPr>
          <p:cNvPr id="2052" name="Text Box 4"/>
          <p:cNvSpPr txBox="1">
            <a:spLocks noChangeArrowheads="1"/>
          </p:cNvSpPr>
          <p:nvPr/>
        </p:nvSpPr>
        <p:spPr bwMode="auto">
          <a:xfrm>
            <a:off x="420688" y="4881563"/>
            <a:ext cx="8259762"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2055" name="Text Box 7"/>
          <p:cNvSpPr txBox="1">
            <a:spLocks noChangeArrowheads="1"/>
          </p:cNvSpPr>
          <p:nvPr/>
        </p:nvSpPr>
        <p:spPr bwMode="auto">
          <a:xfrm>
            <a:off x="2843213" y="2276475"/>
            <a:ext cx="2520950" cy="3667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endParaRPr lang="ru-RU" altLang="ru-RU" sz="1800"/>
          </a:p>
        </p:txBody>
      </p:sp>
      <p:sp>
        <p:nvSpPr>
          <p:cNvPr id="2058" name="Text Box 10"/>
          <p:cNvSpPr txBox="1">
            <a:spLocks noChangeArrowheads="1"/>
          </p:cNvSpPr>
          <p:nvPr/>
        </p:nvSpPr>
        <p:spPr bwMode="auto">
          <a:xfrm>
            <a:off x="989013" y="3444875"/>
            <a:ext cx="7153275" cy="11271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000" b="1">
                <a:solidFill>
                  <a:srgbClr val="336600"/>
                </a:solidFill>
              </a:rPr>
              <a:t>Раздел </a:t>
            </a:r>
            <a:r>
              <a:rPr lang="en-US" altLang="ru-RU" sz="2000" b="1">
                <a:solidFill>
                  <a:srgbClr val="336600"/>
                </a:solidFill>
              </a:rPr>
              <a:t>II: </a:t>
            </a:r>
            <a:r>
              <a:rPr lang="ru-RU" altLang="ru-RU" sz="2000" b="1">
                <a:solidFill>
                  <a:srgbClr val="336600"/>
                </a:solidFill>
              </a:rPr>
              <a:t>ОРГАНИЗАЦИЯ  ИНФОРМАЦИОННОГО ВЗАИМОДЕЙСТВИЯ</a:t>
            </a:r>
            <a:r>
              <a:rPr lang="en-US" altLang="ru-RU" sz="2000" b="1">
                <a:solidFill>
                  <a:srgbClr val="336600"/>
                </a:solidFill>
              </a:rPr>
              <a:t> </a:t>
            </a:r>
            <a:r>
              <a:rPr lang="ru-RU" altLang="ru-RU" sz="2000" b="1">
                <a:solidFill>
                  <a:srgbClr val="336600"/>
                </a:solidFill>
              </a:rPr>
              <a:t>В </a:t>
            </a:r>
            <a:r>
              <a:rPr lang="ru-RU" altLang="ru-RU" sz="2400" b="1">
                <a:solidFill>
                  <a:srgbClr val="336600"/>
                </a:solidFill>
              </a:rPr>
              <a:t>ИТС</a:t>
            </a:r>
            <a:r>
              <a:rPr lang="ru-RU" altLang="ru-RU" sz="2000" b="1">
                <a:solidFill>
                  <a:srgbClr val="336600"/>
                </a:solidFill>
              </a:rPr>
              <a:t> ГЛОБАЛЬНОГО СООБЩЕСТВА </a:t>
            </a:r>
            <a:r>
              <a:rPr lang="ru-RU" altLang="ru-RU" sz="2400" b="1">
                <a:solidFill>
                  <a:srgbClr val="336600"/>
                </a:solidFill>
              </a:rPr>
              <a:t>INTERNET</a:t>
            </a:r>
            <a:r>
              <a:rPr lang="ru-RU" altLang="ru-RU" sz="2000" b="1">
                <a:solidFill>
                  <a:srgbClr val="336600"/>
                </a:solidFill>
              </a:rPr>
              <a:t> </a:t>
            </a:r>
          </a:p>
        </p:txBody>
      </p:sp>
      <p:sp>
        <p:nvSpPr>
          <p:cNvPr id="2060" name="Text Box 12"/>
          <p:cNvSpPr txBox="1">
            <a:spLocks noChangeArrowheads="1"/>
          </p:cNvSpPr>
          <p:nvPr/>
        </p:nvSpPr>
        <p:spPr bwMode="auto">
          <a:xfrm>
            <a:off x="0" y="773113"/>
            <a:ext cx="9144000" cy="25304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i="1">
                <a:solidFill>
                  <a:srgbClr val="CC0000"/>
                </a:solidFill>
              </a:rPr>
              <a:t>КУРС ЛЕКЦИЙ</a:t>
            </a:r>
          </a:p>
          <a:p>
            <a:endParaRPr lang="ru-RU" altLang="ru-RU" sz="2400" b="1">
              <a:solidFill>
                <a:srgbClr val="CC0000"/>
              </a:solidFill>
            </a:endParaRPr>
          </a:p>
          <a:p>
            <a:r>
              <a:rPr lang="ru-RU" altLang="ru-RU" b="1">
                <a:solidFill>
                  <a:srgbClr val="FF0000"/>
                </a:solidFill>
              </a:rPr>
              <a:t>ОРГАНИЗАЦИЯ И</a:t>
            </a:r>
          </a:p>
          <a:p>
            <a:r>
              <a:rPr lang="ru-RU" altLang="ru-RU" b="1">
                <a:solidFill>
                  <a:srgbClr val="FF0000"/>
                </a:solidFill>
              </a:rPr>
              <a:t>ОБЕСПЕЧЕНИЕ БЕЗОПАСНОСТИ</a:t>
            </a:r>
          </a:p>
          <a:p>
            <a:r>
              <a:rPr lang="ru-RU" altLang="ru-RU" b="1">
                <a:solidFill>
                  <a:srgbClr val="FF0000"/>
                </a:solidFill>
              </a:rPr>
              <a:t>ИНФОРМАЦИОННО-ТЕХНОЛОГИЧЕСКИХ</a:t>
            </a:r>
          </a:p>
          <a:p>
            <a:r>
              <a:rPr lang="ru-RU" altLang="ru-RU" b="1">
                <a:solidFill>
                  <a:srgbClr val="FF0000"/>
                </a:solidFill>
              </a:rPr>
              <a:t>СЕТЕЙ И СИСТЕМ</a:t>
            </a: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289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92899" name="Text Box 3"/>
          <p:cNvSpPr txBox="1">
            <a:spLocks noChangeArrowheads="1"/>
          </p:cNvSpPr>
          <p:nvPr/>
        </p:nvSpPr>
        <p:spPr bwMode="auto">
          <a:xfrm>
            <a:off x="0" y="1089025"/>
            <a:ext cx="9144000" cy="5643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При отказе от расчета контрольной суммы следует иметь в виду, что сетевой уровень (IP-протокол) вычисляет свою контрольную сумму только для своего заголовка и не контролирует сохранность блока данных. Поэтому отказ от вычисления контрольной суммы UDP-протокола целесообразен только в том случае, когда протокол физического уровня обеспечивает достаточно надежную защиту от ошибок.</a:t>
            </a:r>
          </a:p>
          <a:p>
            <a:r>
              <a:rPr lang="ru-RU" altLang="ru-RU">
                <a:solidFill>
                  <a:srgbClr val="800080"/>
                </a:solidFill>
              </a:rPr>
              <a:t>Таким образом, функция UDP-протокола сводится к распределению дейтаграмм между процессами через соответствующие порты и не обязательному контролю целостности данных. </a:t>
            </a: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2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93923"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13.2. </a:t>
            </a:r>
            <a:r>
              <a:rPr lang="ru-RU" altLang="ru-RU" sz="2400" b="1">
                <a:solidFill>
                  <a:srgbClr val="CC0000"/>
                </a:solidFill>
              </a:rPr>
              <a:t>Характеристика TCP-протокола</a:t>
            </a:r>
            <a:r>
              <a:rPr lang="ru-RU" altLang="ru-RU" sz="2400">
                <a:solidFill>
                  <a:srgbClr val="CC0000"/>
                </a:solidFill>
              </a:rPr>
              <a:t> </a:t>
            </a:r>
          </a:p>
        </p:txBody>
      </p:sp>
      <p:sp>
        <p:nvSpPr>
          <p:cNvPr id="593924" name="Text Box 4"/>
          <p:cNvSpPr txBox="1">
            <a:spLocks noChangeArrowheads="1"/>
          </p:cNvSpPr>
          <p:nvPr/>
        </p:nvSpPr>
        <p:spPr bwMode="auto">
          <a:xfrm>
            <a:off x="0" y="1808163"/>
            <a:ext cx="9144000"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В отличие от UDP-протокола ТСР-протокол (RFC-793 и RFC-761) обеспечивает полноценную транспортную службу.</a:t>
            </a:r>
          </a:p>
          <a:p>
            <a:r>
              <a:rPr lang="ru-RU" altLang="ru-RU">
                <a:solidFill>
                  <a:srgbClr val="800080"/>
                </a:solidFill>
              </a:rPr>
              <a:t>Транспортная служба ТСР-протокола: </a:t>
            </a:r>
          </a:p>
        </p:txBody>
      </p:sp>
      <p:sp>
        <p:nvSpPr>
          <p:cNvPr id="593925" name="Text Box 5"/>
          <p:cNvSpPr txBox="1">
            <a:spLocks noChangeArrowheads="1"/>
          </p:cNvSpPr>
          <p:nvPr/>
        </p:nvSpPr>
        <p:spPr bwMode="auto">
          <a:xfrm>
            <a:off x="250825" y="3833813"/>
            <a:ext cx="8731250" cy="22748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sz="2600">
                <a:solidFill>
                  <a:srgbClr val="800080"/>
                </a:solidFill>
              </a:rPr>
              <a:t>обеспечивает доставку данных (при этом процесс передает протоколу данные в виде целостного файла);</a:t>
            </a:r>
          </a:p>
          <a:p>
            <a:pPr>
              <a:spcBef>
                <a:spcPct val="50000"/>
              </a:spcBef>
              <a:buFont typeface="Wingdings" panose="05000000000000000000" pitchFamily="2" charset="2"/>
              <a:buChar char="§"/>
            </a:pPr>
            <a:r>
              <a:rPr lang="ru-RU" altLang="ru-RU" sz="2600">
                <a:solidFill>
                  <a:srgbClr val="800080"/>
                </a:solidFill>
              </a:rPr>
              <a:t>обрабатывает данные (не накладывает никаких ограничений на структуру данных);</a:t>
            </a:r>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494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94947" name="Text Box 3"/>
          <p:cNvSpPr txBox="1">
            <a:spLocks noChangeArrowheads="1"/>
          </p:cNvSpPr>
          <p:nvPr/>
        </p:nvSpPr>
        <p:spPr bwMode="auto">
          <a:xfrm>
            <a:off x="250825" y="1223963"/>
            <a:ext cx="8642350" cy="5330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40000"/>
              </a:spcBef>
              <a:buFont typeface="Wingdings" panose="05000000000000000000" pitchFamily="2" charset="2"/>
              <a:buChar char="§"/>
            </a:pPr>
            <a:r>
              <a:rPr lang="ru-RU" altLang="ru-RU" sz="2600">
                <a:solidFill>
                  <a:srgbClr val="800080"/>
                </a:solidFill>
              </a:rPr>
              <a:t>обеспечивает буферизацию данных, которая позволяет стабилизировать входной трафик, создаваемый различными процессами, путем выбора оптимального размера сообщения;</a:t>
            </a:r>
          </a:p>
          <a:p>
            <a:pPr>
              <a:spcBef>
                <a:spcPct val="40000"/>
              </a:spcBef>
              <a:buFont typeface="Wingdings" panose="05000000000000000000" pitchFamily="2" charset="2"/>
              <a:buChar char="§"/>
            </a:pPr>
            <a:r>
              <a:rPr lang="ru-RU" altLang="ru-RU" sz="2600">
                <a:solidFill>
                  <a:srgbClr val="800080"/>
                </a:solidFill>
              </a:rPr>
              <a:t>обеспечивает срочную передачу данных (пусть даже одного байта);</a:t>
            </a:r>
          </a:p>
          <a:p>
            <a:pPr>
              <a:spcBef>
                <a:spcPct val="40000"/>
              </a:spcBef>
              <a:buFont typeface="Wingdings" panose="05000000000000000000" pitchFamily="2" charset="2"/>
              <a:buChar char="§"/>
            </a:pPr>
            <a:r>
              <a:rPr lang="ru-RU" altLang="ru-RU" sz="2600">
                <a:solidFill>
                  <a:srgbClr val="800080"/>
                </a:solidFill>
              </a:rPr>
              <a:t>организует дуплексные виртуальные соединения посредством предварительной операции установления соединения;</a:t>
            </a:r>
          </a:p>
          <a:p>
            <a:pPr>
              <a:spcBef>
                <a:spcPct val="40000"/>
              </a:spcBef>
              <a:buFont typeface="Wingdings" panose="05000000000000000000" pitchFamily="2" charset="2"/>
              <a:buChar char="§"/>
            </a:pPr>
            <a:r>
              <a:rPr lang="ru-RU" altLang="ru-RU" sz="2600">
                <a:solidFill>
                  <a:srgbClr val="800080"/>
                </a:solidFill>
              </a:rPr>
              <a:t>обеспечивает возможность передачи управляющей информации одновременно с потоком данных (</a:t>
            </a:r>
            <a:r>
              <a:rPr lang="en-US" altLang="ru-RU" sz="2600">
                <a:solidFill>
                  <a:srgbClr val="800080"/>
                </a:solidFill>
              </a:rPr>
              <a:t>piggybacking</a:t>
            </a:r>
            <a:r>
              <a:rPr lang="ru-RU" altLang="ru-RU" sz="2600">
                <a:solidFill>
                  <a:srgbClr val="800080"/>
                </a:solidFill>
              </a:rPr>
              <a:t>). </a:t>
            </a: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597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95971" name="Text Box 3"/>
          <p:cNvSpPr txBox="1">
            <a:spLocks noChangeArrowheads="1"/>
          </p:cNvSpPr>
          <p:nvPr/>
        </p:nvSpPr>
        <p:spPr bwMode="auto">
          <a:xfrm>
            <a:off x="0" y="638175"/>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CC0000"/>
                </a:solidFill>
                <a:latin typeface="Tahoma" panose="020B0604030504040204" pitchFamily="34" charset="0"/>
              </a:rPr>
              <a:t>13.3. </a:t>
            </a:r>
            <a:r>
              <a:rPr lang="ru-RU" altLang="ru-RU" sz="2400" b="1">
                <a:solidFill>
                  <a:srgbClr val="CC0000"/>
                </a:solidFill>
              </a:rPr>
              <a:t>Структура ТСР-блока</a:t>
            </a:r>
          </a:p>
          <a:p>
            <a:r>
              <a:rPr lang="ru-RU" altLang="ru-RU" sz="2400" b="1">
                <a:solidFill>
                  <a:srgbClr val="CC0000"/>
                </a:solidFill>
              </a:rPr>
              <a:t>(логическая характеристика протокола)</a:t>
            </a:r>
            <a:endParaRPr lang="ru-RU" altLang="ru-RU" sz="2400">
              <a:solidFill>
                <a:srgbClr val="CC0000"/>
              </a:solidFill>
            </a:endParaRPr>
          </a:p>
        </p:txBody>
      </p:sp>
      <p:sp>
        <p:nvSpPr>
          <p:cNvPr id="595972" name="Text Box 4"/>
          <p:cNvSpPr txBox="1">
            <a:spLocks noChangeArrowheads="1"/>
          </p:cNvSpPr>
          <p:nvPr/>
        </p:nvSpPr>
        <p:spPr bwMode="auto">
          <a:xfrm>
            <a:off x="0" y="1763713"/>
            <a:ext cx="9144000" cy="49942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lgn="ctr">
              <a:spcBef>
                <a:spcPct val="10000"/>
              </a:spcBef>
            </a:pPr>
            <a:r>
              <a:rPr lang="ru-RU" altLang="ru-RU">
                <a:solidFill>
                  <a:srgbClr val="800080"/>
                </a:solidFill>
              </a:rPr>
              <a:t>Блок ТСР-протокола состоит из заголовка и поля данных. Заголовок ТСР-блока показан на рис.13.3.</a:t>
            </a:r>
          </a:p>
          <a:p>
            <a:pPr>
              <a:spcBef>
                <a:spcPct val="10000"/>
              </a:spcBef>
              <a:buFont typeface="Wingdings" panose="05000000000000000000" pitchFamily="2" charset="2"/>
              <a:buChar char="§"/>
            </a:pPr>
            <a:r>
              <a:rPr lang="ru-RU" altLang="ru-RU" sz="2600">
                <a:solidFill>
                  <a:srgbClr val="800080"/>
                </a:solidFill>
              </a:rPr>
              <a:t>Поля “</a:t>
            </a:r>
            <a:r>
              <a:rPr lang="ru-RU" altLang="ru-RU" sz="2600" i="1">
                <a:solidFill>
                  <a:srgbClr val="800080"/>
                </a:solidFill>
              </a:rPr>
              <a:t>Адрес порта процесса-отправителя</a:t>
            </a:r>
            <a:r>
              <a:rPr lang="ru-RU" altLang="ru-RU" sz="2600">
                <a:solidFill>
                  <a:srgbClr val="800080"/>
                </a:solidFill>
              </a:rPr>
              <a:t>” и “</a:t>
            </a:r>
            <a:r>
              <a:rPr lang="ru-RU" altLang="ru-RU" sz="2600" i="1">
                <a:solidFill>
                  <a:srgbClr val="800080"/>
                </a:solidFill>
              </a:rPr>
              <a:t>Адрес порта процесса-получателя</a:t>
            </a:r>
            <a:r>
              <a:rPr lang="ru-RU" altLang="ru-RU" sz="2600">
                <a:solidFill>
                  <a:srgbClr val="800080"/>
                </a:solidFill>
              </a:rPr>
              <a:t>” используются для определения адресов портов процесса-отправителя и процесса-получателя сообщения.</a:t>
            </a:r>
          </a:p>
          <a:p>
            <a:pPr>
              <a:spcBef>
                <a:spcPct val="10000"/>
              </a:spcBef>
              <a:buFont typeface="Wingdings" panose="05000000000000000000" pitchFamily="2" charset="2"/>
              <a:buChar char="§"/>
            </a:pPr>
            <a:r>
              <a:rPr lang="ru-RU" altLang="ru-RU" sz="2600">
                <a:solidFill>
                  <a:srgbClr val="800080"/>
                </a:solidFill>
              </a:rPr>
              <a:t>Поле “</a:t>
            </a:r>
            <a:r>
              <a:rPr lang="ru-RU" altLang="ru-RU" sz="2600" i="1">
                <a:solidFill>
                  <a:srgbClr val="800080"/>
                </a:solidFill>
              </a:rPr>
              <a:t>Номер последнего передаваемого байта в данном ТСР-блоке</a:t>
            </a:r>
            <a:r>
              <a:rPr lang="ru-RU" altLang="ru-RU" sz="2600">
                <a:solidFill>
                  <a:srgbClr val="800080"/>
                </a:solidFill>
              </a:rPr>
              <a:t> ” определяет номер последнего октета в передаваемом блоке и служит для контроля порядка следования блоков и правильного восстановления последовательности блоков получателем.</a:t>
            </a: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8498" name="Text Box 2"/>
          <p:cNvSpPr txBox="1">
            <a:spLocks noChangeArrowheads="1"/>
          </p:cNvSpPr>
          <p:nvPr/>
        </p:nvSpPr>
        <p:spPr bwMode="auto">
          <a:xfrm>
            <a:off x="0" y="0"/>
            <a:ext cx="6191250"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№10: </a:t>
            </a:r>
            <a:r>
              <a:rPr lang="ru-RU" altLang="ru-RU" sz="2000" b="1" i="1">
                <a:solidFill>
                  <a:srgbClr val="800080"/>
                </a:solidFill>
                <a:effectLst>
                  <a:outerShdw blurRad="38100" dist="38100" dir="2700000" algn="tl">
                    <a:srgbClr val="C0C0C0"/>
                  </a:outerShdw>
                </a:effectLst>
              </a:rPr>
              <a:t>Протокол IP четвёртой версии</a:t>
            </a:r>
            <a:r>
              <a:rPr lang="ru-RU" altLang="ru-RU" sz="2000" b="1">
                <a:solidFill>
                  <a:srgbClr val="800080"/>
                </a:solidFill>
              </a:rPr>
              <a:t> </a:t>
            </a:r>
          </a:p>
        </p:txBody>
      </p:sp>
      <p:sp>
        <p:nvSpPr>
          <p:cNvPr id="618499" name="Text Box 3"/>
          <p:cNvSpPr txBox="1">
            <a:spLocks noChangeArrowheads="1"/>
          </p:cNvSpPr>
          <p:nvPr/>
        </p:nvSpPr>
        <p:spPr bwMode="auto">
          <a:xfrm>
            <a:off x="0" y="62642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800080"/>
                </a:solidFill>
              </a:rPr>
              <a:t>Рис.13.3. Формат заголовка ТСР-блока</a:t>
            </a:r>
            <a:r>
              <a:rPr lang="ru-RU" altLang="ru-RU" sz="2400">
                <a:solidFill>
                  <a:srgbClr val="800080"/>
                </a:solidFill>
              </a:rPr>
              <a:t> </a:t>
            </a:r>
          </a:p>
        </p:txBody>
      </p:sp>
      <p:grpSp>
        <p:nvGrpSpPr>
          <p:cNvPr id="618525" name="Group 29"/>
          <p:cNvGrpSpPr>
            <a:grpSpLocks/>
          </p:cNvGrpSpPr>
          <p:nvPr/>
        </p:nvGrpSpPr>
        <p:grpSpPr bwMode="auto">
          <a:xfrm>
            <a:off x="250825" y="773113"/>
            <a:ext cx="8642350" cy="5265737"/>
            <a:chOff x="158" y="487"/>
            <a:chExt cx="5444" cy="3317"/>
          </a:xfrm>
        </p:grpSpPr>
        <p:sp>
          <p:nvSpPr>
            <p:cNvPr id="618501" name="Line 5"/>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618502" name="Line 6"/>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618503" name="Line 7"/>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618504" name="Line 8"/>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618505" name="Line 9"/>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618506" name="Text Box 10"/>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618507" name="Text Box 11"/>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618508" name="Text Box 12"/>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618509" name="Text Box 13"/>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sp>
          <p:nvSpPr>
            <p:cNvPr id="618510" name="Text Box 14"/>
            <p:cNvSpPr txBox="1">
              <a:spLocks noChangeArrowheads="1"/>
            </p:cNvSpPr>
            <p:nvPr/>
          </p:nvSpPr>
          <p:spPr bwMode="auto">
            <a:xfrm>
              <a:off x="1151" y="2273"/>
              <a:ext cx="623" cy="511"/>
            </a:xfrm>
            <a:prstGeom prst="rect">
              <a:avLst/>
            </a:prstGeom>
            <a:solidFill>
              <a:srgbClr val="9CC4F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300">
                  <a:solidFill>
                    <a:srgbClr val="CC0000"/>
                  </a:solidFill>
                  <a:effectLst>
                    <a:outerShdw blurRad="38100" dist="38100" dir="2700000" algn="tl">
                      <a:srgbClr val="000000"/>
                    </a:outerShdw>
                  </a:effectLst>
                </a:rPr>
                <a:t>Зарезерви-ровано</a:t>
              </a:r>
            </a:p>
            <a:p>
              <a:r>
                <a:rPr lang="ru-RU" altLang="ru-RU" sz="1300">
                  <a:solidFill>
                    <a:srgbClr val="CC0000"/>
                  </a:solidFill>
                  <a:effectLst>
                    <a:outerShdw blurRad="38100" dist="38100" dir="2700000" algn="tl">
                      <a:srgbClr val="000000"/>
                    </a:outerShdw>
                  </a:effectLst>
                </a:rPr>
                <a:t>(4 бита)</a:t>
              </a:r>
              <a:r>
                <a:rPr lang="ru-RU" altLang="ru-RU" sz="1200">
                  <a:solidFill>
                    <a:srgbClr val="CC0000"/>
                  </a:solidFill>
                  <a:effectLst>
                    <a:outerShdw blurRad="38100" dist="38100" dir="2700000" algn="tl">
                      <a:srgbClr val="000000"/>
                    </a:outerShdw>
                  </a:effectLst>
                </a:rPr>
                <a:t> </a:t>
              </a:r>
            </a:p>
          </p:txBody>
        </p:sp>
        <p:sp>
          <p:nvSpPr>
            <p:cNvPr id="618511" name="Text Box 15"/>
            <p:cNvSpPr txBox="1">
              <a:spLocks noChangeArrowheads="1"/>
            </p:cNvSpPr>
            <p:nvPr/>
          </p:nvSpPr>
          <p:spPr bwMode="auto">
            <a:xfrm>
              <a:off x="2880" y="2784"/>
              <a:ext cx="2722" cy="510"/>
            </a:xfrm>
            <a:prstGeom prst="rect">
              <a:avLst/>
            </a:prstGeom>
            <a:solidFill>
              <a:schemeClr val="accent1"/>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Указатель окончания передачи срочных данных</a:t>
              </a:r>
              <a:r>
                <a:rPr lang="ru-RU" altLang="ru-RU" sz="2400">
                  <a:solidFill>
                    <a:srgbClr val="CC0000"/>
                  </a:solidFill>
                </a:rPr>
                <a:t> </a:t>
              </a:r>
            </a:p>
          </p:txBody>
        </p:sp>
        <p:sp>
          <p:nvSpPr>
            <p:cNvPr id="618512" name="Text Box 16"/>
            <p:cNvSpPr txBox="1">
              <a:spLocks noChangeArrowheads="1"/>
            </p:cNvSpPr>
            <p:nvPr/>
          </p:nvSpPr>
          <p:spPr bwMode="auto">
            <a:xfrm>
              <a:off x="158" y="2784"/>
              <a:ext cx="2722" cy="511"/>
            </a:xfrm>
            <a:prstGeom prst="rect">
              <a:avLst/>
            </a:prstGeom>
            <a:solidFill>
              <a:srgbClr val="FFDBA7"/>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400">
                  <a:solidFill>
                    <a:srgbClr val="CC0000"/>
                  </a:solidFill>
                  <a:effectLst>
                    <a:outerShdw blurRad="38100" dist="38100" dir="2700000" algn="tl">
                      <a:srgbClr val="000000"/>
                    </a:outerShdw>
                  </a:effectLst>
                </a:rPr>
                <a:t>Контрольная сумма</a:t>
              </a:r>
              <a:endParaRPr lang="ru-RU" altLang="ru-RU" sz="2400" b="1">
                <a:solidFill>
                  <a:srgbClr val="CC0000"/>
                </a:solidFill>
              </a:endParaRPr>
            </a:p>
          </p:txBody>
        </p:sp>
        <p:sp>
          <p:nvSpPr>
            <p:cNvPr id="618513" name="Text Box 17"/>
            <p:cNvSpPr txBox="1">
              <a:spLocks noChangeArrowheads="1"/>
            </p:cNvSpPr>
            <p:nvPr/>
          </p:nvSpPr>
          <p:spPr bwMode="auto">
            <a:xfrm>
              <a:off x="2880" y="742"/>
              <a:ext cx="2722" cy="511"/>
            </a:xfrm>
            <a:prstGeom prst="rect">
              <a:avLst/>
            </a:prstGeom>
            <a:solidFill>
              <a:srgbClr val="B3FF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Адрес (номер) порта</a:t>
              </a:r>
            </a:p>
            <a:p>
              <a:pPr>
                <a:lnSpc>
                  <a:spcPct val="80000"/>
                </a:lnSpc>
              </a:pPr>
              <a:r>
                <a:rPr lang="ru-RU" altLang="ru-RU" sz="2400">
                  <a:solidFill>
                    <a:srgbClr val="CC0000"/>
                  </a:solidFill>
                  <a:effectLst>
                    <a:outerShdw blurRad="38100" dist="38100" dir="2700000" algn="tl">
                      <a:srgbClr val="000000"/>
                    </a:outerShdw>
                  </a:effectLst>
                </a:rPr>
                <a:t>процесса-получателя</a:t>
              </a:r>
              <a:r>
                <a:rPr lang="ru-RU" altLang="ru-RU"/>
                <a:t> </a:t>
              </a:r>
            </a:p>
          </p:txBody>
        </p:sp>
        <p:sp>
          <p:nvSpPr>
            <p:cNvPr id="618514" name="Text Box 18"/>
            <p:cNvSpPr txBox="1">
              <a:spLocks noChangeArrowheads="1"/>
            </p:cNvSpPr>
            <p:nvPr/>
          </p:nvSpPr>
          <p:spPr bwMode="auto">
            <a:xfrm>
              <a:off x="158" y="743"/>
              <a:ext cx="2722" cy="510"/>
            </a:xfrm>
            <a:prstGeom prst="rect">
              <a:avLst/>
            </a:prstGeom>
            <a:solidFill>
              <a:srgbClr val="FFFF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Адрес (номер) порта</a:t>
              </a:r>
            </a:p>
            <a:p>
              <a:pPr>
                <a:lnSpc>
                  <a:spcPct val="80000"/>
                </a:lnSpc>
              </a:pPr>
              <a:r>
                <a:rPr lang="ru-RU" altLang="ru-RU" sz="2400">
                  <a:solidFill>
                    <a:srgbClr val="CC0000"/>
                  </a:solidFill>
                  <a:effectLst>
                    <a:outerShdw blurRad="38100" dist="38100" dir="2700000" algn="tl">
                      <a:srgbClr val="000000"/>
                    </a:outerShdw>
                  </a:effectLst>
                </a:rPr>
                <a:t>процесса-отправителя</a:t>
              </a:r>
              <a:r>
                <a:rPr lang="ru-RU" altLang="ru-RU" sz="2400">
                  <a:solidFill>
                    <a:srgbClr val="CC0000"/>
                  </a:solidFill>
                </a:rPr>
                <a:t> </a:t>
              </a:r>
            </a:p>
          </p:txBody>
        </p:sp>
        <p:sp>
          <p:nvSpPr>
            <p:cNvPr id="618516" name="Text Box 20"/>
            <p:cNvSpPr txBox="1">
              <a:spLocks noChangeArrowheads="1"/>
            </p:cNvSpPr>
            <p:nvPr/>
          </p:nvSpPr>
          <p:spPr bwMode="auto">
            <a:xfrm>
              <a:off x="158" y="1763"/>
              <a:ext cx="5444" cy="510"/>
            </a:xfrm>
            <a:prstGeom prst="rect">
              <a:avLst/>
            </a:prstGeom>
            <a:solidFill>
              <a:srgbClr val="DCEFF0"/>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300">
                  <a:solidFill>
                    <a:srgbClr val="CC0000"/>
                  </a:solidFill>
                  <a:effectLst>
                    <a:outerShdw blurRad="38100" dist="38100" dir="2700000" algn="tl">
                      <a:srgbClr val="000000"/>
                    </a:outerShdw>
                  </a:effectLst>
                </a:rPr>
                <a:t>Номер ожидаемого байта ТСР-блока,</a:t>
              </a:r>
            </a:p>
            <a:p>
              <a:pPr>
                <a:lnSpc>
                  <a:spcPct val="80000"/>
                </a:lnSpc>
              </a:pPr>
              <a:r>
                <a:rPr lang="ru-RU" altLang="ru-RU" sz="2300">
                  <a:solidFill>
                    <a:srgbClr val="CC0000"/>
                  </a:solidFill>
                  <a:effectLst>
                    <a:outerShdw blurRad="38100" dist="38100" dir="2700000" algn="tl">
                      <a:srgbClr val="000000"/>
                    </a:outerShdw>
                  </a:effectLst>
                </a:rPr>
                <a:t>следующего за последним правильно принятым </a:t>
              </a:r>
              <a:r>
                <a:rPr lang="ru-RU" altLang="ru-RU" sz="2300" i="1">
                  <a:solidFill>
                    <a:srgbClr val="CC0000"/>
                  </a:solidFill>
                  <a:effectLst>
                    <a:outerShdw blurRad="38100" dist="38100" dir="2700000" algn="tl">
                      <a:srgbClr val="000000"/>
                    </a:outerShdw>
                  </a:effectLst>
                </a:rPr>
                <a:t>[N(R)+1]</a:t>
              </a:r>
              <a:r>
                <a:rPr lang="ru-RU" altLang="ru-RU" sz="2300" b="1">
                  <a:solidFill>
                    <a:srgbClr val="CC0000"/>
                  </a:solidFill>
                </a:rPr>
                <a:t> </a:t>
              </a:r>
            </a:p>
          </p:txBody>
        </p:sp>
        <p:sp>
          <p:nvSpPr>
            <p:cNvPr id="618517" name="Text Box 21"/>
            <p:cNvSpPr txBox="1">
              <a:spLocks noChangeArrowheads="1"/>
            </p:cNvSpPr>
            <p:nvPr/>
          </p:nvSpPr>
          <p:spPr bwMode="auto">
            <a:xfrm>
              <a:off x="2880" y="2273"/>
              <a:ext cx="2722" cy="510"/>
            </a:xfrm>
            <a:prstGeom prst="rect">
              <a:avLst/>
            </a:prstGeom>
            <a:solidFill>
              <a:srgbClr val="FEEECE"/>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Размер длины (в октетах)</a:t>
              </a:r>
            </a:p>
            <a:p>
              <a:pPr>
                <a:lnSpc>
                  <a:spcPct val="80000"/>
                </a:lnSpc>
              </a:pPr>
              <a:r>
                <a:rPr lang="ru-RU" altLang="ru-RU" sz="2400">
                  <a:solidFill>
                    <a:srgbClr val="CC0000"/>
                  </a:solidFill>
                  <a:effectLst>
                    <a:outerShdw blurRad="38100" dist="38100" dir="2700000" algn="tl">
                      <a:srgbClr val="000000"/>
                    </a:outerShdw>
                  </a:effectLst>
                </a:rPr>
                <a:t>“скользящего окна”</a:t>
              </a:r>
            </a:p>
          </p:txBody>
        </p:sp>
        <p:sp>
          <p:nvSpPr>
            <p:cNvPr id="618518" name="Text Box 22"/>
            <p:cNvSpPr txBox="1">
              <a:spLocks noChangeArrowheads="1"/>
            </p:cNvSpPr>
            <p:nvPr/>
          </p:nvSpPr>
          <p:spPr bwMode="auto">
            <a:xfrm>
              <a:off x="1774" y="2273"/>
              <a:ext cx="1106" cy="510"/>
            </a:xfrm>
            <a:prstGeom prst="rect">
              <a:avLst/>
            </a:prstGeom>
            <a:solidFill>
              <a:srgbClr val="FCAAF6"/>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1800">
                  <a:solidFill>
                    <a:srgbClr val="CC0000"/>
                  </a:solidFill>
                  <a:effectLst>
                    <a:outerShdw blurRad="38100" dist="38100" dir="2700000" algn="tl">
                      <a:srgbClr val="000000"/>
                    </a:outerShdw>
                  </a:effectLst>
                </a:rPr>
                <a:t>Тип сообщения</a:t>
              </a:r>
            </a:p>
            <a:p>
              <a:pPr>
                <a:lnSpc>
                  <a:spcPct val="85000"/>
                </a:lnSpc>
              </a:pPr>
              <a:r>
                <a:rPr lang="ru-RU" altLang="ru-RU" sz="1800">
                  <a:solidFill>
                    <a:srgbClr val="CC0000"/>
                  </a:solidFill>
                  <a:effectLst>
                    <a:outerShdw blurRad="38100" dist="38100" dir="2700000" algn="tl">
                      <a:srgbClr val="000000"/>
                    </a:outerShdw>
                  </a:effectLst>
                </a:rPr>
                <a:t>(6 битов)</a:t>
              </a:r>
              <a:r>
                <a:rPr lang="ru-RU" altLang="ru-RU" sz="1800" b="1">
                  <a:solidFill>
                    <a:srgbClr val="CC0000"/>
                  </a:solidFill>
                </a:rPr>
                <a:t> </a:t>
              </a:r>
            </a:p>
          </p:txBody>
        </p:sp>
        <p:sp>
          <p:nvSpPr>
            <p:cNvPr id="618519" name="Text Box 23"/>
            <p:cNvSpPr txBox="1">
              <a:spLocks noChangeArrowheads="1"/>
            </p:cNvSpPr>
            <p:nvPr/>
          </p:nvSpPr>
          <p:spPr bwMode="auto">
            <a:xfrm>
              <a:off x="158" y="2273"/>
              <a:ext cx="993" cy="510"/>
            </a:xfrm>
            <a:prstGeom prst="rect">
              <a:avLst/>
            </a:prstGeom>
            <a:solidFill>
              <a:srgbClr val="85FFC8"/>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1300">
                  <a:solidFill>
                    <a:srgbClr val="CC0000"/>
                  </a:solidFill>
                  <a:effectLst>
                    <a:outerShdw blurRad="38100" dist="38100" dir="2700000" algn="tl">
                      <a:srgbClr val="000000"/>
                    </a:outerShdw>
                  </a:effectLst>
                </a:rPr>
                <a:t>Длина заголовка в 32-битовых словах</a:t>
              </a:r>
            </a:p>
            <a:p>
              <a:r>
                <a:rPr lang="ru-RU" altLang="ru-RU" sz="1300">
                  <a:solidFill>
                    <a:srgbClr val="CC0000"/>
                  </a:solidFill>
                  <a:effectLst>
                    <a:outerShdw blurRad="38100" dist="38100" dir="2700000" algn="tl">
                      <a:srgbClr val="000000"/>
                    </a:outerShdw>
                  </a:effectLst>
                </a:rPr>
                <a:t>(6 битов)</a:t>
              </a:r>
              <a:endParaRPr lang="ru-RU" altLang="ru-RU" sz="1300" b="1">
                <a:solidFill>
                  <a:srgbClr val="CC0000"/>
                </a:solidFill>
              </a:endParaRPr>
            </a:p>
          </p:txBody>
        </p:sp>
        <p:sp>
          <p:nvSpPr>
            <p:cNvPr id="618522" name="Text Box 26"/>
            <p:cNvSpPr txBox="1">
              <a:spLocks noChangeArrowheads="1"/>
            </p:cNvSpPr>
            <p:nvPr/>
          </p:nvSpPr>
          <p:spPr bwMode="auto">
            <a:xfrm>
              <a:off x="158" y="3294"/>
              <a:ext cx="3147" cy="510"/>
            </a:xfrm>
            <a:prstGeom prst="rect">
              <a:avLst/>
            </a:prstGeom>
            <a:solidFill>
              <a:srgbClr val="E4A7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r>
                <a:rPr lang="ru-RU" altLang="ru-RU" sz="2300">
                  <a:solidFill>
                    <a:srgbClr val="CC0000"/>
                  </a:solidFill>
                  <a:effectLst>
                    <a:outerShdw blurRad="38100" dist="38100" dir="2700000" algn="tl">
                      <a:srgbClr val="000000"/>
                    </a:outerShdw>
                  </a:effectLst>
                </a:rPr>
                <a:t>Поле “Услуги” (переменная длина)</a:t>
              </a:r>
              <a:r>
                <a:rPr lang="ru-RU" altLang="ru-RU" sz="2300" b="1">
                  <a:solidFill>
                    <a:srgbClr val="CC0000"/>
                  </a:solidFill>
                </a:rPr>
                <a:t> </a:t>
              </a:r>
            </a:p>
          </p:txBody>
        </p:sp>
        <p:sp>
          <p:nvSpPr>
            <p:cNvPr id="618523" name="Text Box 27"/>
            <p:cNvSpPr txBox="1">
              <a:spLocks noChangeArrowheads="1"/>
            </p:cNvSpPr>
            <p:nvPr/>
          </p:nvSpPr>
          <p:spPr bwMode="auto">
            <a:xfrm>
              <a:off x="3305" y="3294"/>
              <a:ext cx="2297" cy="510"/>
            </a:xfrm>
            <a:prstGeom prst="rect">
              <a:avLst/>
            </a:prstGeom>
            <a:solidFill>
              <a:srgbClr val="FFD8D5"/>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a:solidFill>
                    <a:srgbClr val="CC0000"/>
                  </a:solidFill>
                  <a:effectLst>
                    <a:outerShdw blurRad="38100" dist="38100" dir="2700000" algn="tl">
                      <a:srgbClr val="000000"/>
                    </a:outerShdw>
                  </a:effectLst>
                </a:rPr>
                <a:t>Дополнение нулями</a:t>
              </a:r>
            </a:p>
            <a:p>
              <a:pPr>
                <a:lnSpc>
                  <a:spcPct val="80000"/>
                </a:lnSpc>
              </a:pPr>
              <a:r>
                <a:rPr lang="ru-RU" altLang="ru-RU" sz="2400">
                  <a:solidFill>
                    <a:srgbClr val="CC0000"/>
                  </a:solidFill>
                  <a:effectLst>
                    <a:outerShdw blurRad="38100" dist="38100" dir="2700000" algn="tl">
                      <a:srgbClr val="000000"/>
                    </a:outerShdw>
                  </a:effectLst>
                </a:rPr>
                <a:t>до 32-битовой границы</a:t>
              </a:r>
              <a:r>
                <a:rPr lang="ru-RU" altLang="ru-RU" sz="2400" b="1">
                  <a:solidFill>
                    <a:srgbClr val="CC0000"/>
                  </a:solidFill>
                </a:rPr>
                <a:t> </a:t>
              </a:r>
            </a:p>
          </p:txBody>
        </p:sp>
        <p:sp>
          <p:nvSpPr>
            <p:cNvPr id="618524" name="Text Box 28"/>
            <p:cNvSpPr txBox="1">
              <a:spLocks noChangeArrowheads="1"/>
            </p:cNvSpPr>
            <p:nvPr/>
          </p:nvSpPr>
          <p:spPr bwMode="auto">
            <a:xfrm>
              <a:off x="158" y="1253"/>
              <a:ext cx="5444" cy="510"/>
            </a:xfrm>
            <a:prstGeom prst="rect">
              <a:avLst/>
            </a:prstGeom>
            <a:solidFill>
              <a:srgbClr val="BCCAE2"/>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300">
                  <a:solidFill>
                    <a:srgbClr val="CC0000"/>
                  </a:solidFill>
                  <a:effectLst>
                    <a:outerShdw blurRad="38100" dist="38100" dir="2700000" algn="tl">
                      <a:srgbClr val="000000"/>
                    </a:outerShdw>
                  </a:effectLst>
                </a:rPr>
                <a:t>Номер последнего передаваемого байта в</a:t>
              </a:r>
            </a:p>
            <a:p>
              <a:pPr>
                <a:lnSpc>
                  <a:spcPct val="80000"/>
                </a:lnSpc>
              </a:pPr>
              <a:r>
                <a:rPr lang="ru-RU" altLang="ru-RU" sz="2300">
                  <a:solidFill>
                    <a:srgbClr val="CC0000"/>
                  </a:solidFill>
                  <a:effectLst>
                    <a:outerShdw blurRad="38100" dist="38100" dir="2700000" algn="tl">
                      <a:srgbClr val="000000"/>
                    </a:outerShdw>
                  </a:effectLst>
                </a:rPr>
                <a:t>данном </a:t>
              </a:r>
              <a:r>
                <a:rPr lang="en-US" altLang="ru-RU" sz="2300">
                  <a:solidFill>
                    <a:srgbClr val="CC0000"/>
                  </a:solidFill>
                  <a:effectLst>
                    <a:outerShdw blurRad="38100" dist="38100" dir="2700000" algn="tl">
                      <a:srgbClr val="000000"/>
                    </a:outerShdw>
                  </a:effectLst>
                </a:rPr>
                <a:t>ТСР-</a:t>
              </a:r>
              <a:r>
                <a:rPr lang="ru-RU" altLang="ru-RU" sz="2300">
                  <a:solidFill>
                    <a:srgbClr val="CC0000"/>
                  </a:solidFill>
                  <a:effectLst>
                    <a:outerShdw blurRad="38100" dist="38100" dir="2700000" algn="tl">
                      <a:srgbClr val="000000"/>
                    </a:outerShdw>
                  </a:effectLst>
                </a:rPr>
                <a:t>блоке </a:t>
              </a:r>
              <a:r>
                <a:rPr lang="ru-RU" altLang="ru-RU" sz="2300" i="1">
                  <a:solidFill>
                    <a:srgbClr val="CC0000"/>
                  </a:solidFill>
                  <a:effectLst>
                    <a:outerShdw blurRad="38100" dist="38100" dir="2700000" algn="tl">
                      <a:srgbClr val="000000"/>
                    </a:outerShdw>
                  </a:effectLst>
                </a:rPr>
                <a:t>[N(S)]</a:t>
              </a:r>
              <a:r>
                <a:rPr lang="ru-RU" altLang="ru-RU" sz="2300">
                  <a:solidFill>
                    <a:srgbClr val="CC0000"/>
                  </a:solidFill>
                </a:rPr>
                <a:t> </a:t>
              </a:r>
            </a:p>
          </p:txBody>
        </p:sp>
      </p:gr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699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96995" name="Text Box 3"/>
          <p:cNvSpPr txBox="1">
            <a:spLocks noChangeArrowheads="1"/>
          </p:cNvSpPr>
          <p:nvPr/>
        </p:nvSpPr>
        <p:spPr bwMode="auto">
          <a:xfrm>
            <a:off x="250825" y="1314450"/>
            <a:ext cx="8893175"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Char char="§"/>
            </a:pPr>
            <a:r>
              <a:rPr lang="ru-RU" altLang="ru-RU">
                <a:solidFill>
                  <a:srgbClr val="800080"/>
                </a:solidFill>
              </a:rPr>
              <a:t>Поле “</a:t>
            </a:r>
            <a:r>
              <a:rPr lang="ru-RU" altLang="ru-RU" i="1">
                <a:solidFill>
                  <a:srgbClr val="800080"/>
                </a:solidFill>
              </a:rPr>
              <a:t>Номер ожидаемого байта ТСР-блока, следующего за последним правильно принятым</a:t>
            </a:r>
            <a:r>
              <a:rPr lang="ru-RU" altLang="ru-RU">
                <a:solidFill>
                  <a:srgbClr val="800080"/>
                </a:solidFill>
              </a:rPr>
              <a:t>” содержит номер октета, который получатель намерен принять следующим.</a:t>
            </a:r>
          </a:p>
          <a:p>
            <a:pPr>
              <a:buFont typeface="Wingdings" panose="05000000000000000000" pitchFamily="2" charset="2"/>
              <a:buChar char="§"/>
            </a:pPr>
            <a:r>
              <a:rPr lang="ru-RU" altLang="ru-RU">
                <a:solidFill>
                  <a:srgbClr val="800080"/>
                </a:solidFill>
              </a:rPr>
              <a:t>Поле “</a:t>
            </a:r>
            <a:r>
              <a:rPr lang="ru-RU" altLang="ru-RU" i="1">
                <a:solidFill>
                  <a:srgbClr val="800080"/>
                </a:solidFill>
              </a:rPr>
              <a:t>Длина заголовка блока</a:t>
            </a:r>
            <a:r>
              <a:rPr lang="ru-RU" altLang="ru-RU">
                <a:solidFill>
                  <a:srgbClr val="800080"/>
                </a:solidFill>
              </a:rPr>
              <a:t>” (6 битов) определяет длину заголовка ТСР-блока, измеренную в 32-битовых словах. Длина заголовка блока может изме­няться в зависимости от значений, устанавливаемых в поле “</a:t>
            </a:r>
            <a:r>
              <a:rPr lang="ru-RU" altLang="ru-RU" i="1">
                <a:solidFill>
                  <a:srgbClr val="800080"/>
                </a:solidFill>
              </a:rPr>
              <a:t>Услуги</a:t>
            </a:r>
            <a:r>
              <a:rPr lang="ru-RU" altLang="ru-RU">
                <a:solidFill>
                  <a:srgbClr val="800080"/>
                </a:solidFill>
              </a:rPr>
              <a:t>”.</a:t>
            </a:r>
          </a:p>
          <a:p>
            <a:pPr>
              <a:buFont typeface="Wingdings" panose="05000000000000000000" pitchFamily="2" charset="2"/>
              <a:buChar char="§"/>
            </a:pPr>
            <a:r>
              <a:rPr lang="ru-RU" altLang="ru-RU">
                <a:solidFill>
                  <a:srgbClr val="800080"/>
                </a:solidFill>
              </a:rPr>
              <a:t>Поле “</a:t>
            </a:r>
            <a:r>
              <a:rPr lang="ru-RU" altLang="ru-RU" i="1">
                <a:solidFill>
                  <a:srgbClr val="800080"/>
                </a:solidFill>
              </a:rPr>
              <a:t>Зарезервировано</a:t>
            </a:r>
            <a:r>
              <a:rPr lang="ru-RU" altLang="ru-RU">
                <a:solidFill>
                  <a:srgbClr val="800080"/>
                </a:solidFill>
              </a:rPr>
              <a:t>” — резервные биты (4 бита) для последующего использования.</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801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98019" name="Text Box 3"/>
          <p:cNvSpPr txBox="1">
            <a:spLocks noChangeArrowheads="1"/>
          </p:cNvSpPr>
          <p:nvPr/>
        </p:nvSpPr>
        <p:spPr bwMode="auto">
          <a:xfrm>
            <a:off x="250825" y="1358900"/>
            <a:ext cx="8893175" cy="18002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Font typeface="Wingdings" panose="05000000000000000000" pitchFamily="2" charset="2"/>
              <a:buChar char="§"/>
            </a:pPr>
            <a:r>
              <a:rPr lang="ru-RU" altLang="ru-RU">
                <a:solidFill>
                  <a:srgbClr val="800080"/>
                </a:solidFill>
              </a:rPr>
              <a:t>Поле “</a:t>
            </a:r>
            <a:r>
              <a:rPr lang="ru-RU" altLang="ru-RU" i="1">
                <a:solidFill>
                  <a:srgbClr val="800080"/>
                </a:solidFill>
              </a:rPr>
              <a:t>Тип сообщения</a:t>
            </a:r>
            <a:r>
              <a:rPr lang="ru-RU" altLang="ru-RU">
                <a:solidFill>
                  <a:srgbClr val="800080"/>
                </a:solidFill>
              </a:rPr>
              <a:t>” содержит служебные биты (6 битов), определяющие тип сообщения, которые расположены слева направо и означают (устанавливаются в “</a:t>
            </a:r>
            <a:r>
              <a:rPr lang="ru-RU" altLang="ru-RU" i="1">
                <a:solidFill>
                  <a:srgbClr val="800080"/>
                </a:solidFill>
              </a:rPr>
              <a:t>1</a:t>
            </a:r>
            <a:r>
              <a:rPr lang="ru-RU" altLang="ru-RU">
                <a:solidFill>
                  <a:srgbClr val="800080"/>
                </a:solidFill>
              </a:rPr>
              <a:t>”): </a:t>
            </a:r>
          </a:p>
        </p:txBody>
      </p:sp>
      <p:sp>
        <p:nvSpPr>
          <p:cNvPr id="598020" name="Text Box 4"/>
          <p:cNvSpPr txBox="1">
            <a:spLocks noChangeArrowheads="1"/>
          </p:cNvSpPr>
          <p:nvPr/>
        </p:nvSpPr>
        <p:spPr bwMode="auto">
          <a:xfrm>
            <a:off x="522288" y="3114675"/>
            <a:ext cx="8370887" cy="3378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263525" indent="-263525"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SzPct val="60000"/>
              <a:buFont typeface="Wingdings" panose="05000000000000000000" pitchFamily="2" charset="2"/>
              <a:buChar char="q"/>
            </a:pPr>
            <a:r>
              <a:rPr lang="ru-RU" altLang="ru-RU" sz="2400">
                <a:solidFill>
                  <a:srgbClr val="800080"/>
                </a:solidFill>
              </a:rPr>
              <a:t>URG (</a:t>
            </a:r>
            <a:r>
              <a:rPr lang="en-US" altLang="ru-RU" sz="2400">
                <a:solidFill>
                  <a:srgbClr val="800080"/>
                </a:solidFill>
              </a:rPr>
              <a:t>urgent</a:t>
            </a:r>
            <a:r>
              <a:rPr lang="ru-RU" altLang="ru-RU" sz="2400">
                <a:solidFill>
                  <a:srgbClr val="800080"/>
                </a:solidFill>
              </a:rPr>
              <a:t>) — срочное сообщение;</a:t>
            </a:r>
          </a:p>
          <a:p>
            <a:pPr>
              <a:buSzPct val="60000"/>
              <a:buFont typeface="Wingdings" panose="05000000000000000000" pitchFamily="2" charset="2"/>
              <a:buChar char="q"/>
            </a:pPr>
            <a:r>
              <a:rPr lang="ru-RU" altLang="ru-RU" sz="2400">
                <a:solidFill>
                  <a:srgbClr val="800080"/>
                </a:solidFill>
              </a:rPr>
              <a:t>АСК (</a:t>
            </a:r>
            <a:r>
              <a:rPr lang="en-US" altLang="ru-RU" sz="2400">
                <a:solidFill>
                  <a:srgbClr val="800080"/>
                </a:solidFill>
              </a:rPr>
              <a:t>acknowledgment</a:t>
            </a:r>
            <a:r>
              <a:rPr lang="ru-RU" altLang="ru-RU" sz="2400">
                <a:solidFill>
                  <a:srgbClr val="800080"/>
                </a:solidFill>
              </a:rPr>
              <a:t>) — квитанция на принятый блок данных;</a:t>
            </a:r>
          </a:p>
          <a:p>
            <a:pPr>
              <a:buSzPct val="60000"/>
              <a:buFont typeface="Wingdings" panose="05000000000000000000" pitchFamily="2" charset="2"/>
              <a:buChar char="q"/>
            </a:pPr>
            <a:r>
              <a:rPr lang="ru-RU" altLang="ru-RU" sz="2400">
                <a:solidFill>
                  <a:srgbClr val="800080"/>
                </a:solidFill>
              </a:rPr>
              <a:t>PSH (</a:t>
            </a:r>
            <a:r>
              <a:rPr lang="en-US" altLang="ru-RU" sz="2400">
                <a:solidFill>
                  <a:srgbClr val="800080"/>
                </a:solidFill>
              </a:rPr>
              <a:t>push</a:t>
            </a:r>
            <a:r>
              <a:rPr lang="ru-RU" altLang="ru-RU" sz="2400">
                <a:solidFill>
                  <a:srgbClr val="800080"/>
                </a:solidFill>
              </a:rPr>
              <a:t>) — требование отправки сообщения без ожидания заполнения буфера;</a:t>
            </a:r>
          </a:p>
          <a:p>
            <a:pPr>
              <a:buSzPct val="60000"/>
              <a:buFont typeface="Wingdings" panose="05000000000000000000" pitchFamily="2" charset="2"/>
              <a:buChar char="q"/>
            </a:pPr>
            <a:r>
              <a:rPr lang="ru-RU" altLang="ru-RU" sz="2400">
                <a:solidFill>
                  <a:srgbClr val="800080"/>
                </a:solidFill>
              </a:rPr>
              <a:t>RST (</a:t>
            </a:r>
            <a:r>
              <a:rPr lang="en-US" altLang="ru-RU" sz="2400">
                <a:solidFill>
                  <a:srgbClr val="800080"/>
                </a:solidFill>
              </a:rPr>
              <a:t>reset</a:t>
            </a:r>
            <a:r>
              <a:rPr lang="ru-RU" altLang="ru-RU" sz="2400">
                <a:solidFill>
                  <a:srgbClr val="800080"/>
                </a:solidFill>
              </a:rPr>
              <a:t>) — запрос на повторное соединение;</a:t>
            </a:r>
          </a:p>
          <a:p>
            <a:pPr>
              <a:buSzPct val="60000"/>
              <a:buFont typeface="Wingdings" panose="05000000000000000000" pitchFamily="2" charset="2"/>
              <a:buChar char="q"/>
            </a:pPr>
            <a:r>
              <a:rPr lang="ru-RU" altLang="ru-RU" sz="2400">
                <a:solidFill>
                  <a:srgbClr val="800080"/>
                </a:solidFill>
              </a:rPr>
              <a:t>SYN (</a:t>
            </a:r>
            <a:r>
              <a:rPr lang="en-US" altLang="ru-RU" sz="2400">
                <a:solidFill>
                  <a:srgbClr val="800080"/>
                </a:solidFill>
              </a:rPr>
              <a:t>synchronization</a:t>
            </a:r>
            <a:r>
              <a:rPr lang="ru-RU" altLang="ru-RU" sz="2400">
                <a:solidFill>
                  <a:srgbClr val="800080"/>
                </a:solidFill>
              </a:rPr>
              <a:t>) — синхронизация счетчиков (используется при установлении соединения);</a:t>
            </a:r>
          </a:p>
          <a:p>
            <a:pPr>
              <a:buSzPct val="60000"/>
              <a:buFont typeface="Wingdings" panose="05000000000000000000" pitchFamily="2" charset="2"/>
              <a:buChar char="q"/>
            </a:pPr>
            <a:r>
              <a:rPr lang="ru-RU" altLang="ru-RU" sz="2400">
                <a:solidFill>
                  <a:srgbClr val="800080"/>
                </a:solidFill>
              </a:rPr>
              <a:t>FIN (</a:t>
            </a:r>
            <a:r>
              <a:rPr lang="en-US" altLang="ru-RU" sz="2400">
                <a:solidFill>
                  <a:srgbClr val="800080"/>
                </a:solidFill>
              </a:rPr>
              <a:t>finish</a:t>
            </a:r>
            <a:r>
              <a:rPr lang="ru-RU" altLang="ru-RU" sz="2400">
                <a:solidFill>
                  <a:srgbClr val="800080"/>
                </a:solidFill>
              </a:rPr>
              <a:t>) — указывает, что передан последний байт. </a:t>
            </a:r>
          </a:p>
        </p:txBody>
      </p:sp>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006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00067" name="Text Box 3"/>
          <p:cNvSpPr txBox="1">
            <a:spLocks noChangeArrowheads="1"/>
          </p:cNvSpPr>
          <p:nvPr/>
        </p:nvSpPr>
        <p:spPr bwMode="auto">
          <a:xfrm>
            <a:off x="296863" y="1943100"/>
            <a:ext cx="8550275" cy="4362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Char char="§"/>
            </a:pPr>
            <a:r>
              <a:rPr lang="ru-RU" altLang="ru-RU">
                <a:solidFill>
                  <a:srgbClr val="800080"/>
                </a:solidFill>
              </a:rPr>
              <a:t>Поле “</a:t>
            </a:r>
            <a:r>
              <a:rPr lang="ru-RU" altLang="ru-RU" i="1">
                <a:solidFill>
                  <a:srgbClr val="800080"/>
                </a:solidFill>
              </a:rPr>
              <a:t>Размер длины (в октетах) “скользящего окна</a:t>
            </a:r>
            <a:r>
              <a:rPr lang="ru-RU" altLang="ru-RU">
                <a:solidFill>
                  <a:srgbClr val="800080"/>
                </a:solidFill>
              </a:rPr>
              <a:t>” служит для декларации приемного окна (размер “кредита”).</a:t>
            </a:r>
          </a:p>
          <a:p>
            <a:pPr>
              <a:buFont typeface="Wingdings" panose="05000000000000000000" pitchFamily="2" charset="2"/>
              <a:buChar char="§"/>
            </a:pPr>
            <a:r>
              <a:rPr lang="ru-RU" altLang="ru-RU">
                <a:solidFill>
                  <a:srgbClr val="800080"/>
                </a:solidFill>
              </a:rPr>
              <a:t>В поле “</a:t>
            </a:r>
            <a:r>
              <a:rPr lang="ru-RU" altLang="ru-RU" i="1">
                <a:solidFill>
                  <a:srgbClr val="800080"/>
                </a:solidFill>
              </a:rPr>
              <a:t>Контрольная сумма</a:t>
            </a:r>
            <a:r>
              <a:rPr lang="ru-RU" altLang="ru-RU">
                <a:solidFill>
                  <a:srgbClr val="800080"/>
                </a:solidFill>
              </a:rPr>
              <a:t>” помещается контрольная сумма, рассчитанная по блоку и псевдозаголовку (расчет контрольной суммы и сам псевдозаголовок аналогичны UDP-протоколу, за исключением того, что в поле “</a:t>
            </a:r>
            <a:r>
              <a:rPr lang="ru-RU" altLang="ru-RU" i="1">
                <a:solidFill>
                  <a:srgbClr val="800080"/>
                </a:solidFill>
              </a:rPr>
              <a:t>Код протокола</a:t>
            </a:r>
            <a:r>
              <a:rPr lang="ru-RU" altLang="ru-RU">
                <a:solidFill>
                  <a:srgbClr val="800080"/>
                </a:solidFill>
              </a:rPr>
              <a:t>” записывается код TCP-протокола — “</a:t>
            </a:r>
            <a:r>
              <a:rPr lang="ru-RU" altLang="ru-RU" i="1">
                <a:solidFill>
                  <a:srgbClr val="800080"/>
                </a:solidFill>
              </a:rPr>
              <a:t>6”</a:t>
            </a:r>
            <a:r>
              <a:rPr lang="ru-RU" altLang="ru-RU">
                <a:solidFill>
                  <a:srgbClr val="800080"/>
                </a:solidFill>
              </a:rPr>
              <a:t>).</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109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01091" name="Text Box 3"/>
          <p:cNvSpPr txBox="1">
            <a:spLocks noChangeArrowheads="1"/>
          </p:cNvSpPr>
          <p:nvPr/>
        </p:nvSpPr>
        <p:spPr bwMode="auto">
          <a:xfrm>
            <a:off x="190500" y="812800"/>
            <a:ext cx="8753475" cy="6045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63538" indent="-363538" algn="l">
              <a:defRPr>
                <a:solidFill>
                  <a:schemeClr val="tx1"/>
                </a:solidFill>
                <a:latin typeface="Arial" panose="020B0604020202020204" pitchFamily="34" charset="0"/>
                <a:cs typeface="Arial" panose="020B0604020202020204" pitchFamily="34" charset="0"/>
              </a:defRPr>
            </a:lvl1pPr>
            <a:lvl2pPr marL="542925" algn="l">
              <a:defRPr>
                <a:solidFill>
                  <a:schemeClr val="tx1"/>
                </a:solidFill>
                <a:latin typeface="Arial" panose="020B0604020202020204" pitchFamily="34" charset="0"/>
                <a:cs typeface="Arial" panose="020B0604020202020204" pitchFamily="34" charset="0"/>
              </a:defRPr>
            </a:lvl2pPr>
            <a:lvl3pPr algn="l">
              <a:defRPr>
                <a:solidFill>
                  <a:schemeClr val="tx1"/>
                </a:solidFill>
                <a:latin typeface="Arial" panose="020B0604020202020204" pitchFamily="34" charset="0"/>
                <a:cs typeface="Arial" panose="020B0604020202020204" pitchFamily="34" charset="0"/>
              </a:defRPr>
            </a:lvl3pPr>
            <a:lvl4pPr algn="l">
              <a:defRPr>
                <a:solidFill>
                  <a:schemeClr val="tx1"/>
                </a:solidFill>
                <a:latin typeface="Arial" panose="020B0604020202020204" pitchFamily="34" charset="0"/>
                <a:cs typeface="Arial" panose="020B0604020202020204" pitchFamily="34" charset="0"/>
              </a:defRPr>
            </a:lvl4pPr>
            <a:lvl5pPr algn="l">
              <a:defRPr>
                <a:solidFill>
                  <a:schemeClr val="tx1"/>
                </a:solidFill>
                <a:latin typeface="Arial" panose="020B0604020202020204" pitchFamily="34" charset="0"/>
                <a:cs typeface="Arial" panose="020B0604020202020204" pitchFamily="34" charset="0"/>
              </a:defRPr>
            </a:lvl5pPr>
            <a:lvl6pPr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buFont typeface="Wingdings" panose="05000000000000000000" pitchFamily="2" charset="2"/>
              <a:buChar char="§"/>
            </a:pPr>
            <a:r>
              <a:rPr lang="ru-RU" altLang="ru-RU" sz="2600">
                <a:solidFill>
                  <a:srgbClr val="800080"/>
                </a:solidFill>
              </a:rPr>
              <a:t>Поле “</a:t>
            </a:r>
            <a:r>
              <a:rPr lang="ru-RU" altLang="ru-RU" sz="2600" i="1">
                <a:solidFill>
                  <a:srgbClr val="800080"/>
                </a:solidFill>
              </a:rPr>
              <a:t>Указатель окончания передачи срочных данных</a:t>
            </a:r>
            <a:r>
              <a:rPr lang="ru-RU" altLang="ru-RU" sz="2600">
                <a:solidFill>
                  <a:srgbClr val="800080"/>
                </a:solidFill>
              </a:rPr>
              <a:t>” используется совместно с управляющим битом URG. Число, помещаемое в это поле, указывает на конец срочных данных. Срочные данные передаются вне очереди (вне потока — </a:t>
            </a:r>
            <a:r>
              <a:rPr lang="en-US" altLang="ru-RU" sz="2600">
                <a:solidFill>
                  <a:srgbClr val="800080"/>
                </a:solidFill>
              </a:rPr>
              <a:t>out of band</a:t>
            </a:r>
            <a:r>
              <a:rPr lang="ru-RU" altLang="ru-RU" sz="2600">
                <a:solidFill>
                  <a:srgbClr val="800080"/>
                </a:solidFill>
              </a:rPr>
              <a:t>).</a:t>
            </a:r>
          </a:p>
          <a:p>
            <a:pPr>
              <a:buFont typeface="Wingdings" panose="05000000000000000000" pitchFamily="2" charset="2"/>
              <a:buChar char="§"/>
            </a:pPr>
            <a:r>
              <a:rPr lang="ru-RU" altLang="ru-RU" sz="2600">
                <a:solidFill>
                  <a:srgbClr val="800080"/>
                </a:solidFill>
              </a:rPr>
              <a:t>Поле “</a:t>
            </a:r>
            <a:r>
              <a:rPr lang="ru-RU" altLang="ru-RU" sz="2600" i="1">
                <a:solidFill>
                  <a:srgbClr val="800080"/>
                </a:solidFill>
              </a:rPr>
              <a:t>Услуги</a:t>
            </a:r>
            <a:r>
              <a:rPr lang="ru-RU" altLang="ru-RU" sz="2600">
                <a:solidFill>
                  <a:srgbClr val="800080"/>
                </a:solidFill>
              </a:rPr>
              <a:t>” используется для предоставления дополнительных услуг, например таких, как оптимизация передачи путем выбора максимального размера блока (</a:t>
            </a:r>
            <a:r>
              <a:rPr lang="en-US" altLang="ru-RU" sz="2600">
                <a:solidFill>
                  <a:srgbClr val="800080"/>
                </a:solidFill>
              </a:rPr>
              <a:t>maximum segment size</a:t>
            </a:r>
            <a:r>
              <a:rPr lang="ru-RU" altLang="ru-RU" sz="2600">
                <a:solidFill>
                  <a:srgbClr val="800080"/>
                </a:solidFill>
              </a:rPr>
              <a:t>, MSS).</a:t>
            </a:r>
          </a:p>
          <a:p>
            <a:pPr>
              <a:buFont typeface="Wingdings" panose="05000000000000000000" pitchFamily="2" charset="2"/>
              <a:buChar char="§"/>
            </a:pPr>
            <a:r>
              <a:rPr lang="ru-RU" altLang="ru-RU" sz="2600">
                <a:solidFill>
                  <a:srgbClr val="800080"/>
                </a:solidFill>
              </a:rPr>
              <a:t>Поле “</a:t>
            </a:r>
            <a:r>
              <a:rPr lang="ru-RU" altLang="ru-RU" sz="2600" i="1">
                <a:solidFill>
                  <a:srgbClr val="800080"/>
                </a:solidFill>
              </a:rPr>
              <a:t>Дополнение нулями до целого числа 32-битовых слов</a:t>
            </a:r>
            <a:r>
              <a:rPr lang="ru-RU" altLang="ru-RU" sz="2600">
                <a:solidFill>
                  <a:srgbClr val="800080"/>
                </a:solidFill>
              </a:rPr>
              <a:t>” используется для доведения размера заголовка до целого числа 32-битовых слов. </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211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02115" name="Text Box 3"/>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CC0000"/>
                </a:solidFill>
                <a:latin typeface="Tahoma" panose="020B0604030504040204" pitchFamily="34" charset="0"/>
              </a:rPr>
              <a:t>13.4. </a:t>
            </a:r>
            <a:r>
              <a:rPr lang="ru-RU" altLang="ru-RU" sz="2400" b="1">
                <a:solidFill>
                  <a:srgbClr val="CC0000"/>
                </a:solidFill>
              </a:rPr>
              <a:t>Процедурная характеристика ТСР-протокола</a:t>
            </a:r>
            <a:r>
              <a:rPr lang="ru-RU" altLang="ru-RU" sz="2400">
                <a:solidFill>
                  <a:srgbClr val="CC0000"/>
                </a:solidFill>
              </a:rPr>
              <a:t> </a:t>
            </a:r>
          </a:p>
        </p:txBody>
      </p:sp>
      <p:sp>
        <p:nvSpPr>
          <p:cNvPr id="602116" name="Text Box 4"/>
          <p:cNvSpPr txBox="1">
            <a:spLocks noChangeArrowheads="1"/>
          </p:cNvSpPr>
          <p:nvPr/>
        </p:nvSpPr>
        <p:spPr bwMode="auto">
          <a:xfrm>
            <a:off x="250825" y="1584325"/>
            <a:ext cx="8642350" cy="4933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20000"/>
              </a:spcBef>
            </a:pPr>
            <a:r>
              <a:rPr lang="ru-RU" altLang="ru-RU" sz="2600">
                <a:solidFill>
                  <a:srgbClr val="800080"/>
                </a:solidFill>
              </a:rPr>
              <a:t>Процедурная характеристика ТСР-протокола (рис.13.4) включает три фазы информационного обмена: установление соединения, передача данных и разъединение. Важной особенностью процедурной характеристики ТСР-протокола является то, что на всех этапах обмена сообщениями используется только один формат блока, рассмотренный выше. Различие этапов определяется с помощью кодирования поля “</a:t>
            </a:r>
            <a:r>
              <a:rPr lang="ru-RU" altLang="ru-RU" sz="2600" i="1">
                <a:solidFill>
                  <a:srgbClr val="800080"/>
                </a:solidFill>
              </a:rPr>
              <a:t>Тип сообщения</a:t>
            </a:r>
            <a:r>
              <a:rPr lang="ru-RU" altLang="ru-RU" sz="2600">
                <a:solidFill>
                  <a:srgbClr val="800080"/>
                </a:solidFill>
              </a:rPr>
              <a:t>”.</a:t>
            </a:r>
            <a:endParaRPr lang="ru-RU" altLang="ru-RU" sz="2600" b="1">
              <a:solidFill>
                <a:srgbClr val="800080"/>
              </a:solidFill>
            </a:endParaRPr>
          </a:p>
          <a:p>
            <a:pPr>
              <a:spcBef>
                <a:spcPct val="20000"/>
              </a:spcBef>
            </a:pPr>
            <a:r>
              <a:rPr lang="ru-RU" altLang="ru-RU" sz="2600" b="1">
                <a:solidFill>
                  <a:srgbClr val="800080"/>
                </a:solidFill>
              </a:rPr>
              <a:t>Фаза установления соединения ТСР-протокола</a:t>
            </a:r>
            <a:r>
              <a:rPr lang="ru-RU" altLang="ru-RU" sz="2600">
                <a:solidFill>
                  <a:srgbClr val="800080"/>
                </a:solidFill>
              </a:rPr>
              <a:t> (рис.13.5). Механизм установления соединения следующий. </a:t>
            </a: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91" name="Text Box 19"/>
          <p:cNvSpPr txBox="1">
            <a:spLocks noChangeArrowheads="1"/>
          </p:cNvSpPr>
          <p:nvPr/>
        </p:nvSpPr>
        <p:spPr bwMode="auto">
          <a:xfrm>
            <a:off x="0" y="1042988"/>
            <a:ext cx="9144000" cy="56435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Получателем сообщения является прикладная задача (процесс). Процессы изменяются динамически: они могут создаваться и уничтожаться; более того, при  установке связи с некоторым процессом нельзя быть уверенным в том, что во время работы он не будет прерван или уничтожен (например, вследствие перезагрузки </a:t>
            </a:r>
            <a:r>
              <a:rPr lang="en-US" altLang="ru-RU">
                <a:solidFill>
                  <a:srgbClr val="800080"/>
                </a:solidFill>
              </a:rPr>
              <a:t>IP</a:t>
            </a:r>
            <a:r>
              <a:rPr lang="ru-RU" altLang="ru-RU">
                <a:solidFill>
                  <a:srgbClr val="800080"/>
                </a:solidFill>
              </a:rPr>
              <a:t>-узла).</a:t>
            </a:r>
          </a:p>
          <a:p>
            <a:r>
              <a:rPr lang="ru-RU" altLang="ru-RU">
                <a:solidFill>
                  <a:srgbClr val="800080"/>
                </a:solidFill>
              </a:rPr>
              <a:t>Ввод данных, необходимых процессу, и вывод данных производятся через логические (программно организованные) точки — </a:t>
            </a:r>
            <a:r>
              <a:rPr lang="ru-RU" altLang="ru-RU" i="1">
                <a:solidFill>
                  <a:srgbClr val="800080"/>
                </a:solidFill>
              </a:rPr>
              <a:t>пóрты</a:t>
            </a:r>
            <a:r>
              <a:rPr lang="ru-RU" altLang="ru-RU">
                <a:solidFill>
                  <a:srgbClr val="800080"/>
                </a:solidFill>
              </a:rPr>
              <a:t>. Процесс как объект представляется совокупностью портов, через которые он взаимодействует с другими процессами сети.  </a:t>
            </a:r>
          </a:p>
        </p:txBody>
      </p:sp>
      <p:sp>
        <p:nvSpPr>
          <p:cNvPr id="3093" name="Text Box 21"/>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603184" name="Group 48"/>
          <p:cNvGrpSpPr>
            <a:grpSpLocks/>
          </p:cNvGrpSpPr>
          <p:nvPr/>
        </p:nvGrpSpPr>
        <p:grpSpPr bwMode="auto">
          <a:xfrm>
            <a:off x="225425" y="523875"/>
            <a:ext cx="8642350" cy="5353050"/>
            <a:chOff x="142" y="330"/>
            <a:chExt cx="5444" cy="3372"/>
          </a:xfrm>
        </p:grpSpPr>
        <p:sp>
          <p:nvSpPr>
            <p:cNvPr id="603154" name="Rectangle 18"/>
            <p:cNvSpPr>
              <a:spLocks noChangeArrowheads="1"/>
            </p:cNvSpPr>
            <p:nvPr/>
          </p:nvSpPr>
          <p:spPr bwMode="auto">
            <a:xfrm>
              <a:off x="3743" y="1851"/>
              <a:ext cx="1508" cy="1402"/>
            </a:xfrm>
            <a:prstGeom prst="rect">
              <a:avLst/>
            </a:prstGeom>
            <a:noFill/>
            <a:ln w="3810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53" name="Rectangle 17"/>
            <p:cNvSpPr>
              <a:spLocks noChangeArrowheads="1"/>
            </p:cNvSpPr>
            <p:nvPr/>
          </p:nvSpPr>
          <p:spPr bwMode="auto">
            <a:xfrm>
              <a:off x="142" y="2364"/>
              <a:ext cx="3225" cy="1338"/>
            </a:xfrm>
            <a:prstGeom prst="rect">
              <a:avLst/>
            </a:prstGeom>
            <a:noFill/>
            <a:ln w="38100">
              <a:solidFill>
                <a:schemeClr val="hlink"/>
              </a:solidFill>
              <a:prstDash val="dash"/>
              <a:miter lim="800000"/>
              <a:headEnd/>
              <a:tailEnd/>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60" name="Freeform 24"/>
            <p:cNvSpPr>
              <a:spLocks/>
            </p:cNvSpPr>
            <p:nvPr/>
          </p:nvSpPr>
          <p:spPr bwMode="auto">
            <a:xfrm>
              <a:off x="1901" y="1707"/>
              <a:ext cx="169" cy="308"/>
            </a:xfrm>
            <a:custGeom>
              <a:avLst/>
              <a:gdLst>
                <a:gd name="T0" fmla="*/ 2 w 230"/>
                <a:gd name="T1" fmla="*/ 0 h 741"/>
                <a:gd name="T2" fmla="*/ 0 w 230"/>
                <a:gd name="T3" fmla="*/ 738 h 741"/>
                <a:gd name="T4" fmla="*/ 230 w 230"/>
                <a:gd name="T5" fmla="*/ 741 h 741"/>
              </a:gdLst>
              <a:ahLst/>
              <a:cxnLst>
                <a:cxn ang="0">
                  <a:pos x="T0" y="T1"/>
                </a:cxn>
                <a:cxn ang="0">
                  <a:pos x="T2" y="T3"/>
                </a:cxn>
                <a:cxn ang="0">
                  <a:pos x="T4" y="T5"/>
                </a:cxn>
              </a:cxnLst>
              <a:rect l="0" t="0" r="r" b="b"/>
              <a:pathLst>
                <a:path w="230" h="741">
                  <a:moveTo>
                    <a:pt x="2" y="0"/>
                  </a:moveTo>
                  <a:lnTo>
                    <a:pt x="0" y="738"/>
                  </a:lnTo>
                  <a:lnTo>
                    <a:pt x="230" y="741"/>
                  </a:lnTo>
                </a:path>
              </a:pathLst>
            </a:custGeom>
            <a:noFill/>
            <a:ln w="28575" cap="flat" cmpd="sng">
              <a:solidFill>
                <a:srgbClr val="808000"/>
              </a:solidFill>
              <a:prstDash val="lg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62" name="Freeform 26"/>
            <p:cNvSpPr>
              <a:spLocks/>
            </p:cNvSpPr>
            <p:nvPr/>
          </p:nvSpPr>
          <p:spPr bwMode="auto">
            <a:xfrm>
              <a:off x="645" y="1707"/>
              <a:ext cx="1051" cy="719"/>
            </a:xfrm>
            <a:custGeom>
              <a:avLst/>
              <a:gdLst>
                <a:gd name="T0" fmla="*/ 1425 w 1430"/>
                <a:gd name="T1" fmla="*/ 0 h 1995"/>
                <a:gd name="T2" fmla="*/ 1430 w 1430"/>
                <a:gd name="T3" fmla="*/ 858 h 1995"/>
                <a:gd name="T4" fmla="*/ 0 w 1430"/>
                <a:gd name="T5" fmla="*/ 858 h 1995"/>
                <a:gd name="T6" fmla="*/ 0 w 1430"/>
                <a:gd name="T7" fmla="*/ 1995 h 1995"/>
              </a:gdLst>
              <a:ahLst/>
              <a:cxnLst>
                <a:cxn ang="0">
                  <a:pos x="T0" y="T1"/>
                </a:cxn>
                <a:cxn ang="0">
                  <a:pos x="T2" y="T3"/>
                </a:cxn>
                <a:cxn ang="0">
                  <a:pos x="T4" y="T5"/>
                </a:cxn>
                <a:cxn ang="0">
                  <a:pos x="T6" y="T7"/>
                </a:cxn>
              </a:cxnLst>
              <a:rect l="0" t="0" r="r" b="b"/>
              <a:pathLst>
                <a:path w="1430" h="1995">
                  <a:moveTo>
                    <a:pt x="1425" y="0"/>
                  </a:moveTo>
                  <a:lnTo>
                    <a:pt x="1430" y="858"/>
                  </a:lnTo>
                  <a:lnTo>
                    <a:pt x="0" y="858"/>
                  </a:lnTo>
                  <a:lnTo>
                    <a:pt x="0" y="1995"/>
                  </a:lnTo>
                </a:path>
              </a:pathLst>
            </a:custGeom>
            <a:noFill/>
            <a:ln w="28575" cmpd="sng">
              <a:solidFill>
                <a:srgbClr val="808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42" name="Text Box 6"/>
            <p:cNvSpPr txBox="1">
              <a:spLocks noChangeArrowheads="1"/>
            </p:cNvSpPr>
            <p:nvPr/>
          </p:nvSpPr>
          <p:spPr bwMode="auto">
            <a:xfrm>
              <a:off x="2068" y="480"/>
              <a:ext cx="1173" cy="282"/>
            </a:xfrm>
            <a:prstGeom prst="rect">
              <a:avLst/>
            </a:prstGeom>
            <a:solidFill>
              <a:schemeClr val="accent1"/>
            </a:solidFill>
            <a:ln w="38100">
              <a:solidFill>
                <a:schemeClr val="accent2"/>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rgbClr val="FF0000"/>
                  </a:solidFill>
                  <a:effectLst>
                    <a:outerShdw blurRad="38100" dist="38100" dir="2700000" algn="tl">
                      <a:srgbClr val="000000"/>
                    </a:outerShdw>
                  </a:effectLst>
                </a:rPr>
                <a:t>Состояние пассивного ожидания</a:t>
              </a:r>
              <a:endParaRPr lang="ru-RU" altLang="ru-RU" sz="1400">
                <a:solidFill>
                  <a:srgbClr val="FF0000"/>
                </a:solidFill>
                <a:effectLst>
                  <a:outerShdw blurRad="38100" dist="38100" dir="2700000" algn="tl">
                    <a:srgbClr val="000000"/>
                  </a:outerShdw>
                </a:effectLst>
              </a:endParaRPr>
            </a:p>
          </p:txBody>
        </p:sp>
        <p:sp>
          <p:nvSpPr>
            <p:cNvPr id="603143" name="Text Box 7"/>
            <p:cNvSpPr txBox="1">
              <a:spLocks noChangeArrowheads="1"/>
            </p:cNvSpPr>
            <p:nvPr/>
          </p:nvSpPr>
          <p:spPr bwMode="auto">
            <a:xfrm>
              <a:off x="2068" y="932"/>
              <a:ext cx="1173" cy="282"/>
            </a:xfrm>
            <a:prstGeom prst="rect">
              <a:avLst/>
            </a:prstGeom>
            <a:solidFill>
              <a:schemeClr val="accent1"/>
            </a:solidFill>
            <a:ln w="28575">
              <a:solidFill>
                <a:schemeClr val="accent2"/>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rgbClr val="FF0000"/>
                  </a:solidFill>
                  <a:effectLst>
                    <a:outerShdw blurRad="38100" dist="38100" dir="2700000" algn="tl">
                      <a:srgbClr val="000000"/>
                    </a:outerShdw>
                  </a:effectLst>
                </a:rPr>
                <a:t>Состояние ожидания приёма</a:t>
              </a:r>
              <a:endParaRPr lang="ru-RU" altLang="ru-RU" sz="1400">
                <a:solidFill>
                  <a:srgbClr val="FF0000"/>
                </a:solidFill>
                <a:effectLst>
                  <a:outerShdw blurRad="38100" dist="38100" dir="2700000" algn="tl">
                    <a:srgbClr val="000000"/>
                  </a:outerShdw>
                </a:effectLst>
              </a:endParaRPr>
            </a:p>
          </p:txBody>
        </p:sp>
        <p:sp>
          <p:nvSpPr>
            <p:cNvPr id="603144" name="Text Box 8"/>
            <p:cNvSpPr txBox="1">
              <a:spLocks noChangeArrowheads="1"/>
            </p:cNvSpPr>
            <p:nvPr/>
          </p:nvSpPr>
          <p:spPr bwMode="auto">
            <a:xfrm>
              <a:off x="1231" y="1405"/>
              <a:ext cx="1172" cy="367"/>
            </a:xfrm>
            <a:prstGeom prst="rect">
              <a:avLst/>
            </a:prstGeom>
            <a:solidFill>
              <a:schemeClr val="accent1"/>
            </a:solidFill>
            <a:ln w="28575">
              <a:solidFill>
                <a:schemeClr val="accent2"/>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rgbClr val="FF0000"/>
                  </a:solidFill>
                  <a:effectLst>
                    <a:outerShdw blurRad="38100" dist="38100" dir="2700000" algn="tl">
                      <a:srgbClr val="000000"/>
                    </a:outerShdw>
                  </a:effectLst>
                </a:rPr>
                <a:t>Состояние установления соединения</a:t>
              </a:r>
              <a:endParaRPr lang="ru-RU" altLang="ru-RU" sz="1400">
                <a:solidFill>
                  <a:srgbClr val="FF0000"/>
                </a:solidFill>
                <a:effectLst>
                  <a:outerShdw blurRad="38100" dist="38100" dir="2700000" algn="tl">
                    <a:srgbClr val="000000"/>
                  </a:outerShdw>
                </a:effectLst>
              </a:endParaRPr>
            </a:p>
          </p:txBody>
        </p:sp>
        <p:sp>
          <p:nvSpPr>
            <p:cNvPr id="603146" name="Text Box 10"/>
            <p:cNvSpPr txBox="1">
              <a:spLocks noChangeArrowheads="1"/>
            </p:cNvSpPr>
            <p:nvPr/>
          </p:nvSpPr>
          <p:spPr bwMode="auto">
            <a:xfrm>
              <a:off x="2068" y="1886"/>
              <a:ext cx="1173" cy="335"/>
            </a:xfrm>
            <a:prstGeom prst="rect">
              <a:avLst/>
            </a:prstGeom>
            <a:solidFill>
              <a:schemeClr val="accent1"/>
            </a:solidFill>
            <a:ln w="28575">
              <a:solidFill>
                <a:schemeClr val="accent2"/>
              </a:solidFill>
              <a:miter lim="800000"/>
              <a:headEnd/>
              <a:tailEnd/>
            </a:ln>
            <a:effectLst>
              <a:outerShdw dist="35921" dir="2700000" algn="ctr" rotWithShape="0">
                <a:srgbClr val="808080"/>
              </a:outerShdw>
            </a:effectLst>
          </p:spPr>
          <p:txBody>
            <a:bodyPr lIns="0" tIns="0" rIns="0" bIns="0" anchor="ctr" anchorCtr="1"/>
            <a:lstStyle/>
            <a:p>
              <a:r>
                <a:rPr lang="ru-RU" altLang="ru-RU" sz="1400">
                  <a:solidFill>
                    <a:srgbClr val="FF0000"/>
                  </a:solidFill>
                  <a:effectLst>
                    <a:outerShdw blurRad="38100" dist="38100" dir="2700000" algn="tl">
                      <a:srgbClr val="000000"/>
                    </a:outerShdw>
                  </a:effectLst>
                </a:rPr>
                <a:t>Состояние передачи данных</a:t>
              </a:r>
            </a:p>
          </p:txBody>
        </p:sp>
        <p:sp>
          <p:nvSpPr>
            <p:cNvPr id="603148" name="Text Box 12"/>
            <p:cNvSpPr txBox="1">
              <a:spLocks noChangeArrowheads="1"/>
            </p:cNvSpPr>
            <p:nvPr/>
          </p:nvSpPr>
          <p:spPr bwMode="auto">
            <a:xfrm>
              <a:off x="2068" y="2433"/>
              <a:ext cx="1173" cy="404"/>
            </a:xfrm>
            <a:prstGeom prst="rect">
              <a:avLst/>
            </a:prstGeom>
            <a:solidFill>
              <a:schemeClr val="accent1"/>
            </a:solidFill>
            <a:ln w="28575">
              <a:solidFill>
                <a:schemeClr val="accent2"/>
              </a:solidFill>
              <a:miter lim="800000"/>
              <a:headEnd/>
              <a:tailEnd/>
            </a:ln>
            <a:effectLst>
              <a:outerShdw dist="35921" dir="2700000" algn="ctr" rotWithShape="0">
                <a:srgbClr val="FF9933"/>
              </a:outerShdw>
            </a:effectLst>
          </p:spPr>
          <p:txBody>
            <a:bodyPr lIns="0" tIns="0" rIns="0" bIns="0" anchor="ctr" anchorCtr="1"/>
            <a:lstStyle/>
            <a:p>
              <a:r>
                <a:rPr lang="ru-RU" altLang="zh-CN" sz="1600">
                  <a:solidFill>
                    <a:srgbClr val="FF0000"/>
                  </a:solidFill>
                  <a:effectLst>
                    <a:outerShdw blurRad="38100" dist="38100" dir="2700000" algn="tl">
                      <a:srgbClr val="000000"/>
                    </a:outerShdw>
                  </a:effectLst>
                </a:rPr>
                <a:t>Состояние закрытия</a:t>
              </a:r>
              <a:endParaRPr lang="ru-RU" altLang="ru-RU" sz="1600">
                <a:solidFill>
                  <a:srgbClr val="FF0000"/>
                </a:solidFill>
                <a:effectLst>
                  <a:outerShdw blurRad="38100" dist="38100" dir="2700000" algn="tl">
                    <a:srgbClr val="000000"/>
                  </a:outerShdw>
                </a:effectLst>
              </a:endParaRPr>
            </a:p>
          </p:txBody>
        </p:sp>
        <p:sp>
          <p:nvSpPr>
            <p:cNvPr id="603155" name="Line 19"/>
            <p:cNvSpPr>
              <a:spLocks noChangeShapeType="1"/>
            </p:cNvSpPr>
            <p:nvPr/>
          </p:nvSpPr>
          <p:spPr bwMode="auto">
            <a:xfrm>
              <a:off x="2655" y="330"/>
              <a:ext cx="0" cy="144"/>
            </a:xfrm>
            <a:prstGeom prst="line">
              <a:avLst/>
            </a:prstGeom>
            <a:noFill/>
            <a:ln w="28575">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3156" name="Line 20"/>
            <p:cNvSpPr>
              <a:spLocks noChangeShapeType="1"/>
            </p:cNvSpPr>
            <p:nvPr/>
          </p:nvSpPr>
          <p:spPr bwMode="auto">
            <a:xfrm>
              <a:off x="2655" y="762"/>
              <a:ext cx="0" cy="164"/>
            </a:xfrm>
            <a:prstGeom prst="line">
              <a:avLst/>
            </a:prstGeom>
            <a:noFill/>
            <a:ln w="28575">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3157" name="Freeform 21"/>
            <p:cNvSpPr>
              <a:spLocks/>
            </p:cNvSpPr>
            <p:nvPr/>
          </p:nvSpPr>
          <p:spPr bwMode="auto">
            <a:xfrm>
              <a:off x="2737" y="1214"/>
              <a:ext cx="169" cy="267"/>
            </a:xfrm>
            <a:custGeom>
              <a:avLst/>
              <a:gdLst>
                <a:gd name="T0" fmla="*/ 2 w 230"/>
                <a:gd name="T1" fmla="*/ 0 h 741"/>
                <a:gd name="T2" fmla="*/ 0 w 230"/>
                <a:gd name="T3" fmla="*/ 738 h 741"/>
                <a:gd name="T4" fmla="*/ 230 w 230"/>
                <a:gd name="T5" fmla="*/ 741 h 741"/>
              </a:gdLst>
              <a:ahLst/>
              <a:cxnLst>
                <a:cxn ang="0">
                  <a:pos x="T0" y="T1"/>
                </a:cxn>
                <a:cxn ang="0">
                  <a:pos x="T2" y="T3"/>
                </a:cxn>
                <a:cxn ang="0">
                  <a:pos x="T4" y="T5"/>
                </a:cxn>
              </a:cxnLst>
              <a:rect l="0" t="0" r="r" b="b"/>
              <a:pathLst>
                <a:path w="230" h="741">
                  <a:moveTo>
                    <a:pt x="2" y="0"/>
                  </a:moveTo>
                  <a:lnTo>
                    <a:pt x="0" y="738"/>
                  </a:lnTo>
                  <a:lnTo>
                    <a:pt x="230" y="741"/>
                  </a:lnTo>
                </a:path>
              </a:pathLst>
            </a:custGeom>
            <a:noFill/>
            <a:ln w="28575" cmpd="sng">
              <a:solidFill>
                <a:srgbClr val="808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58" name="Freeform 22"/>
            <p:cNvSpPr>
              <a:spLocks/>
            </p:cNvSpPr>
            <p:nvPr/>
          </p:nvSpPr>
          <p:spPr bwMode="auto">
            <a:xfrm>
              <a:off x="2402" y="1214"/>
              <a:ext cx="169" cy="267"/>
            </a:xfrm>
            <a:custGeom>
              <a:avLst/>
              <a:gdLst>
                <a:gd name="T0" fmla="*/ 0 w 230"/>
                <a:gd name="T1" fmla="*/ 740 h 741"/>
                <a:gd name="T2" fmla="*/ 229 w 230"/>
                <a:gd name="T3" fmla="*/ 741 h 741"/>
                <a:gd name="T4" fmla="*/ 230 w 230"/>
                <a:gd name="T5" fmla="*/ 0 h 741"/>
              </a:gdLst>
              <a:ahLst/>
              <a:cxnLst>
                <a:cxn ang="0">
                  <a:pos x="T0" y="T1"/>
                </a:cxn>
                <a:cxn ang="0">
                  <a:pos x="T2" y="T3"/>
                </a:cxn>
                <a:cxn ang="0">
                  <a:pos x="T4" y="T5"/>
                </a:cxn>
              </a:cxnLst>
              <a:rect l="0" t="0" r="r" b="b"/>
              <a:pathLst>
                <a:path w="230" h="741">
                  <a:moveTo>
                    <a:pt x="0" y="740"/>
                  </a:moveTo>
                  <a:lnTo>
                    <a:pt x="229" y="741"/>
                  </a:lnTo>
                  <a:lnTo>
                    <a:pt x="230" y="0"/>
                  </a:lnTo>
                </a:path>
              </a:pathLst>
            </a:custGeom>
            <a:noFill/>
            <a:ln w="28575" cmpd="sng">
              <a:solidFill>
                <a:srgbClr val="808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59" name="Line 23"/>
            <p:cNvSpPr>
              <a:spLocks noChangeShapeType="1"/>
            </p:cNvSpPr>
            <p:nvPr/>
          </p:nvSpPr>
          <p:spPr bwMode="auto">
            <a:xfrm rot="5400000">
              <a:off x="2647" y="1418"/>
              <a:ext cx="0" cy="503"/>
            </a:xfrm>
            <a:prstGeom prst="line">
              <a:avLst/>
            </a:prstGeom>
            <a:noFill/>
            <a:ln w="28575">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3161" name="Freeform 25"/>
            <p:cNvSpPr>
              <a:spLocks/>
            </p:cNvSpPr>
            <p:nvPr/>
          </p:nvSpPr>
          <p:spPr bwMode="auto">
            <a:xfrm>
              <a:off x="980" y="2118"/>
              <a:ext cx="1082" cy="308"/>
            </a:xfrm>
            <a:custGeom>
              <a:avLst/>
              <a:gdLst>
                <a:gd name="T0" fmla="*/ 1474 w 1474"/>
                <a:gd name="T1" fmla="*/ 0 h 855"/>
                <a:gd name="T2" fmla="*/ 6 w 1474"/>
                <a:gd name="T3" fmla="*/ 0 h 855"/>
                <a:gd name="T4" fmla="*/ 0 w 1474"/>
                <a:gd name="T5" fmla="*/ 855 h 855"/>
              </a:gdLst>
              <a:ahLst/>
              <a:cxnLst>
                <a:cxn ang="0">
                  <a:pos x="T0" y="T1"/>
                </a:cxn>
                <a:cxn ang="0">
                  <a:pos x="T2" y="T3"/>
                </a:cxn>
                <a:cxn ang="0">
                  <a:pos x="T4" y="T5"/>
                </a:cxn>
              </a:cxnLst>
              <a:rect l="0" t="0" r="r" b="b"/>
              <a:pathLst>
                <a:path w="1474" h="855">
                  <a:moveTo>
                    <a:pt x="1474" y="0"/>
                  </a:moveTo>
                  <a:lnTo>
                    <a:pt x="6" y="0"/>
                  </a:lnTo>
                  <a:lnTo>
                    <a:pt x="0" y="855"/>
                  </a:lnTo>
                </a:path>
              </a:pathLst>
            </a:custGeom>
            <a:noFill/>
            <a:ln w="28575" cmpd="sng">
              <a:solidFill>
                <a:srgbClr val="808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63" name="Freeform 27"/>
            <p:cNvSpPr>
              <a:spLocks/>
            </p:cNvSpPr>
            <p:nvPr/>
          </p:nvSpPr>
          <p:spPr bwMode="auto">
            <a:xfrm>
              <a:off x="3242" y="1693"/>
              <a:ext cx="250" cy="322"/>
            </a:xfrm>
            <a:custGeom>
              <a:avLst/>
              <a:gdLst>
                <a:gd name="T0" fmla="*/ 399 w 399"/>
                <a:gd name="T1" fmla="*/ 0 h 894"/>
                <a:gd name="T2" fmla="*/ 399 w 399"/>
                <a:gd name="T3" fmla="*/ 894 h 894"/>
                <a:gd name="T4" fmla="*/ 0 w 399"/>
                <a:gd name="T5" fmla="*/ 894 h 894"/>
              </a:gdLst>
              <a:ahLst/>
              <a:cxnLst>
                <a:cxn ang="0">
                  <a:pos x="T0" y="T1"/>
                </a:cxn>
                <a:cxn ang="0">
                  <a:pos x="T2" y="T3"/>
                </a:cxn>
                <a:cxn ang="0">
                  <a:pos x="T4" y="T5"/>
                </a:cxn>
              </a:cxnLst>
              <a:rect l="0" t="0" r="r" b="b"/>
              <a:pathLst>
                <a:path w="399" h="894">
                  <a:moveTo>
                    <a:pt x="399" y="0"/>
                  </a:moveTo>
                  <a:lnTo>
                    <a:pt x="399" y="894"/>
                  </a:lnTo>
                  <a:lnTo>
                    <a:pt x="0" y="894"/>
                  </a:lnTo>
                </a:path>
              </a:pathLst>
            </a:custGeom>
            <a:noFill/>
            <a:ln w="28575" cmpd="sng">
              <a:solidFill>
                <a:srgbClr val="808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64" name="Line 28"/>
            <p:cNvSpPr>
              <a:spLocks noChangeShapeType="1"/>
            </p:cNvSpPr>
            <p:nvPr/>
          </p:nvSpPr>
          <p:spPr bwMode="auto">
            <a:xfrm rot="16200000" flipH="1">
              <a:off x="3576" y="1783"/>
              <a:ext cx="0" cy="670"/>
            </a:xfrm>
            <a:prstGeom prst="line">
              <a:avLst/>
            </a:prstGeom>
            <a:noFill/>
            <a:ln w="28575">
              <a:solidFill>
                <a:srgbClr val="808000"/>
              </a:solidFill>
              <a:prstDash val="lg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3165" name="Freeform 29"/>
            <p:cNvSpPr>
              <a:spLocks/>
            </p:cNvSpPr>
            <p:nvPr/>
          </p:nvSpPr>
          <p:spPr bwMode="auto">
            <a:xfrm>
              <a:off x="1817" y="1070"/>
              <a:ext cx="245" cy="329"/>
            </a:xfrm>
            <a:custGeom>
              <a:avLst/>
              <a:gdLst>
                <a:gd name="T0" fmla="*/ 1474 w 1474"/>
                <a:gd name="T1" fmla="*/ 0 h 855"/>
                <a:gd name="T2" fmla="*/ 6 w 1474"/>
                <a:gd name="T3" fmla="*/ 0 h 855"/>
                <a:gd name="T4" fmla="*/ 0 w 1474"/>
                <a:gd name="T5" fmla="*/ 855 h 855"/>
              </a:gdLst>
              <a:ahLst/>
              <a:cxnLst>
                <a:cxn ang="0">
                  <a:pos x="T0" y="T1"/>
                </a:cxn>
                <a:cxn ang="0">
                  <a:pos x="T2" y="T3"/>
                </a:cxn>
                <a:cxn ang="0">
                  <a:pos x="T4" y="T5"/>
                </a:cxn>
              </a:cxnLst>
              <a:rect l="0" t="0" r="r" b="b"/>
              <a:pathLst>
                <a:path w="1474" h="855">
                  <a:moveTo>
                    <a:pt x="1474" y="0"/>
                  </a:moveTo>
                  <a:lnTo>
                    <a:pt x="6" y="0"/>
                  </a:lnTo>
                  <a:lnTo>
                    <a:pt x="0" y="855"/>
                  </a:lnTo>
                </a:path>
              </a:pathLst>
            </a:custGeom>
            <a:noFill/>
            <a:ln w="28575" cap="flat" cmpd="sng">
              <a:solidFill>
                <a:srgbClr val="808000"/>
              </a:solidFill>
              <a:prstDash val="lgDash"/>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66" name="Freeform 30"/>
            <p:cNvSpPr>
              <a:spLocks/>
            </p:cNvSpPr>
            <p:nvPr/>
          </p:nvSpPr>
          <p:spPr bwMode="auto">
            <a:xfrm rot="-5400000">
              <a:off x="2997" y="903"/>
              <a:ext cx="740" cy="251"/>
            </a:xfrm>
            <a:custGeom>
              <a:avLst/>
              <a:gdLst>
                <a:gd name="T0" fmla="*/ 399 w 399"/>
                <a:gd name="T1" fmla="*/ 0 h 894"/>
                <a:gd name="T2" fmla="*/ 399 w 399"/>
                <a:gd name="T3" fmla="*/ 894 h 894"/>
                <a:gd name="T4" fmla="*/ 0 w 399"/>
                <a:gd name="T5" fmla="*/ 894 h 894"/>
              </a:gdLst>
              <a:ahLst/>
              <a:cxnLst>
                <a:cxn ang="0">
                  <a:pos x="T0" y="T1"/>
                </a:cxn>
                <a:cxn ang="0">
                  <a:pos x="T2" y="T3"/>
                </a:cxn>
                <a:cxn ang="0">
                  <a:pos x="T4" y="T5"/>
                </a:cxn>
              </a:cxnLst>
              <a:rect l="0" t="0" r="r" b="b"/>
              <a:pathLst>
                <a:path w="399" h="894">
                  <a:moveTo>
                    <a:pt x="399" y="0"/>
                  </a:moveTo>
                  <a:lnTo>
                    <a:pt x="399" y="894"/>
                  </a:lnTo>
                  <a:lnTo>
                    <a:pt x="0" y="894"/>
                  </a:lnTo>
                </a:path>
              </a:pathLst>
            </a:custGeom>
            <a:noFill/>
            <a:ln w="28575" cmpd="sng">
              <a:solidFill>
                <a:srgbClr val="808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67" name="Line 31"/>
            <p:cNvSpPr>
              <a:spLocks noChangeShapeType="1"/>
            </p:cNvSpPr>
            <p:nvPr/>
          </p:nvSpPr>
          <p:spPr bwMode="auto">
            <a:xfrm>
              <a:off x="645" y="2837"/>
              <a:ext cx="0" cy="165"/>
            </a:xfrm>
            <a:prstGeom prst="line">
              <a:avLst/>
            </a:prstGeom>
            <a:noFill/>
            <a:ln w="28575">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3168" name="Line 32"/>
            <p:cNvSpPr>
              <a:spLocks noChangeShapeType="1"/>
            </p:cNvSpPr>
            <p:nvPr/>
          </p:nvSpPr>
          <p:spPr bwMode="auto">
            <a:xfrm>
              <a:off x="2822" y="2837"/>
              <a:ext cx="0" cy="165"/>
            </a:xfrm>
            <a:prstGeom prst="line">
              <a:avLst/>
            </a:prstGeom>
            <a:noFill/>
            <a:ln w="28575">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3169" name="Line 33"/>
            <p:cNvSpPr>
              <a:spLocks noChangeShapeType="1"/>
            </p:cNvSpPr>
            <p:nvPr/>
          </p:nvSpPr>
          <p:spPr bwMode="auto">
            <a:xfrm rot="-5400000">
              <a:off x="1733" y="2893"/>
              <a:ext cx="0" cy="670"/>
            </a:xfrm>
            <a:prstGeom prst="line">
              <a:avLst/>
            </a:prstGeom>
            <a:noFill/>
            <a:ln w="28575">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3171" name="Freeform 35"/>
            <p:cNvSpPr>
              <a:spLocks/>
            </p:cNvSpPr>
            <p:nvPr/>
          </p:nvSpPr>
          <p:spPr bwMode="auto">
            <a:xfrm>
              <a:off x="3240" y="590"/>
              <a:ext cx="2345" cy="2710"/>
            </a:xfrm>
            <a:custGeom>
              <a:avLst/>
              <a:gdLst>
                <a:gd name="T0" fmla="*/ 0 w 3191"/>
                <a:gd name="T1" fmla="*/ 7315 h 7315"/>
                <a:gd name="T2" fmla="*/ 3191 w 3191"/>
                <a:gd name="T3" fmla="*/ 7311 h 7315"/>
                <a:gd name="T4" fmla="*/ 3191 w 3191"/>
                <a:gd name="T5" fmla="*/ 0 h 7315"/>
                <a:gd name="T6" fmla="*/ 7 w 3191"/>
                <a:gd name="T7" fmla="*/ 0 h 7315"/>
              </a:gdLst>
              <a:ahLst/>
              <a:cxnLst>
                <a:cxn ang="0">
                  <a:pos x="T0" y="T1"/>
                </a:cxn>
                <a:cxn ang="0">
                  <a:pos x="T2" y="T3"/>
                </a:cxn>
                <a:cxn ang="0">
                  <a:pos x="T4" y="T5"/>
                </a:cxn>
                <a:cxn ang="0">
                  <a:pos x="T6" y="T7"/>
                </a:cxn>
              </a:cxnLst>
              <a:rect l="0" t="0" r="r" b="b"/>
              <a:pathLst>
                <a:path w="3191" h="7315">
                  <a:moveTo>
                    <a:pt x="0" y="7315"/>
                  </a:moveTo>
                  <a:lnTo>
                    <a:pt x="3191" y="7311"/>
                  </a:lnTo>
                  <a:lnTo>
                    <a:pt x="3191" y="0"/>
                  </a:lnTo>
                  <a:lnTo>
                    <a:pt x="7" y="0"/>
                  </a:lnTo>
                </a:path>
              </a:pathLst>
            </a:custGeom>
            <a:noFill/>
            <a:ln w="28575" cmpd="sng">
              <a:solidFill>
                <a:srgbClr val="808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72" name="Line 36"/>
            <p:cNvSpPr>
              <a:spLocks noChangeShapeType="1"/>
            </p:cNvSpPr>
            <p:nvPr/>
          </p:nvSpPr>
          <p:spPr bwMode="auto">
            <a:xfrm rot="16200000" flipH="1">
              <a:off x="5335" y="2462"/>
              <a:ext cx="0" cy="503"/>
            </a:xfrm>
            <a:prstGeom prst="line">
              <a:avLst/>
            </a:prstGeom>
            <a:noFill/>
            <a:ln w="28575">
              <a:solidFill>
                <a:srgbClr val="808000"/>
              </a:solidFill>
              <a:prstDash val="lg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3173" name="Text Box 37"/>
            <p:cNvSpPr txBox="1">
              <a:spLocks noChangeArrowheads="1"/>
            </p:cNvSpPr>
            <p:nvPr/>
          </p:nvSpPr>
          <p:spPr bwMode="auto">
            <a:xfrm>
              <a:off x="228" y="3515"/>
              <a:ext cx="2217" cy="142"/>
            </a:xfrm>
            <a:prstGeom prst="rect">
              <a:avLst/>
            </a:prstGeom>
            <a:noFill/>
            <a:ln>
              <a:noFill/>
            </a:ln>
            <a:effectLst>
              <a:outerShdw dist="127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600" i="1">
                  <a:solidFill>
                    <a:srgbClr val="FF0000"/>
                  </a:solidFill>
                </a:rPr>
                <a:t>Активное закрытие (отправитель)</a:t>
              </a:r>
              <a:endParaRPr lang="ru-RU" altLang="ru-RU" sz="1600" i="1">
                <a:solidFill>
                  <a:srgbClr val="FF0000"/>
                </a:solidFill>
              </a:endParaRPr>
            </a:p>
          </p:txBody>
        </p:sp>
        <p:sp>
          <p:nvSpPr>
            <p:cNvPr id="603174" name="Text Box 38"/>
            <p:cNvSpPr txBox="1">
              <a:spLocks noChangeArrowheads="1"/>
            </p:cNvSpPr>
            <p:nvPr/>
          </p:nvSpPr>
          <p:spPr bwMode="auto">
            <a:xfrm>
              <a:off x="3827" y="2960"/>
              <a:ext cx="1340" cy="293"/>
            </a:xfrm>
            <a:prstGeom prst="rect">
              <a:avLst/>
            </a:prstGeom>
            <a:noFill/>
            <a:ln>
              <a:noFill/>
            </a:ln>
            <a:effectLst>
              <a:outerShdw dist="127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l">
                <a:lnSpc>
                  <a:spcPct val="85000"/>
                </a:lnSpc>
              </a:pPr>
              <a:r>
                <a:rPr lang="ru-RU" altLang="zh-CN" sz="1600" i="1">
                  <a:solidFill>
                    <a:srgbClr val="FF0000"/>
                  </a:solidFill>
                </a:rPr>
                <a:t>Пассивное закрытие</a:t>
              </a:r>
            </a:p>
            <a:p>
              <a:pPr algn="l">
                <a:lnSpc>
                  <a:spcPct val="85000"/>
                </a:lnSpc>
              </a:pPr>
              <a:r>
                <a:rPr lang="ru-RU" altLang="zh-CN" sz="1600" i="1">
                  <a:solidFill>
                    <a:srgbClr val="FF0000"/>
                  </a:solidFill>
                </a:rPr>
                <a:t>(получатель)</a:t>
              </a:r>
              <a:endParaRPr lang="ru-RU" altLang="ru-RU" sz="1600" i="1">
                <a:solidFill>
                  <a:srgbClr val="FF0000"/>
                </a:solidFill>
              </a:endParaRPr>
            </a:p>
          </p:txBody>
        </p:sp>
        <p:sp>
          <p:nvSpPr>
            <p:cNvPr id="603175" name="Line 39"/>
            <p:cNvSpPr>
              <a:spLocks noChangeShapeType="1"/>
            </p:cNvSpPr>
            <p:nvPr/>
          </p:nvSpPr>
          <p:spPr bwMode="auto">
            <a:xfrm>
              <a:off x="4497" y="2221"/>
              <a:ext cx="0" cy="328"/>
            </a:xfrm>
            <a:prstGeom prst="line">
              <a:avLst/>
            </a:prstGeom>
            <a:noFill/>
            <a:ln w="28575">
              <a:solidFill>
                <a:srgbClr val="808000"/>
              </a:solidFill>
              <a:prstDash val="lgDash"/>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3176" name="Line 40"/>
            <p:cNvSpPr>
              <a:spLocks noChangeShapeType="1"/>
            </p:cNvSpPr>
            <p:nvPr/>
          </p:nvSpPr>
          <p:spPr bwMode="auto">
            <a:xfrm>
              <a:off x="1398" y="2652"/>
              <a:ext cx="670" cy="0"/>
            </a:xfrm>
            <a:prstGeom prst="line">
              <a:avLst/>
            </a:prstGeom>
            <a:noFill/>
            <a:ln w="28575">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3147" name="Text Box 11"/>
            <p:cNvSpPr txBox="1">
              <a:spLocks noChangeArrowheads="1"/>
            </p:cNvSpPr>
            <p:nvPr/>
          </p:nvSpPr>
          <p:spPr bwMode="auto">
            <a:xfrm>
              <a:off x="226" y="2433"/>
              <a:ext cx="1172" cy="404"/>
            </a:xfrm>
            <a:prstGeom prst="rect">
              <a:avLst/>
            </a:prstGeom>
            <a:solidFill>
              <a:schemeClr val="accent1"/>
            </a:solidFill>
            <a:ln w="28575">
              <a:solidFill>
                <a:schemeClr val="accent2"/>
              </a:solidFill>
              <a:miter lim="800000"/>
              <a:headEnd/>
              <a:tailEnd/>
            </a:ln>
            <a:effectLst>
              <a:outerShdw dist="35921" dir="2700000" algn="ctr" rotWithShape="0">
                <a:srgbClr val="FF9933"/>
              </a:outerShdw>
            </a:effectLst>
          </p:spPr>
          <p:txBody>
            <a:bodyPr lIns="0" tIns="0" rIns="0" bIns="0" anchor="ctr" anchorCtr="1"/>
            <a:lstStyle/>
            <a:p>
              <a:pPr>
                <a:lnSpc>
                  <a:spcPct val="90000"/>
                </a:lnSpc>
              </a:pPr>
              <a:r>
                <a:rPr lang="ru-RU" altLang="zh-CN" sz="1200">
                  <a:solidFill>
                    <a:srgbClr val="FF0000"/>
                  </a:solidFill>
                  <a:effectLst>
                    <a:outerShdw blurRad="38100" dist="38100" dir="2700000" algn="tl">
                      <a:srgbClr val="000000"/>
                    </a:outerShdw>
                  </a:effectLst>
                </a:rPr>
                <a:t>Состояние ожидания первой квитанции на завершение соединения</a:t>
              </a:r>
              <a:endParaRPr lang="ru-RU" altLang="ru-RU" sz="1200">
                <a:solidFill>
                  <a:srgbClr val="FF0000"/>
                </a:solidFill>
                <a:effectLst>
                  <a:outerShdw blurRad="38100" dist="38100" dir="2700000" algn="tl">
                    <a:srgbClr val="000000"/>
                  </a:outerShdw>
                </a:effectLst>
              </a:endParaRPr>
            </a:p>
          </p:txBody>
        </p:sp>
        <p:sp>
          <p:nvSpPr>
            <p:cNvPr id="603170" name="Freeform 34"/>
            <p:cNvSpPr>
              <a:spLocks/>
            </p:cNvSpPr>
            <p:nvPr/>
          </p:nvSpPr>
          <p:spPr bwMode="auto">
            <a:xfrm>
              <a:off x="1010" y="2846"/>
              <a:ext cx="1477" cy="156"/>
            </a:xfrm>
            <a:custGeom>
              <a:avLst/>
              <a:gdLst>
                <a:gd name="T0" fmla="*/ 0 w 1477"/>
                <a:gd name="T1" fmla="*/ 0 h 156"/>
                <a:gd name="T2" fmla="*/ 2 w 1477"/>
                <a:gd name="T3" fmla="*/ 48 h 156"/>
                <a:gd name="T4" fmla="*/ 1475 w 1477"/>
                <a:gd name="T5" fmla="*/ 44 h 156"/>
                <a:gd name="T6" fmla="*/ 1477 w 1477"/>
                <a:gd name="T7" fmla="*/ 156 h 156"/>
              </a:gdLst>
              <a:ahLst/>
              <a:cxnLst>
                <a:cxn ang="0">
                  <a:pos x="T0" y="T1"/>
                </a:cxn>
                <a:cxn ang="0">
                  <a:pos x="T2" y="T3"/>
                </a:cxn>
                <a:cxn ang="0">
                  <a:pos x="T4" y="T5"/>
                </a:cxn>
                <a:cxn ang="0">
                  <a:pos x="T6" y="T7"/>
                </a:cxn>
              </a:cxnLst>
              <a:rect l="0" t="0" r="r" b="b"/>
              <a:pathLst>
                <a:path w="1477" h="156">
                  <a:moveTo>
                    <a:pt x="0" y="0"/>
                  </a:moveTo>
                  <a:lnTo>
                    <a:pt x="2" y="48"/>
                  </a:lnTo>
                  <a:lnTo>
                    <a:pt x="1475" y="44"/>
                  </a:lnTo>
                  <a:lnTo>
                    <a:pt x="1477" y="156"/>
                  </a:lnTo>
                </a:path>
              </a:pathLst>
            </a:custGeom>
            <a:noFill/>
            <a:ln w="28575" cmpd="sng">
              <a:solidFill>
                <a:srgbClr val="808000"/>
              </a:solidFill>
              <a:round/>
              <a:headEnd type="none" w="med" len="med"/>
              <a:tailEnd type="triangle" w="lg" len="lg"/>
            </a:ln>
            <a:extLst>
              <a:ext uri="{909E8E84-426E-40DD-AFC4-6F175D3DCCD1}">
                <a14:hiddenFill xmlns:a14="http://schemas.microsoft.com/office/drawing/2010/main">
                  <a:solidFill>
                    <a:srgbClr val="FFFFFF"/>
                  </a:solidFill>
                </a14:hiddenFill>
              </a:ext>
            </a:extLst>
          </p:spPr>
          <p:txBody>
            <a:bodyPr/>
            <a:lstStyle/>
            <a:p>
              <a:endParaRPr lang="ru-RU"/>
            </a:p>
          </p:txBody>
        </p:sp>
        <p:sp>
          <p:nvSpPr>
            <p:cNvPr id="603177" name="Text Box 41"/>
            <p:cNvSpPr txBox="1">
              <a:spLocks noChangeArrowheads="1"/>
            </p:cNvSpPr>
            <p:nvPr/>
          </p:nvSpPr>
          <p:spPr bwMode="auto">
            <a:xfrm>
              <a:off x="213" y="3012"/>
              <a:ext cx="1172" cy="404"/>
            </a:xfrm>
            <a:prstGeom prst="rect">
              <a:avLst/>
            </a:prstGeom>
            <a:solidFill>
              <a:schemeClr val="accent1"/>
            </a:solidFill>
            <a:ln w="28575">
              <a:solidFill>
                <a:schemeClr val="accent2"/>
              </a:solidFill>
              <a:miter lim="800000"/>
              <a:headEnd/>
              <a:tailEnd/>
            </a:ln>
            <a:effectLst>
              <a:outerShdw dist="35921" dir="2700000" algn="ctr" rotWithShape="0">
                <a:srgbClr val="FF9933"/>
              </a:outerShdw>
            </a:effectLst>
          </p:spPr>
          <p:txBody>
            <a:bodyPr lIns="0" tIns="0" rIns="0" bIns="0" anchor="ctr" anchorCtr="1"/>
            <a:lstStyle/>
            <a:p>
              <a:pPr>
                <a:lnSpc>
                  <a:spcPct val="90000"/>
                </a:lnSpc>
              </a:pPr>
              <a:r>
                <a:rPr lang="ru-RU" altLang="zh-CN" sz="1200">
                  <a:solidFill>
                    <a:srgbClr val="FF0000"/>
                  </a:solidFill>
                  <a:effectLst>
                    <a:outerShdw blurRad="38100" dist="38100" dir="2700000" algn="tl">
                      <a:srgbClr val="000000"/>
                    </a:outerShdw>
                  </a:effectLst>
                </a:rPr>
                <a:t>Состояние ожидания второй квитанции на завершение соединения</a:t>
              </a:r>
              <a:endParaRPr lang="ru-RU" altLang="ru-RU" sz="1200">
                <a:solidFill>
                  <a:srgbClr val="FF0000"/>
                </a:solidFill>
                <a:effectLst>
                  <a:outerShdw blurRad="38100" dist="38100" dir="2700000" algn="tl">
                    <a:srgbClr val="000000"/>
                  </a:outerShdw>
                </a:effectLst>
              </a:endParaRPr>
            </a:p>
          </p:txBody>
        </p:sp>
        <p:sp>
          <p:nvSpPr>
            <p:cNvPr id="603179" name="Text Box 43"/>
            <p:cNvSpPr txBox="1">
              <a:spLocks noChangeArrowheads="1"/>
            </p:cNvSpPr>
            <p:nvPr/>
          </p:nvSpPr>
          <p:spPr bwMode="auto">
            <a:xfrm>
              <a:off x="2907" y="1408"/>
              <a:ext cx="1172" cy="367"/>
            </a:xfrm>
            <a:prstGeom prst="rect">
              <a:avLst/>
            </a:prstGeom>
            <a:solidFill>
              <a:schemeClr val="accent1"/>
            </a:solidFill>
            <a:ln w="28575">
              <a:solidFill>
                <a:schemeClr val="accent2"/>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rgbClr val="FF0000"/>
                  </a:solidFill>
                  <a:effectLst>
                    <a:outerShdw blurRad="38100" dist="38100" dir="2700000" algn="tl">
                      <a:srgbClr val="000000"/>
                    </a:outerShdw>
                  </a:effectLst>
                </a:rPr>
                <a:t>Состояние установления соединения</a:t>
              </a:r>
              <a:endParaRPr lang="ru-RU" altLang="ru-RU" sz="1400">
                <a:solidFill>
                  <a:srgbClr val="FF0000"/>
                </a:solidFill>
                <a:effectLst>
                  <a:outerShdw blurRad="38100" dist="38100" dir="2700000" algn="tl">
                    <a:srgbClr val="000000"/>
                  </a:outerShdw>
                </a:effectLst>
              </a:endParaRPr>
            </a:p>
          </p:txBody>
        </p:sp>
        <p:sp>
          <p:nvSpPr>
            <p:cNvPr id="603180" name="Text Box 44"/>
            <p:cNvSpPr txBox="1">
              <a:spLocks noChangeArrowheads="1"/>
            </p:cNvSpPr>
            <p:nvPr/>
          </p:nvSpPr>
          <p:spPr bwMode="auto">
            <a:xfrm>
              <a:off x="3924" y="1911"/>
              <a:ext cx="1172" cy="367"/>
            </a:xfrm>
            <a:prstGeom prst="rect">
              <a:avLst/>
            </a:prstGeom>
            <a:solidFill>
              <a:schemeClr val="accent1"/>
            </a:solidFill>
            <a:ln w="28575">
              <a:solidFill>
                <a:schemeClr val="accent2"/>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rgbClr val="FF0000"/>
                  </a:solidFill>
                  <a:effectLst>
                    <a:outerShdw blurRad="38100" dist="38100" dir="2700000" algn="tl">
                      <a:srgbClr val="000000"/>
                    </a:outerShdw>
                  </a:effectLst>
                </a:rPr>
                <a:t>Состояние завершения соединения</a:t>
              </a:r>
              <a:endParaRPr lang="ru-RU" altLang="ru-RU" sz="1400">
                <a:solidFill>
                  <a:srgbClr val="FF0000"/>
                </a:solidFill>
                <a:effectLst>
                  <a:outerShdw blurRad="38100" dist="38100" dir="2700000" algn="tl">
                    <a:srgbClr val="000000"/>
                  </a:outerShdw>
                </a:effectLst>
              </a:endParaRPr>
            </a:p>
          </p:txBody>
        </p:sp>
        <p:sp>
          <p:nvSpPr>
            <p:cNvPr id="603181" name="Text Box 45"/>
            <p:cNvSpPr txBox="1">
              <a:spLocks noChangeArrowheads="1"/>
            </p:cNvSpPr>
            <p:nvPr/>
          </p:nvSpPr>
          <p:spPr bwMode="auto">
            <a:xfrm>
              <a:off x="3895" y="2552"/>
              <a:ext cx="1172" cy="367"/>
            </a:xfrm>
            <a:prstGeom prst="rect">
              <a:avLst/>
            </a:prstGeom>
            <a:solidFill>
              <a:schemeClr val="accent1"/>
            </a:solidFill>
            <a:ln w="28575">
              <a:solidFill>
                <a:schemeClr val="accent2"/>
              </a:solidFill>
              <a:miter lim="800000"/>
              <a:headEnd/>
              <a:tailEnd/>
            </a:ln>
            <a:effectLst>
              <a:outerShdw dist="35921" dir="2700000" algn="ctr" rotWithShape="0">
                <a:srgbClr val="FF9933"/>
              </a:outerShdw>
            </a:effectLst>
          </p:spPr>
          <p:txBody>
            <a:bodyPr lIns="0" tIns="0" rIns="0" bIns="0" anchor="ctr" anchorCtr="1"/>
            <a:lstStyle/>
            <a:p>
              <a:pPr>
                <a:lnSpc>
                  <a:spcPct val="80000"/>
                </a:lnSpc>
              </a:pPr>
              <a:r>
                <a:rPr lang="ru-RU" altLang="zh-CN" sz="1400">
                  <a:solidFill>
                    <a:srgbClr val="FF0000"/>
                  </a:solidFill>
                  <a:effectLst>
                    <a:outerShdw blurRad="38100" dist="38100" dir="2700000" algn="tl">
                      <a:srgbClr val="000000"/>
                    </a:outerShdw>
                  </a:effectLst>
                </a:rPr>
                <a:t>Состояние окончательного квитирования</a:t>
              </a:r>
              <a:endParaRPr lang="ru-RU" altLang="ru-RU" sz="1400">
                <a:solidFill>
                  <a:srgbClr val="FF0000"/>
                </a:solidFill>
                <a:effectLst>
                  <a:outerShdw blurRad="38100" dist="38100" dir="2700000" algn="tl">
                    <a:srgbClr val="000000"/>
                  </a:outerShdw>
                </a:effectLst>
              </a:endParaRPr>
            </a:p>
          </p:txBody>
        </p:sp>
        <p:sp>
          <p:nvSpPr>
            <p:cNvPr id="603182" name="Text Box 46"/>
            <p:cNvSpPr txBox="1">
              <a:spLocks noChangeArrowheads="1"/>
            </p:cNvSpPr>
            <p:nvPr/>
          </p:nvSpPr>
          <p:spPr bwMode="auto">
            <a:xfrm>
              <a:off x="2070" y="3005"/>
              <a:ext cx="1172" cy="488"/>
            </a:xfrm>
            <a:prstGeom prst="rect">
              <a:avLst/>
            </a:prstGeom>
            <a:solidFill>
              <a:schemeClr val="accent1"/>
            </a:solidFill>
            <a:ln w="28575">
              <a:solidFill>
                <a:schemeClr val="accent2"/>
              </a:solidFill>
              <a:miter lim="800000"/>
              <a:headEnd/>
              <a:tailEnd/>
            </a:ln>
            <a:effectLst>
              <a:outerShdw dist="35921" dir="2700000" algn="ctr" rotWithShape="0">
                <a:srgbClr val="FF9933"/>
              </a:outerShdw>
            </a:effectLst>
          </p:spPr>
          <p:txBody>
            <a:bodyPr lIns="0" tIns="0" rIns="0" bIns="0" anchor="ctr" anchorCtr="1"/>
            <a:lstStyle/>
            <a:p>
              <a:pPr>
                <a:lnSpc>
                  <a:spcPct val="90000"/>
                </a:lnSpc>
              </a:pPr>
              <a:r>
                <a:rPr lang="ru-RU" altLang="zh-CN" sz="1200">
                  <a:solidFill>
                    <a:srgbClr val="FF0000"/>
                  </a:solidFill>
                  <a:effectLst>
                    <a:outerShdw blurRad="38100" dist="38100" dir="2700000" algn="tl">
                      <a:srgbClr val="000000"/>
                    </a:outerShdw>
                  </a:effectLst>
                </a:rPr>
                <a:t>Состояние ожидания квитанций на подтверждение завершения соединения</a:t>
              </a:r>
              <a:endParaRPr lang="ru-RU" altLang="ru-RU" sz="1200">
                <a:solidFill>
                  <a:srgbClr val="FF0000"/>
                </a:solidFill>
                <a:effectLst>
                  <a:outerShdw blurRad="38100" dist="38100" dir="2700000" algn="tl">
                    <a:srgbClr val="000000"/>
                  </a:outerShdw>
                </a:effectLst>
              </a:endParaRPr>
            </a:p>
          </p:txBody>
        </p:sp>
      </p:grpSp>
      <p:sp>
        <p:nvSpPr>
          <p:cNvPr id="60313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03178" name="Text Box 42"/>
          <p:cNvSpPr txBox="1">
            <a:spLocks noChangeArrowheads="1"/>
          </p:cNvSpPr>
          <p:nvPr/>
        </p:nvSpPr>
        <p:spPr bwMode="auto">
          <a:xfrm>
            <a:off x="212725" y="5961063"/>
            <a:ext cx="8567738"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800080"/>
                </a:solidFill>
              </a:rPr>
              <a:t>Рис.13.4. Блок-схема процедурной характеристики ТСР-протокола</a:t>
            </a:r>
            <a:r>
              <a:rPr lang="ru-RU" altLang="ru-RU" sz="2400">
                <a:solidFill>
                  <a:srgbClr val="800080"/>
                </a:solidFill>
              </a:rPr>
              <a:t> </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6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04163" name="Text Box 3"/>
          <p:cNvSpPr txBox="1">
            <a:spLocks noChangeArrowheads="1"/>
          </p:cNvSpPr>
          <p:nvPr/>
        </p:nvSpPr>
        <p:spPr bwMode="auto">
          <a:xfrm>
            <a:off x="212725" y="1052513"/>
            <a:ext cx="866775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a:solidFill>
                  <a:srgbClr val="800080"/>
                </a:solidFill>
              </a:rPr>
              <a:t>Изначально программный модуль, реализующий ТСР-протокол, загружен и находится в состоянии пассивного ожидания (компьютер включен, но информация не принимается и не передается). Процесс — инициатор соединения — обращается к своей ОС с запросом на установление соединения: на приём (</a:t>
            </a:r>
            <a:r>
              <a:rPr lang="en-US" altLang="ru-RU" sz="2600">
                <a:solidFill>
                  <a:srgbClr val="800080"/>
                </a:solidFill>
              </a:rPr>
              <a:t>passive open</a:t>
            </a:r>
            <a:r>
              <a:rPr lang="ru-RU" altLang="ru-RU" sz="2600">
                <a:solidFill>
                  <a:srgbClr val="800080"/>
                </a:solidFill>
              </a:rPr>
              <a:t>) или на передачу (</a:t>
            </a:r>
            <a:r>
              <a:rPr lang="en-US" altLang="ru-RU" sz="2600">
                <a:solidFill>
                  <a:srgbClr val="800080"/>
                </a:solidFill>
              </a:rPr>
              <a:t>active open</a:t>
            </a:r>
            <a:r>
              <a:rPr lang="ru-RU" altLang="ru-RU" sz="2600">
                <a:solidFill>
                  <a:srgbClr val="800080"/>
                </a:solidFill>
              </a:rPr>
              <a:t>). Запрос на приём переводит протокол в состояние ожидания приема, в котором ТСР-протокол ожидает установления соединения, а запрос на передачу — в состояние передачи сообщения инициализирующего соединения. ОС выделяет процессу-инициатору адрес (номер) порта. Установление соединения производится в три этапа (рис.13.5). </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518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05187" name="Text Box 3"/>
          <p:cNvSpPr txBox="1">
            <a:spLocks noChangeArrowheads="1"/>
          </p:cNvSpPr>
          <p:nvPr/>
        </p:nvSpPr>
        <p:spPr bwMode="auto">
          <a:xfrm>
            <a:off x="0" y="812800"/>
            <a:ext cx="9144000" cy="5807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500">
                <a:solidFill>
                  <a:srgbClr val="800080"/>
                </a:solidFill>
              </a:rPr>
              <a:t>Инициатор соединения отправляет адресату блок с установленным в состояние “</a:t>
            </a:r>
            <a:r>
              <a:rPr lang="ru-RU" altLang="ru-RU" sz="2500" i="1">
                <a:solidFill>
                  <a:srgbClr val="800080"/>
                </a:solidFill>
              </a:rPr>
              <a:t>1</a:t>
            </a:r>
            <a:r>
              <a:rPr lang="ru-RU" altLang="ru-RU" sz="2500">
                <a:solidFill>
                  <a:srgbClr val="800080"/>
                </a:solidFill>
              </a:rPr>
              <a:t>” битом “SYN” и передает в этом сообщении начальное значение счетчика </a:t>
            </a:r>
            <a:r>
              <a:rPr lang="ru-RU" altLang="ru-RU" sz="2500" i="1">
                <a:solidFill>
                  <a:srgbClr val="800080"/>
                </a:solidFill>
              </a:rPr>
              <a:t>N(S)=х</a:t>
            </a:r>
            <a:r>
              <a:rPr lang="ru-RU" altLang="ru-RU" sz="2500">
                <a:solidFill>
                  <a:srgbClr val="800080"/>
                </a:solidFill>
              </a:rPr>
              <a:t> для передаваемой им последовательности блоков.</a:t>
            </a:r>
          </a:p>
          <a:p>
            <a:r>
              <a:rPr lang="ru-RU" altLang="ru-RU" sz="2500">
                <a:solidFill>
                  <a:srgbClr val="800080"/>
                </a:solidFill>
              </a:rPr>
              <a:t>В это время процесс-адресат выполняет функцию пассивного открытия (</a:t>
            </a:r>
            <a:r>
              <a:rPr lang="en-US" altLang="ru-RU" sz="2500">
                <a:solidFill>
                  <a:srgbClr val="800080"/>
                </a:solidFill>
              </a:rPr>
              <a:t>passive open</a:t>
            </a:r>
            <a:r>
              <a:rPr lang="ru-RU" altLang="ru-RU" sz="2500">
                <a:solidFill>
                  <a:srgbClr val="800080"/>
                </a:solidFill>
              </a:rPr>
              <a:t>) соединения, указывая ОС, что ожидает входящий трафик, и получает адрес порта. Далее, после получения блока от процесса-отправителя, приемная сторона устанавливает счетчик принимаемой последовательности блоков в состояние </a:t>
            </a:r>
            <a:r>
              <a:rPr lang="ru-RU" altLang="ru-RU" sz="2500" i="1">
                <a:solidFill>
                  <a:srgbClr val="800080"/>
                </a:solidFill>
              </a:rPr>
              <a:t>х</a:t>
            </a:r>
            <a:r>
              <a:rPr lang="ru-RU" altLang="ru-RU" sz="2500">
                <a:solidFill>
                  <a:srgbClr val="800080"/>
                </a:solidFill>
              </a:rPr>
              <a:t>, и, чтобы инициатор убедился, что он правильно понят, устанавливает бит “АСК” поля “</a:t>
            </a:r>
            <a:r>
              <a:rPr lang="ru-RU" altLang="ru-RU" sz="2500" i="1">
                <a:solidFill>
                  <a:srgbClr val="800080"/>
                </a:solidFill>
              </a:rPr>
              <a:t>Тип сообщения</a:t>
            </a:r>
            <a:r>
              <a:rPr lang="ru-RU" altLang="ru-RU" sz="2500">
                <a:solidFill>
                  <a:srgbClr val="800080"/>
                </a:solidFill>
              </a:rPr>
              <a:t>” ответного сообщения в состояние “</a:t>
            </a:r>
            <a:r>
              <a:rPr lang="ru-RU" altLang="ru-RU" sz="2500" i="1">
                <a:solidFill>
                  <a:srgbClr val="800080"/>
                </a:solidFill>
              </a:rPr>
              <a:t>1</a:t>
            </a:r>
            <a:r>
              <a:rPr lang="ru-RU" altLang="ru-RU" sz="2500">
                <a:solidFill>
                  <a:srgbClr val="800080"/>
                </a:solidFill>
              </a:rPr>
              <a:t>”, а счетчику квитанции присваивает значение </a:t>
            </a:r>
            <a:r>
              <a:rPr lang="ru-RU" altLang="ru-RU" sz="2500" i="1">
                <a:solidFill>
                  <a:srgbClr val="800080"/>
                </a:solidFill>
              </a:rPr>
              <a:t>N(R)=х+1</a:t>
            </a:r>
            <a:r>
              <a:rPr lang="ru-RU" altLang="ru-RU" sz="2500">
                <a:solidFill>
                  <a:srgbClr val="800080"/>
                </a:solidFill>
              </a:rPr>
              <a:t> (т.е. указывает номер байта, который получатель считает необходимым принять). </a:t>
            </a:r>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621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06211" name="Text Box 3"/>
          <p:cNvSpPr txBox="1">
            <a:spLocks noChangeArrowheads="1"/>
          </p:cNvSpPr>
          <p:nvPr/>
        </p:nvSpPr>
        <p:spPr bwMode="auto">
          <a:xfrm>
            <a:off x="0" y="1214438"/>
            <a:ext cx="9144000" cy="54371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700">
                <a:solidFill>
                  <a:srgbClr val="800080"/>
                </a:solidFill>
              </a:rPr>
              <a:t>Кроме того, в ответном блоке приёмник также устанавливает управляющий бит синхронизации последовательности блоков “SYN” поля “</a:t>
            </a:r>
            <a:r>
              <a:rPr lang="ru-RU" altLang="ru-RU" sz="2700" i="1">
                <a:solidFill>
                  <a:srgbClr val="800080"/>
                </a:solidFill>
              </a:rPr>
              <a:t>Тип сообщения</a:t>
            </a:r>
            <a:r>
              <a:rPr lang="ru-RU" altLang="ru-RU" sz="2700">
                <a:solidFill>
                  <a:srgbClr val="800080"/>
                </a:solidFill>
              </a:rPr>
              <a:t>” в состояние “</a:t>
            </a:r>
            <a:r>
              <a:rPr lang="ru-RU" altLang="ru-RU" sz="2700" i="1">
                <a:solidFill>
                  <a:srgbClr val="800080"/>
                </a:solidFill>
              </a:rPr>
              <a:t>1</a:t>
            </a:r>
            <a:r>
              <a:rPr lang="ru-RU" altLang="ru-RU" sz="2700">
                <a:solidFill>
                  <a:srgbClr val="800080"/>
                </a:solidFill>
              </a:rPr>
              <a:t>” и присваивает счетчику потока в обратном направлении некоторое начальное значение </a:t>
            </a:r>
            <a:r>
              <a:rPr lang="ru-RU" altLang="ru-RU" sz="2700" i="1">
                <a:solidFill>
                  <a:srgbClr val="800080"/>
                </a:solidFill>
              </a:rPr>
              <a:t>N(S)=y</a:t>
            </a:r>
            <a:r>
              <a:rPr lang="ru-RU" altLang="ru-RU" sz="2700">
                <a:solidFill>
                  <a:srgbClr val="800080"/>
                </a:solidFill>
              </a:rPr>
              <a:t>. Получив это сообщение, инициатор соединения подтверждает факт получения им квитанции и корректной инициализации направленной к нему последовательности блоков путём передачи блока “АСК”. В нем он устанавливает бит квитирования “АСК” поля “</a:t>
            </a:r>
            <a:r>
              <a:rPr lang="ru-RU" altLang="ru-RU" sz="2700" i="1">
                <a:solidFill>
                  <a:srgbClr val="800080"/>
                </a:solidFill>
              </a:rPr>
              <a:t>Тип сообщения</a:t>
            </a:r>
            <a:r>
              <a:rPr lang="ru-RU" altLang="ru-RU" sz="2700">
                <a:solidFill>
                  <a:srgbClr val="800080"/>
                </a:solidFill>
              </a:rPr>
              <a:t>” в состояние “</a:t>
            </a:r>
            <a:r>
              <a:rPr lang="ru-RU" altLang="ru-RU" sz="2700" i="1">
                <a:solidFill>
                  <a:srgbClr val="800080"/>
                </a:solidFill>
              </a:rPr>
              <a:t>1</a:t>
            </a:r>
            <a:r>
              <a:rPr lang="ru-RU" altLang="ru-RU" sz="2700">
                <a:solidFill>
                  <a:srgbClr val="800080"/>
                </a:solidFill>
              </a:rPr>
              <a:t>” и передает номер ожидаемого им следующего байта потока </a:t>
            </a:r>
            <a:r>
              <a:rPr lang="ru-RU" altLang="ru-RU" sz="2700" i="1">
                <a:solidFill>
                  <a:srgbClr val="800080"/>
                </a:solidFill>
              </a:rPr>
              <a:t>N(R)=y+1</a:t>
            </a:r>
            <a:r>
              <a:rPr lang="ru-RU" altLang="ru-RU" sz="2700">
                <a:solidFill>
                  <a:srgbClr val="800080"/>
                </a:solidFill>
              </a:rPr>
              <a:t>. </a:t>
            </a:r>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723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07235" name="Text Box 3"/>
          <p:cNvSpPr txBox="1">
            <a:spLocks noChangeArrowheads="1"/>
          </p:cNvSpPr>
          <p:nvPr/>
        </p:nvSpPr>
        <p:spPr bwMode="auto">
          <a:xfrm>
            <a:off x="0" y="1327150"/>
            <a:ext cx="914400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b="1">
                <a:solidFill>
                  <a:srgbClr val="800080"/>
                </a:solidFill>
              </a:rPr>
              <a:t>Фаза передачи данных</a:t>
            </a:r>
            <a:r>
              <a:rPr lang="ru-RU" altLang="ru-RU" sz="2600">
                <a:solidFill>
                  <a:srgbClr val="800080"/>
                </a:solidFill>
              </a:rPr>
              <a:t>. Протокол ТСР обеспечивает надежную доставку информации в том смысле, что он организует прямое подтверждение (квитирование) корректного приема информации получателем.</a:t>
            </a:r>
            <a:endParaRPr lang="ru-RU" altLang="ru-RU" sz="2600" b="1">
              <a:solidFill>
                <a:srgbClr val="800080"/>
              </a:solidFill>
            </a:endParaRPr>
          </a:p>
          <a:p>
            <a:r>
              <a:rPr lang="ru-RU" altLang="ru-RU" sz="2600" b="1">
                <a:solidFill>
                  <a:srgbClr val="800080"/>
                </a:solidFill>
              </a:rPr>
              <a:t>Механизм простого квитирования. Использование тайм-аута</a:t>
            </a:r>
            <a:r>
              <a:rPr lang="ru-RU" altLang="ru-RU" sz="2600" i="1">
                <a:solidFill>
                  <a:srgbClr val="800080"/>
                </a:solidFill>
              </a:rPr>
              <a:t>.</a:t>
            </a:r>
            <a:r>
              <a:rPr lang="ru-RU" altLang="ru-RU" sz="2600">
                <a:solidFill>
                  <a:srgbClr val="800080"/>
                </a:solidFill>
              </a:rPr>
              <a:t> В процессе доставки данные могут быть утеряны или искажены, поэтому получатель, если он принял блок, проверяет его корректность путем расчета контрольной суммы. Если последняя правильна (данные получены без искажений), то адресат отправляет квитанцию-подтверждение приема (рис.13.5); если контрольная сумма не сходится, то квитанция не высылается.</a:t>
            </a: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825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08259" name="Text Box 3"/>
          <p:cNvSpPr txBox="1">
            <a:spLocks noChangeArrowheads="1"/>
          </p:cNvSpPr>
          <p:nvPr/>
        </p:nvSpPr>
        <p:spPr bwMode="auto">
          <a:xfrm>
            <a:off x="276225" y="1327150"/>
            <a:ext cx="85915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Ожидание квитанции может быть бесконечным. Для выхода из такого состояния используется механизм тайм-аута. Сущность его заключается в том, что отправитель, передав в канал блок, включает счетчик времени и ожидает квитанцию в течение некоторого временного интервала (тайм-аута) с момента передачи. По истечении этого времени отправитель считает, что пакет утерян или искажен, и повторяет передачу (положительное квитирование с повторной передачей — </a:t>
            </a:r>
            <a:r>
              <a:rPr lang="en-US" altLang="ru-RU">
                <a:solidFill>
                  <a:srgbClr val="800080"/>
                </a:solidFill>
              </a:rPr>
              <a:t>positive acknowledgment with retransmission</a:t>
            </a:r>
            <a:r>
              <a:rPr lang="ru-RU" altLang="ru-RU">
                <a:solidFill>
                  <a:srgbClr val="800080"/>
                </a:solidFill>
              </a:rPr>
              <a:t>).</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928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09284" name="Text Box 4"/>
          <p:cNvSpPr txBox="1">
            <a:spLocks noChangeArrowheads="1"/>
          </p:cNvSpPr>
          <p:nvPr/>
        </p:nvSpPr>
        <p:spPr bwMode="auto">
          <a:xfrm>
            <a:off x="0" y="5673725"/>
            <a:ext cx="9144000" cy="10271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90000"/>
              </a:lnSpc>
            </a:pPr>
            <a:r>
              <a:rPr lang="ru-RU" altLang="zh-CN" sz="2400" b="1">
                <a:solidFill>
                  <a:srgbClr val="800080"/>
                </a:solidFill>
              </a:rPr>
              <a:t>Рис.13.5. Фаза передачи данных (схема простого квитирования, когда сообщение передаётся</a:t>
            </a:r>
          </a:p>
          <a:p>
            <a:pPr>
              <a:lnSpc>
                <a:spcPct val="90000"/>
              </a:lnSpc>
            </a:pPr>
            <a:r>
              <a:rPr lang="ru-RU" altLang="zh-CN" sz="2400" b="1">
                <a:solidFill>
                  <a:srgbClr val="800080"/>
                </a:solidFill>
              </a:rPr>
              <a:t>по одному байту) </a:t>
            </a:r>
            <a:endParaRPr lang="ru-RU" altLang="ru-RU" sz="2400" b="1">
              <a:solidFill>
                <a:srgbClr val="800080"/>
              </a:solidFill>
            </a:endParaRPr>
          </a:p>
        </p:txBody>
      </p:sp>
      <p:grpSp>
        <p:nvGrpSpPr>
          <p:cNvPr id="609315" name="Group 35"/>
          <p:cNvGrpSpPr>
            <a:grpSpLocks/>
          </p:cNvGrpSpPr>
          <p:nvPr/>
        </p:nvGrpSpPr>
        <p:grpSpPr bwMode="auto">
          <a:xfrm>
            <a:off x="252413" y="544513"/>
            <a:ext cx="8645525" cy="4916487"/>
            <a:chOff x="159" y="343"/>
            <a:chExt cx="5446" cy="3097"/>
          </a:xfrm>
        </p:grpSpPr>
        <p:sp>
          <p:nvSpPr>
            <p:cNvPr id="609286" name="Text Box 6"/>
            <p:cNvSpPr txBox="1">
              <a:spLocks noChangeArrowheads="1"/>
            </p:cNvSpPr>
            <p:nvPr/>
          </p:nvSpPr>
          <p:spPr bwMode="auto">
            <a:xfrm>
              <a:off x="1366" y="441"/>
              <a:ext cx="1050" cy="32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lnSpc>
                  <a:spcPct val="90000"/>
                </a:lnSpc>
              </a:pPr>
              <a:r>
                <a:rPr lang="ru-RU" altLang="zh-CN" sz="1800" b="1" i="1">
                  <a:solidFill>
                    <a:srgbClr val="800080"/>
                  </a:solidFill>
                </a:rPr>
                <a:t>Передача блока </a:t>
              </a:r>
              <a:r>
                <a:rPr lang="ru-RU" altLang="zh-CN" sz="1800" b="1" i="1">
                  <a:solidFill>
                    <a:srgbClr val="800080"/>
                  </a:solidFill>
                  <a:ea typeface="SimSun" panose="02010600030101010101" pitchFamily="2" charset="-122"/>
                </a:rPr>
                <a:t> </a:t>
              </a:r>
              <a:r>
                <a:rPr lang="en-US" altLang="zh-CN" sz="1800" b="1" i="1">
                  <a:solidFill>
                    <a:srgbClr val="800080"/>
                  </a:solidFill>
                  <a:ea typeface="SimSun" panose="02010600030101010101" pitchFamily="2" charset="-122"/>
                </a:rPr>
                <a:t>N</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S</a:t>
              </a:r>
              <a:r>
                <a:rPr lang="ru-RU" altLang="zh-CN" sz="1800" b="1" i="1">
                  <a:solidFill>
                    <a:srgbClr val="800080"/>
                  </a:solidFill>
                  <a:ea typeface="SimSun" panose="02010600030101010101" pitchFamily="2" charset="-122"/>
                </a:rPr>
                <a:t>)=1</a:t>
              </a:r>
              <a:endParaRPr lang="ru-RU" altLang="ru-RU" sz="1800" b="1">
                <a:solidFill>
                  <a:srgbClr val="800080"/>
                </a:solidFill>
              </a:endParaRPr>
            </a:p>
          </p:txBody>
        </p:sp>
        <p:sp>
          <p:nvSpPr>
            <p:cNvPr id="609291" name="Text Box 11"/>
            <p:cNvSpPr txBox="1">
              <a:spLocks noChangeArrowheads="1"/>
            </p:cNvSpPr>
            <p:nvPr/>
          </p:nvSpPr>
          <p:spPr bwMode="auto">
            <a:xfrm>
              <a:off x="159" y="343"/>
              <a:ext cx="1214" cy="23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2400">
                  <a:solidFill>
                    <a:srgbClr val="CC0000"/>
                  </a:solidFill>
                  <a:effectLst>
                    <a:outerShdw blurRad="38100" dist="38100" dir="2700000" algn="tl">
                      <a:srgbClr val="C0C0C0"/>
                    </a:outerShdw>
                  </a:effectLst>
                  <a:latin typeface="Tahoma" panose="020B0604030504040204" pitchFamily="34" charset="0"/>
                  <a:cs typeface="Tahoma" panose="020B0604030504040204" pitchFamily="34" charset="0"/>
                </a:rPr>
                <a:t>Отправитель</a:t>
              </a:r>
              <a:endParaRPr lang="ru-RU" altLang="ru-RU" sz="2400">
                <a:solidFill>
                  <a:srgbClr val="CC0000"/>
                </a:solidFill>
                <a:effectLst>
                  <a:outerShdw blurRad="38100" dist="38100" dir="2700000" algn="tl">
                    <a:srgbClr val="C0C0C0"/>
                  </a:outerShdw>
                </a:effectLst>
                <a:latin typeface="Tahoma" panose="020B0604030504040204" pitchFamily="34" charset="0"/>
                <a:cs typeface="Tahoma" panose="020B0604030504040204" pitchFamily="34" charset="0"/>
              </a:endParaRPr>
            </a:p>
          </p:txBody>
        </p:sp>
        <p:sp>
          <p:nvSpPr>
            <p:cNvPr id="609294" name="Text Box 14"/>
            <p:cNvSpPr txBox="1">
              <a:spLocks noChangeArrowheads="1"/>
            </p:cNvSpPr>
            <p:nvPr/>
          </p:nvSpPr>
          <p:spPr bwMode="auto">
            <a:xfrm>
              <a:off x="4470" y="343"/>
              <a:ext cx="1135" cy="2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r>
                <a:rPr lang="ru-RU" altLang="zh-CN" sz="2400">
                  <a:solidFill>
                    <a:srgbClr val="CC0000"/>
                  </a:solidFill>
                  <a:effectLst>
                    <a:outerShdw blurRad="38100" dist="38100" dir="2700000" algn="tl">
                      <a:srgbClr val="C0C0C0"/>
                    </a:outerShdw>
                  </a:effectLst>
                  <a:latin typeface="Tahoma" panose="020B0604030504040204" pitchFamily="34" charset="0"/>
                  <a:cs typeface="Tahoma" panose="020B0604030504040204" pitchFamily="34" charset="0"/>
                </a:rPr>
                <a:t>Получатель</a:t>
              </a:r>
              <a:endParaRPr lang="ru-RU" altLang="ru-RU" sz="2400">
                <a:solidFill>
                  <a:srgbClr val="CC0000"/>
                </a:solidFill>
                <a:effectLst>
                  <a:outerShdw blurRad="38100" dist="38100" dir="2700000" algn="tl">
                    <a:srgbClr val="C0C0C0"/>
                  </a:outerShdw>
                </a:effectLst>
                <a:latin typeface="Tahoma" panose="020B0604030504040204" pitchFamily="34" charset="0"/>
                <a:cs typeface="Tahoma" panose="020B0604030504040204" pitchFamily="34" charset="0"/>
              </a:endParaRPr>
            </a:p>
          </p:txBody>
        </p:sp>
        <p:sp>
          <p:nvSpPr>
            <p:cNvPr id="609288" name="Line 8"/>
            <p:cNvSpPr>
              <a:spLocks noChangeShapeType="1"/>
            </p:cNvSpPr>
            <p:nvPr/>
          </p:nvSpPr>
          <p:spPr bwMode="auto">
            <a:xfrm flipH="1">
              <a:off x="2421" y="443"/>
              <a:ext cx="2" cy="2903"/>
            </a:xfrm>
            <a:prstGeom prst="line">
              <a:avLst/>
            </a:prstGeom>
            <a:noFill/>
            <a:ln w="38100">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9289" name="Line 9"/>
            <p:cNvSpPr>
              <a:spLocks noChangeShapeType="1"/>
            </p:cNvSpPr>
            <p:nvPr/>
          </p:nvSpPr>
          <p:spPr bwMode="auto">
            <a:xfrm flipH="1">
              <a:off x="3287" y="443"/>
              <a:ext cx="2" cy="2903"/>
            </a:xfrm>
            <a:prstGeom prst="line">
              <a:avLst/>
            </a:prstGeom>
            <a:noFill/>
            <a:ln w="38100">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09290" name="Line 10"/>
            <p:cNvSpPr>
              <a:spLocks noChangeShapeType="1"/>
            </p:cNvSpPr>
            <p:nvPr/>
          </p:nvSpPr>
          <p:spPr bwMode="auto">
            <a:xfrm>
              <a:off x="2423" y="517"/>
              <a:ext cx="866" cy="596"/>
            </a:xfrm>
            <a:prstGeom prst="line">
              <a:avLst/>
            </a:prstGeom>
            <a:noFill/>
            <a:ln w="28575">
              <a:solidFill>
                <a:schemeClr val="hlink"/>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09292" name="Text Box 12"/>
            <p:cNvSpPr txBox="1">
              <a:spLocks noChangeArrowheads="1"/>
            </p:cNvSpPr>
            <p:nvPr/>
          </p:nvSpPr>
          <p:spPr bwMode="auto">
            <a:xfrm>
              <a:off x="2427" y="3224"/>
              <a:ext cx="141" cy="20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2400" b="1" i="1">
                  <a:solidFill>
                    <a:srgbClr val="003399"/>
                  </a:solidFill>
                  <a:ea typeface="SimSun" panose="02010600030101010101" pitchFamily="2" charset="-122"/>
                </a:rPr>
                <a:t>t</a:t>
              </a:r>
              <a:endParaRPr lang="ru-RU" altLang="ru-RU" sz="2400">
                <a:solidFill>
                  <a:srgbClr val="003399"/>
                </a:solidFill>
              </a:endParaRPr>
            </a:p>
          </p:txBody>
        </p:sp>
        <p:sp>
          <p:nvSpPr>
            <p:cNvPr id="609293" name="Text Box 13"/>
            <p:cNvSpPr txBox="1">
              <a:spLocks noChangeArrowheads="1"/>
            </p:cNvSpPr>
            <p:nvPr/>
          </p:nvSpPr>
          <p:spPr bwMode="auto">
            <a:xfrm>
              <a:off x="3109" y="3230"/>
              <a:ext cx="173" cy="21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en-US" altLang="zh-CN" sz="2400" b="1" i="1">
                  <a:solidFill>
                    <a:srgbClr val="003399"/>
                  </a:solidFill>
                  <a:ea typeface="SimSun" panose="02010600030101010101" pitchFamily="2" charset="-122"/>
                </a:rPr>
                <a:t>t</a:t>
              </a:r>
              <a:endParaRPr lang="ru-RU" altLang="ru-RU" sz="2400">
                <a:solidFill>
                  <a:srgbClr val="003399"/>
                </a:solidFill>
              </a:endParaRPr>
            </a:p>
          </p:txBody>
        </p:sp>
        <p:sp>
          <p:nvSpPr>
            <p:cNvPr id="609295" name="Line 15"/>
            <p:cNvSpPr>
              <a:spLocks noChangeShapeType="1"/>
            </p:cNvSpPr>
            <p:nvPr/>
          </p:nvSpPr>
          <p:spPr bwMode="auto">
            <a:xfrm>
              <a:off x="2423" y="1857"/>
              <a:ext cx="866" cy="596"/>
            </a:xfrm>
            <a:prstGeom prst="line">
              <a:avLst/>
            </a:prstGeom>
            <a:noFill/>
            <a:ln w="28575">
              <a:solidFill>
                <a:schemeClr val="hlink"/>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09296" name="Line 16"/>
            <p:cNvSpPr>
              <a:spLocks noChangeShapeType="1"/>
            </p:cNvSpPr>
            <p:nvPr/>
          </p:nvSpPr>
          <p:spPr bwMode="auto">
            <a:xfrm flipH="1">
              <a:off x="2423" y="1187"/>
              <a:ext cx="866" cy="596"/>
            </a:xfrm>
            <a:prstGeom prst="line">
              <a:avLst/>
            </a:prstGeom>
            <a:noFill/>
            <a:ln w="28575">
              <a:solidFill>
                <a:schemeClr val="hlink"/>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09297" name="Line 17"/>
            <p:cNvSpPr>
              <a:spLocks noChangeShapeType="1"/>
            </p:cNvSpPr>
            <p:nvPr/>
          </p:nvSpPr>
          <p:spPr bwMode="auto">
            <a:xfrm flipH="1">
              <a:off x="2421" y="2527"/>
              <a:ext cx="866" cy="596"/>
            </a:xfrm>
            <a:prstGeom prst="line">
              <a:avLst/>
            </a:prstGeom>
            <a:noFill/>
            <a:ln w="28575">
              <a:solidFill>
                <a:schemeClr val="hlink"/>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09305" name="Text Box 25"/>
            <p:cNvSpPr txBox="1">
              <a:spLocks noChangeArrowheads="1"/>
            </p:cNvSpPr>
            <p:nvPr/>
          </p:nvSpPr>
          <p:spPr bwMode="auto">
            <a:xfrm>
              <a:off x="3297" y="856"/>
              <a:ext cx="1050" cy="3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l">
                <a:lnSpc>
                  <a:spcPct val="90000"/>
                </a:lnSpc>
              </a:pPr>
              <a:r>
                <a:rPr lang="ru-RU" altLang="zh-CN" sz="1800" b="1" i="1">
                  <a:solidFill>
                    <a:srgbClr val="800080"/>
                  </a:solidFill>
                </a:rPr>
                <a:t>Приём блока </a:t>
              </a:r>
              <a:r>
                <a:rPr lang="ru-RU" altLang="zh-CN" sz="1800" b="1" i="1">
                  <a:solidFill>
                    <a:srgbClr val="800080"/>
                  </a:solidFill>
                  <a:ea typeface="SimSun" panose="02010600030101010101" pitchFamily="2" charset="-122"/>
                </a:rPr>
                <a:t> </a:t>
              </a:r>
              <a:r>
                <a:rPr lang="en-US" altLang="zh-CN" sz="1800" b="1" i="1">
                  <a:solidFill>
                    <a:srgbClr val="800080"/>
                  </a:solidFill>
                  <a:ea typeface="SimSun" panose="02010600030101010101" pitchFamily="2" charset="-122"/>
                </a:rPr>
                <a:t>N</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S</a:t>
              </a:r>
              <a:r>
                <a:rPr lang="ru-RU" altLang="zh-CN" sz="1800" b="1" i="1">
                  <a:solidFill>
                    <a:srgbClr val="800080"/>
                  </a:solidFill>
                  <a:ea typeface="SimSun" panose="02010600030101010101" pitchFamily="2" charset="-122"/>
                </a:rPr>
                <a:t>)=1</a:t>
              </a:r>
              <a:endParaRPr lang="ru-RU" altLang="ru-RU" sz="1800" b="1">
                <a:solidFill>
                  <a:srgbClr val="800080"/>
                </a:solidFill>
              </a:endParaRPr>
            </a:p>
          </p:txBody>
        </p:sp>
        <p:sp>
          <p:nvSpPr>
            <p:cNvPr id="609306" name="Text Box 26"/>
            <p:cNvSpPr txBox="1">
              <a:spLocks noChangeArrowheads="1"/>
            </p:cNvSpPr>
            <p:nvPr/>
          </p:nvSpPr>
          <p:spPr bwMode="auto">
            <a:xfrm>
              <a:off x="3285" y="1204"/>
              <a:ext cx="1627" cy="34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lnSpc>
                  <a:spcPct val="90000"/>
                </a:lnSpc>
              </a:pPr>
              <a:r>
                <a:rPr lang="ru-RU" altLang="zh-CN" sz="1800" b="1" i="1">
                  <a:solidFill>
                    <a:srgbClr val="006600"/>
                  </a:solidFill>
                </a:rPr>
                <a:t>Передача квитанции </a:t>
              </a:r>
              <a:r>
                <a:rPr lang="ru-RU" altLang="zh-CN" sz="1800" b="1" i="1">
                  <a:solidFill>
                    <a:srgbClr val="006600"/>
                  </a:solidFill>
                  <a:ea typeface="SimSun" panose="02010600030101010101" pitchFamily="2" charset="-122"/>
                </a:rPr>
                <a:t> </a:t>
              </a:r>
              <a:r>
                <a:rPr lang="en-US" altLang="zh-CN" sz="1800" b="1" i="1">
                  <a:solidFill>
                    <a:srgbClr val="006600"/>
                  </a:solidFill>
                  <a:ea typeface="SimSun" panose="02010600030101010101" pitchFamily="2" charset="-122"/>
                </a:rPr>
                <a:t>N(R)=N</a:t>
              </a:r>
              <a:r>
                <a:rPr lang="ru-RU" altLang="zh-CN" sz="1800" b="1" i="1">
                  <a:solidFill>
                    <a:srgbClr val="006600"/>
                  </a:solidFill>
                  <a:ea typeface="SimSun" panose="02010600030101010101" pitchFamily="2" charset="-122"/>
                </a:rPr>
                <a:t>(</a:t>
              </a:r>
              <a:r>
                <a:rPr lang="en-US" altLang="zh-CN" sz="1800" b="1" i="1">
                  <a:solidFill>
                    <a:srgbClr val="006600"/>
                  </a:solidFill>
                  <a:ea typeface="SimSun" panose="02010600030101010101" pitchFamily="2" charset="-122"/>
                </a:rPr>
                <a:t>S</a:t>
              </a:r>
              <a:r>
                <a:rPr lang="ru-RU" altLang="zh-CN" sz="1800" b="1" i="1">
                  <a:solidFill>
                    <a:srgbClr val="006600"/>
                  </a:solidFill>
                  <a:ea typeface="SimSun" panose="02010600030101010101" pitchFamily="2" charset="-122"/>
                </a:rPr>
                <a:t>)</a:t>
              </a:r>
              <a:r>
                <a:rPr lang="en-US" altLang="zh-CN" sz="1800" b="1" i="1">
                  <a:solidFill>
                    <a:srgbClr val="006600"/>
                  </a:solidFill>
                  <a:ea typeface="SimSun" panose="02010600030101010101" pitchFamily="2" charset="-122"/>
                </a:rPr>
                <a:t>+</a:t>
              </a:r>
              <a:r>
                <a:rPr lang="ru-RU" altLang="zh-CN" sz="1800" b="1" i="1">
                  <a:solidFill>
                    <a:srgbClr val="006600"/>
                  </a:solidFill>
                  <a:ea typeface="SimSun" panose="02010600030101010101" pitchFamily="2" charset="-122"/>
                </a:rPr>
                <a:t>1</a:t>
              </a:r>
              <a:endParaRPr lang="ru-RU" altLang="ru-RU" sz="1800" b="1">
                <a:solidFill>
                  <a:srgbClr val="006600"/>
                </a:solidFill>
              </a:endParaRPr>
            </a:p>
          </p:txBody>
        </p:sp>
        <p:sp>
          <p:nvSpPr>
            <p:cNvPr id="609307" name="Text Box 27"/>
            <p:cNvSpPr txBox="1">
              <a:spLocks noChangeArrowheads="1"/>
            </p:cNvSpPr>
            <p:nvPr/>
          </p:nvSpPr>
          <p:spPr bwMode="auto">
            <a:xfrm>
              <a:off x="993" y="1466"/>
              <a:ext cx="1423" cy="3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lnSpc>
                  <a:spcPct val="90000"/>
                </a:lnSpc>
              </a:pPr>
              <a:r>
                <a:rPr lang="ru-RU" altLang="zh-CN" sz="1800" b="1" i="1">
                  <a:solidFill>
                    <a:srgbClr val="006600"/>
                  </a:solidFill>
                </a:rPr>
                <a:t>Приём квитанции </a:t>
              </a:r>
              <a:r>
                <a:rPr lang="ru-RU" altLang="zh-CN" sz="1800" b="1" i="1">
                  <a:solidFill>
                    <a:srgbClr val="006600"/>
                  </a:solidFill>
                  <a:ea typeface="SimSun" panose="02010600030101010101" pitchFamily="2" charset="-122"/>
                </a:rPr>
                <a:t> </a:t>
              </a:r>
              <a:r>
                <a:rPr lang="en-US" altLang="zh-CN" sz="1800" b="1" i="1">
                  <a:solidFill>
                    <a:srgbClr val="006600"/>
                  </a:solidFill>
                  <a:ea typeface="SimSun" panose="02010600030101010101" pitchFamily="2" charset="-122"/>
                </a:rPr>
                <a:t>N(R)=N</a:t>
              </a:r>
              <a:r>
                <a:rPr lang="ru-RU" altLang="zh-CN" sz="1800" b="1" i="1">
                  <a:solidFill>
                    <a:srgbClr val="006600"/>
                  </a:solidFill>
                  <a:ea typeface="SimSun" panose="02010600030101010101" pitchFamily="2" charset="-122"/>
                </a:rPr>
                <a:t>(</a:t>
              </a:r>
              <a:r>
                <a:rPr lang="en-US" altLang="zh-CN" sz="1800" b="1" i="1">
                  <a:solidFill>
                    <a:srgbClr val="006600"/>
                  </a:solidFill>
                  <a:ea typeface="SimSun" panose="02010600030101010101" pitchFamily="2" charset="-122"/>
                </a:rPr>
                <a:t>S</a:t>
              </a:r>
              <a:r>
                <a:rPr lang="ru-RU" altLang="zh-CN" sz="1800" b="1" i="1">
                  <a:solidFill>
                    <a:srgbClr val="006600"/>
                  </a:solidFill>
                  <a:ea typeface="SimSun" panose="02010600030101010101" pitchFamily="2" charset="-122"/>
                </a:rPr>
                <a:t>)</a:t>
              </a:r>
              <a:r>
                <a:rPr lang="en-US" altLang="zh-CN" sz="1800" b="1" i="1">
                  <a:solidFill>
                    <a:srgbClr val="006600"/>
                  </a:solidFill>
                  <a:ea typeface="SimSun" panose="02010600030101010101" pitchFamily="2" charset="-122"/>
                </a:rPr>
                <a:t>+</a:t>
              </a:r>
              <a:r>
                <a:rPr lang="ru-RU" altLang="zh-CN" sz="1800" b="1" i="1">
                  <a:solidFill>
                    <a:srgbClr val="006600"/>
                  </a:solidFill>
                  <a:ea typeface="SimSun" panose="02010600030101010101" pitchFamily="2" charset="-122"/>
                </a:rPr>
                <a:t>1</a:t>
              </a:r>
              <a:endParaRPr lang="ru-RU" altLang="ru-RU" sz="1800" b="1">
                <a:solidFill>
                  <a:srgbClr val="006600"/>
                </a:solidFill>
              </a:endParaRPr>
            </a:p>
          </p:txBody>
        </p:sp>
        <p:sp>
          <p:nvSpPr>
            <p:cNvPr id="609308" name="Text Box 28"/>
            <p:cNvSpPr txBox="1">
              <a:spLocks noChangeArrowheads="1"/>
            </p:cNvSpPr>
            <p:nvPr/>
          </p:nvSpPr>
          <p:spPr bwMode="auto">
            <a:xfrm>
              <a:off x="1159" y="1837"/>
              <a:ext cx="1254" cy="32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lnSpc>
                  <a:spcPct val="90000"/>
                </a:lnSpc>
              </a:pPr>
              <a:r>
                <a:rPr lang="ru-RU" altLang="zh-CN" sz="1800" b="1" i="1">
                  <a:solidFill>
                    <a:srgbClr val="800080"/>
                  </a:solidFill>
                </a:rPr>
                <a:t>Передача блока </a:t>
              </a:r>
              <a:r>
                <a:rPr lang="ru-RU" altLang="zh-CN" sz="1800" b="1" i="1">
                  <a:solidFill>
                    <a:srgbClr val="800080"/>
                  </a:solidFill>
                  <a:ea typeface="SimSun" panose="02010600030101010101" pitchFamily="2" charset="-122"/>
                </a:rPr>
                <a:t> </a:t>
              </a:r>
              <a:r>
                <a:rPr lang="en-US" altLang="zh-CN" sz="1800" b="1" i="1">
                  <a:solidFill>
                    <a:srgbClr val="800080"/>
                  </a:solidFill>
                  <a:ea typeface="SimSun" panose="02010600030101010101" pitchFamily="2" charset="-122"/>
                </a:rPr>
                <a:t>N</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S</a:t>
              </a:r>
              <a:r>
                <a:rPr lang="ru-RU" altLang="zh-CN" sz="1800" b="1" i="1">
                  <a:solidFill>
                    <a:srgbClr val="800080"/>
                  </a:solidFill>
                  <a:ea typeface="SimSun" panose="02010600030101010101" pitchFamily="2" charset="-122"/>
                </a:rPr>
                <a:t>)=</a:t>
              </a:r>
              <a:r>
                <a:rPr lang="ru-RU" altLang="zh-CN" sz="1800" b="1" i="1">
                  <a:solidFill>
                    <a:srgbClr val="800080"/>
                  </a:solidFill>
                </a:rPr>
                <a:t>2</a:t>
              </a:r>
              <a:endParaRPr lang="ru-RU" altLang="ru-RU" sz="1800" b="1">
                <a:solidFill>
                  <a:srgbClr val="800080"/>
                </a:solidFill>
              </a:endParaRPr>
            </a:p>
          </p:txBody>
        </p:sp>
        <p:sp>
          <p:nvSpPr>
            <p:cNvPr id="609309" name="Text Box 29"/>
            <p:cNvSpPr txBox="1">
              <a:spLocks noChangeArrowheads="1"/>
            </p:cNvSpPr>
            <p:nvPr/>
          </p:nvSpPr>
          <p:spPr bwMode="auto">
            <a:xfrm>
              <a:off x="3287" y="2151"/>
              <a:ext cx="1050" cy="31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l">
                <a:lnSpc>
                  <a:spcPct val="90000"/>
                </a:lnSpc>
              </a:pPr>
              <a:r>
                <a:rPr lang="ru-RU" altLang="zh-CN" sz="1800" b="1" i="1">
                  <a:solidFill>
                    <a:srgbClr val="800080"/>
                  </a:solidFill>
                </a:rPr>
                <a:t>Приём блока </a:t>
              </a:r>
              <a:r>
                <a:rPr lang="ru-RU" altLang="zh-CN" sz="1800" b="1" i="1">
                  <a:solidFill>
                    <a:srgbClr val="800080"/>
                  </a:solidFill>
                  <a:ea typeface="SimSun" panose="02010600030101010101" pitchFamily="2" charset="-122"/>
                </a:rPr>
                <a:t> </a:t>
              </a:r>
              <a:r>
                <a:rPr lang="en-US" altLang="zh-CN" sz="1800" b="1" i="1">
                  <a:solidFill>
                    <a:srgbClr val="800080"/>
                  </a:solidFill>
                  <a:ea typeface="SimSun" panose="02010600030101010101" pitchFamily="2" charset="-122"/>
                </a:rPr>
                <a:t>N</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S</a:t>
              </a:r>
              <a:r>
                <a:rPr lang="ru-RU" altLang="zh-CN" sz="1800" b="1" i="1">
                  <a:solidFill>
                    <a:srgbClr val="800080"/>
                  </a:solidFill>
                  <a:ea typeface="SimSun" panose="02010600030101010101" pitchFamily="2" charset="-122"/>
                </a:rPr>
                <a:t>)=</a:t>
              </a:r>
              <a:r>
                <a:rPr lang="ru-RU" altLang="zh-CN" sz="1800" b="1" i="1">
                  <a:solidFill>
                    <a:srgbClr val="800080"/>
                  </a:solidFill>
                </a:rPr>
                <a:t>2</a:t>
              </a:r>
              <a:endParaRPr lang="ru-RU" altLang="ru-RU" sz="1800" b="1">
                <a:solidFill>
                  <a:srgbClr val="800080"/>
                </a:solidFill>
              </a:endParaRPr>
            </a:p>
          </p:txBody>
        </p:sp>
        <p:sp>
          <p:nvSpPr>
            <p:cNvPr id="609310" name="Text Box 30"/>
            <p:cNvSpPr txBox="1">
              <a:spLocks noChangeArrowheads="1"/>
            </p:cNvSpPr>
            <p:nvPr/>
          </p:nvSpPr>
          <p:spPr bwMode="auto">
            <a:xfrm>
              <a:off x="3291" y="2508"/>
              <a:ext cx="1660" cy="3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lnSpc>
                  <a:spcPct val="90000"/>
                </a:lnSpc>
              </a:pPr>
              <a:r>
                <a:rPr lang="ru-RU" altLang="zh-CN" sz="1800" b="1" i="1">
                  <a:solidFill>
                    <a:srgbClr val="006600"/>
                  </a:solidFill>
                </a:rPr>
                <a:t>Передача квитанции </a:t>
              </a:r>
              <a:r>
                <a:rPr lang="ru-RU" altLang="zh-CN" sz="1800" b="1" i="1">
                  <a:solidFill>
                    <a:srgbClr val="006600"/>
                  </a:solidFill>
                  <a:ea typeface="SimSun" panose="02010600030101010101" pitchFamily="2" charset="-122"/>
                </a:rPr>
                <a:t> </a:t>
              </a:r>
              <a:r>
                <a:rPr lang="en-US" altLang="zh-CN" sz="1800" b="1" i="1">
                  <a:solidFill>
                    <a:srgbClr val="006600"/>
                  </a:solidFill>
                  <a:ea typeface="SimSun" panose="02010600030101010101" pitchFamily="2" charset="-122"/>
                </a:rPr>
                <a:t>N(R)=N</a:t>
              </a:r>
              <a:r>
                <a:rPr lang="ru-RU" altLang="zh-CN" sz="1800" b="1" i="1">
                  <a:solidFill>
                    <a:srgbClr val="006600"/>
                  </a:solidFill>
                  <a:ea typeface="SimSun" panose="02010600030101010101" pitchFamily="2" charset="-122"/>
                </a:rPr>
                <a:t>(</a:t>
              </a:r>
              <a:r>
                <a:rPr lang="en-US" altLang="zh-CN" sz="1800" b="1" i="1">
                  <a:solidFill>
                    <a:srgbClr val="006600"/>
                  </a:solidFill>
                  <a:ea typeface="SimSun" panose="02010600030101010101" pitchFamily="2" charset="-122"/>
                </a:rPr>
                <a:t>S</a:t>
              </a:r>
              <a:r>
                <a:rPr lang="ru-RU" altLang="zh-CN" sz="1800" b="1" i="1">
                  <a:solidFill>
                    <a:srgbClr val="006600"/>
                  </a:solidFill>
                  <a:ea typeface="SimSun" panose="02010600030101010101" pitchFamily="2" charset="-122"/>
                </a:rPr>
                <a:t>)</a:t>
              </a:r>
              <a:r>
                <a:rPr lang="en-US" altLang="zh-CN" sz="1800" b="1" i="1">
                  <a:solidFill>
                    <a:srgbClr val="006600"/>
                  </a:solidFill>
                  <a:ea typeface="SimSun" panose="02010600030101010101" pitchFamily="2" charset="-122"/>
                </a:rPr>
                <a:t>+</a:t>
              </a:r>
              <a:r>
                <a:rPr lang="ru-RU" altLang="zh-CN" sz="1800" b="1" i="1">
                  <a:solidFill>
                    <a:srgbClr val="006600"/>
                  </a:solidFill>
                  <a:ea typeface="SimSun" panose="02010600030101010101" pitchFamily="2" charset="-122"/>
                </a:rPr>
                <a:t>1</a:t>
              </a:r>
              <a:endParaRPr lang="ru-RU" altLang="ru-RU" sz="1800" b="1">
                <a:solidFill>
                  <a:srgbClr val="006600"/>
                </a:solidFill>
              </a:endParaRPr>
            </a:p>
          </p:txBody>
        </p:sp>
        <p:sp>
          <p:nvSpPr>
            <p:cNvPr id="609311" name="Text Box 31"/>
            <p:cNvSpPr txBox="1">
              <a:spLocks noChangeArrowheads="1"/>
            </p:cNvSpPr>
            <p:nvPr/>
          </p:nvSpPr>
          <p:spPr bwMode="auto">
            <a:xfrm>
              <a:off x="988" y="2871"/>
              <a:ext cx="1423" cy="3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lnSpc>
                  <a:spcPct val="90000"/>
                </a:lnSpc>
              </a:pPr>
              <a:r>
                <a:rPr lang="ru-RU" altLang="zh-CN" sz="1800" b="1" i="1">
                  <a:solidFill>
                    <a:srgbClr val="006600"/>
                  </a:solidFill>
                </a:rPr>
                <a:t>Приём квитанции </a:t>
              </a:r>
              <a:r>
                <a:rPr lang="ru-RU" altLang="zh-CN" sz="1800" b="1" i="1">
                  <a:solidFill>
                    <a:srgbClr val="006600"/>
                  </a:solidFill>
                  <a:ea typeface="SimSun" panose="02010600030101010101" pitchFamily="2" charset="-122"/>
                </a:rPr>
                <a:t> </a:t>
              </a:r>
              <a:r>
                <a:rPr lang="en-US" altLang="zh-CN" sz="1800" b="1" i="1">
                  <a:solidFill>
                    <a:srgbClr val="006600"/>
                  </a:solidFill>
                  <a:ea typeface="SimSun" panose="02010600030101010101" pitchFamily="2" charset="-122"/>
                </a:rPr>
                <a:t>N(R)=N</a:t>
              </a:r>
              <a:r>
                <a:rPr lang="ru-RU" altLang="zh-CN" sz="1800" b="1" i="1">
                  <a:solidFill>
                    <a:srgbClr val="006600"/>
                  </a:solidFill>
                  <a:ea typeface="SimSun" panose="02010600030101010101" pitchFamily="2" charset="-122"/>
                </a:rPr>
                <a:t>(</a:t>
              </a:r>
              <a:r>
                <a:rPr lang="en-US" altLang="zh-CN" sz="1800" b="1" i="1">
                  <a:solidFill>
                    <a:srgbClr val="006600"/>
                  </a:solidFill>
                  <a:ea typeface="SimSun" panose="02010600030101010101" pitchFamily="2" charset="-122"/>
                </a:rPr>
                <a:t>S</a:t>
              </a:r>
              <a:r>
                <a:rPr lang="ru-RU" altLang="zh-CN" sz="1800" b="1" i="1">
                  <a:solidFill>
                    <a:srgbClr val="006600"/>
                  </a:solidFill>
                  <a:ea typeface="SimSun" panose="02010600030101010101" pitchFamily="2" charset="-122"/>
                </a:rPr>
                <a:t>)</a:t>
              </a:r>
              <a:r>
                <a:rPr lang="en-US" altLang="zh-CN" sz="1800" b="1" i="1">
                  <a:solidFill>
                    <a:srgbClr val="006600"/>
                  </a:solidFill>
                  <a:ea typeface="SimSun" panose="02010600030101010101" pitchFamily="2" charset="-122"/>
                </a:rPr>
                <a:t>+</a:t>
              </a:r>
              <a:r>
                <a:rPr lang="ru-RU" altLang="zh-CN" sz="1800" b="1" i="1">
                  <a:solidFill>
                    <a:srgbClr val="006600"/>
                  </a:solidFill>
                  <a:ea typeface="SimSun" panose="02010600030101010101" pitchFamily="2" charset="-122"/>
                </a:rPr>
                <a:t>1</a:t>
              </a:r>
              <a:endParaRPr lang="ru-RU" altLang="ru-RU" sz="1800" b="1">
                <a:solidFill>
                  <a:srgbClr val="006600"/>
                </a:solidFill>
              </a:endParaRPr>
            </a:p>
          </p:txBody>
        </p:sp>
      </p:gr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030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10307" name="Text Box 3"/>
          <p:cNvSpPr txBox="1">
            <a:spLocks noChangeArrowheads="1"/>
          </p:cNvSpPr>
          <p:nvPr/>
        </p:nvSpPr>
        <p:spPr bwMode="auto">
          <a:xfrm>
            <a:off x="238125" y="1241425"/>
            <a:ext cx="86423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b="1">
                <a:solidFill>
                  <a:srgbClr val="800080"/>
                </a:solidFill>
              </a:rPr>
              <a:t>Механизм оптимизации длительности тайм-аута</a:t>
            </a:r>
            <a:r>
              <a:rPr lang="ru-RU" altLang="ru-RU" i="1">
                <a:solidFill>
                  <a:srgbClr val="800080"/>
                </a:solidFill>
              </a:rPr>
              <a:t>.</a:t>
            </a:r>
            <a:r>
              <a:rPr lang="ru-RU" altLang="ru-RU">
                <a:solidFill>
                  <a:srgbClr val="800080"/>
                </a:solidFill>
              </a:rPr>
              <a:t> В </a:t>
            </a:r>
            <a:r>
              <a:rPr lang="en-US" altLang="ru-RU">
                <a:solidFill>
                  <a:srgbClr val="800080"/>
                </a:solidFill>
              </a:rPr>
              <a:t>Internet</a:t>
            </a:r>
            <a:r>
              <a:rPr lang="ru-RU" altLang="ru-RU">
                <a:solidFill>
                  <a:srgbClr val="800080"/>
                </a:solidFill>
              </a:rPr>
              <a:t> (ввиду её глобальности) нельзя заранее принять конкретное усредненное значение длительности тайм-аута. Если тайм-аут настроен на задержку, оптимальную для локальной сети, то, скорее всего, он будет слишком коротким для информационного обмена через глобальные сети. Большое же время ожидания снижает эффективность использования пропускной способности сети, поскольку отправитель может слишком долго ждать подтверждений. </a:t>
            </a: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133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11331" name="Text Box 3"/>
          <p:cNvSpPr txBox="1">
            <a:spLocks noChangeArrowheads="1"/>
          </p:cNvSpPr>
          <p:nvPr/>
        </p:nvSpPr>
        <p:spPr bwMode="auto">
          <a:xfrm>
            <a:off x="263525" y="1616075"/>
            <a:ext cx="8604250" cy="47894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a:solidFill>
                  <a:srgbClr val="800080"/>
                </a:solidFill>
              </a:rPr>
              <a:t>В основе механизма оптимизации длительности тайм-аута лежит измерение ТСР-протоколом (после отправки блока) времени до прихода квитанции (RTT, </a:t>
            </a:r>
            <a:r>
              <a:rPr lang="en-US" altLang="ru-RU">
                <a:solidFill>
                  <a:srgbClr val="800080"/>
                </a:solidFill>
              </a:rPr>
              <a:t>Round Trip Time </a:t>
            </a:r>
            <a:r>
              <a:rPr lang="ru-RU" altLang="ru-RU">
                <a:solidFill>
                  <a:srgbClr val="800080"/>
                </a:solidFill>
              </a:rPr>
              <a:t>— время двойного прохода). Результаты измерений усредняются с более ранними значениями RTT.</a:t>
            </a:r>
          </a:p>
          <a:p>
            <a:r>
              <a:rPr lang="ru-RU" altLang="ru-RU">
                <a:solidFill>
                  <a:srgbClr val="800080"/>
                </a:solidFill>
              </a:rPr>
              <a:t>Длительность тайм-аута выбирается пропорционально усредненному значению RTT. Необходимо отметить, что при коэффициенте пропорциональности менее</a:t>
            </a:r>
            <a:r>
              <a:rPr lang="ru-RU" altLang="ru-RU" i="1">
                <a:solidFill>
                  <a:srgbClr val="800080"/>
                </a:solidFill>
              </a:rPr>
              <a:t> 2</a:t>
            </a:r>
            <a:r>
              <a:rPr lang="ru-RU" altLang="ru-RU">
                <a:solidFill>
                  <a:srgbClr val="800080"/>
                </a:solidFill>
              </a:rPr>
              <a:t> алгоритм адаптации неустойчив.</a:t>
            </a:r>
          </a:p>
        </p:txBody>
      </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235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12355" name="Text Box 3"/>
          <p:cNvSpPr txBox="1">
            <a:spLocks noChangeArrowheads="1"/>
          </p:cNvSpPr>
          <p:nvPr/>
        </p:nvSpPr>
        <p:spPr bwMode="auto">
          <a:xfrm>
            <a:off x="198438" y="1176338"/>
            <a:ext cx="8707437"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Время двойного прохода измеряется только для сообщений, успешно доставленных с первой же попытки, поскольку квитанции на одно и то же сообщение ТСР-протоколом не различаются и невозможно понять, пришла ли данная квитанция на первый или повторно переданный блок. В случае, когда квитанция вовремя не получена, длительность тайм-аута увеличивается (как правило, удваивается). Для адаптации алгоритма к сетям с большим разбросом времени двойного прохода учитывается не только среднее значение, но и средняя девиация RTT. </a:t>
            </a: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777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87779" name="Text Box 3"/>
          <p:cNvSpPr txBox="1">
            <a:spLocks noChangeArrowheads="1"/>
          </p:cNvSpPr>
          <p:nvPr/>
        </p:nvSpPr>
        <p:spPr bwMode="auto">
          <a:xfrm>
            <a:off x="0" y="998538"/>
            <a:ext cx="9144000" cy="5648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600">
                <a:solidFill>
                  <a:srgbClr val="800080"/>
                </a:solidFill>
              </a:rPr>
              <a:t>Любое обращение к процессу в удалённом </a:t>
            </a:r>
            <a:r>
              <a:rPr lang="en-US" altLang="ru-RU" sz="2600">
                <a:solidFill>
                  <a:srgbClr val="800080"/>
                </a:solidFill>
              </a:rPr>
              <a:t>IP</a:t>
            </a:r>
            <a:r>
              <a:rPr lang="ru-RU" altLang="ru-RU" sz="2600">
                <a:solidFill>
                  <a:srgbClr val="800080"/>
                </a:solidFill>
              </a:rPr>
              <a:t>-узле осуществляется при помощи адреса, состоящего из двух частей: IP-адреса, идентифицирующего </a:t>
            </a:r>
            <a:r>
              <a:rPr lang="en-US" altLang="ru-RU" sz="2600">
                <a:solidFill>
                  <a:srgbClr val="800080"/>
                </a:solidFill>
              </a:rPr>
              <a:t>IP</a:t>
            </a:r>
            <a:r>
              <a:rPr lang="ru-RU" altLang="ru-RU" sz="2600">
                <a:solidFill>
                  <a:srgbClr val="800080"/>
                </a:solidFill>
              </a:rPr>
              <a:t>-узел, и номера порта, идентифицирующего процесс.</a:t>
            </a:r>
          </a:p>
          <a:p>
            <a:r>
              <a:rPr lang="ru-RU" altLang="ru-RU" sz="2600">
                <a:solidFill>
                  <a:srgbClr val="800080"/>
                </a:solidFill>
              </a:rPr>
              <a:t>Все прикладные и служебные (сетевые) системы можно условно разделить на две большие группы: известные всем (</a:t>
            </a:r>
            <a:r>
              <a:rPr lang="en-US" altLang="ru-RU" sz="2600">
                <a:solidFill>
                  <a:srgbClr val="800080"/>
                </a:solidFill>
              </a:rPr>
              <a:t>well</a:t>
            </a:r>
            <a:r>
              <a:rPr lang="ru-RU" altLang="ru-RU" sz="2600">
                <a:solidFill>
                  <a:srgbClr val="800080"/>
                </a:solidFill>
              </a:rPr>
              <a:t>-</a:t>
            </a:r>
            <a:r>
              <a:rPr lang="en-US" altLang="ru-RU" sz="2600">
                <a:solidFill>
                  <a:srgbClr val="800080"/>
                </a:solidFill>
              </a:rPr>
              <a:t>known</a:t>
            </a:r>
            <a:r>
              <a:rPr lang="ru-RU" altLang="ru-RU" sz="2600">
                <a:solidFill>
                  <a:srgbClr val="800080"/>
                </a:solidFill>
              </a:rPr>
              <a:t>) и прочие. К известным прикладным и служебным системам относятся те, которые получили повсеместное распространение. Для них существуют заранее определенные пóрты, закрепленные в стандартах </a:t>
            </a:r>
            <a:r>
              <a:rPr lang="en-US" altLang="ru-RU" sz="2600">
                <a:solidFill>
                  <a:srgbClr val="800080"/>
                </a:solidFill>
              </a:rPr>
              <a:t>Internet</a:t>
            </a:r>
            <a:r>
              <a:rPr lang="ru-RU" altLang="ru-RU" sz="2600">
                <a:solidFill>
                  <a:srgbClr val="800080"/>
                </a:solidFill>
              </a:rPr>
              <a:t>. Это так называемые хорошо известные номера (</a:t>
            </a:r>
            <a:r>
              <a:rPr lang="en-US" altLang="ru-RU" sz="2600">
                <a:solidFill>
                  <a:srgbClr val="800080"/>
                </a:solidFill>
              </a:rPr>
              <a:t>well</a:t>
            </a:r>
            <a:r>
              <a:rPr lang="ru-RU" altLang="ru-RU" sz="2600">
                <a:solidFill>
                  <a:srgbClr val="800080"/>
                </a:solidFill>
              </a:rPr>
              <a:t>-</a:t>
            </a:r>
            <a:r>
              <a:rPr lang="en-US" altLang="ru-RU" sz="2600">
                <a:solidFill>
                  <a:srgbClr val="800080"/>
                </a:solidFill>
              </a:rPr>
              <a:t>known numbers</a:t>
            </a:r>
            <a:r>
              <a:rPr lang="ru-RU" altLang="ru-RU" sz="2600">
                <a:solidFill>
                  <a:srgbClr val="800080"/>
                </a:solidFill>
              </a:rPr>
              <a:t>). Выделением номеров для заранее опреде­ленных пóртов (</a:t>
            </a:r>
            <a:r>
              <a:rPr lang="en-US" altLang="ru-RU" sz="2600">
                <a:solidFill>
                  <a:srgbClr val="800080"/>
                </a:solidFill>
              </a:rPr>
              <a:t>RFC</a:t>
            </a:r>
            <a:r>
              <a:rPr lang="ru-RU" altLang="ru-RU" sz="2600">
                <a:solidFill>
                  <a:srgbClr val="800080"/>
                </a:solidFill>
              </a:rPr>
              <a:t>-1700) занимается организация IANA.</a:t>
            </a:r>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337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13379" name="Text Box 3"/>
          <p:cNvSpPr txBox="1">
            <a:spLocks noChangeArrowheads="1"/>
          </p:cNvSpPr>
          <p:nvPr/>
        </p:nvSpPr>
        <p:spPr bwMode="auto">
          <a:xfrm>
            <a:off x="0" y="812800"/>
            <a:ext cx="9144000" cy="5807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500">
                <a:solidFill>
                  <a:srgbClr val="800080"/>
                </a:solidFill>
              </a:rPr>
              <a:t>Этот кратко рассмотренный упрощенный механизм (на практике он сложнее) позволяет ТСР вычислить тайм-аут, оптимизирующий передачу информации в физических сетях с различными скоростью передачи данных, числом промежуточных ретрансляторов и показателями надежности каналов (вероятность ошибки или потери сообщения).</a:t>
            </a:r>
            <a:endParaRPr lang="ru-RU" altLang="ru-RU" sz="2500" b="1">
              <a:solidFill>
                <a:srgbClr val="800080"/>
              </a:solidFill>
            </a:endParaRPr>
          </a:p>
          <a:p>
            <a:r>
              <a:rPr lang="ru-RU" altLang="ru-RU" sz="2500" b="1">
                <a:solidFill>
                  <a:srgbClr val="800080"/>
                </a:solidFill>
              </a:rPr>
              <a:t>Управление потоком методом “скользящего окна” (</a:t>
            </a:r>
            <a:r>
              <a:rPr lang="en-US" altLang="ru-RU" sz="2500" b="1">
                <a:solidFill>
                  <a:srgbClr val="800080"/>
                </a:solidFill>
              </a:rPr>
              <a:t>sliding window</a:t>
            </a:r>
            <a:r>
              <a:rPr lang="ru-RU" altLang="ru-RU" sz="2500" b="1">
                <a:solidFill>
                  <a:srgbClr val="800080"/>
                </a:solidFill>
              </a:rPr>
              <a:t>) и механизм группового квитирования</a:t>
            </a:r>
            <a:r>
              <a:rPr lang="ru-RU" altLang="ru-RU" sz="2500" i="1">
                <a:solidFill>
                  <a:srgbClr val="800080"/>
                </a:solidFill>
              </a:rPr>
              <a:t>.</a:t>
            </a:r>
            <a:r>
              <a:rPr lang="ru-RU" altLang="ru-RU" sz="2500">
                <a:solidFill>
                  <a:srgbClr val="800080"/>
                </a:solidFill>
              </a:rPr>
              <a:t> Использование схемы простого квитиро­вания каждого блока (см.рис.13.5) приводит к тому, что пропускная способность канала связи используется чрезвычайно неэффективно: время передачи одного блока может быть во много раз меньше времени, в течение которого транспортный протокол ожидает квитанцию. </a:t>
            </a: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0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14403" name="Text Box 3"/>
          <p:cNvSpPr txBox="1">
            <a:spLocks noChangeArrowheads="1"/>
          </p:cNvSpPr>
          <p:nvPr/>
        </p:nvSpPr>
        <p:spPr bwMode="auto">
          <a:xfrm>
            <a:off x="312738" y="1303338"/>
            <a:ext cx="8467725"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Чтобы избежать этого, используется следующий прием: отправителю разрешается послать некоторое количество, например </a:t>
            </a:r>
            <a:r>
              <a:rPr lang="ru-RU" altLang="ru-RU" i="1">
                <a:solidFill>
                  <a:srgbClr val="800080"/>
                </a:solidFill>
              </a:rPr>
              <a:t>N</a:t>
            </a:r>
            <a:r>
              <a:rPr lang="ru-RU" altLang="ru-RU">
                <a:solidFill>
                  <a:srgbClr val="800080"/>
                </a:solidFill>
              </a:rPr>
              <a:t>, единиц информации (блоков) до получения квитанции на первый блок. После получения квитанции на первый блок разрешается отправить блок </a:t>
            </a:r>
            <a:r>
              <a:rPr lang="ru-RU" altLang="ru-RU" i="1">
                <a:solidFill>
                  <a:srgbClr val="800080"/>
                </a:solidFill>
              </a:rPr>
              <a:t>N+1</a:t>
            </a:r>
            <a:r>
              <a:rPr lang="ru-RU" altLang="ru-RU">
                <a:solidFill>
                  <a:srgbClr val="800080"/>
                </a:solidFill>
              </a:rPr>
              <a:t> и т.д. Такая схема передачи данных называется </a:t>
            </a:r>
            <a:r>
              <a:rPr lang="ru-RU" altLang="ru-RU" i="1">
                <a:solidFill>
                  <a:srgbClr val="800080"/>
                </a:solidFill>
              </a:rPr>
              <a:t>методом скользящего окна</a:t>
            </a:r>
            <a:r>
              <a:rPr lang="ru-RU" altLang="ru-RU">
                <a:solidFill>
                  <a:srgbClr val="800080"/>
                </a:solidFill>
              </a:rPr>
              <a:t>, а число блоков </a:t>
            </a:r>
            <a:r>
              <a:rPr lang="ru-RU" altLang="ru-RU" i="1">
                <a:solidFill>
                  <a:srgbClr val="800080"/>
                </a:solidFill>
              </a:rPr>
              <a:t>N</a:t>
            </a:r>
            <a:r>
              <a:rPr lang="ru-RU" altLang="ru-RU">
                <a:solidFill>
                  <a:srgbClr val="800080"/>
                </a:solidFill>
              </a:rPr>
              <a:t>, передаваемых в сеть до получения квитанции на первый блок, — </a:t>
            </a:r>
            <a:r>
              <a:rPr lang="ru-RU" altLang="ru-RU" i="1">
                <a:solidFill>
                  <a:srgbClr val="800080"/>
                </a:solidFill>
              </a:rPr>
              <a:t>размером окна</a:t>
            </a:r>
            <a:r>
              <a:rPr lang="ru-RU" altLang="ru-RU">
                <a:solidFill>
                  <a:srgbClr val="800080"/>
                </a:solidFill>
              </a:rPr>
              <a:t>, или просто </a:t>
            </a:r>
            <a:r>
              <a:rPr lang="ru-RU" altLang="ru-RU" i="1">
                <a:solidFill>
                  <a:srgbClr val="800080"/>
                </a:solidFill>
              </a:rPr>
              <a:t>окном</a:t>
            </a:r>
            <a:r>
              <a:rPr lang="ru-RU" altLang="ru-RU">
                <a:solidFill>
                  <a:srgbClr val="800080"/>
                </a:solidFill>
              </a:rPr>
              <a:t>. Протокол ТСР реализует оконное управление квитированием на уровне байтов. </a:t>
            </a:r>
          </a:p>
        </p:txBody>
      </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542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grpSp>
        <p:nvGrpSpPr>
          <p:cNvPr id="615456" name="Group 32"/>
          <p:cNvGrpSpPr>
            <a:grpSpLocks/>
          </p:cNvGrpSpPr>
          <p:nvPr/>
        </p:nvGrpSpPr>
        <p:grpSpPr bwMode="auto">
          <a:xfrm>
            <a:off x="274638" y="1762125"/>
            <a:ext cx="8604250" cy="2790825"/>
            <a:chOff x="165" y="865"/>
            <a:chExt cx="5420" cy="1758"/>
          </a:xfrm>
        </p:grpSpPr>
        <p:grpSp>
          <p:nvGrpSpPr>
            <p:cNvPr id="615429" name="Group 5"/>
            <p:cNvGrpSpPr>
              <a:grpSpLocks/>
            </p:cNvGrpSpPr>
            <p:nvPr/>
          </p:nvGrpSpPr>
          <p:grpSpPr bwMode="auto">
            <a:xfrm>
              <a:off x="165" y="1084"/>
              <a:ext cx="5420" cy="549"/>
              <a:chOff x="1265" y="4953"/>
              <a:chExt cx="8895" cy="570"/>
            </a:xfrm>
          </p:grpSpPr>
          <p:grpSp>
            <p:nvGrpSpPr>
              <p:cNvPr id="615430" name="Group 6"/>
              <p:cNvGrpSpPr>
                <a:grpSpLocks/>
              </p:cNvGrpSpPr>
              <p:nvPr/>
            </p:nvGrpSpPr>
            <p:grpSpPr bwMode="auto">
              <a:xfrm>
                <a:off x="1949" y="4953"/>
                <a:ext cx="7527" cy="570"/>
                <a:chOff x="1550" y="4896"/>
                <a:chExt cx="7527" cy="570"/>
              </a:xfrm>
            </p:grpSpPr>
            <p:sp>
              <p:nvSpPr>
                <p:cNvPr id="615431" name="Text Box 7"/>
                <p:cNvSpPr txBox="1">
                  <a:spLocks noChangeArrowheads="1"/>
                </p:cNvSpPr>
                <p:nvPr/>
              </p:nvSpPr>
              <p:spPr bwMode="auto">
                <a:xfrm>
                  <a:off x="2915" y="4896"/>
                  <a:ext cx="687" cy="570"/>
                </a:xfrm>
                <a:prstGeom prst="rect">
                  <a:avLst/>
                </a:prstGeom>
                <a:solidFill>
                  <a:schemeClr val="accent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r>
                    <a:rPr lang="ru-RU" altLang="zh-CN" b="1">
                      <a:solidFill>
                        <a:srgbClr val="800080"/>
                      </a:solidFill>
                      <a:effectLst>
                        <a:outerShdw blurRad="38100" dist="38100" dir="2700000" algn="tl">
                          <a:srgbClr val="000000"/>
                        </a:outerShdw>
                      </a:effectLst>
                      <a:ea typeface="SimSun" panose="02010600030101010101" pitchFamily="2" charset="-122"/>
                    </a:rPr>
                    <a:t>3</a:t>
                  </a:r>
                  <a:endParaRPr lang="ru-RU" altLang="ru-RU" b="1">
                    <a:solidFill>
                      <a:srgbClr val="800080"/>
                    </a:solidFill>
                    <a:effectLst>
                      <a:outerShdw blurRad="38100" dist="38100" dir="2700000" algn="tl">
                        <a:srgbClr val="000000"/>
                      </a:outerShdw>
                    </a:effectLst>
                  </a:endParaRPr>
                </a:p>
              </p:txBody>
            </p:sp>
            <p:sp>
              <p:nvSpPr>
                <p:cNvPr id="615432" name="Text Box 8"/>
                <p:cNvSpPr txBox="1">
                  <a:spLocks noChangeArrowheads="1"/>
                </p:cNvSpPr>
                <p:nvPr/>
              </p:nvSpPr>
              <p:spPr bwMode="auto">
                <a:xfrm>
                  <a:off x="3602" y="4896"/>
                  <a:ext cx="687" cy="570"/>
                </a:xfrm>
                <a:prstGeom prst="rect">
                  <a:avLst/>
                </a:prstGeom>
                <a:solidFill>
                  <a:schemeClr val="accent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r>
                    <a:rPr lang="ru-RU" altLang="zh-CN" b="1">
                      <a:solidFill>
                        <a:srgbClr val="800080"/>
                      </a:solidFill>
                      <a:effectLst>
                        <a:outerShdw blurRad="38100" dist="38100" dir="2700000" algn="tl">
                          <a:srgbClr val="000000"/>
                        </a:outerShdw>
                      </a:effectLst>
                      <a:ea typeface="SimSun" panose="02010600030101010101" pitchFamily="2" charset="-122"/>
                    </a:rPr>
                    <a:t>4</a:t>
                  </a:r>
                  <a:endParaRPr lang="ru-RU" altLang="ru-RU" b="1">
                    <a:solidFill>
                      <a:srgbClr val="800080"/>
                    </a:solidFill>
                    <a:effectLst>
                      <a:outerShdw blurRad="38100" dist="38100" dir="2700000" algn="tl">
                        <a:srgbClr val="000000"/>
                      </a:outerShdw>
                    </a:effectLst>
                  </a:endParaRPr>
                </a:p>
              </p:txBody>
            </p:sp>
            <p:sp>
              <p:nvSpPr>
                <p:cNvPr id="615433" name="Text Box 9"/>
                <p:cNvSpPr txBox="1">
                  <a:spLocks noChangeArrowheads="1"/>
                </p:cNvSpPr>
                <p:nvPr/>
              </p:nvSpPr>
              <p:spPr bwMode="auto">
                <a:xfrm>
                  <a:off x="4286" y="4896"/>
                  <a:ext cx="687" cy="570"/>
                </a:xfrm>
                <a:prstGeom prst="rect">
                  <a:avLst/>
                </a:prstGeom>
                <a:solidFill>
                  <a:schemeClr val="accent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r>
                    <a:rPr lang="ru-RU" altLang="zh-CN" b="1">
                      <a:solidFill>
                        <a:srgbClr val="800080"/>
                      </a:solidFill>
                      <a:effectLst>
                        <a:outerShdw blurRad="38100" dist="38100" dir="2700000" algn="tl">
                          <a:srgbClr val="000000"/>
                        </a:outerShdw>
                      </a:effectLst>
                      <a:ea typeface="SimSun" panose="02010600030101010101" pitchFamily="2" charset="-122"/>
                    </a:rPr>
                    <a:t>5</a:t>
                  </a:r>
                  <a:endParaRPr lang="ru-RU" altLang="ru-RU" b="1">
                    <a:solidFill>
                      <a:srgbClr val="800080"/>
                    </a:solidFill>
                    <a:effectLst>
                      <a:outerShdw blurRad="38100" dist="38100" dir="2700000" algn="tl">
                        <a:srgbClr val="000000"/>
                      </a:outerShdw>
                    </a:effectLst>
                  </a:endParaRPr>
                </a:p>
              </p:txBody>
            </p:sp>
            <p:sp>
              <p:nvSpPr>
                <p:cNvPr id="615434" name="Text Box 10"/>
                <p:cNvSpPr txBox="1">
                  <a:spLocks noChangeArrowheads="1"/>
                </p:cNvSpPr>
                <p:nvPr/>
              </p:nvSpPr>
              <p:spPr bwMode="auto">
                <a:xfrm>
                  <a:off x="4970" y="4896"/>
                  <a:ext cx="687" cy="570"/>
                </a:xfrm>
                <a:prstGeom prst="rect">
                  <a:avLst/>
                </a:prstGeom>
                <a:solidFill>
                  <a:schemeClr val="accent1"/>
                </a:solidFill>
                <a:ln w="38100">
                  <a:solidFill>
                    <a:schemeClr val="accent2"/>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r>
                    <a:rPr lang="ru-RU" altLang="zh-CN" b="1">
                      <a:solidFill>
                        <a:srgbClr val="800080"/>
                      </a:solidFill>
                      <a:effectLst>
                        <a:outerShdw blurRad="38100" dist="38100" dir="2700000" algn="tl">
                          <a:srgbClr val="000000"/>
                        </a:outerShdw>
                      </a:effectLst>
                      <a:ea typeface="SimSun" panose="02010600030101010101" pitchFamily="2" charset="-122"/>
                    </a:rPr>
                    <a:t>6</a:t>
                  </a:r>
                  <a:endParaRPr lang="ru-RU" altLang="ru-RU" b="1">
                    <a:solidFill>
                      <a:srgbClr val="800080"/>
                    </a:solidFill>
                    <a:effectLst>
                      <a:outerShdw blurRad="38100" dist="38100" dir="2700000" algn="tl">
                        <a:srgbClr val="000000"/>
                      </a:outerShdw>
                    </a:effectLst>
                  </a:endParaRPr>
                </a:p>
              </p:txBody>
            </p:sp>
            <p:sp>
              <p:nvSpPr>
                <p:cNvPr id="615435" name="Text Box 11"/>
                <p:cNvSpPr txBox="1">
                  <a:spLocks noChangeArrowheads="1"/>
                </p:cNvSpPr>
                <p:nvPr/>
              </p:nvSpPr>
              <p:spPr bwMode="auto">
                <a:xfrm>
                  <a:off x="5654" y="4896"/>
                  <a:ext cx="687" cy="570"/>
                </a:xfrm>
                <a:prstGeom prst="rect">
                  <a:avLst/>
                </a:prstGeom>
                <a:solidFill>
                  <a:srgbClr val="66FFCC"/>
                </a:solidFill>
                <a:ln w="38100">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r>
                    <a:rPr lang="ru-RU" altLang="zh-CN" b="1">
                      <a:solidFill>
                        <a:srgbClr val="800080"/>
                      </a:solidFill>
                      <a:effectLst>
                        <a:outerShdw blurRad="38100" dist="38100" dir="2700000" algn="tl">
                          <a:srgbClr val="000000"/>
                        </a:outerShdw>
                      </a:effectLst>
                      <a:ea typeface="SimSun" panose="02010600030101010101" pitchFamily="2" charset="-122"/>
                    </a:rPr>
                    <a:t>7</a:t>
                  </a:r>
                  <a:endParaRPr lang="ru-RU" altLang="ru-RU" b="1">
                    <a:solidFill>
                      <a:srgbClr val="800080"/>
                    </a:solidFill>
                    <a:effectLst>
                      <a:outerShdw blurRad="38100" dist="38100" dir="2700000" algn="tl">
                        <a:srgbClr val="000000"/>
                      </a:outerShdw>
                    </a:effectLst>
                  </a:endParaRPr>
                </a:p>
              </p:txBody>
            </p:sp>
            <p:sp>
              <p:nvSpPr>
                <p:cNvPr id="615436" name="Text Box 12"/>
                <p:cNvSpPr txBox="1">
                  <a:spLocks noChangeArrowheads="1"/>
                </p:cNvSpPr>
                <p:nvPr/>
              </p:nvSpPr>
              <p:spPr bwMode="auto">
                <a:xfrm>
                  <a:off x="6338" y="4896"/>
                  <a:ext cx="687" cy="570"/>
                </a:xfrm>
                <a:prstGeom prst="rect">
                  <a:avLst/>
                </a:prstGeom>
                <a:solidFill>
                  <a:srgbClr val="66FFCC"/>
                </a:solidFill>
                <a:ln w="38100">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r>
                    <a:rPr lang="ru-RU" altLang="zh-CN" b="1">
                      <a:solidFill>
                        <a:srgbClr val="800080"/>
                      </a:solidFill>
                      <a:effectLst>
                        <a:outerShdw blurRad="38100" dist="38100" dir="2700000" algn="tl">
                          <a:srgbClr val="000000"/>
                        </a:outerShdw>
                      </a:effectLst>
                      <a:ea typeface="SimSun" panose="02010600030101010101" pitchFamily="2" charset="-122"/>
                    </a:rPr>
                    <a:t>8</a:t>
                  </a:r>
                  <a:endParaRPr lang="ru-RU" altLang="ru-RU" b="1">
                    <a:solidFill>
                      <a:srgbClr val="800080"/>
                    </a:solidFill>
                    <a:effectLst>
                      <a:outerShdw blurRad="38100" dist="38100" dir="2700000" algn="tl">
                        <a:srgbClr val="000000"/>
                      </a:outerShdw>
                    </a:effectLst>
                  </a:endParaRPr>
                </a:p>
              </p:txBody>
            </p:sp>
            <p:sp>
              <p:nvSpPr>
                <p:cNvPr id="615437" name="Text Box 13"/>
                <p:cNvSpPr txBox="1">
                  <a:spLocks noChangeArrowheads="1"/>
                </p:cNvSpPr>
                <p:nvPr/>
              </p:nvSpPr>
              <p:spPr bwMode="auto">
                <a:xfrm>
                  <a:off x="7022" y="4896"/>
                  <a:ext cx="687" cy="570"/>
                </a:xfrm>
                <a:prstGeom prst="rect">
                  <a:avLst/>
                </a:prstGeom>
                <a:solidFill>
                  <a:srgbClr val="66FFCC"/>
                </a:solidFill>
                <a:ln w="38100">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r>
                    <a:rPr lang="ru-RU" altLang="zh-CN" b="1">
                      <a:solidFill>
                        <a:srgbClr val="800080"/>
                      </a:solidFill>
                      <a:effectLst>
                        <a:outerShdw blurRad="38100" dist="38100" dir="2700000" algn="tl">
                          <a:srgbClr val="000000"/>
                        </a:outerShdw>
                      </a:effectLst>
                      <a:ea typeface="SimSun" panose="02010600030101010101" pitchFamily="2" charset="-122"/>
                    </a:rPr>
                    <a:t>9</a:t>
                  </a:r>
                  <a:endParaRPr lang="ru-RU" altLang="ru-RU" b="1">
                    <a:solidFill>
                      <a:srgbClr val="800080"/>
                    </a:solidFill>
                    <a:effectLst>
                      <a:outerShdw blurRad="38100" dist="38100" dir="2700000" algn="tl">
                        <a:srgbClr val="000000"/>
                      </a:outerShdw>
                    </a:effectLst>
                  </a:endParaRPr>
                </a:p>
              </p:txBody>
            </p:sp>
            <p:sp>
              <p:nvSpPr>
                <p:cNvPr id="615438" name="Text Box 14"/>
                <p:cNvSpPr txBox="1">
                  <a:spLocks noChangeArrowheads="1"/>
                </p:cNvSpPr>
                <p:nvPr/>
              </p:nvSpPr>
              <p:spPr bwMode="auto">
                <a:xfrm>
                  <a:off x="7706" y="4896"/>
                  <a:ext cx="687" cy="570"/>
                </a:xfrm>
                <a:prstGeom prst="rect">
                  <a:avLst/>
                </a:prstGeom>
                <a:solidFill>
                  <a:srgbClr val="66FFCC"/>
                </a:solidFill>
                <a:ln w="38100">
                  <a:solidFill>
                    <a:srgbClr val="006699"/>
                  </a:solidFill>
                  <a:miter lim="800000"/>
                  <a:headEnd/>
                  <a:tailEnd/>
                </a:ln>
                <a:effectLst/>
                <a:extLs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r>
                    <a:rPr lang="ru-RU" altLang="zh-CN" b="1">
                      <a:solidFill>
                        <a:srgbClr val="800080"/>
                      </a:solidFill>
                      <a:effectLst>
                        <a:outerShdw blurRad="38100" dist="38100" dir="2700000" algn="tl">
                          <a:srgbClr val="000000"/>
                        </a:outerShdw>
                      </a:effectLst>
                      <a:ea typeface="SimSun" panose="02010600030101010101" pitchFamily="2" charset="-122"/>
                    </a:rPr>
                    <a:t>10</a:t>
                  </a:r>
                  <a:endParaRPr lang="ru-RU" altLang="ru-RU" b="1">
                    <a:solidFill>
                      <a:srgbClr val="800080"/>
                    </a:solidFill>
                    <a:effectLst>
                      <a:outerShdw blurRad="38100" dist="38100" dir="2700000" algn="tl">
                        <a:srgbClr val="000000"/>
                      </a:outerShdw>
                    </a:effectLst>
                  </a:endParaRPr>
                </a:p>
              </p:txBody>
            </p:sp>
            <p:sp>
              <p:nvSpPr>
                <p:cNvPr id="615439" name="Text Box 15"/>
                <p:cNvSpPr txBox="1">
                  <a:spLocks noChangeArrowheads="1"/>
                </p:cNvSpPr>
                <p:nvPr/>
              </p:nvSpPr>
              <p:spPr bwMode="auto">
                <a:xfrm>
                  <a:off x="8390" y="4896"/>
                  <a:ext cx="687" cy="570"/>
                </a:xfrm>
                <a:prstGeom prst="rect">
                  <a:avLst/>
                </a:prstGeom>
                <a:noFill/>
                <a:ln w="28575">
                  <a:solidFill>
                    <a:srgbClr val="808000"/>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r>
                    <a:rPr lang="ru-RU" altLang="zh-CN" b="1">
                      <a:solidFill>
                        <a:srgbClr val="800080"/>
                      </a:solidFill>
                      <a:effectLst>
                        <a:outerShdw blurRad="38100" dist="38100" dir="2700000" algn="tl">
                          <a:srgbClr val="C0C0C0"/>
                        </a:outerShdw>
                      </a:effectLst>
                      <a:ea typeface="SimSun" panose="02010600030101010101" pitchFamily="2" charset="-122"/>
                    </a:rPr>
                    <a:t>11</a:t>
                  </a:r>
                  <a:endParaRPr lang="ru-RU" altLang="ru-RU" b="1">
                    <a:solidFill>
                      <a:srgbClr val="800080"/>
                    </a:solidFill>
                    <a:effectLst>
                      <a:outerShdw blurRad="38100" dist="38100" dir="2700000" algn="tl">
                        <a:srgbClr val="C0C0C0"/>
                      </a:outerShdw>
                    </a:effectLst>
                  </a:endParaRPr>
                </a:p>
              </p:txBody>
            </p:sp>
            <p:sp>
              <p:nvSpPr>
                <p:cNvPr id="615440" name="Text Box 16"/>
                <p:cNvSpPr txBox="1">
                  <a:spLocks noChangeArrowheads="1"/>
                </p:cNvSpPr>
                <p:nvPr/>
              </p:nvSpPr>
              <p:spPr bwMode="auto">
                <a:xfrm>
                  <a:off x="2234" y="4896"/>
                  <a:ext cx="687" cy="570"/>
                </a:xfrm>
                <a:prstGeom prst="rect">
                  <a:avLst/>
                </a:prstGeom>
                <a:noFill/>
                <a:ln w="28575">
                  <a:solidFill>
                    <a:schemeClr val="accent2"/>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r>
                    <a:rPr lang="ru-RU" altLang="zh-CN" b="1">
                      <a:solidFill>
                        <a:srgbClr val="800080"/>
                      </a:solidFill>
                      <a:effectLst>
                        <a:outerShdw blurRad="38100" dist="38100" dir="2700000" algn="tl">
                          <a:srgbClr val="C0C0C0"/>
                        </a:outerShdw>
                      </a:effectLst>
                      <a:ea typeface="SimSun" panose="02010600030101010101" pitchFamily="2" charset="-122"/>
                    </a:rPr>
                    <a:t>2</a:t>
                  </a:r>
                  <a:endParaRPr lang="ru-RU" altLang="ru-RU" b="1">
                    <a:solidFill>
                      <a:srgbClr val="800080"/>
                    </a:solidFill>
                    <a:effectLst>
                      <a:outerShdw blurRad="38100" dist="38100" dir="2700000" algn="tl">
                        <a:srgbClr val="C0C0C0"/>
                      </a:outerShdw>
                    </a:effectLst>
                  </a:endParaRPr>
                </a:p>
              </p:txBody>
            </p:sp>
            <p:sp>
              <p:nvSpPr>
                <p:cNvPr id="615441" name="Text Box 17"/>
                <p:cNvSpPr txBox="1">
                  <a:spLocks noChangeArrowheads="1"/>
                </p:cNvSpPr>
                <p:nvPr/>
              </p:nvSpPr>
              <p:spPr bwMode="auto">
                <a:xfrm>
                  <a:off x="1550" y="4896"/>
                  <a:ext cx="687" cy="570"/>
                </a:xfrm>
                <a:prstGeom prst="rect">
                  <a:avLst/>
                </a:prstGeom>
                <a:noFill/>
                <a:ln w="28575">
                  <a:solidFill>
                    <a:schemeClr val="accent2"/>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FF9933"/>
                        </a:outerShdw>
                      </a:effectLst>
                    </a14:hiddenEffects>
                  </a:ext>
                </a:extLst>
              </p:spPr>
              <p:txBody>
                <a:bodyPr/>
                <a:lstStyle/>
                <a:p>
                  <a:r>
                    <a:rPr lang="ru-RU" altLang="zh-CN" b="1">
                      <a:solidFill>
                        <a:srgbClr val="800080"/>
                      </a:solidFill>
                      <a:effectLst>
                        <a:outerShdw blurRad="38100" dist="38100" dir="2700000" algn="tl">
                          <a:srgbClr val="C0C0C0"/>
                        </a:outerShdw>
                      </a:effectLst>
                      <a:ea typeface="SimSun" panose="02010600030101010101" pitchFamily="2" charset="-122"/>
                    </a:rPr>
                    <a:t>1</a:t>
                  </a:r>
                  <a:endParaRPr lang="ru-RU" altLang="ru-RU" b="1">
                    <a:solidFill>
                      <a:srgbClr val="800080"/>
                    </a:solidFill>
                    <a:effectLst>
                      <a:outerShdw blurRad="38100" dist="38100" dir="2700000" algn="tl">
                        <a:srgbClr val="C0C0C0"/>
                      </a:outerShdw>
                    </a:effectLst>
                  </a:endParaRPr>
                </a:p>
              </p:txBody>
            </p:sp>
          </p:grpSp>
          <p:sp>
            <p:nvSpPr>
              <p:cNvPr id="615442" name="Text Box 18"/>
              <p:cNvSpPr txBox="1">
                <a:spLocks noChangeArrowheads="1"/>
              </p:cNvSpPr>
              <p:nvPr/>
            </p:nvSpPr>
            <p:spPr bwMode="auto">
              <a:xfrm>
                <a:off x="1265" y="4953"/>
                <a:ext cx="687" cy="570"/>
              </a:xfrm>
              <a:prstGeom prst="rect">
                <a:avLst/>
              </a:prstGeom>
              <a:noFill/>
              <a:ln>
                <a:noFill/>
              </a:ln>
              <a:effectLst>
                <a:outerShdw dist="12700" dir="54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a:lstStyle/>
              <a:p>
                <a:r>
                  <a:rPr lang="ru-RU" altLang="zh-CN" b="1">
                    <a:solidFill>
                      <a:srgbClr val="CC0000"/>
                    </a:solidFill>
                    <a:ea typeface="SimSun" panose="02010600030101010101" pitchFamily="2" charset="-122"/>
                  </a:rPr>
                  <a:t>…</a:t>
                </a:r>
                <a:endParaRPr lang="ru-RU" altLang="ru-RU" b="1">
                  <a:solidFill>
                    <a:srgbClr val="CC0000"/>
                  </a:solidFill>
                </a:endParaRPr>
              </a:p>
            </p:txBody>
          </p:sp>
          <p:sp>
            <p:nvSpPr>
              <p:cNvPr id="615443" name="Text Box 19"/>
              <p:cNvSpPr txBox="1">
                <a:spLocks noChangeArrowheads="1"/>
              </p:cNvSpPr>
              <p:nvPr/>
            </p:nvSpPr>
            <p:spPr bwMode="auto">
              <a:xfrm>
                <a:off x="9473" y="4953"/>
                <a:ext cx="687" cy="570"/>
              </a:xfrm>
              <a:prstGeom prst="rect">
                <a:avLst/>
              </a:prstGeom>
              <a:noFill/>
              <a:ln>
                <a:noFill/>
              </a:ln>
              <a:effectLst>
                <a:outerShdw dist="12700" dir="54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prstDash val="dash"/>
                    <a:miter lim="800000"/>
                    <a:headEnd/>
                    <a:tailEnd/>
                  </a14:hiddenLine>
                </a:ext>
              </a:extLst>
            </p:spPr>
            <p:txBody>
              <a:bodyPr/>
              <a:lstStyle/>
              <a:p>
                <a:r>
                  <a:rPr lang="ru-RU" altLang="zh-CN" b="1">
                    <a:solidFill>
                      <a:srgbClr val="CC0000"/>
                    </a:solidFill>
                    <a:ea typeface="SimSun" panose="02010600030101010101" pitchFamily="2" charset="-122"/>
                  </a:rPr>
                  <a:t>…</a:t>
                </a:r>
                <a:endParaRPr lang="ru-RU" altLang="ru-RU" b="1">
                  <a:solidFill>
                    <a:srgbClr val="CC0000"/>
                  </a:solidFill>
                </a:endParaRPr>
              </a:p>
            </p:txBody>
          </p:sp>
        </p:grpSp>
        <p:sp>
          <p:nvSpPr>
            <p:cNvPr id="615444" name="Line 20"/>
            <p:cNvSpPr>
              <a:spLocks noChangeShapeType="1"/>
            </p:cNvSpPr>
            <p:nvPr/>
          </p:nvSpPr>
          <p:spPr bwMode="auto">
            <a:xfrm>
              <a:off x="1415" y="865"/>
              <a:ext cx="0" cy="76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15445" name="Line 21"/>
            <p:cNvSpPr>
              <a:spLocks noChangeShapeType="1"/>
            </p:cNvSpPr>
            <p:nvPr/>
          </p:nvSpPr>
          <p:spPr bwMode="auto">
            <a:xfrm>
              <a:off x="4750" y="865"/>
              <a:ext cx="0" cy="76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15446" name="Line 22"/>
            <p:cNvSpPr>
              <a:spLocks noChangeShapeType="1"/>
            </p:cNvSpPr>
            <p:nvPr/>
          </p:nvSpPr>
          <p:spPr bwMode="auto">
            <a:xfrm>
              <a:off x="3082" y="865"/>
              <a:ext cx="0" cy="768"/>
            </a:xfrm>
            <a:prstGeom prst="line">
              <a:avLst/>
            </a:prstGeom>
            <a:noFill/>
            <a:ln w="28575">
              <a:solidFill>
                <a:srgbClr val="FF0000"/>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15453" name="AutoShape 29"/>
            <p:cNvSpPr>
              <a:spLocks noChangeArrowheads="1"/>
            </p:cNvSpPr>
            <p:nvPr/>
          </p:nvSpPr>
          <p:spPr bwMode="auto">
            <a:xfrm>
              <a:off x="2759" y="1635"/>
              <a:ext cx="645" cy="988"/>
            </a:xfrm>
            <a:prstGeom prst="upArrow">
              <a:avLst>
                <a:gd name="adj1" fmla="val 50000"/>
                <a:gd name="adj2" fmla="val 68675"/>
              </a:avLst>
            </a:prstGeom>
            <a:solidFill>
              <a:srgbClr val="FFBC9B"/>
            </a:solidFill>
            <a:ln w="28575">
              <a:solidFill>
                <a:srgbClr val="FF0000"/>
              </a:solidFill>
              <a:miter lim="800000"/>
              <a:headEnd/>
              <a:tailEnd/>
            </a:ln>
          </p:spPr>
          <p:txBody>
            <a:bodyPr/>
            <a:lstStyle/>
            <a:p>
              <a:endParaRPr lang="ru-RU"/>
            </a:p>
          </p:txBody>
        </p:sp>
        <p:sp>
          <p:nvSpPr>
            <p:cNvPr id="615447" name="AutoShape 23"/>
            <p:cNvSpPr>
              <a:spLocks noChangeArrowheads="1"/>
            </p:cNvSpPr>
            <p:nvPr/>
          </p:nvSpPr>
          <p:spPr bwMode="auto">
            <a:xfrm>
              <a:off x="1092" y="1624"/>
              <a:ext cx="645" cy="988"/>
            </a:xfrm>
            <a:prstGeom prst="upArrow">
              <a:avLst>
                <a:gd name="adj1" fmla="val 50000"/>
                <a:gd name="adj2" fmla="val 68675"/>
              </a:avLst>
            </a:prstGeom>
            <a:solidFill>
              <a:srgbClr val="FFBC9B"/>
            </a:solidFill>
            <a:ln w="28575">
              <a:solidFill>
                <a:srgbClr val="FF0000"/>
              </a:solidFill>
              <a:miter lim="800000"/>
              <a:headEnd/>
              <a:tailEnd/>
            </a:ln>
          </p:spPr>
          <p:txBody>
            <a:bodyPr/>
            <a:lstStyle/>
            <a:p>
              <a:endParaRPr lang="ru-RU"/>
            </a:p>
          </p:txBody>
        </p:sp>
        <p:sp>
          <p:nvSpPr>
            <p:cNvPr id="615450" name="Text Box 26"/>
            <p:cNvSpPr txBox="1">
              <a:spLocks noChangeArrowheads="1"/>
            </p:cNvSpPr>
            <p:nvPr/>
          </p:nvSpPr>
          <p:spPr bwMode="auto">
            <a:xfrm>
              <a:off x="1311" y="2127"/>
              <a:ext cx="209" cy="494"/>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lIns="0" tIns="0" rIns="0" bIns="0"/>
            <a:lstStyle/>
            <a:p>
              <a:r>
                <a:rPr lang="ru-RU" altLang="zh-CN" sz="3200" b="1">
                  <a:solidFill>
                    <a:srgbClr val="CC0000"/>
                  </a:solidFill>
                  <a:effectLst>
                    <a:outerShdw blurRad="38100" dist="38100" dir="2700000" algn="tl">
                      <a:srgbClr val="C0C0C0"/>
                    </a:outerShdw>
                  </a:effectLst>
                  <a:latin typeface="Tahoma" panose="020B0604030504040204" pitchFamily="34" charset="0"/>
                </a:rPr>
                <a:t>А</a:t>
              </a:r>
              <a:endParaRPr lang="ru-RU" altLang="ru-RU" sz="3200" b="1">
                <a:solidFill>
                  <a:srgbClr val="CC0000"/>
                </a:solidFill>
                <a:effectLst>
                  <a:outerShdw blurRad="38100" dist="38100" dir="2700000" algn="tl">
                    <a:srgbClr val="C0C0C0"/>
                  </a:outerShdw>
                </a:effectLst>
              </a:endParaRPr>
            </a:p>
          </p:txBody>
        </p:sp>
        <p:sp>
          <p:nvSpPr>
            <p:cNvPr id="615451" name="Text Box 27"/>
            <p:cNvSpPr txBox="1">
              <a:spLocks noChangeArrowheads="1"/>
            </p:cNvSpPr>
            <p:nvPr/>
          </p:nvSpPr>
          <p:spPr bwMode="auto">
            <a:xfrm>
              <a:off x="2978" y="2127"/>
              <a:ext cx="209"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3200" b="1">
                  <a:solidFill>
                    <a:srgbClr val="CC0000"/>
                  </a:solidFill>
                  <a:effectLst>
                    <a:outerShdw blurRad="38100" dist="38100" dir="2700000" algn="tl">
                      <a:srgbClr val="C0C0C0"/>
                    </a:outerShdw>
                  </a:effectLst>
                  <a:latin typeface="Tahoma" panose="020B0604030504040204" pitchFamily="34" charset="0"/>
                </a:rPr>
                <a:t>В</a:t>
              </a:r>
              <a:endParaRPr lang="ru-RU" altLang="ru-RU" sz="3200" b="1">
                <a:solidFill>
                  <a:srgbClr val="CC0000"/>
                </a:solidFill>
                <a:effectLst>
                  <a:outerShdw blurRad="38100" dist="38100" dir="2700000" algn="tl">
                    <a:srgbClr val="C0C0C0"/>
                  </a:outerShdw>
                </a:effectLst>
              </a:endParaRPr>
            </a:p>
          </p:txBody>
        </p:sp>
        <p:sp>
          <p:nvSpPr>
            <p:cNvPr id="615454" name="AutoShape 30"/>
            <p:cNvSpPr>
              <a:spLocks noChangeArrowheads="1"/>
            </p:cNvSpPr>
            <p:nvPr/>
          </p:nvSpPr>
          <p:spPr bwMode="auto">
            <a:xfrm>
              <a:off x="4427" y="1634"/>
              <a:ext cx="645" cy="988"/>
            </a:xfrm>
            <a:prstGeom prst="upArrow">
              <a:avLst>
                <a:gd name="adj1" fmla="val 50000"/>
                <a:gd name="adj2" fmla="val 68675"/>
              </a:avLst>
            </a:prstGeom>
            <a:solidFill>
              <a:srgbClr val="FFBC9B"/>
            </a:solidFill>
            <a:ln w="28575">
              <a:solidFill>
                <a:srgbClr val="FF0000"/>
              </a:solidFill>
              <a:miter lim="800000"/>
              <a:headEnd/>
              <a:tailEnd/>
            </a:ln>
          </p:spPr>
          <p:txBody>
            <a:bodyPr/>
            <a:lstStyle/>
            <a:p>
              <a:endParaRPr lang="ru-RU"/>
            </a:p>
          </p:txBody>
        </p:sp>
        <p:sp>
          <p:nvSpPr>
            <p:cNvPr id="615452" name="Text Box 28"/>
            <p:cNvSpPr txBox="1">
              <a:spLocks noChangeArrowheads="1"/>
            </p:cNvSpPr>
            <p:nvPr/>
          </p:nvSpPr>
          <p:spPr bwMode="auto">
            <a:xfrm>
              <a:off x="4645" y="2127"/>
              <a:ext cx="209" cy="49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3200" b="1">
                  <a:solidFill>
                    <a:srgbClr val="CC0000"/>
                  </a:solidFill>
                  <a:effectLst>
                    <a:outerShdw blurRad="38100" dist="38100" dir="2700000" algn="tl">
                      <a:srgbClr val="C0C0C0"/>
                    </a:outerShdw>
                  </a:effectLst>
                  <a:latin typeface="Tahoma" panose="020B0604030504040204" pitchFamily="34" charset="0"/>
                </a:rPr>
                <a:t>С</a:t>
              </a:r>
              <a:endParaRPr lang="ru-RU" altLang="ru-RU" sz="3200" b="1">
                <a:solidFill>
                  <a:srgbClr val="CC0000"/>
                </a:solidFill>
                <a:effectLst>
                  <a:outerShdw blurRad="38100" dist="38100" dir="2700000" algn="tl">
                    <a:srgbClr val="C0C0C0"/>
                  </a:outerShdw>
                </a:effectLst>
              </a:endParaRPr>
            </a:p>
          </p:txBody>
        </p:sp>
      </p:grpSp>
      <p:sp>
        <p:nvSpPr>
          <p:cNvPr id="615455" name="Text Box 31"/>
          <p:cNvSpPr txBox="1">
            <a:spLocks noChangeArrowheads="1"/>
          </p:cNvSpPr>
          <p:nvPr/>
        </p:nvSpPr>
        <p:spPr bwMode="auto">
          <a:xfrm>
            <a:off x="0" y="5673725"/>
            <a:ext cx="9144000" cy="38258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90000"/>
              </a:lnSpc>
            </a:pPr>
            <a:r>
              <a:rPr lang="ru-RU" altLang="zh-CN" sz="2400" b="1">
                <a:solidFill>
                  <a:srgbClr val="800080"/>
                </a:solidFill>
              </a:rPr>
              <a:t>Рис.13.6. Структура “скользящего окна”</a:t>
            </a:r>
            <a:r>
              <a:rPr lang="ru-RU" altLang="zh-CN" sz="2400">
                <a:solidFill>
                  <a:srgbClr val="800080"/>
                </a:solidFill>
              </a:rPr>
              <a:t> </a:t>
            </a:r>
            <a:endParaRPr lang="ru-RU" altLang="ru-RU" sz="2400">
              <a:solidFill>
                <a:srgbClr val="800080"/>
              </a:solidFill>
            </a:endParaRPr>
          </a:p>
        </p:txBody>
      </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645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16451" name="Text Box 3"/>
          <p:cNvSpPr txBox="1">
            <a:spLocks noChangeArrowheads="1"/>
          </p:cNvSpPr>
          <p:nvPr/>
        </p:nvSpPr>
        <p:spPr bwMode="auto">
          <a:xfrm>
            <a:off x="0" y="1265238"/>
            <a:ext cx="91440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“Скользящее окно” определяется в буфере передаваемых данных при помощи трех “границ” (рис.13.6). Длина окна — это расстояние между границами </a:t>
            </a:r>
            <a:r>
              <a:rPr lang="ru-RU" altLang="ru-RU" i="1">
                <a:solidFill>
                  <a:srgbClr val="800080"/>
                </a:solidFill>
              </a:rPr>
              <a:t>А</a:t>
            </a:r>
            <a:r>
              <a:rPr lang="ru-RU" altLang="ru-RU">
                <a:solidFill>
                  <a:srgbClr val="800080"/>
                </a:solidFill>
              </a:rPr>
              <a:t> и </a:t>
            </a:r>
            <a:r>
              <a:rPr lang="ru-RU" altLang="ru-RU" i="1">
                <a:solidFill>
                  <a:srgbClr val="800080"/>
                </a:solidFill>
              </a:rPr>
              <a:t>С</a:t>
            </a:r>
            <a:r>
              <a:rPr lang="ru-RU" altLang="ru-RU">
                <a:solidFill>
                  <a:srgbClr val="800080"/>
                </a:solidFill>
              </a:rPr>
              <a:t>. В примере, приведенном на рисунке, данные от начала потока до границы </a:t>
            </a:r>
            <a:r>
              <a:rPr lang="ru-RU" altLang="ru-RU" i="1">
                <a:solidFill>
                  <a:srgbClr val="800080"/>
                </a:solidFill>
              </a:rPr>
              <a:t>А</a:t>
            </a:r>
            <a:r>
              <a:rPr lang="ru-RU" altLang="ru-RU">
                <a:solidFill>
                  <a:srgbClr val="800080"/>
                </a:solidFill>
              </a:rPr>
              <a:t> (октеты 1 и 2) переданы получателю и квитированы; данные между границами </a:t>
            </a:r>
            <a:r>
              <a:rPr lang="ru-RU" altLang="ru-RU" i="1">
                <a:solidFill>
                  <a:srgbClr val="800080"/>
                </a:solidFill>
              </a:rPr>
              <a:t>А</a:t>
            </a:r>
            <a:r>
              <a:rPr lang="ru-RU" altLang="ru-RU">
                <a:solidFill>
                  <a:srgbClr val="800080"/>
                </a:solidFill>
              </a:rPr>
              <a:t> и </a:t>
            </a:r>
            <a:r>
              <a:rPr lang="ru-RU" altLang="ru-RU" i="1">
                <a:solidFill>
                  <a:srgbClr val="800080"/>
                </a:solidFill>
              </a:rPr>
              <a:t>В</a:t>
            </a:r>
            <a:r>
              <a:rPr lang="ru-RU" altLang="ru-RU">
                <a:solidFill>
                  <a:srgbClr val="800080"/>
                </a:solidFill>
              </a:rPr>
              <a:t> (октеты 3...6) переданы в сеть, но еще не квитированы; данные между границами </a:t>
            </a:r>
            <a:r>
              <a:rPr lang="ru-RU" altLang="ru-RU" i="1">
                <a:solidFill>
                  <a:srgbClr val="800080"/>
                </a:solidFill>
              </a:rPr>
              <a:t>В</a:t>
            </a:r>
            <a:r>
              <a:rPr lang="ru-RU" altLang="ru-RU">
                <a:solidFill>
                  <a:srgbClr val="800080"/>
                </a:solidFill>
              </a:rPr>
              <a:t> и </a:t>
            </a:r>
            <a:r>
              <a:rPr lang="ru-RU" altLang="ru-RU" i="1">
                <a:solidFill>
                  <a:srgbClr val="800080"/>
                </a:solidFill>
              </a:rPr>
              <a:t>С</a:t>
            </a:r>
            <a:r>
              <a:rPr lang="ru-RU" altLang="ru-RU">
                <a:solidFill>
                  <a:srgbClr val="800080"/>
                </a:solidFill>
              </a:rPr>
              <a:t> еще не переданы, но их передача разрешена до прихода квитанций на октеты 3...6; данные, следующие за границей </a:t>
            </a:r>
            <a:r>
              <a:rPr lang="ru-RU" altLang="ru-RU" i="1">
                <a:solidFill>
                  <a:srgbClr val="800080"/>
                </a:solidFill>
              </a:rPr>
              <a:t>С</a:t>
            </a:r>
            <a:r>
              <a:rPr lang="ru-RU" altLang="ru-RU">
                <a:solidFill>
                  <a:srgbClr val="800080"/>
                </a:solidFill>
              </a:rPr>
              <a:t>, нельзя передавать до прихода этих квитанций. </a:t>
            </a:r>
          </a:p>
        </p:txBody>
      </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747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17475" name="Text Box 3"/>
          <p:cNvSpPr txBox="1">
            <a:spLocks noChangeArrowheads="1"/>
          </p:cNvSpPr>
          <p:nvPr/>
        </p:nvSpPr>
        <p:spPr bwMode="auto">
          <a:xfrm>
            <a:off x="0" y="1301750"/>
            <a:ext cx="914400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На основе метода скользящего окна работает </a:t>
            </a:r>
            <a:r>
              <a:rPr lang="ru-RU" altLang="ru-RU" i="1">
                <a:solidFill>
                  <a:srgbClr val="800080"/>
                </a:solidFill>
              </a:rPr>
              <a:t>механизм группового квитирования</a:t>
            </a:r>
            <a:r>
              <a:rPr lang="ru-RU" altLang="ru-RU">
                <a:solidFill>
                  <a:srgbClr val="800080"/>
                </a:solidFill>
              </a:rPr>
              <a:t>, заключающийся в следующем (рис.13.7). При установлении соединения счетчики последовательностей блоков у отправителя и получателя устанавливаются в одинаковые состояния (синхронизируются). Получатель, приняв подряд несколько следующих блоков, в ответном сообщении-квитанции передает отправителю номер следующего байта данных, который он намерен принять (номер последнего байта в последнем корректно принятом блоке плюс единица). </a:t>
            </a: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952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19598" name="Text Box 78"/>
          <p:cNvSpPr txBox="1">
            <a:spLocks noChangeArrowheads="1"/>
          </p:cNvSpPr>
          <p:nvPr/>
        </p:nvSpPr>
        <p:spPr bwMode="auto">
          <a:xfrm>
            <a:off x="0" y="6022975"/>
            <a:ext cx="9144000" cy="65881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90000"/>
              </a:lnSpc>
            </a:pPr>
            <a:r>
              <a:rPr lang="ru-RU" altLang="zh-CN" sz="2400" b="1">
                <a:solidFill>
                  <a:srgbClr val="800080"/>
                </a:solidFill>
              </a:rPr>
              <a:t>Рис.13.7. </a:t>
            </a:r>
            <a:r>
              <a:rPr lang="ru-RU" altLang="ru-RU" sz="2400" b="1">
                <a:solidFill>
                  <a:srgbClr val="800080"/>
                </a:solidFill>
              </a:rPr>
              <a:t>Фаза передачи данных (схема группового квитирования)</a:t>
            </a:r>
            <a:r>
              <a:rPr lang="ru-RU" altLang="ru-RU" sz="2400">
                <a:solidFill>
                  <a:srgbClr val="800080"/>
                </a:solidFill>
              </a:rPr>
              <a:t> </a:t>
            </a:r>
          </a:p>
        </p:txBody>
      </p:sp>
      <p:grpSp>
        <p:nvGrpSpPr>
          <p:cNvPr id="619663" name="Group 143"/>
          <p:cNvGrpSpPr>
            <a:grpSpLocks/>
          </p:cNvGrpSpPr>
          <p:nvPr/>
        </p:nvGrpSpPr>
        <p:grpSpPr bwMode="auto">
          <a:xfrm>
            <a:off x="60325" y="406400"/>
            <a:ext cx="9017000" cy="5503863"/>
            <a:chOff x="38" y="256"/>
            <a:chExt cx="5680" cy="3467"/>
          </a:xfrm>
        </p:grpSpPr>
        <p:sp>
          <p:nvSpPr>
            <p:cNvPr id="619641" name="AutoShape 121"/>
            <p:cNvSpPr>
              <a:spLocks noChangeArrowheads="1"/>
            </p:cNvSpPr>
            <p:nvPr/>
          </p:nvSpPr>
          <p:spPr bwMode="auto">
            <a:xfrm>
              <a:off x="3171" y="516"/>
              <a:ext cx="975" cy="441"/>
            </a:xfrm>
            <a:prstGeom prst="cloudCallout">
              <a:avLst>
                <a:gd name="adj1" fmla="val -82921"/>
                <a:gd name="adj2" fmla="val 105782"/>
              </a:avLst>
            </a:prstGeom>
            <a:gradFill rotWithShape="1">
              <a:gsLst>
                <a:gs pos="0">
                  <a:srgbClr val="FFCCFF">
                    <a:gamma/>
                    <a:tint val="0"/>
                    <a:invGamma/>
                  </a:srgbClr>
                </a:gs>
                <a:gs pos="100000">
                  <a:srgbClr val="FFCCFF"/>
                </a:gs>
              </a:gsLst>
              <a:path path="rect">
                <a:fillToRect l="50000" t="50000" r="50000" b="50000"/>
              </a:path>
            </a:gradFill>
            <a:ln w="28575">
              <a:solidFill>
                <a:srgbClr val="FF0000"/>
              </a:solidFill>
              <a:round/>
              <a:headEnd/>
              <a:tailEnd/>
            </a:ln>
            <a:effectLst>
              <a:outerShdw dist="17961" dir="2700000" algn="ctr" rotWithShape="0">
                <a:srgbClr val="FF9933"/>
              </a:outerShdw>
            </a:effectLst>
          </p:spPr>
          <p:txBody>
            <a:bodyPr lIns="0" tIns="0" rIns="0" bIns="0" anchor="ctr" anchorCtr="1"/>
            <a:lstStyle/>
            <a:p>
              <a:r>
                <a:rPr lang="ru-RU" altLang="zh-CN" sz="1400" b="1" i="1">
                  <a:solidFill>
                    <a:srgbClr val="CC0000"/>
                  </a:solidFill>
                  <a:effectLst>
                    <a:outerShdw blurRad="38100" dist="38100" dir="2700000" algn="tl">
                      <a:srgbClr val="000000"/>
                    </a:outerShdw>
                  </a:effectLst>
                </a:rPr>
                <a:t>Потеря</a:t>
              </a:r>
            </a:p>
            <a:p>
              <a:r>
                <a:rPr lang="ru-RU" altLang="zh-CN" sz="1400" b="1" i="1">
                  <a:solidFill>
                    <a:srgbClr val="CC0000"/>
                  </a:solidFill>
                  <a:effectLst>
                    <a:outerShdw blurRad="38100" dist="38100" dir="2700000" algn="tl">
                      <a:srgbClr val="000000"/>
                    </a:outerShdw>
                  </a:effectLst>
                </a:rPr>
                <a:t>блока №2</a:t>
              </a:r>
              <a:r>
                <a:rPr lang="ru-RU" altLang="zh-CN" sz="1400" b="1"/>
                <a:t> </a:t>
              </a:r>
              <a:endParaRPr lang="ru-RU" altLang="ru-RU" sz="1400" b="1"/>
            </a:p>
          </p:txBody>
        </p:sp>
        <p:grpSp>
          <p:nvGrpSpPr>
            <p:cNvPr id="619604" name="Group 84"/>
            <p:cNvGrpSpPr>
              <a:grpSpLocks/>
            </p:cNvGrpSpPr>
            <p:nvPr/>
          </p:nvGrpSpPr>
          <p:grpSpPr bwMode="auto">
            <a:xfrm>
              <a:off x="38" y="305"/>
              <a:ext cx="1623" cy="783"/>
              <a:chOff x="-1371" y="587"/>
              <a:chExt cx="1623" cy="783"/>
            </a:xfrm>
          </p:grpSpPr>
          <p:sp>
            <p:nvSpPr>
              <p:cNvPr id="619529" name="Text Box 9"/>
              <p:cNvSpPr txBox="1">
                <a:spLocks noChangeArrowheads="1"/>
              </p:cNvSpPr>
              <p:nvPr/>
            </p:nvSpPr>
            <p:spPr bwMode="auto">
              <a:xfrm>
                <a:off x="-1366" y="587"/>
                <a:ext cx="161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90000"/>
                  </a:lnSpc>
                </a:pPr>
                <a:r>
                  <a:rPr lang="ru-RU" altLang="zh-CN" sz="1600" b="1" i="1">
                    <a:solidFill>
                      <a:srgbClr val="CC0000"/>
                    </a:solidFill>
                    <a:effectLst>
                      <a:outerShdw blurRad="38100" dist="38100" dir="2700000" algn="tl">
                        <a:srgbClr val="C0C0C0"/>
                      </a:outerShdw>
                    </a:effectLst>
                  </a:rPr>
                  <a:t>Последовательность</a:t>
                </a:r>
              </a:p>
              <a:p>
                <a:pPr>
                  <a:lnSpc>
                    <a:spcPct val="90000"/>
                  </a:lnSpc>
                </a:pPr>
                <a:r>
                  <a:rPr lang="ru-RU" altLang="zh-CN" sz="1600" b="1" i="1">
                    <a:solidFill>
                      <a:srgbClr val="CC0000"/>
                    </a:solidFill>
                    <a:effectLst>
                      <a:outerShdw blurRad="38100" dist="38100" dir="2700000" algn="tl">
                        <a:srgbClr val="C0C0C0"/>
                      </a:outerShdw>
                    </a:effectLst>
                  </a:rPr>
                  <a:t>передаваемых блоков</a:t>
                </a:r>
                <a:endParaRPr lang="ru-RU" altLang="ru-RU" sz="1600" b="1" i="1">
                  <a:solidFill>
                    <a:srgbClr val="CC0000"/>
                  </a:solidFill>
                  <a:effectLst>
                    <a:outerShdw blurRad="38100" dist="38100" dir="2700000" algn="tl">
                      <a:srgbClr val="C0C0C0"/>
                    </a:outerShdw>
                  </a:effectLst>
                </a:endParaRPr>
              </a:p>
            </p:txBody>
          </p:sp>
          <p:grpSp>
            <p:nvGrpSpPr>
              <p:cNvPr id="619530" name="Group 10"/>
              <p:cNvGrpSpPr>
                <a:grpSpLocks/>
              </p:cNvGrpSpPr>
              <p:nvPr/>
            </p:nvGrpSpPr>
            <p:grpSpPr bwMode="auto">
              <a:xfrm>
                <a:off x="-1371" y="878"/>
                <a:ext cx="1623" cy="492"/>
                <a:chOff x="1646" y="2710"/>
                <a:chExt cx="2736" cy="1103"/>
              </a:xfrm>
            </p:grpSpPr>
            <p:sp>
              <p:nvSpPr>
                <p:cNvPr id="619531" name="Rectangle 11"/>
                <p:cNvSpPr>
                  <a:spLocks noChangeArrowheads="1"/>
                </p:cNvSpPr>
                <p:nvPr/>
              </p:nvSpPr>
              <p:spPr bwMode="auto">
                <a:xfrm>
                  <a:off x="1646" y="2730"/>
                  <a:ext cx="2736" cy="684"/>
                </a:xfrm>
                <a:prstGeom prst="rect">
                  <a:avLst/>
                </a:prstGeom>
                <a:solidFill>
                  <a:srgbClr val="FFFF99"/>
                </a:solidFill>
                <a:ln w="28575">
                  <a:solidFill>
                    <a:srgbClr val="003399"/>
                  </a:solidFill>
                  <a:miter lim="800000"/>
                  <a:headEnd/>
                  <a:tailEnd/>
                </a:ln>
              </p:spPr>
              <p:txBody>
                <a:bodyPr/>
                <a:lstStyle/>
                <a:p>
                  <a:endParaRPr lang="ru-RU"/>
                </a:p>
              </p:txBody>
            </p:sp>
            <p:sp>
              <p:nvSpPr>
                <p:cNvPr id="619532" name="Line 12"/>
                <p:cNvSpPr>
                  <a:spLocks noChangeShapeType="1"/>
                </p:cNvSpPr>
                <p:nvPr/>
              </p:nvSpPr>
              <p:spPr bwMode="auto">
                <a:xfrm>
                  <a:off x="2573" y="2710"/>
                  <a:ext cx="0" cy="684"/>
                </a:xfrm>
                <a:prstGeom prst="line">
                  <a:avLst/>
                </a:prstGeom>
                <a:noFill/>
                <a:ln w="9525">
                  <a:solidFill>
                    <a:srgbClr val="00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19533" name="Line 13"/>
                <p:cNvSpPr>
                  <a:spLocks noChangeShapeType="1"/>
                </p:cNvSpPr>
                <p:nvPr/>
              </p:nvSpPr>
              <p:spPr bwMode="auto">
                <a:xfrm>
                  <a:off x="3485" y="2710"/>
                  <a:ext cx="0" cy="684"/>
                </a:xfrm>
                <a:prstGeom prst="line">
                  <a:avLst/>
                </a:prstGeom>
                <a:noFill/>
                <a:ln w="9525">
                  <a:solidFill>
                    <a:srgbClr val="00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19534" name="Text Box 14"/>
                <p:cNvSpPr txBox="1">
                  <a:spLocks noChangeArrowheads="1"/>
                </p:cNvSpPr>
                <p:nvPr/>
              </p:nvSpPr>
              <p:spPr bwMode="auto">
                <a:xfrm>
                  <a:off x="1646" y="2901"/>
                  <a:ext cx="912" cy="28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a:solidFill>
                        <a:srgbClr val="003399"/>
                      </a:solidFill>
                      <a:ea typeface="SimSun" panose="02010600030101010101" pitchFamily="2" charset="-122"/>
                    </a:rPr>
                    <a:t>1  2  3</a:t>
                  </a:r>
                  <a:endParaRPr lang="ru-RU" altLang="ru-RU" sz="1800" b="1">
                    <a:solidFill>
                      <a:srgbClr val="003399"/>
                    </a:solidFill>
                  </a:endParaRPr>
                </a:p>
              </p:txBody>
            </p:sp>
            <p:sp>
              <p:nvSpPr>
                <p:cNvPr id="619535" name="Text Box 15"/>
                <p:cNvSpPr txBox="1">
                  <a:spLocks noChangeArrowheads="1"/>
                </p:cNvSpPr>
                <p:nvPr/>
              </p:nvSpPr>
              <p:spPr bwMode="auto">
                <a:xfrm>
                  <a:off x="2558" y="2901"/>
                  <a:ext cx="912" cy="28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a:solidFill>
                        <a:srgbClr val="003399"/>
                      </a:solidFill>
                      <a:ea typeface="SimSun" panose="02010600030101010101" pitchFamily="2" charset="-122"/>
                    </a:rPr>
                    <a:t>4  5  6</a:t>
                  </a:r>
                  <a:endParaRPr lang="ru-RU" altLang="ru-RU" sz="1800" b="1">
                    <a:solidFill>
                      <a:srgbClr val="003399"/>
                    </a:solidFill>
                  </a:endParaRPr>
                </a:p>
              </p:txBody>
            </p:sp>
            <p:sp>
              <p:nvSpPr>
                <p:cNvPr id="619536" name="Text Box 16"/>
                <p:cNvSpPr txBox="1">
                  <a:spLocks noChangeArrowheads="1"/>
                </p:cNvSpPr>
                <p:nvPr/>
              </p:nvSpPr>
              <p:spPr bwMode="auto">
                <a:xfrm>
                  <a:off x="3470" y="2901"/>
                  <a:ext cx="912" cy="28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a:solidFill>
                        <a:srgbClr val="003399"/>
                      </a:solidFill>
                      <a:ea typeface="SimSun" panose="02010600030101010101" pitchFamily="2" charset="-122"/>
                    </a:rPr>
                    <a:t>7  8  9</a:t>
                  </a:r>
                  <a:endParaRPr lang="ru-RU" altLang="ru-RU" sz="1800" b="1">
                    <a:solidFill>
                      <a:srgbClr val="003399"/>
                    </a:solidFill>
                  </a:endParaRPr>
                </a:p>
              </p:txBody>
            </p:sp>
            <p:sp>
              <p:nvSpPr>
                <p:cNvPr id="619537" name="Text Box 17"/>
                <p:cNvSpPr txBox="1">
                  <a:spLocks noChangeArrowheads="1"/>
                </p:cNvSpPr>
                <p:nvPr/>
              </p:nvSpPr>
              <p:spPr bwMode="auto">
                <a:xfrm>
                  <a:off x="1760" y="3528"/>
                  <a:ext cx="68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i="1">
                      <a:solidFill>
                        <a:srgbClr val="CC0000"/>
                      </a:solidFill>
                      <a:effectLst>
                        <a:outerShdw blurRad="38100" dist="38100" dir="2700000" algn="tl">
                          <a:srgbClr val="C0C0C0"/>
                        </a:outerShdw>
                      </a:effectLst>
                    </a:rPr>
                    <a:t>№</a:t>
                  </a:r>
                  <a:r>
                    <a:rPr lang="ru-RU" altLang="zh-CN" sz="1800" b="1" i="1">
                      <a:solidFill>
                        <a:srgbClr val="CC0000"/>
                      </a:solidFill>
                      <a:effectLst>
                        <a:outerShdw blurRad="38100" dist="38100" dir="2700000" algn="tl">
                          <a:srgbClr val="C0C0C0"/>
                        </a:outerShdw>
                      </a:effectLst>
                      <a:ea typeface="SimSun" panose="02010600030101010101" pitchFamily="2" charset="-122"/>
                    </a:rPr>
                    <a:t>1</a:t>
                  </a:r>
                  <a:endParaRPr lang="ru-RU" altLang="ru-RU" sz="1800" b="1" i="1">
                    <a:solidFill>
                      <a:srgbClr val="CC0000"/>
                    </a:solidFill>
                    <a:effectLst>
                      <a:outerShdw blurRad="38100" dist="38100" dir="2700000" algn="tl">
                        <a:srgbClr val="C0C0C0"/>
                      </a:outerShdw>
                    </a:effectLst>
                  </a:endParaRPr>
                </a:p>
              </p:txBody>
            </p:sp>
            <p:sp>
              <p:nvSpPr>
                <p:cNvPr id="619538" name="Text Box 18"/>
                <p:cNvSpPr txBox="1">
                  <a:spLocks noChangeArrowheads="1"/>
                </p:cNvSpPr>
                <p:nvPr/>
              </p:nvSpPr>
              <p:spPr bwMode="auto">
                <a:xfrm>
                  <a:off x="2672" y="3528"/>
                  <a:ext cx="68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i="1">
                      <a:solidFill>
                        <a:srgbClr val="CC0000"/>
                      </a:solidFill>
                      <a:effectLst>
                        <a:outerShdw blurRad="38100" dist="38100" dir="2700000" algn="tl">
                          <a:srgbClr val="C0C0C0"/>
                        </a:outerShdw>
                      </a:effectLst>
                    </a:rPr>
                    <a:t>№</a:t>
                  </a:r>
                  <a:r>
                    <a:rPr lang="ru-RU" altLang="zh-CN" sz="1800" b="1" i="1">
                      <a:solidFill>
                        <a:srgbClr val="CC0000"/>
                      </a:solidFill>
                      <a:effectLst>
                        <a:outerShdw blurRad="38100" dist="38100" dir="2700000" algn="tl">
                          <a:srgbClr val="C0C0C0"/>
                        </a:outerShdw>
                      </a:effectLst>
                      <a:ea typeface="SimSun" panose="02010600030101010101" pitchFamily="2" charset="-122"/>
                    </a:rPr>
                    <a:t>2</a:t>
                  </a:r>
                  <a:endParaRPr lang="ru-RU" altLang="ru-RU" sz="1800" b="1" i="1">
                    <a:solidFill>
                      <a:srgbClr val="CC0000"/>
                    </a:solidFill>
                    <a:effectLst>
                      <a:outerShdw blurRad="38100" dist="38100" dir="2700000" algn="tl">
                        <a:srgbClr val="C0C0C0"/>
                      </a:outerShdw>
                    </a:effectLst>
                  </a:endParaRPr>
                </a:p>
              </p:txBody>
            </p:sp>
            <p:sp>
              <p:nvSpPr>
                <p:cNvPr id="619539" name="Text Box 19"/>
                <p:cNvSpPr txBox="1">
                  <a:spLocks noChangeArrowheads="1"/>
                </p:cNvSpPr>
                <p:nvPr/>
              </p:nvSpPr>
              <p:spPr bwMode="auto">
                <a:xfrm>
                  <a:off x="3584" y="3528"/>
                  <a:ext cx="68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i="1">
                      <a:solidFill>
                        <a:srgbClr val="CC0000"/>
                      </a:solidFill>
                      <a:effectLst>
                        <a:outerShdw blurRad="38100" dist="38100" dir="2700000" algn="tl">
                          <a:srgbClr val="C0C0C0"/>
                        </a:outerShdw>
                      </a:effectLst>
                    </a:rPr>
                    <a:t>№</a:t>
                  </a:r>
                  <a:r>
                    <a:rPr lang="ru-RU" altLang="zh-CN" sz="1800" b="1" i="1">
                      <a:solidFill>
                        <a:srgbClr val="CC0000"/>
                      </a:solidFill>
                      <a:effectLst>
                        <a:outerShdw blurRad="38100" dist="38100" dir="2700000" algn="tl">
                          <a:srgbClr val="C0C0C0"/>
                        </a:outerShdw>
                      </a:effectLst>
                      <a:ea typeface="SimSun" panose="02010600030101010101" pitchFamily="2" charset="-122"/>
                    </a:rPr>
                    <a:t>3</a:t>
                  </a:r>
                  <a:endParaRPr lang="ru-RU" altLang="ru-RU" sz="1800" b="1" i="1">
                    <a:solidFill>
                      <a:srgbClr val="CC0000"/>
                    </a:solidFill>
                    <a:effectLst>
                      <a:outerShdw blurRad="38100" dist="38100" dir="2700000" algn="tl">
                        <a:srgbClr val="C0C0C0"/>
                      </a:outerShdw>
                    </a:effectLst>
                  </a:endParaRPr>
                </a:p>
              </p:txBody>
            </p:sp>
          </p:grpSp>
        </p:grpSp>
        <p:sp>
          <p:nvSpPr>
            <p:cNvPr id="619540" name="AutoShape 20"/>
            <p:cNvSpPr>
              <a:spLocks noChangeArrowheads="1"/>
            </p:cNvSpPr>
            <p:nvPr/>
          </p:nvSpPr>
          <p:spPr bwMode="auto">
            <a:xfrm>
              <a:off x="248" y="1347"/>
              <a:ext cx="804" cy="151"/>
            </a:xfrm>
            <a:prstGeom prst="wedgeRoundRectCallout">
              <a:avLst>
                <a:gd name="adj1" fmla="val 25000"/>
                <a:gd name="adj2" fmla="val -198343"/>
                <a:gd name="adj3" fmla="val 16667"/>
              </a:avLst>
            </a:prstGeom>
            <a:noFill/>
            <a:ln w="12700">
              <a:solidFill>
                <a:srgbClr val="003399"/>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0" rIns="0" bIns="0" anchor="ctr" anchorCtr="1">
              <a:spAutoFit/>
            </a:bodyPr>
            <a:lstStyle/>
            <a:p>
              <a:r>
                <a:rPr lang="ru-RU" altLang="zh-CN" sz="1400" b="1" i="1">
                  <a:solidFill>
                    <a:srgbClr val="800080"/>
                  </a:solidFill>
                  <a:effectLst>
                    <a:outerShdw blurRad="38100" dist="38100" dir="2700000" algn="tl">
                      <a:srgbClr val="C0C0C0"/>
                    </a:outerShdw>
                  </a:effectLst>
                </a:rPr>
                <a:t>Номер блока</a:t>
              </a:r>
              <a:endParaRPr lang="ru-RU" altLang="ru-RU" sz="1400" b="1" i="1">
                <a:solidFill>
                  <a:srgbClr val="800080"/>
                </a:solidFill>
                <a:effectLst>
                  <a:outerShdw blurRad="38100" dist="38100" dir="2700000" algn="tl">
                    <a:srgbClr val="C0C0C0"/>
                  </a:outerShdw>
                </a:effectLst>
              </a:endParaRPr>
            </a:p>
          </p:txBody>
        </p:sp>
        <p:sp>
          <p:nvSpPr>
            <p:cNvPr id="619543" name="Text Box 23"/>
            <p:cNvSpPr txBox="1">
              <a:spLocks noChangeArrowheads="1"/>
            </p:cNvSpPr>
            <p:nvPr/>
          </p:nvSpPr>
          <p:spPr bwMode="auto">
            <a:xfrm>
              <a:off x="1705" y="501"/>
              <a:ext cx="937" cy="49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r>
                <a:rPr lang="ru-RU" altLang="zh-CN" sz="1600" b="1" i="1">
                  <a:solidFill>
                    <a:srgbClr val="800080"/>
                  </a:solidFill>
                </a:rPr>
                <a:t>Передача</a:t>
              </a:r>
            </a:p>
            <a:p>
              <a:pPr algn="r"/>
              <a:r>
                <a:rPr lang="ru-RU" altLang="zh-CN" sz="1600" b="1" i="1">
                  <a:solidFill>
                    <a:srgbClr val="800080"/>
                  </a:solidFill>
                </a:rPr>
                <a:t>блока</a:t>
              </a:r>
              <a:r>
                <a:rPr lang="ru-RU" altLang="zh-CN" sz="1600" b="1" i="1">
                  <a:solidFill>
                    <a:srgbClr val="800080"/>
                  </a:solidFill>
                  <a:ea typeface="SimSun" panose="02010600030101010101" pitchFamily="2" charset="-122"/>
                </a:rPr>
                <a:t> </a:t>
              </a:r>
              <a:r>
                <a:rPr lang="ru-RU" altLang="zh-CN" sz="1600" b="1" i="1">
                  <a:solidFill>
                    <a:srgbClr val="800080"/>
                  </a:solidFill>
                </a:rPr>
                <a:t>№</a:t>
              </a:r>
              <a:r>
                <a:rPr lang="ru-RU" altLang="zh-CN" sz="1600" b="1" i="1">
                  <a:solidFill>
                    <a:srgbClr val="800080"/>
                  </a:solidFill>
                  <a:ea typeface="SimSun" panose="02010600030101010101" pitchFamily="2" charset="-122"/>
                </a:rPr>
                <a:t>1</a:t>
              </a:r>
            </a:p>
            <a:p>
              <a:pPr algn="r"/>
              <a:r>
                <a:rPr lang="ru-RU" altLang="zh-CN" sz="1600" b="1" i="1">
                  <a:solidFill>
                    <a:srgbClr val="800080"/>
                  </a:solidFill>
                  <a:ea typeface="SimSun" panose="02010600030101010101" pitchFamily="2" charset="-122"/>
                </a:rPr>
                <a:t>“</a:t>
              </a:r>
              <a:r>
                <a:rPr lang="en-US" altLang="zh-CN" sz="1600" b="1" i="1">
                  <a:solidFill>
                    <a:srgbClr val="800080"/>
                  </a:solidFill>
                  <a:ea typeface="SimSun" panose="02010600030101010101" pitchFamily="2" charset="-122"/>
                </a:rPr>
                <a:t>SYN</a:t>
              </a:r>
              <a:r>
                <a:rPr lang="ru-RU" altLang="zh-CN" sz="1600" b="1" i="1">
                  <a:solidFill>
                    <a:srgbClr val="800080"/>
                  </a:solidFill>
                  <a:ea typeface="SimSun" panose="02010600030101010101" pitchFamily="2" charset="-122"/>
                </a:rPr>
                <a:t>”, </a:t>
              </a:r>
              <a:r>
                <a:rPr lang="en-US" altLang="zh-CN" sz="1600" b="1" i="1">
                  <a:solidFill>
                    <a:srgbClr val="800080"/>
                  </a:solidFill>
                  <a:ea typeface="SimSun" panose="02010600030101010101" pitchFamily="2" charset="-122"/>
                </a:rPr>
                <a:t>N</a:t>
              </a:r>
              <a:r>
                <a:rPr lang="ru-RU" altLang="zh-CN" sz="1600" b="1" i="1">
                  <a:solidFill>
                    <a:srgbClr val="800080"/>
                  </a:solidFill>
                  <a:ea typeface="SimSun" panose="02010600030101010101" pitchFamily="2" charset="-122"/>
                </a:rPr>
                <a:t>(</a:t>
              </a:r>
              <a:r>
                <a:rPr lang="en-US" altLang="zh-CN" sz="1600" b="1" i="1">
                  <a:solidFill>
                    <a:srgbClr val="800080"/>
                  </a:solidFill>
                  <a:ea typeface="SimSun" panose="02010600030101010101" pitchFamily="2" charset="-122"/>
                </a:rPr>
                <a:t>S</a:t>
              </a:r>
              <a:r>
                <a:rPr lang="ru-RU" altLang="zh-CN" sz="1600" b="1" i="1">
                  <a:solidFill>
                    <a:srgbClr val="800080"/>
                  </a:solidFill>
                  <a:ea typeface="SimSun" panose="02010600030101010101" pitchFamily="2" charset="-122"/>
                </a:rPr>
                <a:t>)=3</a:t>
              </a:r>
              <a:endParaRPr lang="ru-RU" altLang="ru-RU" sz="1600" b="1" i="1">
                <a:solidFill>
                  <a:srgbClr val="800080"/>
                </a:solidFill>
              </a:endParaRPr>
            </a:p>
          </p:txBody>
        </p:sp>
        <p:sp>
          <p:nvSpPr>
            <p:cNvPr id="619524" name="Line 4"/>
            <p:cNvSpPr>
              <a:spLocks noChangeShapeType="1"/>
            </p:cNvSpPr>
            <p:nvPr/>
          </p:nvSpPr>
          <p:spPr bwMode="auto">
            <a:xfrm flipH="1">
              <a:off x="2642" y="487"/>
              <a:ext cx="3" cy="3222"/>
            </a:xfrm>
            <a:prstGeom prst="line">
              <a:avLst/>
            </a:prstGeom>
            <a:noFill/>
            <a:ln w="38100">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9525" name="Line 5"/>
            <p:cNvSpPr>
              <a:spLocks noChangeShapeType="1"/>
            </p:cNvSpPr>
            <p:nvPr/>
          </p:nvSpPr>
          <p:spPr bwMode="auto">
            <a:xfrm flipH="1">
              <a:off x="3100" y="487"/>
              <a:ext cx="3" cy="3222"/>
            </a:xfrm>
            <a:prstGeom prst="line">
              <a:avLst/>
            </a:prstGeom>
            <a:noFill/>
            <a:ln w="38100">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19542" name="Line 22"/>
            <p:cNvSpPr>
              <a:spLocks noChangeShapeType="1"/>
            </p:cNvSpPr>
            <p:nvPr/>
          </p:nvSpPr>
          <p:spPr bwMode="auto">
            <a:xfrm>
              <a:off x="2642" y="793"/>
              <a:ext cx="458" cy="346"/>
            </a:xfrm>
            <a:prstGeom prst="line">
              <a:avLst/>
            </a:prstGeom>
            <a:noFill/>
            <a:ln w="28575">
              <a:solidFill>
                <a:srgbClr val="006699"/>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19546" name="Line 26"/>
            <p:cNvSpPr>
              <a:spLocks noChangeShapeType="1"/>
            </p:cNvSpPr>
            <p:nvPr/>
          </p:nvSpPr>
          <p:spPr bwMode="auto">
            <a:xfrm>
              <a:off x="2646" y="1440"/>
              <a:ext cx="458" cy="346"/>
            </a:xfrm>
            <a:prstGeom prst="line">
              <a:avLst/>
            </a:prstGeom>
            <a:noFill/>
            <a:ln w="28575">
              <a:solidFill>
                <a:srgbClr val="006699"/>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19547" name="Line 27"/>
            <p:cNvSpPr>
              <a:spLocks noChangeShapeType="1"/>
            </p:cNvSpPr>
            <p:nvPr/>
          </p:nvSpPr>
          <p:spPr bwMode="auto">
            <a:xfrm>
              <a:off x="2658" y="1161"/>
              <a:ext cx="195" cy="148"/>
            </a:xfrm>
            <a:prstGeom prst="line">
              <a:avLst/>
            </a:prstGeom>
            <a:noFill/>
            <a:ln w="28575">
              <a:solidFill>
                <a:srgbClr val="006699"/>
              </a:solidFill>
              <a:prstDash val="dash"/>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19552" name="Line 32"/>
            <p:cNvSpPr>
              <a:spLocks noChangeShapeType="1"/>
            </p:cNvSpPr>
            <p:nvPr/>
          </p:nvSpPr>
          <p:spPr bwMode="auto">
            <a:xfrm flipH="1">
              <a:off x="2642" y="1861"/>
              <a:ext cx="458" cy="347"/>
            </a:xfrm>
            <a:prstGeom prst="line">
              <a:avLst/>
            </a:prstGeom>
            <a:noFill/>
            <a:ln w="28575">
              <a:solidFill>
                <a:srgbClr val="006699"/>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19576" name="Line 56"/>
            <p:cNvSpPr>
              <a:spLocks noChangeShapeType="1"/>
            </p:cNvSpPr>
            <p:nvPr/>
          </p:nvSpPr>
          <p:spPr bwMode="auto">
            <a:xfrm>
              <a:off x="2638" y="2775"/>
              <a:ext cx="458" cy="346"/>
            </a:xfrm>
            <a:prstGeom prst="line">
              <a:avLst/>
            </a:prstGeom>
            <a:noFill/>
            <a:ln w="28575">
              <a:solidFill>
                <a:srgbClr val="006699"/>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19577" name="Line 57"/>
            <p:cNvSpPr>
              <a:spLocks noChangeShapeType="1"/>
            </p:cNvSpPr>
            <p:nvPr/>
          </p:nvSpPr>
          <p:spPr bwMode="auto">
            <a:xfrm>
              <a:off x="2650" y="2429"/>
              <a:ext cx="458" cy="348"/>
            </a:xfrm>
            <a:prstGeom prst="line">
              <a:avLst/>
            </a:prstGeom>
            <a:noFill/>
            <a:ln w="28575">
              <a:solidFill>
                <a:srgbClr val="006699"/>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19593" name="Line 73"/>
            <p:cNvSpPr>
              <a:spLocks noChangeShapeType="1"/>
            </p:cNvSpPr>
            <p:nvPr/>
          </p:nvSpPr>
          <p:spPr bwMode="auto">
            <a:xfrm flipH="1">
              <a:off x="2650" y="3191"/>
              <a:ext cx="458" cy="348"/>
            </a:xfrm>
            <a:prstGeom prst="line">
              <a:avLst/>
            </a:prstGeom>
            <a:noFill/>
            <a:ln w="28575">
              <a:solidFill>
                <a:srgbClr val="006699"/>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19595" name="Text Box 75"/>
            <p:cNvSpPr txBox="1">
              <a:spLocks noChangeArrowheads="1"/>
            </p:cNvSpPr>
            <p:nvPr/>
          </p:nvSpPr>
          <p:spPr bwMode="auto">
            <a:xfrm>
              <a:off x="56" y="3005"/>
              <a:ext cx="1529" cy="576"/>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l"/>
              <a:r>
                <a:rPr lang="ru-RU" altLang="zh-CN" sz="2000" i="1">
                  <a:solidFill>
                    <a:srgbClr val="CC0000"/>
                  </a:solidFill>
                  <a:latin typeface="Tahoma" panose="020B0604030504040204" pitchFamily="34" charset="0"/>
                  <a:cs typeface="Tahoma" panose="020B0604030504040204" pitchFamily="34" charset="0"/>
                </a:rPr>
                <a:t>Последовательность</a:t>
              </a:r>
            </a:p>
            <a:p>
              <a:pPr algn="l"/>
              <a:r>
                <a:rPr lang="ru-RU" altLang="zh-CN" sz="2000" i="1">
                  <a:solidFill>
                    <a:srgbClr val="CC0000"/>
                  </a:solidFill>
                  <a:latin typeface="Tahoma" panose="020B0604030504040204" pitchFamily="34" charset="0"/>
                  <a:cs typeface="Tahoma" panose="020B0604030504040204" pitchFamily="34" charset="0"/>
                </a:rPr>
                <a:t>блоков</a:t>
              </a:r>
            </a:p>
            <a:p>
              <a:pPr algn="l"/>
              <a:r>
                <a:rPr lang="ru-RU" altLang="zh-CN" sz="2000" i="1">
                  <a:solidFill>
                    <a:srgbClr val="CC0000"/>
                  </a:solidFill>
                  <a:latin typeface="Tahoma" panose="020B0604030504040204" pitchFamily="34" charset="0"/>
                  <a:cs typeface="Tahoma" panose="020B0604030504040204" pitchFamily="34" charset="0"/>
                </a:rPr>
                <a:t>принята</a:t>
              </a:r>
              <a:endParaRPr lang="ru-RU" altLang="ru-RU" sz="2000">
                <a:solidFill>
                  <a:srgbClr val="CC0000"/>
                </a:solidFill>
                <a:latin typeface="Tahoma" panose="020B0604030504040204" pitchFamily="34" charset="0"/>
                <a:cs typeface="Tahoma" panose="020B0604030504040204" pitchFamily="34" charset="0"/>
              </a:endParaRPr>
            </a:p>
          </p:txBody>
        </p:sp>
        <p:sp>
          <p:nvSpPr>
            <p:cNvPr id="619599" name="Text Box 79"/>
            <p:cNvSpPr txBox="1">
              <a:spLocks noChangeArrowheads="1"/>
            </p:cNvSpPr>
            <p:nvPr/>
          </p:nvSpPr>
          <p:spPr bwMode="auto">
            <a:xfrm>
              <a:off x="1747" y="261"/>
              <a:ext cx="1025" cy="1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2000">
                  <a:solidFill>
                    <a:srgbClr val="006600"/>
                  </a:solidFill>
                  <a:effectLst>
                    <a:outerShdw blurRad="38100" dist="38100" dir="2700000" algn="tl">
                      <a:srgbClr val="C0C0C0"/>
                    </a:outerShdw>
                  </a:effectLst>
                  <a:latin typeface="Tahoma" panose="020B0604030504040204" pitchFamily="34" charset="0"/>
                  <a:cs typeface="Tahoma" panose="020B0604030504040204" pitchFamily="34" charset="0"/>
                </a:rPr>
                <a:t>Отправитель</a:t>
              </a:r>
              <a:endParaRPr lang="ru-RU" altLang="ru-RU" sz="2000">
                <a:solidFill>
                  <a:srgbClr val="006600"/>
                </a:solidFill>
                <a:effectLst>
                  <a:outerShdw blurRad="38100" dist="38100" dir="2700000" algn="tl">
                    <a:srgbClr val="C0C0C0"/>
                  </a:outerShdw>
                </a:effectLst>
                <a:latin typeface="Tahoma" panose="020B0604030504040204" pitchFamily="34" charset="0"/>
                <a:cs typeface="Tahoma" panose="020B0604030504040204" pitchFamily="34" charset="0"/>
              </a:endParaRPr>
            </a:p>
          </p:txBody>
        </p:sp>
        <p:sp>
          <p:nvSpPr>
            <p:cNvPr id="619600" name="Text Box 80"/>
            <p:cNvSpPr txBox="1">
              <a:spLocks noChangeArrowheads="1"/>
            </p:cNvSpPr>
            <p:nvPr/>
          </p:nvSpPr>
          <p:spPr bwMode="auto">
            <a:xfrm>
              <a:off x="2949" y="256"/>
              <a:ext cx="977" cy="19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r>
                <a:rPr lang="ru-RU" altLang="zh-CN" sz="2000">
                  <a:solidFill>
                    <a:srgbClr val="006600"/>
                  </a:solidFill>
                  <a:effectLst>
                    <a:outerShdw blurRad="38100" dist="38100" dir="2700000" algn="tl">
                      <a:srgbClr val="C0C0C0"/>
                    </a:outerShdw>
                  </a:effectLst>
                  <a:latin typeface="Tahoma" panose="020B0604030504040204" pitchFamily="34" charset="0"/>
                  <a:cs typeface="Tahoma" panose="020B0604030504040204" pitchFamily="34" charset="0"/>
                </a:rPr>
                <a:t>Получатель</a:t>
              </a:r>
              <a:endParaRPr lang="ru-RU" altLang="ru-RU" sz="2000">
                <a:solidFill>
                  <a:srgbClr val="006600"/>
                </a:solidFill>
                <a:effectLst>
                  <a:outerShdw blurRad="38100" dist="38100" dir="2700000" algn="tl">
                    <a:srgbClr val="C0C0C0"/>
                  </a:outerShdw>
                </a:effectLst>
                <a:latin typeface="Tahoma" panose="020B0604030504040204" pitchFamily="34" charset="0"/>
                <a:cs typeface="Tahoma" panose="020B0604030504040204" pitchFamily="34" charset="0"/>
              </a:endParaRPr>
            </a:p>
          </p:txBody>
        </p:sp>
        <p:sp>
          <p:nvSpPr>
            <p:cNvPr id="619602" name="Text Box 82"/>
            <p:cNvSpPr txBox="1">
              <a:spLocks noChangeArrowheads="1"/>
            </p:cNvSpPr>
            <p:nvPr/>
          </p:nvSpPr>
          <p:spPr bwMode="auto">
            <a:xfrm>
              <a:off x="2473" y="3587"/>
              <a:ext cx="105" cy="13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70000"/>
                </a:lnSpc>
              </a:pPr>
              <a:r>
                <a:rPr lang="en-US" altLang="ru-RU" sz="2000" b="1" i="1">
                  <a:solidFill>
                    <a:srgbClr val="003399"/>
                  </a:solidFill>
                </a:rPr>
                <a:t>t</a:t>
              </a:r>
              <a:endParaRPr lang="ru-RU" altLang="ru-RU" sz="2000" b="1" i="1">
                <a:solidFill>
                  <a:srgbClr val="003399"/>
                </a:solidFill>
              </a:endParaRPr>
            </a:p>
          </p:txBody>
        </p:sp>
        <p:sp>
          <p:nvSpPr>
            <p:cNvPr id="619605" name="Text Box 85"/>
            <p:cNvSpPr txBox="1">
              <a:spLocks noChangeArrowheads="1"/>
            </p:cNvSpPr>
            <p:nvPr/>
          </p:nvSpPr>
          <p:spPr bwMode="auto">
            <a:xfrm>
              <a:off x="3160" y="3589"/>
              <a:ext cx="105" cy="13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lIns="0" tIns="0" rIns="0" bIns="0" anchor="ctr" anchorCtr="1">
              <a:spAutoFit/>
            </a:bodyPr>
            <a:lstStyle/>
            <a:p>
              <a:pPr>
                <a:lnSpc>
                  <a:spcPct val="70000"/>
                </a:lnSpc>
              </a:pPr>
              <a:r>
                <a:rPr lang="en-US" altLang="ru-RU" sz="2000" b="1" i="1">
                  <a:solidFill>
                    <a:srgbClr val="003399"/>
                  </a:solidFill>
                </a:rPr>
                <a:t>t</a:t>
              </a:r>
              <a:endParaRPr lang="ru-RU" altLang="ru-RU" sz="2000" b="1" i="1">
                <a:solidFill>
                  <a:srgbClr val="003399"/>
                </a:solidFill>
              </a:endParaRPr>
            </a:p>
          </p:txBody>
        </p:sp>
        <p:sp>
          <p:nvSpPr>
            <p:cNvPr id="619606" name="Text Box 86"/>
            <p:cNvSpPr txBox="1">
              <a:spLocks noChangeArrowheads="1"/>
            </p:cNvSpPr>
            <p:nvPr/>
          </p:nvSpPr>
          <p:spPr bwMode="auto">
            <a:xfrm>
              <a:off x="1671" y="974"/>
              <a:ext cx="982" cy="44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r>
                <a:rPr lang="ru-RU" altLang="zh-CN" sz="1600" b="1" i="1">
                  <a:solidFill>
                    <a:srgbClr val="CC0000"/>
                  </a:solidFill>
                </a:rPr>
                <a:t>Передача</a:t>
              </a:r>
            </a:p>
            <a:p>
              <a:pPr algn="r"/>
              <a:r>
                <a:rPr lang="ru-RU" altLang="zh-CN" sz="1600" b="1" i="1">
                  <a:solidFill>
                    <a:srgbClr val="CC0000"/>
                  </a:solidFill>
                </a:rPr>
                <a:t>блока</a:t>
              </a:r>
              <a:r>
                <a:rPr lang="ru-RU" altLang="zh-CN" sz="1600" b="1" i="1">
                  <a:solidFill>
                    <a:srgbClr val="CC0000"/>
                  </a:solidFill>
                  <a:ea typeface="SimSun" panose="02010600030101010101" pitchFamily="2" charset="-122"/>
                </a:rPr>
                <a:t> </a:t>
              </a:r>
              <a:r>
                <a:rPr lang="ru-RU" altLang="zh-CN" sz="1600" b="1" i="1">
                  <a:solidFill>
                    <a:srgbClr val="CC0000"/>
                  </a:solidFill>
                </a:rPr>
                <a:t>№2</a:t>
              </a:r>
            </a:p>
            <a:p>
              <a:pPr algn="r"/>
              <a:r>
                <a:rPr lang="ru-RU" altLang="zh-CN" sz="1600" b="1" i="1">
                  <a:solidFill>
                    <a:srgbClr val="CC0000"/>
                  </a:solidFill>
                  <a:ea typeface="SimSun" panose="02010600030101010101" pitchFamily="2" charset="-122"/>
                </a:rPr>
                <a:t>“</a:t>
              </a:r>
              <a:r>
                <a:rPr lang="en-US" altLang="zh-CN" sz="1600" b="1" i="1">
                  <a:solidFill>
                    <a:srgbClr val="CC0000"/>
                  </a:solidFill>
                  <a:ea typeface="SimSun" panose="02010600030101010101" pitchFamily="2" charset="-122"/>
                </a:rPr>
                <a:t>SYN</a:t>
              </a:r>
              <a:r>
                <a:rPr lang="ru-RU" altLang="zh-CN" sz="1600" b="1" i="1">
                  <a:solidFill>
                    <a:srgbClr val="CC0000"/>
                  </a:solidFill>
                  <a:ea typeface="SimSun" panose="02010600030101010101" pitchFamily="2" charset="-122"/>
                </a:rPr>
                <a:t>”, </a:t>
              </a:r>
              <a:r>
                <a:rPr lang="en-US" altLang="zh-CN" sz="1600" b="1" i="1">
                  <a:solidFill>
                    <a:srgbClr val="CC0000"/>
                  </a:solidFill>
                  <a:ea typeface="SimSun" panose="02010600030101010101" pitchFamily="2" charset="-122"/>
                </a:rPr>
                <a:t>N</a:t>
              </a:r>
              <a:r>
                <a:rPr lang="ru-RU" altLang="zh-CN" sz="1600" b="1" i="1">
                  <a:solidFill>
                    <a:srgbClr val="CC0000"/>
                  </a:solidFill>
                  <a:ea typeface="SimSun" panose="02010600030101010101" pitchFamily="2" charset="-122"/>
                </a:rPr>
                <a:t>(</a:t>
              </a:r>
              <a:r>
                <a:rPr lang="en-US" altLang="zh-CN" sz="1600" b="1" i="1">
                  <a:solidFill>
                    <a:srgbClr val="CC0000"/>
                  </a:solidFill>
                  <a:ea typeface="SimSun" panose="02010600030101010101" pitchFamily="2" charset="-122"/>
                </a:rPr>
                <a:t>S</a:t>
              </a:r>
              <a:r>
                <a:rPr lang="ru-RU" altLang="zh-CN" sz="1600" b="1" i="1">
                  <a:solidFill>
                    <a:srgbClr val="CC0000"/>
                  </a:solidFill>
                  <a:ea typeface="SimSun" panose="02010600030101010101" pitchFamily="2" charset="-122"/>
                </a:rPr>
                <a:t>)=</a:t>
              </a:r>
              <a:r>
                <a:rPr lang="ru-RU" altLang="zh-CN" sz="1600" b="1" i="1">
                  <a:solidFill>
                    <a:srgbClr val="CC0000"/>
                  </a:solidFill>
                </a:rPr>
                <a:t>6</a:t>
              </a:r>
              <a:endParaRPr lang="ru-RU" altLang="ru-RU" sz="1600" b="1" i="1">
                <a:solidFill>
                  <a:srgbClr val="CC0000"/>
                </a:solidFill>
              </a:endParaRPr>
            </a:p>
          </p:txBody>
        </p:sp>
        <p:sp>
          <p:nvSpPr>
            <p:cNvPr id="619607" name="Text Box 87"/>
            <p:cNvSpPr txBox="1">
              <a:spLocks noChangeArrowheads="1"/>
            </p:cNvSpPr>
            <p:nvPr/>
          </p:nvSpPr>
          <p:spPr bwMode="auto">
            <a:xfrm>
              <a:off x="1295" y="1432"/>
              <a:ext cx="1351" cy="3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r>
                <a:rPr lang="ru-RU" altLang="zh-CN" sz="1600" b="1" i="1">
                  <a:solidFill>
                    <a:srgbClr val="003399"/>
                  </a:solidFill>
                </a:rPr>
                <a:t>Передача блока</a:t>
              </a:r>
              <a:r>
                <a:rPr lang="ru-RU" altLang="zh-CN" sz="1600" b="1" i="1">
                  <a:solidFill>
                    <a:srgbClr val="003399"/>
                  </a:solidFill>
                  <a:ea typeface="SimSun" panose="02010600030101010101" pitchFamily="2" charset="-122"/>
                </a:rPr>
                <a:t> </a:t>
              </a:r>
              <a:r>
                <a:rPr lang="ru-RU" altLang="zh-CN" sz="1600" b="1" i="1">
                  <a:solidFill>
                    <a:srgbClr val="003399"/>
                  </a:solidFill>
                </a:rPr>
                <a:t>№3</a:t>
              </a:r>
            </a:p>
            <a:p>
              <a:pPr algn="r"/>
              <a:r>
                <a:rPr lang="ru-RU" altLang="zh-CN" sz="1600" b="1" i="1">
                  <a:solidFill>
                    <a:srgbClr val="003399"/>
                  </a:solidFill>
                  <a:ea typeface="SimSun" panose="02010600030101010101" pitchFamily="2" charset="-122"/>
                </a:rPr>
                <a:t>“</a:t>
              </a:r>
              <a:r>
                <a:rPr lang="en-US" altLang="zh-CN" sz="1600" b="1" i="1">
                  <a:solidFill>
                    <a:srgbClr val="003399"/>
                  </a:solidFill>
                  <a:ea typeface="SimSun" panose="02010600030101010101" pitchFamily="2" charset="-122"/>
                </a:rPr>
                <a:t>SYN</a:t>
              </a:r>
              <a:r>
                <a:rPr lang="ru-RU" altLang="zh-CN" sz="1600" b="1" i="1">
                  <a:solidFill>
                    <a:srgbClr val="003399"/>
                  </a:solidFill>
                  <a:ea typeface="SimSun" panose="02010600030101010101" pitchFamily="2" charset="-122"/>
                </a:rPr>
                <a:t>”, </a:t>
              </a:r>
              <a:r>
                <a:rPr lang="en-US" altLang="zh-CN" sz="1600" b="1" i="1">
                  <a:solidFill>
                    <a:srgbClr val="003399"/>
                  </a:solidFill>
                  <a:ea typeface="SimSun" panose="02010600030101010101" pitchFamily="2" charset="-122"/>
                </a:rPr>
                <a:t>N</a:t>
              </a:r>
              <a:r>
                <a:rPr lang="ru-RU" altLang="zh-CN" sz="1600" b="1" i="1">
                  <a:solidFill>
                    <a:srgbClr val="003399"/>
                  </a:solidFill>
                  <a:ea typeface="SimSun" panose="02010600030101010101" pitchFamily="2" charset="-122"/>
                </a:rPr>
                <a:t>(</a:t>
              </a:r>
              <a:r>
                <a:rPr lang="en-US" altLang="zh-CN" sz="1600" b="1" i="1">
                  <a:solidFill>
                    <a:srgbClr val="003399"/>
                  </a:solidFill>
                  <a:ea typeface="SimSun" panose="02010600030101010101" pitchFamily="2" charset="-122"/>
                </a:rPr>
                <a:t>S</a:t>
              </a:r>
              <a:r>
                <a:rPr lang="ru-RU" altLang="zh-CN" sz="1600" b="1" i="1">
                  <a:solidFill>
                    <a:srgbClr val="003399"/>
                  </a:solidFill>
                  <a:ea typeface="SimSun" panose="02010600030101010101" pitchFamily="2" charset="-122"/>
                </a:rPr>
                <a:t>)=</a:t>
              </a:r>
              <a:r>
                <a:rPr lang="ru-RU" altLang="zh-CN" sz="1600" b="1" i="1">
                  <a:solidFill>
                    <a:srgbClr val="003399"/>
                  </a:solidFill>
                </a:rPr>
                <a:t>9</a:t>
              </a:r>
              <a:endParaRPr lang="ru-RU" altLang="ru-RU" sz="1600" b="1" i="1">
                <a:solidFill>
                  <a:srgbClr val="003399"/>
                </a:solidFill>
              </a:endParaRPr>
            </a:p>
          </p:txBody>
        </p:sp>
        <p:grpSp>
          <p:nvGrpSpPr>
            <p:cNvPr id="619639" name="Group 119"/>
            <p:cNvGrpSpPr>
              <a:grpSpLocks/>
            </p:cNvGrpSpPr>
            <p:nvPr/>
          </p:nvGrpSpPr>
          <p:grpSpPr bwMode="auto">
            <a:xfrm>
              <a:off x="50" y="1941"/>
              <a:ext cx="1623" cy="810"/>
              <a:chOff x="42" y="1657"/>
              <a:chExt cx="1623" cy="810"/>
            </a:xfrm>
          </p:grpSpPr>
          <p:sp>
            <p:nvSpPr>
              <p:cNvPr id="619611" name="Rectangle 91"/>
              <p:cNvSpPr>
                <a:spLocks noChangeArrowheads="1"/>
              </p:cNvSpPr>
              <p:nvPr/>
            </p:nvSpPr>
            <p:spPr bwMode="auto">
              <a:xfrm>
                <a:off x="600" y="1957"/>
                <a:ext cx="1065" cy="305"/>
              </a:xfrm>
              <a:prstGeom prst="rect">
                <a:avLst/>
              </a:prstGeom>
              <a:solidFill>
                <a:srgbClr val="FFFF99"/>
              </a:solidFill>
              <a:ln w="28575">
                <a:solidFill>
                  <a:srgbClr val="003399"/>
                </a:solidFill>
                <a:miter lim="800000"/>
                <a:headEnd/>
                <a:tailEnd/>
              </a:ln>
            </p:spPr>
            <p:txBody>
              <a:bodyPr/>
              <a:lstStyle/>
              <a:p>
                <a:endParaRPr lang="ru-RU"/>
              </a:p>
            </p:txBody>
          </p:sp>
          <p:sp>
            <p:nvSpPr>
              <p:cNvPr id="619609" name="Text Box 89"/>
              <p:cNvSpPr txBox="1">
                <a:spLocks noChangeArrowheads="1"/>
              </p:cNvSpPr>
              <p:nvPr/>
            </p:nvSpPr>
            <p:spPr bwMode="auto">
              <a:xfrm>
                <a:off x="47" y="1657"/>
                <a:ext cx="161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90000"/>
                  </a:lnSpc>
                </a:pPr>
                <a:r>
                  <a:rPr lang="ru-RU" altLang="zh-CN" sz="1600" b="1" i="1">
                    <a:solidFill>
                      <a:srgbClr val="CC0000"/>
                    </a:solidFill>
                    <a:effectLst>
                      <a:outerShdw blurRad="38100" dist="38100" dir="2700000" algn="tl">
                        <a:srgbClr val="C0C0C0"/>
                      </a:outerShdw>
                    </a:effectLst>
                  </a:rPr>
                  <a:t>Последовательность</a:t>
                </a:r>
              </a:p>
              <a:p>
                <a:pPr>
                  <a:lnSpc>
                    <a:spcPct val="90000"/>
                  </a:lnSpc>
                </a:pPr>
                <a:r>
                  <a:rPr lang="ru-RU" altLang="zh-CN" sz="1600" b="1" i="1">
                    <a:solidFill>
                      <a:srgbClr val="CC0000"/>
                    </a:solidFill>
                    <a:effectLst>
                      <a:outerShdw blurRad="38100" dist="38100" dir="2700000" algn="tl">
                        <a:srgbClr val="C0C0C0"/>
                      </a:outerShdw>
                    </a:effectLst>
                  </a:rPr>
                  <a:t>передаваемых блоков</a:t>
                </a:r>
                <a:endParaRPr lang="ru-RU" altLang="ru-RU" sz="1600" b="1" i="1">
                  <a:solidFill>
                    <a:srgbClr val="CC0000"/>
                  </a:solidFill>
                  <a:effectLst>
                    <a:outerShdw blurRad="38100" dist="38100" dir="2700000" algn="tl">
                      <a:srgbClr val="C0C0C0"/>
                    </a:outerShdw>
                  </a:effectLst>
                </a:endParaRPr>
              </a:p>
            </p:txBody>
          </p:sp>
          <p:sp>
            <p:nvSpPr>
              <p:cNvPr id="619613" name="Line 93"/>
              <p:cNvSpPr>
                <a:spLocks noChangeShapeType="1"/>
              </p:cNvSpPr>
              <p:nvPr/>
            </p:nvSpPr>
            <p:spPr bwMode="auto">
              <a:xfrm>
                <a:off x="1133" y="1948"/>
                <a:ext cx="0" cy="305"/>
              </a:xfrm>
              <a:prstGeom prst="line">
                <a:avLst/>
              </a:prstGeom>
              <a:noFill/>
              <a:ln w="9525">
                <a:solidFill>
                  <a:srgbClr val="00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19614" name="Text Box 94"/>
              <p:cNvSpPr txBox="1">
                <a:spLocks noChangeArrowheads="1"/>
              </p:cNvSpPr>
              <p:nvPr/>
            </p:nvSpPr>
            <p:spPr bwMode="auto">
              <a:xfrm>
                <a:off x="42" y="2033"/>
                <a:ext cx="541"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a:solidFill>
                      <a:srgbClr val="003399"/>
                    </a:solidFill>
                    <a:ea typeface="SimSun" panose="02010600030101010101" pitchFamily="2" charset="-122"/>
                  </a:rPr>
                  <a:t>1  2  3</a:t>
                </a:r>
                <a:endParaRPr lang="ru-RU" altLang="ru-RU" sz="1800" b="1">
                  <a:solidFill>
                    <a:srgbClr val="003399"/>
                  </a:solidFill>
                </a:endParaRPr>
              </a:p>
            </p:txBody>
          </p:sp>
          <p:sp>
            <p:nvSpPr>
              <p:cNvPr id="619615" name="Text Box 95"/>
              <p:cNvSpPr txBox="1">
                <a:spLocks noChangeArrowheads="1"/>
              </p:cNvSpPr>
              <p:nvPr/>
            </p:nvSpPr>
            <p:spPr bwMode="auto">
              <a:xfrm>
                <a:off x="601" y="2033"/>
                <a:ext cx="523" cy="14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a:solidFill>
                      <a:srgbClr val="003399"/>
                    </a:solidFill>
                    <a:ea typeface="SimSun" panose="02010600030101010101" pitchFamily="2" charset="-122"/>
                  </a:rPr>
                  <a:t>4  5  6</a:t>
                </a:r>
                <a:endParaRPr lang="ru-RU" altLang="ru-RU" sz="1800" b="1">
                  <a:solidFill>
                    <a:srgbClr val="003399"/>
                  </a:solidFill>
                </a:endParaRPr>
              </a:p>
            </p:txBody>
          </p:sp>
          <p:sp>
            <p:nvSpPr>
              <p:cNvPr id="619616" name="Text Box 96"/>
              <p:cNvSpPr txBox="1">
                <a:spLocks noChangeArrowheads="1"/>
              </p:cNvSpPr>
              <p:nvPr/>
            </p:nvSpPr>
            <p:spPr bwMode="auto">
              <a:xfrm>
                <a:off x="1133" y="2033"/>
                <a:ext cx="523"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a:solidFill>
                      <a:srgbClr val="003399"/>
                    </a:solidFill>
                    <a:ea typeface="SimSun" panose="02010600030101010101" pitchFamily="2" charset="-122"/>
                  </a:rPr>
                  <a:t>7  8  9</a:t>
                </a:r>
                <a:endParaRPr lang="ru-RU" altLang="ru-RU" sz="1800" b="1">
                  <a:solidFill>
                    <a:srgbClr val="003399"/>
                  </a:solidFill>
                </a:endParaRPr>
              </a:p>
            </p:txBody>
          </p:sp>
          <p:sp>
            <p:nvSpPr>
              <p:cNvPr id="619617" name="Text Box 97"/>
              <p:cNvSpPr txBox="1">
                <a:spLocks noChangeArrowheads="1"/>
              </p:cNvSpPr>
              <p:nvPr/>
            </p:nvSpPr>
            <p:spPr bwMode="auto">
              <a:xfrm>
                <a:off x="110" y="2313"/>
                <a:ext cx="405"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i="1">
                    <a:solidFill>
                      <a:srgbClr val="CC0000"/>
                    </a:solidFill>
                    <a:effectLst>
                      <a:outerShdw blurRad="38100" dist="38100" dir="2700000" algn="tl">
                        <a:srgbClr val="C0C0C0"/>
                      </a:outerShdw>
                    </a:effectLst>
                  </a:rPr>
                  <a:t>№</a:t>
                </a:r>
                <a:r>
                  <a:rPr lang="ru-RU" altLang="zh-CN" sz="1800" b="1" i="1">
                    <a:solidFill>
                      <a:srgbClr val="CC0000"/>
                    </a:solidFill>
                    <a:effectLst>
                      <a:outerShdw blurRad="38100" dist="38100" dir="2700000" algn="tl">
                        <a:srgbClr val="C0C0C0"/>
                      </a:outerShdw>
                    </a:effectLst>
                    <a:ea typeface="SimSun" panose="02010600030101010101" pitchFamily="2" charset="-122"/>
                  </a:rPr>
                  <a:t>1</a:t>
                </a:r>
                <a:endParaRPr lang="ru-RU" altLang="ru-RU" sz="1800" b="1" i="1">
                  <a:solidFill>
                    <a:srgbClr val="CC0000"/>
                  </a:solidFill>
                  <a:effectLst>
                    <a:outerShdw blurRad="38100" dist="38100" dir="2700000" algn="tl">
                      <a:srgbClr val="C0C0C0"/>
                    </a:outerShdw>
                  </a:effectLst>
                </a:endParaRPr>
              </a:p>
            </p:txBody>
          </p:sp>
          <p:sp>
            <p:nvSpPr>
              <p:cNvPr id="619618" name="Text Box 98"/>
              <p:cNvSpPr txBox="1">
                <a:spLocks noChangeArrowheads="1"/>
              </p:cNvSpPr>
              <p:nvPr/>
            </p:nvSpPr>
            <p:spPr bwMode="auto">
              <a:xfrm>
                <a:off x="651" y="2313"/>
                <a:ext cx="4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i="1">
                    <a:solidFill>
                      <a:srgbClr val="CC0000"/>
                    </a:solidFill>
                    <a:effectLst>
                      <a:outerShdw blurRad="38100" dist="38100" dir="2700000" algn="tl">
                        <a:srgbClr val="C0C0C0"/>
                      </a:outerShdw>
                    </a:effectLst>
                  </a:rPr>
                  <a:t>№</a:t>
                </a:r>
                <a:r>
                  <a:rPr lang="ru-RU" altLang="zh-CN" sz="1800" b="1" i="1">
                    <a:solidFill>
                      <a:srgbClr val="CC0000"/>
                    </a:solidFill>
                    <a:effectLst>
                      <a:outerShdw blurRad="38100" dist="38100" dir="2700000" algn="tl">
                        <a:srgbClr val="C0C0C0"/>
                      </a:outerShdw>
                    </a:effectLst>
                    <a:ea typeface="SimSun" panose="02010600030101010101" pitchFamily="2" charset="-122"/>
                  </a:rPr>
                  <a:t>2</a:t>
                </a:r>
                <a:endParaRPr lang="ru-RU" altLang="ru-RU" sz="1800" b="1" i="1">
                  <a:solidFill>
                    <a:srgbClr val="CC0000"/>
                  </a:solidFill>
                  <a:effectLst>
                    <a:outerShdw blurRad="38100" dist="38100" dir="2700000" algn="tl">
                      <a:srgbClr val="C0C0C0"/>
                    </a:outerShdw>
                  </a:effectLst>
                </a:endParaRPr>
              </a:p>
            </p:txBody>
          </p:sp>
          <p:sp>
            <p:nvSpPr>
              <p:cNvPr id="619619" name="Text Box 99"/>
              <p:cNvSpPr txBox="1">
                <a:spLocks noChangeArrowheads="1"/>
              </p:cNvSpPr>
              <p:nvPr/>
            </p:nvSpPr>
            <p:spPr bwMode="auto">
              <a:xfrm>
                <a:off x="1192" y="2313"/>
                <a:ext cx="405" cy="1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i="1">
                    <a:solidFill>
                      <a:srgbClr val="CC0000"/>
                    </a:solidFill>
                    <a:effectLst>
                      <a:outerShdw blurRad="38100" dist="38100" dir="2700000" algn="tl">
                        <a:srgbClr val="C0C0C0"/>
                      </a:outerShdw>
                    </a:effectLst>
                  </a:rPr>
                  <a:t>№</a:t>
                </a:r>
                <a:r>
                  <a:rPr lang="ru-RU" altLang="zh-CN" sz="1800" b="1" i="1">
                    <a:solidFill>
                      <a:srgbClr val="CC0000"/>
                    </a:solidFill>
                    <a:effectLst>
                      <a:outerShdw blurRad="38100" dist="38100" dir="2700000" algn="tl">
                        <a:srgbClr val="C0C0C0"/>
                      </a:outerShdw>
                    </a:effectLst>
                    <a:ea typeface="SimSun" panose="02010600030101010101" pitchFamily="2" charset="-122"/>
                  </a:rPr>
                  <a:t>3</a:t>
                </a:r>
                <a:endParaRPr lang="ru-RU" altLang="ru-RU" sz="1800" b="1" i="1">
                  <a:solidFill>
                    <a:srgbClr val="CC0000"/>
                  </a:solidFill>
                  <a:effectLst>
                    <a:outerShdw blurRad="38100" dist="38100" dir="2700000" algn="tl">
                      <a:srgbClr val="C0C0C0"/>
                    </a:outerShdw>
                  </a:effectLst>
                </a:endParaRPr>
              </a:p>
            </p:txBody>
          </p:sp>
        </p:grpSp>
        <p:grpSp>
          <p:nvGrpSpPr>
            <p:cNvPr id="619640" name="Group 120"/>
            <p:cNvGrpSpPr>
              <a:grpSpLocks/>
            </p:cNvGrpSpPr>
            <p:nvPr/>
          </p:nvGrpSpPr>
          <p:grpSpPr bwMode="auto">
            <a:xfrm>
              <a:off x="4078" y="745"/>
              <a:ext cx="1640" cy="822"/>
              <a:chOff x="4033" y="457"/>
              <a:chExt cx="1640" cy="822"/>
            </a:xfrm>
          </p:grpSpPr>
          <p:sp>
            <p:nvSpPr>
              <p:cNvPr id="619636" name="Rectangle 116"/>
              <p:cNvSpPr>
                <a:spLocks noChangeArrowheads="1"/>
              </p:cNvSpPr>
              <p:nvPr/>
            </p:nvSpPr>
            <p:spPr bwMode="auto">
              <a:xfrm>
                <a:off x="5121" y="744"/>
                <a:ext cx="552" cy="305"/>
              </a:xfrm>
              <a:prstGeom prst="rect">
                <a:avLst/>
              </a:prstGeom>
              <a:solidFill>
                <a:srgbClr val="FFFF99"/>
              </a:solidFill>
              <a:ln w="28575">
                <a:solidFill>
                  <a:srgbClr val="003399"/>
                </a:solidFill>
                <a:miter lim="800000"/>
                <a:headEnd/>
                <a:tailEnd/>
              </a:ln>
            </p:spPr>
            <p:txBody>
              <a:bodyPr/>
              <a:lstStyle/>
              <a:p>
                <a:endParaRPr lang="ru-RU"/>
              </a:p>
            </p:txBody>
          </p:sp>
          <p:sp>
            <p:nvSpPr>
              <p:cNvPr id="619624" name="Rectangle 104"/>
              <p:cNvSpPr>
                <a:spLocks noChangeArrowheads="1"/>
              </p:cNvSpPr>
              <p:nvPr/>
            </p:nvSpPr>
            <p:spPr bwMode="auto">
              <a:xfrm>
                <a:off x="4033" y="757"/>
                <a:ext cx="552" cy="305"/>
              </a:xfrm>
              <a:prstGeom prst="rect">
                <a:avLst/>
              </a:prstGeom>
              <a:solidFill>
                <a:srgbClr val="FFFF99"/>
              </a:solidFill>
              <a:ln w="28575">
                <a:solidFill>
                  <a:srgbClr val="003399"/>
                </a:solidFill>
                <a:miter lim="800000"/>
                <a:headEnd/>
                <a:tailEnd/>
              </a:ln>
            </p:spPr>
            <p:txBody>
              <a:bodyPr/>
              <a:lstStyle/>
              <a:p>
                <a:endParaRPr lang="ru-RU"/>
              </a:p>
            </p:txBody>
          </p:sp>
          <p:sp>
            <p:nvSpPr>
              <p:cNvPr id="619622" name="Text Box 102"/>
              <p:cNvSpPr txBox="1">
                <a:spLocks noChangeArrowheads="1"/>
              </p:cNvSpPr>
              <p:nvPr/>
            </p:nvSpPr>
            <p:spPr bwMode="auto">
              <a:xfrm>
                <a:off x="4038" y="457"/>
                <a:ext cx="161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90000"/>
                  </a:lnSpc>
                </a:pPr>
                <a:r>
                  <a:rPr lang="ru-RU" altLang="zh-CN" sz="1600" b="1" i="1">
                    <a:solidFill>
                      <a:srgbClr val="CC0000"/>
                    </a:solidFill>
                    <a:effectLst>
                      <a:outerShdw blurRad="38100" dist="38100" dir="2700000" algn="tl">
                        <a:srgbClr val="C0C0C0"/>
                      </a:outerShdw>
                    </a:effectLst>
                  </a:rPr>
                  <a:t>Последовательность</a:t>
                </a:r>
              </a:p>
              <a:p>
                <a:pPr>
                  <a:lnSpc>
                    <a:spcPct val="90000"/>
                  </a:lnSpc>
                </a:pPr>
                <a:r>
                  <a:rPr lang="ru-RU" altLang="zh-CN" sz="1600" b="1" i="1">
                    <a:solidFill>
                      <a:srgbClr val="CC0000"/>
                    </a:solidFill>
                    <a:effectLst>
                      <a:outerShdw blurRad="38100" dist="38100" dir="2700000" algn="tl">
                        <a:srgbClr val="C0C0C0"/>
                      </a:outerShdw>
                    </a:effectLst>
                  </a:rPr>
                  <a:t>принятых блоков</a:t>
                </a:r>
                <a:endParaRPr lang="ru-RU" altLang="ru-RU" sz="1600" b="1" i="1">
                  <a:solidFill>
                    <a:srgbClr val="CC0000"/>
                  </a:solidFill>
                  <a:effectLst>
                    <a:outerShdw blurRad="38100" dist="38100" dir="2700000" algn="tl">
                      <a:srgbClr val="C0C0C0"/>
                    </a:outerShdw>
                  </a:effectLst>
                </a:endParaRPr>
              </a:p>
            </p:txBody>
          </p:sp>
          <p:sp>
            <p:nvSpPr>
              <p:cNvPr id="619627" name="Text Box 107"/>
              <p:cNvSpPr txBox="1">
                <a:spLocks noChangeArrowheads="1"/>
              </p:cNvSpPr>
              <p:nvPr/>
            </p:nvSpPr>
            <p:spPr bwMode="auto">
              <a:xfrm>
                <a:off x="4033" y="833"/>
                <a:ext cx="541"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a:solidFill>
                      <a:srgbClr val="003399"/>
                    </a:solidFill>
                    <a:ea typeface="SimSun" panose="02010600030101010101" pitchFamily="2" charset="-122"/>
                  </a:rPr>
                  <a:t>1  2  3</a:t>
                </a:r>
                <a:endParaRPr lang="ru-RU" altLang="ru-RU" sz="1800" b="1">
                  <a:solidFill>
                    <a:srgbClr val="003399"/>
                  </a:solidFill>
                </a:endParaRPr>
              </a:p>
            </p:txBody>
          </p:sp>
          <p:sp>
            <p:nvSpPr>
              <p:cNvPr id="619628" name="Text Box 108"/>
              <p:cNvSpPr txBox="1">
                <a:spLocks noChangeArrowheads="1"/>
              </p:cNvSpPr>
              <p:nvPr/>
            </p:nvSpPr>
            <p:spPr bwMode="auto">
              <a:xfrm>
                <a:off x="4586" y="845"/>
                <a:ext cx="532"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b" anchorCtr="1">
                <a:spAutoFit/>
              </a:bodyPr>
              <a:lstStyle/>
              <a:p>
                <a:r>
                  <a:rPr lang="ru-RU" altLang="zh-CN" sz="1600" b="1">
                    <a:solidFill>
                      <a:srgbClr val="003399"/>
                    </a:solidFill>
                    <a:ea typeface="SimSun" panose="02010600030101010101" pitchFamily="2" charset="-122"/>
                    <a:sym typeface="Wingdings 2" panose="05020102010507070707" pitchFamily="18" charset="2"/>
                  </a:rPr>
                  <a:t></a:t>
                </a:r>
                <a:r>
                  <a:rPr lang="ru-RU" altLang="zh-CN" sz="1600" b="1">
                    <a:solidFill>
                      <a:srgbClr val="003399"/>
                    </a:solidFill>
                    <a:sym typeface="Wingdings 2" panose="05020102010507070707" pitchFamily="18" charset="2"/>
                  </a:rPr>
                  <a:t> </a:t>
                </a:r>
                <a:r>
                  <a:rPr lang="ru-RU" altLang="zh-CN" sz="1600" b="1">
                    <a:solidFill>
                      <a:srgbClr val="003399"/>
                    </a:solidFill>
                    <a:ea typeface="SimSun" panose="02010600030101010101" pitchFamily="2" charset="-122"/>
                    <a:sym typeface="Wingdings 2" panose="05020102010507070707" pitchFamily="18" charset="2"/>
                  </a:rPr>
                  <a:t></a:t>
                </a:r>
                <a:r>
                  <a:rPr lang="ru-RU" altLang="zh-CN" sz="1600" b="1">
                    <a:solidFill>
                      <a:srgbClr val="003399"/>
                    </a:solidFill>
                    <a:sym typeface="Wingdings 2" panose="05020102010507070707" pitchFamily="18" charset="2"/>
                  </a:rPr>
                  <a:t> </a:t>
                </a:r>
                <a:r>
                  <a:rPr lang="ru-RU" altLang="zh-CN" sz="1600" b="1">
                    <a:solidFill>
                      <a:srgbClr val="003399"/>
                    </a:solidFill>
                    <a:ea typeface="SimSun" panose="02010600030101010101" pitchFamily="2" charset="-122"/>
                    <a:sym typeface="Wingdings 2" panose="05020102010507070707" pitchFamily="18" charset="2"/>
                  </a:rPr>
                  <a:t></a:t>
                </a:r>
                <a:endParaRPr lang="ru-RU" altLang="ru-RU" sz="1600" b="1">
                  <a:solidFill>
                    <a:srgbClr val="003399"/>
                  </a:solidFill>
                  <a:sym typeface="Wingdings 2" panose="05020102010507070707" pitchFamily="18" charset="2"/>
                </a:endParaRPr>
              </a:p>
            </p:txBody>
          </p:sp>
          <p:sp>
            <p:nvSpPr>
              <p:cNvPr id="619629" name="Text Box 109"/>
              <p:cNvSpPr txBox="1">
                <a:spLocks noChangeArrowheads="1"/>
              </p:cNvSpPr>
              <p:nvPr/>
            </p:nvSpPr>
            <p:spPr bwMode="auto">
              <a:xfrm>
                <a:off x="5115" y="833"/>
                <a:ext cx="541" cy="154"/>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a:solidFill>
                      <a:srgbClr val="003399"/>
                    </a:solidFill>
                    <a:ea typeface="SimSun" panose="02010600030101010101" pitchFamily="2" charset="-122"/>
                  </a:rPr>
                  <a:t>7  8  9</a:t>
                </a:r>
                <a:endParaRPr lang="ru-RU" altLang="ru-RU" sz="1800" b="1">
                  <a:solidFill>
                    <a:srgbClr val="003399"/>
                  </a:solidFill>
                </a:endParaRPr>
              </a:p>
            </p:txBody>
          </p:sp>
          <p:sp>
            <p:nvSpPr>
              <p:cNvPr id="619630" name="Text Box 110"/>
              <p:cNvSpPr txBox="1">
                <a:spLocks noChangeArrowheads="1"/>
              </p:cNvSpPr>
              <p:nvPr/>
            </p:nvSpPr>
            <p:spPr bwMode="auto">
              <a:xfrm>
                <a:off x="4101" y="1113"/>
                <a:ext cx="405" cy="1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i="1">
                    <a:solidFill>
                      <a:srgbClr val="CC0000"/>
                    </a:solidFill>
                    <a:effectLst>
                      <a:outerShdw blurRad="38100" dist="38100" dir="2700000" algn="tl">
                        <a:srgbClr val="C0C0C0"/>
                      </a:outerShdw>
                    </a:effectLst>
                  </a:rPr>
                  <a:t>№</a:t>
                </a:r>
                <a:r>
                  <a:rPr lang="ru-RU" altLang="zh-CN" sz="1800" b="1" i="1">
                    <a:solidFill>
                      <a:srgbClr val="CC0000"/>
                    </a:solidFill>
                    <a:effectLst>
                      <a:outerShdw blurRad="38100" dist="38100" dir="2700000" algn="tl">
                        <a:srgbClr val="C0C0C0"/>
                      </a:outerShdw>
                    </a:effectLst>
                    <a:ea typeface="SimSun" panose="02010600030101010101" pitchFamily="2" charset="-122"/>
                  </a:rPr>
                  <a:t>1</a:t>
                </a:r>
                <a:endParaRPr lang="ru-RU" altLang="ru-RU" sz="1800" b="1" i="1">
                  <a:solidFill>
                    <a:srgbClr val="CC0000"/>
                  </a:solidFill>
                  <a:effectLst>
                    <a:outerShdw blurRad="38100" dist="38100" dir="2700000" algn="tl">
                      <a:srgbClr val="C0C0C0"/>
                    </a:outerShdw>
                  </a:effectLst>
                </a:endParaRPr>
              </a:p>
            </p:txBody>
          </p:sp>
          <p:sp>
            <p:nvSpPr>
              <p:cNvPr id="619632" name="Text Box 112"/>
              <p:cNvSpPr txBox="1">
                <a:spLocks noChangeArrowheads="1"/>
              </p:cNvSpPr>
              <p:nvPr/>
            </p:nvSpPr>
            <p:spPr bwMode="auto">
              <a:xfrm>
                <a:off x="5183" y="1113"/>
                <a:ext cx="405" cy="16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i="1">
                    <a:solidFill>
                      <a:srgbClr val="CC0000"/>
                    </a:solidFill>
                    <a:effectLst>
                      <a:outerShdw blurRad="38100" dist="38100" dir="2700000" algn="tl">
                        <a:srgbClr val="C0C0C0"/>
                      </a:outerShdw>
                    </a:effectLst>
                  </a:rPr>
                  <a:t>№</a:t>
                </a:r>
                <a:r>
                  <a:rPr lang="ru-RU" altLang="zh-CN" sz="1800" b="1" i="1">
                    <a:solidFill>
                      <a:srgbClr val="CC0000"/>
                    </a:solidFill>
                    <a:effectLst>
                      <a:outerShdw blurRad="38100" dist="38100" dir="2700000" algn="tl">
                        <a:srgbClr val="C0C0C0"/>
                      </a:outerShdw>
                    </a:effectLst>
                    <a:ea typeface="SimSun" panose="02010600030101010101" pitchFamily="2" charset="-122"/>
                  </a:rPr>
                  <a:t>3</a:t>
                </a:r>
                <a:endParaRPr lang="ru-RU" altLang="ru-RU" sz="1800" b="1" i="1">
                  <a:solidFill>
                    <a:srgbClr val="CC0000"/>
                  </a:solidFill>
                  <a:effectLst>
                    <a:outerShdw blurRad="38100" dist="38100" dir="2700000" algn="tl">
                      <a:srgbClr val="C0C0C0"/>
                    </a:outerShdw>
                  </a:effectLst>
                </a:endParaRPr>
              </a:p>
            </p:txBody>
          </p:sp>
        </p:grpSp>
        <p:sp>
          <p:nvSpPr>
            <p:cNvPr id="619620" name="AutoShape 100"/>
            <p:cNvSpPr>
              <a:spLocks noChangeArrowheads="1"/>
            </p:cNvSpPr>
            <p:nvPr/>
          </p:nvSpPr>
          <p:spPr bwMode="auto">
            <a:xfrm>
              <a:off x="4500" y="1553"/>
              <a:ext cx="849" cy="151"/>
            </a:xfrm>
            <a:prstGeom prst="wedgeRoundRectCallout">
              <a:avLst>
                <a:gd name="adj1" fmla="val -45880"/>
                <a:gd name="adj2" fmla="val -237417"/>
                <a:gd name="adj3" fmla="val 16667"/>
              </a:avLst>
            </a:prstGeom>
            <a:noFill/>
            <a:ln w="12700">
              <a:solidFill>
                <a:srgbClr val="003399"/>
              </a:solidFill>
              <a:prstDash val="dash"/>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17961" dir="2700000" algn="ctr" rotWithShape="0">
                      <a:srgbClr val="FF9933"/>
                    </a:outerShdw>
                  </a:effectLst>
                </a14:hiddenEffects>
              </a:ext>
            </a:extLst>
          </p:spPr>
          <p:txBody>
            <a:bodyPr lIns="0" tIns="0" rIns="0" bIns="0" anchor="ctr" anchorCtr="1">
              <a:spAutoFit/>
            </a:bodyPr>
            <a:lstStyle/>
            <a:p>
              <a:r>
                <a:rPr lang="ru-RU" altLang="zh-CN" sz="1400" b="1" i="1">
                  <a:solidFill>
                    <a:srgbClr val="800080"/>
                  </a:solidFill>
                  <a:effectLst>
                    <a:outerShdw blurRad="38100" dist="38100" dir="2700000" algn="tl">
                      <a:srgbClr val="C0C0C0"/>
                    </a:outerShdw>
                  </a:effectLst>
                </a:rPr>
                <a:t>Номер байта</a:t>
              </a:r>
              <a:endParaRPr lang="ru-RU" altLang="ru-RU" sz="1400" b="1" i="1">
                <a:solidFill>
                  <a:srgbClr val="800080"/>
                </a:solidFill>
                <a:effectLst>
                  <a:outerShdw blurRad="38100" dist="38100" dir="2700000" algn="tl">
                    <a:srgbClr val="C0C0C0"/>
                  </a:outerShdw>
                </a:effectLst>
              </a:endParaRPr>
            </a:p>
          </p:txBody>
        </p:sp>
        <p:sp>
          <p:nvSpPr>
            <p:cNvPr id="619634" name="Text Box 114"/>
            <p:cNvSpPr txBox="1">
              <a:spLocks noChangeArrowheads="1"/>
            </p:cNvSpPr>
            <p:nvPr/>
          </p:nvSpPr>
          <p:spPr bwMode="auto">
            <a:xfrm>
              <a:off x="3108" y="1052"/>
              <a:ext cx="937" cy="46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1600" b="1" i="1">
                  <a:solidFill>
                    <a:srgbClr val="800080"/>
                  </a:solidFill>
                </a:rPr>
                <a:t>Приём</a:t>
              </a:r>
            </a:p>
            <a:p>
              <a:pPr algn="l"/>
              <a:r>
                <a:rPr lang="ru-RU" altLang="zh-CN" sz="1600" b="1" i="1">
                  <a:solidFill>
                    <a:srgbClr val="800080"/>
                  </a:solidFill>
                </a:rPr>
                <a:t>блока</a:t>
              </a:r>
              <a:r>
                <a:rPr lang="ru-RU" altLang="zh-CN" sz="1600" b="1" i="1">
                  <a:solidFill>
                    <a:srgbClr val="800080"/>
                  </a:solidFill>
                  <a:ea typeface="SimSun" panose="02010600030101010101" pitchFamily="2" charset="-122"/>
                </a:rPr>
                <a:t> </a:t>
              </a:r>
              <a:r>
                <a:rPr lang="ru-RU" altLang="zh-CN" sz="1600" b="1" i="1">
                  <a:solidFill>
                    <a:srgbClr val="800080"/>
                  </a:solidFill>
                </a:rPr>
                <a:t>№</a:t>
              </a:r>
              <a:r>
                <a:rPr lang="ru-RU" altLang="zh-CN" sz="1600" b="1" i="1">
                  <a:solidFill>
                    <a:srgbClr val="800080"/>
                  </a:solidFill>
                  <a:ea typeface="SimSun" panose="02010600030101010101" pitchFamily="2" charset="-122"/>
                </a:rPr>
                <a:t>1</a:t>
              </a:r>
            </a:p>
            <a:p>
              <a:pPr algn="l"/>
              <a:r>
                <a:rPr lang="ru-RU" altLang="zh-CN" sz="1600" b="1" i="1">
                  <a:solidFill>
                    <a:srgbClr val="800080"/>
                  </a:solidFill>
                  <a:ea typeface="SimSun" panose="02010600030101010101" pitchFamily="2" charset="-122"/>
                </a:rPr>
                <a:t>“</a:t>
              </a:r>
              <a:r>
                <a:rPr lang="en-US" altLang="zh-CN" sz="1600" b="1" i="1">
                  <a:solidFill>
                    <a:srgbClr val="800080"/>
                  </a:solidFill>
                  <a:ea typeface="SimSun" panose="02010600030101010101" pitchFamily="2" charset="-122"/>
                </a:rPr>
                <a:t>SYN</a:t>
              </a:r>
              <a:r>
                <a:rPr lang="ru-RU" altLang="zh-CN" sz="1600" b="1" i="1">
                  <a:solidFill>
                    <a:srgbClr val="800080"/>
                  </a:solidFill>
                  <a:ea typeface="SimSun" panose="02010600030101010101" pitchFamily="2" charset="-122"/>
                </a:rPr>
                <a:t>”, </a:t>
              </a:r>
              <a:r>
                <a:rPr lang="en-US" altLang="zh-CN" sz="1600" b="1" i="1">
                  <a:solidFill>
                    <a:srgbClr val="800080"/>
                  </a:solidFill>
                  <a:ea typeface="SimSun" panose="02010600030101010101" pitchFamily="2" charset="-122"/>
                </a:rPr>
                <a:t>N</a:t>
              </a:r>
              <a:r>
                <a:rPr lang="ru-RU" altLang="zh-CN" sz="1600" b="1" i="1">
                  <a:solidFill>
                    <a:srgbClr val="800080"/>
                  </a:solidFill>
                  <a:ea typeface="SimSun" panose="02010600030101010101" pitchFamily="2" charset="-122"/>
                </a:rPr>
                <a:t>(</a:t>
              </a:r>
              <a:r>
                <a:rPr lang="en-US" altLang="zh-CN" sz="1600" b="1" i="1">
                  <a:solidFill>
                    <a:srgbClr val="800080"/>
                  </a:solidFill>
                  <a:ea typeface="SimSun" panose="02010600030101010101" pitchFamily="2" charset="-122"/>
                </a:rPr>
                <a:t>S</a:t>
              </a:r>
              <a:r>
                <a:rPr lang="ru-RU" altLang="zh-CN" sz="1600" b="1" i="1">
                  <a:solidFill>
                    <a:srgbClr val="800080"/>
                  </a:solidFill>
                  <a:ea typeface="SimSun" panose="02010600030101010101" pitchFamily="2" charset="-122"/>
                </a:rPr>
                <a:t>)=3</a:t>
              </a:r>
              <a:endParaRPr lang="ru-RU" altLang="ru-RU" sz="1600" b="1" i="1">
                <a:solidFill>
                  <a:srgbClr val="800080"/>
                </a:solidFill>
              </a:endParaRPr>
            </a:p>
          </p:txBody>
        </p:sp>
        <p:sp>
          <p:nvSpPr>
            <p:cNvPr id="619635" name="Text Box 115"/>
            <p:cNvSpPr txBox="1">
              <a:spLocks noChangeArrowheads="1"/>
            </p:cNvSpPr>
            <p:nvPr/>
          </p:nvSpPr>
          <p:spPr bwMode="auto">
            <a:xfrm>
              <a:off x="3100" y="1527"/>
              <a:ext cx="1153" cy="3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1600" b="1" i="1">
                  <a:solidFill>
                    <a:srgbClr val="003399"/>
                  </a:solidFill>
                </a:rPr>
                <a:t>Приём блока</a:t>
              </a:r>
              <a:r>
                <a:rPr lang="ru-RU" altLang="zh-CN" sz="1600" b="1" i="1">
                  <a:solidFill>
                    <a:srgbClr val="003399"/>
                  </a:solidFill>
                  <a:ea typeface="SimSun" panose="02010600030101010101" pitchFamily="2" charset="-122"/>
                </a:rPr>
                <a:t> </a:t>
              </a:r>
              <a:r>
                <a:rPr lang="ru-RU" altLang="zh-CN" sz="1600" b="1" i="1">
                  <a:solidFill>
                    <a:srgbClr val="003399"/>
                  </a:solidFill>
                </a:rPr>
                <a:t>№3</a:t>
              </a:r>
            </a:p>
            <a:p>
              <a:pPr algn="l"/>
              <a:r>
                <a:rPr lang="ru-RU" altLang="zh-CN" sz="1600" b="1" i="1">
                  <a:solidFill>
                    <a:srgbClr val="003399"/>
                  </a:solidFill>
                  <a:ea typeface="SimSun" panose="02010600030101010101" pitchFamily="2" charset="-122"/>
                </a:rPr>
                <a:t>“</a:t>
              </a:r>
              <a:r>
                <a:rPr lang="en-US" altLang="zh-CN" sz="1600" b="1" i="1">
                  <a:solidFill>
                    <a:srgbClr val="003399"/>
                  </a:solidFill>
                  <a:ea typeface="SimSun" panose="02010600030101010101" pitchFamily="2" charset="-122"/>
                </a:rPr>
                <a:t>SYN</a:t>
              </a:r>
              <a:r>
                <a:rPr lang="ru-RU" altLang="zh-CN" sz="1600" b="1" i="1">
                  <a:solidFill>
                    <a:srgbClr val="003399"/>
                  </a:solidFill>
                  <a:ea typeface="SimSun" panose="02010600030101010101" pitchFamily="2" charset="-122"/>
                </a:rPr>
                <a:t>”, </a:t>
              </a:r>
              <a:r>
                <a:rPr lang="en-US" altLang="zh-CN" sz="1600" b="1" i="1">
                  <a:solidFill>
                    <a:srgbClr val="003399"/>
                  </a:solidFill>
                  <a:ea typeface="SimSun" panose="02010600030101010101" pitchFamily="2" charset="-122"/>
                </a:rPr>
                <a:t>N</a:t>
              </a:r>
              <a:r>
                <a:rPr lang="ru-RU" altLang="zh-CN" sz="1600" b="1" i="1">
                  <a:solidFill>
                    <a:srgbClr val="003399"/>
                  </a:solidFill>
                  <a:ea typeface="SimSun" panose="02010600030101010101" pitchFamily="2" charset="-122"/>
                </a:rPr>
                <a:t>(</a:t>
              </a:r>
              <a:r>
                <a:rPr lang="en-US" altLang="zh-CN" sz="1600" b="1" i="1">
                  <a:solidFill>
                    <a:srgbClr val="003399"/>
                  </a:solidFill>
                  <a:ea typeface="SimSun" panose="02010600030101010101" pitchFamily="2" charset="-122"/>
                </a:rPr>
                <a:t>S</a:t>
              </a:r>
              <a:r>
                <a:rPr lang="ru-RU" altLang="zh-CN" sz="1600" b="1" i="1">
                  <a:solidFill>
                    <a:srgbClr val="003399"/>
                  </a:solidFill>
                  <a:ea typeface="SimSun" panose="02010600030101010101" pitchFamily="2" charset="-122"/>
                </a:rPr>
                <a:t>)=</a:t>
              </a:r>
              <a:r>
                <a:rPr lang="ru-RU" altLang="zh-CN" sz="1600" b="1" i="1">
                  <a:solidFill>
                    <a:srgbClr val="003399"/>
                  </a:solidFill>
                </a:rPr>
                <a:t>9</a:t>
              </a:r>
              <a:endParaRPr lang="ru-RU" altLang="ru-RU" sz="1600" b="1" i="1">
                <a:solidFill>
                  <a:srgbClr val="003399"/>
                </a:solidFill>
              </a:endParaRPr>
            </a:p>
          </p:txBody>
        </p:sp>
        <p:sp>
          <p:nvSpPr>
            <p:cNvPr id="619642" name="Text Box 122"/>
            <p:cNvSpPr txBox="1">
              <a:spLocks noChangeArrowheads="1"/>
            </p:cNvSpPr>
            <p:nvPr/>
          </p:nvSpPr>
          <p:spPr bwMode="auto">
            <a:xfrm>
              <a:off x="3103" y="1842"/>
              <a:ext cx="1438" cy="3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1600" b="1" i="1">
                  <a:solidFill>
                    <a:srgbClr val="006600"/>
                  </a:solidFill>
                </a:rPr>
                <a:t>Передача квитанции</a:t>
              </a:r>
            </a:p>
            <a:p>
              <a:pPr algn="l"/>
              <a:r>
                <a:rPr lang="ru-RU" altLang="zh-CN" sz="1600" b="1" i="1">
                  <a:solidFill>
                    <a:srgbClr val="006600"/>
                  </a:solidFill>
                  <a:ea typeface="SimSun" panose="02010600030101010101" pitchFamily="2" charset="-122"/>
                </a:rPr>
                <a:t>“</a:t>
              </a:r>
              <a:r>
                <a:rPr lang="en-US" altLang="zh-CN" sz="1600" b="1" i="1">
                  <a:solidFill>
                    <a:srgbClr val="006600"/>
                  </a:solidFill>
                  <a:ea typeface="SimSun" panose="02010600030101010101" pitchFamily="2" charset="-122"/>
                </a:rPr>
                <a:t>ACK</a:t>
              </a:r>
              <a:r>
                <a:rPr lang="ru-RU" altLang="zh-CN" sz="1600" b="1" i="1">
                  <a:solidFill>
                    <a:srgbClr val="006600"/>
                  </a:solidFill>
                  <a:ea typeface="SimSun" panose="02010600030101010101" pitchFamily="2" charset="-122"/>
                </a:rPr>
                <a:t>”, </a:t>
              </a:r>
              <a:r>
                <a:rPr lang="en-US" altLang="zh-CN" sz="1600" b="1" i="1">
                  <a:solidFill>
                    <a:srgbClr val="006600"/>
                  </a:solidFill>
                  <a:ea typeface="SimSun" panose="02010600030101010101" pitchFamily="2" charset="-122"/>
                </a:rPr>
                <a:t>N</a:t>
              </a:r>
              <a:r>
                <a:rPr lang="ru-RU" altLang="zh-CN" sz="1600" b="1" i="1">
                  <a:solidFill>
                    <a:srgbClr val="006600"/>
                  </a:solidFill>
                  <a:ea typeface="SimSun" panose="02010600030101010101" pitchFamily="2" charset="-122"/>
                </a:rPr>
                <a:t>(</a:t>
              </a:r>
              <a:r>
                <a:rPr lang="en-US" altLang="zh-CN" sz="1600" b="1" i="1">
                  <a:solidFill>
                    <a:srgbClr val="006600"/>
                  </a:solidFill>
                  <a:ea typeface="SimSun" panose="02010600030101010101" pitchFamily="2" charset="-122"/>
                </a:rPr>
                <a:t>R</a:t>
              </a:r>
              <a:r>
                <a:rPr lang="ru-RU" altLang="zh-CN" sz="1600" b="1" i="1">
                  <a:solidFill>
                    <a:srgbClr val="006600"/>
                  </a:solidFill>
                  <a:ea typeface="SimSun" panose="02010600030101010101" pitchFamily="2" charset="-122"/>
                </a:rPr>
                <a:t>)=</a:t>
              </a:r>
              <a:r>
                <a:rPr lang="ru-RU" altLang="zh-CN" sz="1600" b="1" i="1">
                  <a:solidFill>
                    <a:srgbClr val="006600"/>
                  </a:solidFill>
                </a:rPr>
                <a:t>4</a:t>
              </a:r>
              <a:endParaRPr lang="ru-RU" altLang="ru-RU" sz="1600" b="1" i="1">
                <a:solidFill>
                  <a:srgbClr val="006600"/>
                </a:solidFill>
              </a:endParaRPr>
            </a:p>
          </p:txBody>
        </p:sp>
        <p:sp>
          <p:nvSpPr>
            <p:cNvPr id="619643" name="Text Box 123"/>
            <p:cNvSpPr txBox="1">
              <a:spLocks noChangeArrowheads="1"/>
            </p:cNvSpPr>
            <p:nvPr/>
          </p:nvSpPr>
          <p:spPr bwMode="auto">
            <a:xfrm>
              <a:off x="1707" y="1799"/>
              <a:ext cx="910" cy="4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r"/>
              <a:r>
                <a:rPr lang="ru-RU" altLang="zh-CN" sz="1600" b="1" i="1">
                  <a:solidFill>
                    <a:srgbClr val="006600"/>
                  </a:solidFill>
                </a:rPr>
                <a:t>Приём</a:t>
              </a:r>
            </a:p>
            <a:p>
              <a:pPr algn="r"/>
              <a:r>
                <a:rPr lang="ru-RU" altLang="zh-CN" sz="1600" b="1" i="1">
                  <a:solidFill>
                    <a:srgbClr val="006600"/>
                  </a:solidFill>
                </a:rPr>
                <a:t>квитанции</a:t>
              </a:r>
            </a:p>
            <a:p>
              <a:pPr algn="r"/>
              <a:r>
                <a:rPr lang="ru-RU" altLang="zh-CN" sz="1600" b="1" i="1">
                  <a:solidFill>
                    <a:srgbClr val="006600"/>
                  </a:solidFill>
                  <a:ea typeface="SimSun" panose="02010600030101010101" pitchFamily="2" charset="-122"/>
                </a:rPr>
                <a:t>“</a:t>
              </a:r>
              <a:r>
                <a:rPr lang="en-US" altLang="zh-CN" sz="1600" b="1" i="1">
                  <a:solidFill>
                    <a:srgbClr val="006600"/>
                  </a:solidFill>
                  <a:ea typeface="SimSun" panose="02010600030101010101" pitchFamily="2" charset="-122"/>
                </a:rPr>
                <a:t>ACK</a:t>
              </a:r>
              <a:r>
                <a:rPr lang="ru-RU" altLang="zh-CN" sz="1600" b="1" i="1">
                  <a:solidFill>
                    <a:srgbClr val="006600"/>
                  </a:solidFill>
                  <a:ea typeface="SimSun" panose="02010600030101010101" pitchFamily="2" charset="-122"/>
                </a:rPr>
                <a:t>”, </a:t>
              </a:r>
              <a:r>
                <a:rPr lang="en-US" altLang="zh-CN" sz="1600" b="1" i="1">
                  <a:solidFill>
                    <a:srgbClr val="006600"/>
                  </a:solidFill>
                  <a:ea typeface="SimSun" panose="02010600030101010101" pitchFamily="2" charset="-122"/>
                </a:rPr>
                <a:t>N</a:t>
              </a:r>
              <a:r>
                <a:rPr lang="ru-RU" altLang="zh-CN" sz="1600" b="1" i="1">
                  <a:solidFill>
                    <a:srgbClr val="006600"/>
                  </a:solidFill>
                  <a:ea typeface="SimSun" panose="02010600030101010101" pitchFamily="2" charset="-122"/>
                </a:rPr>
                <a:t>(</a:t>
              </a:r>
              <a:r>
                <a:rPr lang="en-US" altLang="zh-CN" sz="1600" b="1" i="1">
                  <a:solidFill>
                    <a:srgbClr val="006600"/>
                  </a:solidFill>
                  <a:ea typeface="SimSun" panose="02010600030101010101" pitchFamily="2" charset="-122"/>
                </a:rPr>
                <a:t>R</a:t>
              </a:r>
              <a:r>
                <a:rPr lang="ru-RU" altLang="zh-CN" sz="1600" b="1" i="1">
                  <a:solidFill>
                    <a:srgbClr val="006600"/>
                  </a:solidFill>
                  <a:ea typeface="SimSun" panose="02010600030101010101" pitchFamily="2" charset="-122"/>
                </a:rPr>
                <a:t>)=</a:t>
              </a:r>
              <a:r>
                <a:rPr lang="ru-RU" altLang="zh-CN" sz="1600" b="1" i="1">
                  <a:solidFill>
                    <a:srgbClr val="006600"/>
                  </a:solidFill>
                </a:rPr>
                <a:t>4</a:t>
              </a:r>
              <a:endParaRPr lang="ru-RU" altLang="ru-RU" sz="1600" b="1" i="1">
                <a:solidFill>
                  <a:srgbClr val="006600"/>
                </a:solidFill>
              </a:endParaRPr>
            </a:p>
          </p:txBody>
        </p:sp>
        <p:sp>
          <p:nvSpPr>
            <p:cNvPr id="619644" name="Text Box 124"/>
            <p:cNvSpPr txBox="1">
              <a:spLocks noChangeArrowheads="1"/>
            </p:cNvSpPr>
            <p:nvPr/>
          </p:nvSpPr>
          <p:spPr bwMode="auto">
            <a:xfrm>
              <a:off x="1693" y="2278"/>
              <a:ext cx="947" cy="44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r>
                <a:rPr lang="ru-RU" altLang="zh-CN" sz="1600" b="1" i="1">
                  <a:solidFill>
                    <a:srgbClr val="800080"/>
                  </a:solidFill>
                </a:rPr>
                <a:t>Передача</a:t>
              </a:r>
            </a:p>
            <a:p>
              <a:pPr algn="r"/>
              <a:r>
                <a:rPr lang="ru-RU" altLang="zh-CN" sz="1600" b="1" i="1">
                  <a:solidFill>
                    <a:srgbClr val="800080"/>
                  </a:solidFill>
                </a:rPr>
                <a:t>блока</a:t>
              </a:r>
              <a:r>
                <a:rPr lang="ru-RU" altLang="zh-CN" sz="1600" b="1" i="1">
                  <a:solidFill>
                    <a:srgbClr val="800080"/>
                  </a:solidFill>
                  <a:ea typeface="SimSun" panose="02010600030101010101" pitchFamily="2" charset="-122"/>
                </a:rPr>
                <a:t> </a:t>
              </a:r>
              <a:r>
                <a:rPr lang="ru-RU" altLang="zh-CN" sz="1600" b="1" i="1">
                  <a:solidFill>
                    <a:srgbClr val="800080"/>
                  </a:solidFill>
                </a:rPr>
                <a:t>№2</a:t>
              </a:r>
            </a:p>
            <a:p>
              <a:pPr algn="r"/>
              <a:r>
                <a:rPr lang="ru-RU" altLang="zh-CN" sz="1600" b="1" i="1">
                  <a:solidFill>
                    <a:srgbClr val="800080"/>
                  </a:solidFill>
                  <a:ea typeface="SimSun" panose="02010600030101010101" pitchFamily="2" charset="-122"/>
                </a:rPr>
                <a:t>“</a:t>
              </a:r>
              <a:r>
                <a:rPr lang="en-US" altLang="zh-CN" sz="1600" b="1" i="1">
                  <a:solidFill>
                    <a:srgbClr val="800080"/>
                  </a:solidFill>
                  <a:ea typeface="SimSun" panose="02010600030101010101" pitchFamily="2" charset="-122"/>
                </a:rPr>
                <a:t>SYN</a:t>
              </a:r>
              <a:r>
                <a:rPr lang="ru-RU" altLang="zh-CN" sz="1600" b="1" i="1">
                  <a:solidFill>
                    <a:srgbClr val="800080"/>
                  </a:solidFill>
                  <a:ea typeface="SimSun" panose="02010600030101010101" pitchFamily="2" charset="-122"/>
                </a:rPr>
                <a:t>”, </a:t>
              </a:r>
              <a:r>
                <a:rPr lang="en-US" altLang="zh-CN" sz="1600" b="1" i="1">
                  <a:solidFill>
                    <a:srgbClr val="800080"/>
                  </a:solidFill>
                  <a:ea typeface="SimSun" panose="02010600030101010101" pitchFamily="2" charset="-122"/>
                </a:rPr>
                <a:t>N</a:t>
              </a:r>
              <a:r>
                <a:rPr lang="ru-RU" altLang="zh-CN" sz="1600" b="1" i="1">
                  <a:solidFill>
                    <a:srgbClr val="800080"/>
                  </a:solidFill>
                  <a:ea typeface="SimSun" panose="02010600030101010101" pitchFamily="2" charset="-122"/>
                </a:rPr>
                <a:t>(</a:t>
              </a:r>
              <a:r>
                <a:rPr lang="en-US" altLang="zh-CN" sz="1600" b="1" i="1">
                  <a:solidFill>
                    <a:srgbClr val="800080"/>
                  </a:solidFill>
                  <a:ea typeface="SimSun" panose="02010600030101010101" pitchFamily="2" charset="-122"/>
                </a:rPr>
                <a:t>S</a:t>
              </a:r>
              <a:r>
                <a:rPr lang="ru-RU" altLang="zh-CN" sz="1600" b="1" i="1">
                  <a:solidFill>
                    <a:srgbClr val="800080"/>
                  </a:solidFill>
                  <a:ea typeface="SimSun" panose="02010600030101010101" pitchFamily="2" charset="-122"/>
                </a:rPr>
                <a:t>)=</a:t>
              </a:r>
              <a:r>
                <a:rPr lang="ru-RU" altLang="zh-CN" sz="1600" b="1" i="1">
                  <a:solidFill>
                    <a:srgbClr val="800080"/>
                  </a:solidFill>
                </a:rPr>
                <a:t>6</a:t>
              </a:r>
              <a:endParaRPr lang="ru-RU" altLang="ru-RU" sz="1600" b="1" i="1">
                <a:solidFill>
                  <a:srgbClr val="800080"/>
                </a:solidFill>
              </a:endParaRPr>
            </a:p>
          </p:txBody>
        </p:sp>
        <p:sp>
          <p:nvSpPr>
            <p:cNvPr id="619645" name="Text Box 125"/>
            <p:cNvSpPr txBox="1">
              <a:spLocks noChangeArrowheads="1"/>
            </p:cNvSpPr>
            <p:nvPr/>
          </p:nvSpPr>
          <p:spPr bwMode="auto">
            <a:xfrm>
              <a:off x="1288" y="2741"/>
              <a:ext cx="1351" cy="3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r>
                <a:rPr lang="ru-RU" altLang="zh-CN" sz="1600" b="1" i="1">
                  <a:solidFill>
                    <a:srgbClr val="003399"/>
                  </a:solidFill>
                </a:rPr>
                <a:t>Передача блока</a:t>
              </a:r>
              <a:r>
                <a:rPr lang="ru-RU" altLang="zh-CN" sz="1600" b="1" i="1">
                  <a:solidFill>
                    <a:srgbClr val="003399"/>
                  </a:solidFill>
                  <a:ea typeface="SimSun" panose="02010600030101010101" pitchFamily="2" charset="-122"/>
                </a:rPr>
                <a:t> </a:t>
              </a:r>
              <a:r>
                <a:rPr lang="ru-RU" altLang="zh-CN" sz="1600" b="1" i="1">
                  <a:solidFill>
                    <a:srgbClr val="003399"/>
                  </a:solidFill>
                </a:rPr>
                <a:t>№3</a:t>
              </a:r>
            </a:p>
            <a:p>
              <a:pPr algn="r"/>
              <a:r>
                <a:rPr lang="ru-RU" altLang="zh-CN" sz="1600" b="1" i="1">
                  <a:solidFill>
                    <a:srgbClr val="003399"/>
                  </a:solidFill>
                  <a:ea typeface="SimSun" panose="02010600030101010101" pitchFamily="2" charset="-122"/>
                </a:rPr>
                <a:t>“</a:t>
              </a:r>
              <a:r>
                <a:rPr lang="en-US" altLang="zh-CN" sz="1600" b="1" i="1">
                  <a:solidFill>
                    <a:srgbClr val="003399"/>
                  </a:solidFill>
                  <a:ea typeface="SimSun" panose="02010600030101010101" pitchFamily="2" charset="-122"/>
                </a:rPr>
                <a:t>SYN</a:t>
              </a:r>
              <a:r>
                <a:rPr lang="ru-RU" altLang="zh-CN" sz="1600" b="1" i="1">
                  <a:solidFill>
                    <a:srgbClr val="003399"/>
                  </a:solidFill>
                  <a:ea typeface="SimSun" panose="02010600030101010101" pitchFamily="2" charset="-122"/>
                </a:rPr>
                <a:t>”, </a:t>
              </a:r>
              <a:r>
                <a:rPr lang="en-US" altLang="zh-CN" sz="1600" b="1" i="1">
                  <a:solidFill>
                    <a:srgbClr val="003399"/>
                  </a:solidFill>
                  <a:ea typeface="SimSun" panose="02010600030101010101" pitchFamily="2" charset="-122"/>
                </a:rPr>
                <a:t>N</a:t>
              </a:r>
              <a:r>
                <a:rPr lang="ru-RU" altLang="zh-CN" sz="1600" b="1" i="1">
                  <a:solidFill>
                    <a:srgbClr val="003399"/>
                  </a:solidFill>
                  <a:ea typeface="SimSun" panose="02010600030101010101" pitchFamily="2" charset="-122"/>
                </a:rPr>
                <a:t>(</a:t>
              </a:r>
              <a:r>
                <a:rPr lang="en-US" altLang="zh-CN" sz="1600" b="1" i="1">
                  <a:solidFill>
                    <a:srgbClr val="003399"/>
                  </a:solidFill>
                  <a:ea typeface="SimSun" panose="02010600030101010101" pitchFamily="2" charset="-122"/>
                </a:rPr>
                <a:t>S</a:t>
              </a:r>
              <a:r>
                <a:rPr lang="ru-RU" altLang="zh-CN" sz="1600" b="1" i="1">
                  <a:solidFill>
                    <a:srgbClr val="003399"/>
                  </a:solidFill>
                  <a:ea typeface="SimSun" panose="02010600030101010101" pitchFamily="2" charset="-122"/>
                </a:rPr>
                <a:t>)=</a:t>
              </a:r>
              <a:r>
                <a:rPr lang="ru-RU" altLang="zh-CN" sz="1600" b="1" i="1">
                  <a:solidFill>
                    <a:srgbClr val="003399"/>
                  </a:solidFill>
                </a:rPr>
                <a:t>9</a:t>
              </a:r>
              <a:endParaRPr lang="ru-RU" altLang="ru-RU" sz="1600" b="1" i="1">
                <a:solidFill>
                  <a:srgbClr val="003399"/>
                </a:solidFill>
              </a:endParaRPr>
            </a:p>
          </p:txBody>
        </p:sp>
        <p:grpSp>
          <p:nvGrpSpPr>
            <p:cNvPr id="619646" name="Group 126"/>
            <p:cNvGrpSpPr>
              <a:grpSpLocks/>
            </p:cNvGrpSpPr>
            <p:nvPr/>
          </p:nvGrpSpPr>
          <p:grpSpPr bwMode="auto">
            <a:xfrm>
              <a:off x="4085" y="2054"/>
              <a:ext cx="1623" cy="783"/>
              <a:chOff x="-1371" y="587"/>
              <a:chExt cx="1623" cy="783"/>
            </a:xfrm>
          </p:grpSpPr>
          <p:sp>
            <p:nvSpPr>
              <p:cNvPr id="619647" name="Text Box 127"/>
              <p:cNvSpPr txBox="1">
                <a:spLocks noChangeArrowheads="1"/>
              </p:cNvSpPr>
              <p:nvPr/>
            </p:nvSpPr>
            <p:spPr bwMode="auto">
              <a:xfrm>
                <a:off x="-1366" y="587"/>
                <a:ext cx="1613" cy="27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nSpc>
                    <a:spcPct val="90000"/>
                  </a:lnSpc>
                </a:pPr>
                <a:r>
                  <a:rPr lang="ru-RU" altLang="zh-CN" sz="1600" b="1" i="1">
                    <a:solidFill>
                      <a:srgbClr val="CC0000"/>
                    </a:solidFill>
                    <a:effectLst>
                      <a:outerShdw blurRad="38100" dist="38100" dir="2700000" algn="tl">
                        <a:srgbClr val="C0C0C0"/>
                      </a:outerShdw>
                    </a:effectLst>
                  </a:rPr>
                  <a:t>Последовательность</a:t>
                </a:r>
              </a:p>
              <a:p>
                <a:pPr>
                  <a:lnSpc>
                    <a:spcPct val="90000"/>
                  </a:lnSpc>
                </a:pPr>
                <a:r>
                  <a:rPr lang="ru-RU" altLang="zh-CN" sz="1600" b="1" i="1">
                    <a:solidFill>
                      <a:srgbClr val="CC0000"/>
                    </a:solidFill>
                    <a:effectLst>
                      <a:outerShdw blurRad="38100" dist="38100" dir="2700000" algn="tl">
                        <a:srgbClr val="C0C0C0"/>
                      </a:outerShdw>
                    </a:effectLst>
                  </a:rPr>
                  <a:t>принятых блоков</a:t>
                </a:r>
                <a:endParaRPr lang="ru-RU" altLang="ru-RU" sz="1600" b="1" i="1">
                  <a:solidFill>
                    <a:srgbClr val="CC0000"/>
                  </a:solidFill>
                  <a:effectLst>
                    <a:outerShdw blurRad="38100" dist="38100" dir="2700000" algn="tl">
                      <a:srgbClr val="C0C0C0"/>
                    </a:outerShdw>
                  </a:effectLst>
                </a:endParaRPr>
              </a:p>
            </p:txBody>
          </p:sp>
          <p:grpSp>
            <p:nvGrpSpPr>
              <p:cNvPr id="619648" name="Group 128"/>
              <p:cNvGrpSpPr>
                <a:grpSpLocks/>
              </p:cNvGrpSpPr>
              <p:nvPr/>
            </p:nvGrpSpPr>
            <p:grpSpPr bwMode="auto">
              <a:xfrm>
                <a:off x="-1371" y="878"/>
                <a:ext cx="1623" cy="492"/>
                <a:chOff x="1646" y="2710"/>
                <a:chExt cx="2736" cy="1103"/>
              </a:xfrm>
            </p:grpSpPr>
            <p:sp>
              <p:nvSpPr>
                <p:cNvPr id="619649" name="Rectangle 129"/>
                <p:cNvSpPr>
                  <a:spLocks noChangeArrowheads="1"/>
                </p:cNvSpPr>
                <p:nvPr/>
              </p:nvSpPr>
              <p:spPr bwMode="auto">
                <a:xfrm>
                  <a:off x="1646" y="2730"/>
                  <a:ext cx="2736" cy="684"/>
                </a:xfrm>
                <a:prstGeom prst="rect">
                  <a:avLst/>
                </a:prstGeom>
                <a:solidFill>
                  <a:srgbClr val="FFFF99"/>
                </a:solidFill>
                <a:ln w="28575">
                  <a:solidFill>
                    <a:srgbClr val="003399"/>
                  </a:solidFill>
                  <a:miter lim="800000"/>
                  <a:headEnd/>
                  <a:tailEnd/>
                </a:ln>
              </p:spPr>
              <p:txBody>
                <a:bodyPr/>
                <a:lstStyle/>
                <a:p>
                  <a:endParaRPr lang="ru-RU"/>
                </a:p>
              </p:txBody>
            </p:sp>
            <p:sp>
              <p:nvSpPr>
                <p:cNvPr id="619650" name="Line 130"/>
                <p:cNvSpPr>
                  <a:spLocks noChangeShapeType="1"/>
                </p:cNvSpPr>
                <p:nvPr/>
              </p:nvSpPr>
              <p:spPr bwMode="auto">
                <a:xfrm>
                  <a:off x="2573" y="2710"/>
                  <a:ext cx="0" cy="684"/>
                </a:xfrm>
                <a:prstGeom prst="line">
                  <a:avLst/>
                </a:prstGeom>
                <a:noFill/>
                <a:ln w="9525">
                  <a:solidFill>
                    <a:srgbClr val="00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19651" name="Line 131"/>
                <p:cNvSpPr>
                  <a:spLocks noChangeShapeType="1"/>
                </p:cNvSpPr>
                <p:nvPr/>
              </p:nvSpPr>
              <p:spPr bwMode="auto">
                <a:xfrm>
                  <a:off x="3485" y="2710"/>
                  <a:ext cx="0" cy="684"/>
                </a:xfrm>
                <a:prstGeom prst="line">
                  <a:avLst/>
                </a:prstGeom>
                <a:noFill/>
                <a:ln w="9525">
                  <a:solidFill>
                    <a:srgbClr val="003399"/>
                  </a:solidFill>
                  <a:round/>
                  <a:headEnd/>
                  <a:tailEnd/>
                </a:ln>
                <a:extLst>
                  <a:ext uri="{909E8E84-426E-40DD-AFC4-6F175D3DCCD1}">
                    <a14:hiddenFill xmlns:a14="http://schemas.microsoft.com/office/drawing/2010/main">
                      <a:noFill/>
                    </a14:hiddenFill>
                  </a:ext>
                </a:extLst>
              </p:spPr>
              <p:txBody>
                <a:bodyPr/>
                <a:lstStyle/>
                <a:p>
                  <a:endParaRPr lang="ru-RU"/>
                </a:p>
              </p:txBody>
            </p:sp>
            <p:sp>
              <p:nvSpPr>
                <p:cNvPr id="619652" name="Text Box 132"/>
                <p:cNvSpPr txBox="1">
                  <a:spLocks noChangeArrowheads="1"/>
                </p:cNvSpPr>
                <p:nvPr/>
              </p:nvSpPr>
              <p:spPr bwMode="auto">
                <a:xfrm>
                  <a:off x="1646" y="2901"/>
                  <a:ext cx="912" cy="28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a:solidFill>
                        <a:srgbClr val="003399"/>
                      </a:solidFill>
                      <a:ea typeface="SimSun" panose="02010600030101010101" pitchFamily="2" charset="-122"/>
                    </a:rPr>
                    <a:t>1  2  3</a:t>
                  </a:r>
                  <a:endParaRPr lang="ru-RU" altLang="ru-RU" sz="1800" b="1">
                    <a:solidFill>
                      <a:srgbClr val="003399"/>
                    </a:solidFill>
                  </a:endParaRPr>
                </a:p>
              </p:txBody>
            </p:sp>
            <p:sp>
              <p:nvSpPr>
                <p:cNvPr id="619653" name="Text Box 133"/>
                <p:cNvSpPr txBox="1">
                  <a:spLocks noChangeArrowheads="1"/>
                </p:cNvSpPr>
                <p:nvPr/>
              </p:nvSpPr>
              <p:spPr bwMode="auto">
                <a:xfrm>
                  <a:off x="2558" y="2901"/>
                  <a:ext cx="912" cy="28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a:solidFill>
                        <a:srgbClr val="003399"/>
                      </a:solidFill>
                      <a:ea typeface="SimSun" panose="02010600030101010101" pitchFamily="2" charset="-122"/>
                    </a:rPr>
                    <a:t>4  5  6</a:t>
                  </a:r>
                  <a:endParaRPr lang="ru-RU" altLang="ru-RU" sz="1800" b="1">
                    <a:solidFill>
                      <a:srgbClr val="003399"/>
                    </a:solidFill>
                  </a:endParaRPr>
                </a:p>
              </p:txBody>
            </p:sp>
            <p:sp>
              <p:nvSpPr>
                <p:cNvPr id="619654" name="Text Box 134"/>
                <p:cNvSpPr txBox="1">
                  <a:spLocks noChangeArrowheads="1"/>
                </p:cNvSpPr>
                <p:nvPr/>
              </p:nvSpPr>
              <p:spPr bwMode="auto">
                <a:xfrm>
                  <a:off x="3470" y="2901"/>
                  <a:ext cx="912" cy="28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a:solidFill>
                        <a:srgbClr val="003399"/>
                      </a:solidFill>
                      <a:ea typeface="SimSun" panose="02010600030101010101" pitchFamily="2" charset="-122"/>
                    </a:rPr>
                    <a:t>7  8  9</a:t>
                  </a:r>
                  <a:endParaRPr lang="ru-RU" altLang="ru-RU" sz="1800" b="1">
                    <a:solidFill>
                      <a:srgbClr val="003399"/>
                    </a:solidFill>
                  </a:endParaRPr>
                </a:p>
              </p:txBody>
            </p:sp>
            <p:sp>
              <p:nvSpPr>
                <p:cNvPr id="619655" name="Text Box 135"/>
                <p:cNvSpPr txBox="1">
                  <a:spLocks noChangeArrowheads="1"/>
                </p:cNvSpPr>
                <p:nvPr/>
              </p:nvSpPr>
              <p:spPr bwMode="auto">
                <a:xfrm>
                  <a:off x="1760" y="3528"/>
                  <a:ext cx="68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i="1">
                      <a:solidFill>
                        <a:srgbClr val="CC0000"/>
                      </a:solidFill>
                      <a:effectLst>
                        <a:outerShdw blurRad="38100" dist="38100" dir="2700000" algn="tl">
                          <a:srgbClr val="C0C0C0"/>
                        </a:outerShdw>
                      </a:effectLst>
                    </a:rPr>
                    <a:t>№</a:t>
                  </a:r>
                  <a:r>
                    <a:rPr lang="ru-RU" altLang="zh-CN" sz="1800" b="1" i="1">
                      <a:solidFill>
                        <a:srgbClr val="CC0000"/>
                      </a:solidFill>
                      <a:effectLst>
                        <a:outerShdw blurRad="38100" dist="38100" dir="2700000" algn="tl">
                          <a:srgbClr val="C0C0C0"/>
                        </a:outerShdw>
                      </a:effectLst>
                      <a:ea typeface="SimSun" panose="02010600030101010101" pitchFamily="2" charset="-122"/>
                    </a:rPr>
                    <a:t>1</a:t>
                  </a:r>
                  <a:endParaRPr lang="ru-RU" altLang="ru-RU" sz="1800" b="1" i="1">
                    <a:solidFill>
                      <a:srgbClr val="CC0000"/>
                    </a:solidFill>
                    <a:effectLst>
                      <a:outerShdw blurRad="38100" dist="38100" dir="2700000" algn="tl">
                        <a:srgbClr val="C0C0C0"/>
                      </a:outerShdw>
                    </a:effectLst>
                  </a:endParaRPr>
                </a:p>
              </p:txBody>
            </p:sp>
            <p:sp>
              <p:nvSpPr>
                <p:cNvPr id="619656" name="Text Box 136"/>
                <p:cNvSpPr txBox="1">
                  <a:spLocks noChangeArrowheads="1"/>
                </p:cNvSpPr>
                <p:nvPr/>
              </p:nvSpPr>
              <p:spPr bwMode="auto">
                <a:xfrm>
                  <a:off x="2672" y="3528"/>
                  <a:ext cx="68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i="1">
                      <a:solidFill>
                        <a:srgbClr val="CC0000"/>
                      </a:solidFill>
                      <a:effectLst>
                        <a:outerShdw blurRad="38100" dist="38100" dir="2700000" algn="tl">
                          <a:srgbClr val="C0C0C0"/>
                        </a:outerShdw>
                      </a:effectLst>
                    </a:rPr>
                    <a:t>№</a:t>
                  </a:r>
                  <a:r>
                    <a:rPr lang="ru-RU" altLang="zh-CN" sz="1800" b="1" i="1">
                      <a:solidFill>
                        <a:srgbClr val="CC0000"/>
                      </a:solidFill>
                      <a:effectLst>
                        <a:outerShdw blurRad="38100" dist="38100" dir="2700000" algn="tl">
                          <a:srgbClr val="C0C0C0"/>
                        </a:outerShdw>
                      </a:effectLst>
                      <a:ea typeface="SimSun" panose="02010600030101010101" pitchFamily="2" charset="-122"/>
                    </a:rPr>
                    <a:t>2</a:t>
                  </a:r>
                  <a:endParaRPr lang="ru-RU" altLang="ru-RU" sz="1800" b="1" i="1">
                    <a:solidFill>
                      <a:srgbClr val="CC0000"/>
                    </a:solidFill>
                    <a:effectLst>
                      <a:outerShdw blurRad="38100" dist="38100" dir="2700000" algn="tl">
                        <a:srgbClr val="C0C0C0"/>
                      </a:outerShdw>
                    </a:effectLst>
                  </a:endParaRPr>
                </a:p>
              </p:txBody>
            </p:sp>
            <p:sp>
              <p:nvSpPr>
                <p:cNvPr id="619657" name="Text Box 137"/>
                <p:cNvSpPr txBox="1">
                  <a:spLocks noChangeArrowheads="1"/>
                </p:cNvSpPr>
                <p:nvPr/>
              </p:nvSpPr>
              <p:spPr bwMode="auto">
                <a:xfrm>
                  <a:off x="3584" y="3528"/>
                  <a:ext cx="684" cy="28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r>
                    <a:rPr lang="ru-RU" altLang="zh-CN" sz="1800" b="1" i="1">
                      <a:solidFill>
                        <a:srgbClr val="CC0000"/>
                      </a:solidFill>
                      <a:effectLst>
                        <a:outerShdw blurRad="38100" dist="38100" dir="2700000" algn="tl">
                          <a:srgbClr val="C0C0C0"/>
                        </a:outerShdw>
                      </a:effectLst>
                    </a:rPr>
                    <a:t>№</a:t>
                  </a:r>
                  <a:r>
                    <a:rPr lang="ru-RU" altLang="zh-CN" sz="1800" b="1" i="1">
                      <a:solidFill>
                        <a:srgbClr val="CC0000"/>
                      </a:solidFill>
                      <a:effectLst>
                        <a:outerShdw blurRad="38100" dist="38100" dir="2700000" algn="tl">
                          <a:srgbClr val="C0C0C0"/>
                        </a:outerShdw>
                      </a:effectLst>
                      <a:ea typeface="SimSun" panose="02010600030101010101" pitchFamily="2" charset="-122"/>
                    </a:rPr>
                    <a:t>3</a:t>
                  </a:r>
                  <a:endParaRPr lang="ru-RU" altLang="ru-RU" sz="1800" b="1" i="1">
                    <a:solidFill>
                      <a:srgbClr val="CC0000"/>
                    </a:solidFill>
                    <a:effectLst>
                      <a:outerShdw blurRad="38100" dist="38100" dir="2700000" algn="tl">
                        <a:srgbClr val="C0C0C0"/>
                      </a:outerShdw>
                    </a:effectLst>
                  </a:endParaRPr>
                </a:p>
              </p:txBody>
            </p:sp>
          </p:grpSp>
        </p:grpSp>
        <p:sp>
          <p:nvSpPr>
            <p:cNvPr id="619658" name="Text Box 138"/>
            <p:cNvSpPr txBox="1">
              <a:spLocks noChangeArrowheads="1"/>
            </p:cNvSpPr>
            <p:nvPr/>
          </p:nvSpPr>
          <p:spPr bwMode="auto">
            <a:xfrm>
              <a:off x="3105" y="2353"/>
              <a:ext cx="937" cy="46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1600" b="1" i="1">
                  <a:solidFill>
                    <a:srgbClr val="800080"/>
                  </a:solidFill>
                </a:rPr>
                <a:t>Приём</a:t>
              </a:r>
            </a:p>
            <a:p>
              <a:pPr algn="l"/>
              <a:r>
                <a:rPr lang="ru-RU" altLang="zh-CN" sz="1600" b="1" i="1">
                  <a:solidFill>
                    <a:srgbClr val="800080"/>
                  </a:solidFill>
                </a:rPr>
                <a:t>блока</a:t>
              </a:r>
              <a:r>
                <a:rPr lang="ru-RU" altLang="zh-CN" sz="1600" b="1" i="1">
                  <a:solidFill>
                    <a:srgbClr val="800080"/>
                  </a:solidFill>
                  <a:ea typeface="SimSun" panose="02010600030101010101" pitchFamily="2" charset="-122"/>
                </a:rPr>
                <a:t> </a:t>
              </a:r>
              <a:r>
                <a:rPr lang="ru-RU" altLang="zh-CN" sz="1600" b="1" i="1">
                  <a:solidFill>
                    <a:srgbClr val="800080"/>
                  </a:solidFill>
                </a:rPr>
                <a:t>№2</a:t>
              </a:r>
            </a:p>
            <a:p>
              <a:pPr algn="l"/>
              <a:r>
                <a:rPr lang="ru-RU" altLang="zh-CN" sz="1600" b="1" i="1">
                  <a:solidFill>
                    <a:srgbClr val="800080"/>
                  </a:solidFill>
                  <a:ea typeface="SimSun" panose="02010600030101010101" pitchFamily="2" charset="-122"/>
                </a:rPr>
                <a:t>“</a:t>
              </a:r>
              <a:r>
                <a:rPr lang="en-US" altLang="zh-CN" sz="1600" b="1" i="1">
                  <a:solidFill>
                    <a:srgbClr val="800080"/>
                  </a:solidFill>
                  <a:ea typeface="SimSun" panose="02010600030101010101" pitchFamily="2" charset="-122"/>
                </a:rPr>
                <a:t>SYN</a:t>
              </a:r>
              <a:r>
                <a:rPr lang="ru-RU" altLang="zh-CN" sz="1600" b="1" i="1">
                  <a:solidFill>
                    <a:srgbClr val="800080"/>
                  </a:solidFill>
                  <a:ea typeface="SimSun" panose="02010600030101010101" pitchFamily="2" charset="-122"/>
                </a:rPr>
                <a:t>”, </a:t>
              </a:r>
              <a:r>
                <a:rPr lang="en-US" altLang="zh-CN" sz="1600" b="1" i="1">
                  <a:solidFill>
                    <a:srgbClr val="800080"/>
                  </a:solidFill>
                  <a:ea typeface="SimSun" panose="02010600030101010101" pitchFamily="2" charset="-122"/>
                </a:rPr>
                <a:t>N</a:t>
              </a:r>
              <a:r>
                <a:rPr lang="ru-RU" altLang="zh-CN" sz="1600" b="1" i="1">
                  <a:solidFill>
                    <a:srgbClr val="800080"/>
                  </a:solidFill>
                  <a:ea typeface="SimSun" panose="02010600030101010101" pitchFamily="2" charset="-122"/>
                </a:rPr>
                <a:t>(</a:t>
              </a:r>
              <a:r>
                <a:rPr lang="en-US" altLang="zh-CN" sz="1600" b="1" i="1">
                  <a:solidFill>
                    <a:srgbClr val="800080"/>
                  </a:solidFill>
                  <a:ea typeface="SimSun" panose="02010600030101010101" pitchFamily="2" charset="-122"/>
                </a:rPr>
                <a:t>S</a:t>
              </a:r>
              <a:r>
                <a:rPr lang="ru-RU" altLang="zh-CN" sz="1600" b="1" i="1">
                  <a:solidFill>
                    <a:srgbClr val="800080"/>
                  </a:solidFill>
                  <a:ea typeface="SimSun" panose="02010600030101010101" pitchFamily="2" charset="-122"/>
                </a:rPr>
                <a:t>)=</a:t>
              </a:r>
              <a:r>
                <a:rPr lang="ru-RU" altLang="zh-CN" sz="1600" b="1" i="1">
                  <a:solidFill>
                    <a:srgbClr val="800080"/>
                  </a:solidFill>
                </a:rPr>
                <a:t>6</a:t>
              </a:r>
              <a:endParaRPr lang="ru-RU" altLang="ru-RU" sz="1600" b="1" i="1">
                <a:solidFill>
                  <a:srgbClr val="800080"/>
                </a:solidFill>
              </a:endParaRPr>
            </a:p>
          </p:txBody>
        </p:sp>
        <p:sp>
          <p:nvSpPr>
            <p:cNvPr id="619659" name="Text Box 139"/>
            <p:cNvSpPr txBox="1">
              <a:spLocks noChangeArrowheads="1"/>
            </p:cNvSpPr>
            <p:nvPr/>
          </p:nvSpPr>
          <p:spPr bwMode="auto">
            <a:xfrm>
              <a:off x="3105" y="2840"/>
              <a:ext cx="1149" cy="3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1600" b="1" i="1">
                  <a:solidFill>
                    <a:srgbClr val="003399"/>
                  </a:solidFill>
                </a:rPr>
                <a:t>Приём блока</a:t>
              </a:r>
              <a:r>
                <a:rPr lang="ru-RU" altLang="zh-CN" sz="1600" b="1" i="1">
                  <a:solidFill>
                    <a:srgbClr val="003399"/>
                  </a:solidFill>
                  <a:ea typeface="SimSun" panose="02010600030101010101" pitchFamily="2" charset="-122"/>
                </a:rPr>
                <a:t> </a:t>
              </a:r>
              <a:r>
                <a:rPr lang="ru-RU" altLang="zh-CN" sz="1600" b="1" i="1">
                  <a:solidFill>
                    <a:srgbClr val="003399"/>
                  </a:solidFill>
                </a:rPr>
                <a:t>№3</a:t>
              </a:r>
            </a:p>
            <a:p>
              <a:pPr algn="l"/>
              <a:r>
                <a:rPr lang="ru-RU" altLang="zh-CN" sz="1600" b="1" i="1">
                  <a:solidFill>
                    <a:srgbClr val="003399"/>
                  </a:solidFill>
                  <a:ea typeface="SimSun" panose="02010600030101010101" pitchFamily="2" charset="-122"/>
                </a:rPr>
                <a:t>“</a:t>
              </a:r>
              <a:r>
                <a:rPr lang="en-US" altLang="zh-CN" sz="1600" b="1" i="1">
                  <a:solidFill>
                    <a:srgbClr val="003399"/>
                  </a:solidFill>
                  <a:ea typeface="SimSun" panose="02010600030101010101" pitchFamily="2" charset="-122"/>
                </a:rPr>
                <a:t>SYN</a:t>
              </a:r>
              <a:r>
                <a:rPr lang="ru-RU" altLang="zh-CN" sz="1600" b="1" i="1">
                  <a:solidFill>
                    <a:srgbClr val="003399"/>
                  </a:solidFill>
                  <a:ea typeface="SimSun" panose="02010600030101010101" pitchFamily="2" charset="-122"/>
                </a:rPr>
                <a:t>”, </a:t>
              </a:r>
              <a:r>
                <a:rPr lang="en-US" altLang="zh-CN" sz="1600" b="1" i="1">
                  <a:solidFill>
                    <a:srgbClr val="003399"/>
                  </a:solidFill>
                  <a:ea typeface="SimSun" panose="02010600030101010101" pitchFamily="2" charset="-122"/>
                </a:rPr>
                <a:t>N</a:t>
              </a:r>
              <a:r>
                <a:rPr lang="ru-RU" altLang="zh-CN" sz="1600" b="1" i="1">
                  <a:solidFill>
                    <a:srgbClr val="003399"/>
                  </a:solidFill>
                  <a:ea typeface="SimSun" panose="02010600030101010101" pitchFamily="2" charset="-122"/>
                </a:rPr>
                <a:t>(</a:t>
              </a:r>
              <a:r>
                <a:rPr lang="en-US" altLang="zh-CN" sz="1600" b="1" i="1">
                  <a:solidFill>
                    <a:srgbClr val="003399"/>
                  </a:solidFill>
                  <a:ea typeface="SimSun" panose="02010600030101010101" pitchFamily="2" charset="-122"/>
                </a:rPr>
                <a:t>S</a:t>
              </a:r>
              <a:r>
                <a:rPr lang="ru-RU" altLang="zh-CN" sz="1600" b="1" i="1">
                  <a:solidFill>
                    <a:srgbClr val="003399"/>
                  </a:solidFill>
                  <a:ea typeface="SimSun" panose="02010600030101010101" pitchFamily="2" charset="-122"/>
                </a:rPr>
                <a:t>)=</a:t>
              </a:r>
              <a:r>
                <a:rPr lang="ru-RU" altLang="zh-CN" sz="1600" b="1" i="1">
                  <a:solidFill>
                    <a:srgbClr val="003399"/>
                  </a:solidFill>
                </a:rPr>
                <a:t>9</a:t>
              </a:r>
              <a:endParaRPr lang="ru-RU" altLang="ru-RU" sz="1600" b="1" i="1">
                <a:solidFill>
                  <a:srgbClr val="003399"/>
                </a:solidFill>
              </a:endParaRPr>
            </a:p>
          </p:txBody>
        </p:sp>
        <p:sp>
          <p:nvSpPr>
            <p:cNvPr id="619660" name="Text Box 140"/>
            <p:cNvSpPr txBox="1">
              <a:spLocks noChangeArrowheads="1"/>
            </p:cNvSpPr>
            <p:nvPr/>
          </p:nvSpPr>
          <p:spPr bwMode="auto">
            <a:xfrm>
              <a:off x="3092" y="3151"/>
              <a:ext cx="1438" cy="319"/>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1600" b="1" i="1">
                  <a:solidFill>
                    <a:srgbClr val="006600"/>
                  </a:solidFill>
                </a:rPr>
                <a:t>Передача квитанции</a:t>
              </a:r>
            </a:p>
            <a:p>
              <a:pPr algn="l"/>
              <a:r>
                <a:rPr lang="ru-RU" altLang="zh-CN" sz="1600" b="1" i="1">
                  <a:solidFill>
                    <a:srgbClr val="006600"/>
                  </a:solidFill>
                  <a:ea typeface="SimSun" panose="02010600030101010101" pitchFamily="2" charset="-122"/>
                </a:rPr>
                <a:t>“</a:t>
              </a:r>
              <a:r>
                <a:rPr lang="en-US" altLang="zh-CN" sz="1600" b="1" i="1">
                  <a:solidFill>
                    <a:srgbClr val="006600"/>
                  </a:solidFill>
                  <a:ea typeface="SimSun" panose="02010600030101010101" pitchFamily="2" charset="-122"/>
                </a:rPr>
                <a:t>ACK</a:t>
              </a:r>
              <a:r>
                <a:rPr lang="ru-RU" altLang="zh-CN" sz="1600" b="1" i="1">
                  <a:solidFill>
                    <a:srgbClr val="006600"/>
                  </a:solidFill>
                  <a:ea typeface="SimSun" panose="02010600030101010101" pitchFamily="2" charset="-122"/>
                </a:rPr>
                <a:t>”, </a:t>
              </a:r>
              <a:r>
                <a:rPr lang="en-US" altLang="zh-CN" sz="1600" b="1" i="1">
                  <a:solidFill>
                    <a:srgbClr val="006600"/>
                  </a:solidFill>
                  <a:ea typeface="SimSun" panose="02010600030101010101" pitchFamily="2" charset="-122"/>
                </a:rPr>
                <a:t>N</a:t>
              </a:r>
              <a:r>
                <a:rPr lang="ru-RU" altLang="zh-CN" sz="1600" b="1" i="1">
                  <a:solidFill>
                    <a:srgbClr val="006600"/>
                  </a:solidFill>
                  <a:ea typeface="SimSun" panose="02010600030101010101" pitchFamily="2" charset="-122"/>
                </a:rPr>
                <a:t>(</a:t>
              </a:r>
              <a:r>
                <a:rPr lang="en-US" altLang="zh-CN" sz="1600" b="1" i="1">
                  <a:solidFill>
                    <a:srgbClr val="006600"/>
                  </a:solidFill>
                  <a:ea typeface="SimSun" panose="02010600030101010101" pitchFamily="2" charset="-122"/>
                </a:rPr>
                <a:t>R</a:t>
              </a:r>
              <a:r>
                <a:rPr lang="ru-RU" altLang="zh-CN" sz="1600" b="1" i="1">
                  <a:solidFill>
                    <a:srgbClr val="006600"/>
                  </a:solidFill>
                  <a:ea typeface="SimSun" panose="02010600030101010101" pitchFamily="2" charset="-122"/>
                </a:rPr>
                <a:t>)=</a:t>
              </a:r>
              <a:r>
                <a:rPr lang="ru-RU" altLang="zh-CN" sz="1600" b="1" i="1">
                  <a:solidFill>
                    <a:srgbClr val="006600"/>
                  </a:solidFill>
                </a:rPr>
                <a:t>10</a:t>
              </a:r>
              <a:endParaRPr lang="ru-RU" altLang="ru-RU" sz="1600" b="1" i="1">
                <a:solidFill>
                  <a:srgbClr val="006600"/>
                </a:solidFill>
              </a:endParaRPr>
            </a:p>
          </p:txBody>
        </p:sp>
        <p:sp>
          <p:nvSpPr>
            <p:cNvPr id="619662" name="Text Box 142"/>
            <p:cNvSpPr txBox="1">
              <a:spLocks noChangeArrowheads="1"/>
            </p:cNvSpPr>
            <p:nvPr/>
          </p:nvSpPr>
          <p:spPr bwMode="auto">
            <a:xfrm>
              <a:off x="1396" y="3213"/>
              <a:ext cx="1222" cy="308"/>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spAutoFit/>
            </a:bodyPr>
            <a:lstStyle/>
            <a:p>
              <a:pPr algn="r"/>
              <a:r>
                <a:rPr lang="ru-RU" altLang="zh-CN" sz="1600" b="1" i="1">
                  <a:solidFill>
                    <a:srgbClr val="006600"/>
                  </a:solidFill>
                </a:rPr>
                <a:t>Приём квитанции</a:t>
              </a:r>
            </a:p>
            <a:p>
              <a:pPr algn="r"/>
              <a:r>
                <a:rPr lang="ru-RU" altLang="zh-CN" sz="1600" b="1" i="1">
                  <a:solidFill>
                    <a:srgbClr val="006600"/>
                  </a:solidFill>
                  <a:ea typeface="SimSun" panose="02010600030101010101" pitchFamily="2" charset="-122"/>
                </a:rPr>
                <a:t>“</a:t>
              </a:r>
              <a:r>
                <a:rPr lang="en-US" altLang="zh-CN" sz="1600" b="1" i="1">
                  <a:solidFill>
                    <a:srgbClr val="006600"/>
                  </a:solidFill>
                  <a:ea typeface="SimSun" panose="02010600030101010101" pitchFamily="2" charset="-122"/>
                </a:rPr>
                <a:t>ACK</a:t>
              </a:r>
              <a:r>
                <a:rPr lang="ru-RU" altLang="zh-CN" sz="1600" b="1" i="1">
                  <a:solidFill>
                    <a:srgbClr val="006600"/>
                  </a:solidFill>
                  <a:ea typeface="SimSun" panose="02010600030101010101" pitchFamily="2" charset="-122"/>
                </a:rPr>
                <a:t>”, </a:t>
              </a:r>
              <a:r>
                <a:rPr lang="en-US" altLang="zh-CN" sz="1600" b="1" i="1">
                  <a:solidFill>
                    <a:srgbClr val="006600"/>
                  </a:solidFill>
                  <a:ea typeface="SimSun" panose="02010600030101010101" pitchFamily="2" charset="-122"/>
                </a:rPr>
                <a:t>N</a:t>
              </a:r>
              <a:r>
                <a:rPr lang="ru-RU" altLang="zh-CN" sz="1600" b="1" i="1">
                  <a:solidFill>
                    <a:srgbClr val="006600"/>
                  </a:solidFill>
                  <a:ea typeface="SimSun" panose="02010600030101010101" pitchFamily="2" charset="-122"/>
                </a:rPr>
                <a:t>(</a:t>
              </a:r>
              <a:r>
                <a:rPr lang="en-US" altLang="zh-CN" sz="1600" b="1" i="1">
                  <a:solidFill>
                    <a:srgbClr val="006600"/>
                  </a:solidFill>
                  <a:ea typeface="SimSun" panose="02010600030101010101" pitchFamily="2" charset="-122"/>
                </a:rPr>
                <a:t>R</a:t>
              </a:r>
              <a:r>
                <a:rPr lang="ru-RU" altLang="zh-CN" sz="1600" b="1" i="1">
                  <a:solidFill>
                    <a:srgbClr val="006600"/>
                  </a:solidFill>
                  <a:ea typeface="SimSun" panose="02010600030101010101" pitchFamily="2" charset="-122"/>
                </a:rPr>
                <a:t>)=</a:t>
              </a:r>
              <a:r>
                <a:rPr lang="ru-RU" altLang="zh-CN" sz="1600" b="1" i="1">
                  <a:solidFill>
                    <a:srgbClr val="006600"/>
                  </a:solidFill>
                </a:rPr>
                <a:t>10</a:t>
              </a:r>
              <a:endParaRPr lang="ru-RU" altLang="ru-RU" sz="1600" b="1" i="1">
                <a:solidFill>
                  <a:srgbClr val="006600"/>
                </a:solidFill>
              </a:endParaRPr>
            </a:p>
          </p:txBody>
        </p:sp>
      </p:gr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054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20547" name="Text Box 3"/>
          <p:cNvSpPr txBox="1">
            <a:spLocks noChangeArrowheads="1"/>
          </p:cNvSpPr>
          <p:nvPr/>
        </p:nvSpPr>
        <p:spPr bwMode="auto">
          <a:xfrm>
            <a:off x="263525" y="1214438"/>
            <a:ext cx="8604250" cy="54530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Достоинства такой схемы — надёжность и простота программной реализации. Недостаток же в том, что при восстановлении порядка приёма блоков или при утере некоторого блока в случае возникновения разрыва в принимаемой  последовательности относительно высока вероятность ненужной повторной ретрансляции фрагмента данных, следующего за разрывом (такой повтор показан на рис.13.7). </a:t>
            </a: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157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21571" name="Text Box 3"/>
          <p:cNvSpPr txBox="1">
            <a:spLocks noChangeArrowheads="1"/>
          </p:cNvSpPr>
          <p:nvPr/>
        </p:nvSpPr>
        <p:spPr bwMode="auto">
          <a:xfrm>
            <a:off x="225425" y="1301750"/>
            <a:ext cx="8667750"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b="1">
                <a:solidFill>
                  <a:srgbClr val="800080"/>
                </a:solidFill>
              </a:rPr>
              <a:t>Защита от перегрузок</a:t>
            </a:r>
            <a:r>
              <a:rPr lang="ru-RU" altLang="ru-RU" i="1">
                <a:solidFill>
                  <a:srgbClr val="800080"/>
                </a:solidFill>
              </a:rPr>
              <a:t>.</a:t>
            </a:r>
            <a:r>
              <a:rPr lang="ru-RU" altLang="ru-RU">
                <a:solidFill>
                  <a:srgbClr val="800080"/>
                </a:solidFill>
              </a:rPr>
              <a:t> Управление квитированием методом “скользящего окна” предоставляет возможность управления потоком в целях предотвращения перегрузок в сети. Размер окна (поле “Размер длины “скользящего окна” в формате ТСР-блока) есть не что иное, как число байтов, направленных в сеть конкретным источником. Изменяя размер окна для множества источников информации, можно эффективно управлять числом блоков, существующих в сети, и посредством этого снимать перегрузки на отдельных её участках. </a:t>
            </a: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259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22595" name="Text Box 3"/>
          <p:cNvSpPr txBox="1">
            <a:spLocks noChangeArrowheads="1"/>
          </p:cNvSpPr>
          <p:nvPr/>
        </p:nvSpPr>
        <p:spPr bwMode="auto">
          <a:xfrm>
            <a:off x="212725" y="1427163"/>
            <a:ext cx="8693150" cy="51609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40000"/>
              </a:spcBef>
            </a:pPr>
            <a:r>
              <a:rPr lang="ru-RU" altLang="ru-RU" sz="3200">
                <a:solidFill>
                  <a:srgbClr val="800080"/>
                </a:solidFill>
              </a:rPr>
              <a:t>Этот механизм используется ТСР-протоколом для решения двух совершенно разнородных задач защиты сети от перегрузок.</a:t>
            </a:r>
            <a:endParaRPr lang="ru-RU" altLang="ru-RU" sz="3200" u="sng">
              <a:solidFill>
                <a:srgbClr val="800080"/>
              </a:solidFill>
            </a:endParaRPr>
          </a:p>
          <a:p>
            <a:pPr>
              <a:spcBef>
                <a:spcPct val="40000"/>
              </a:spcBef>
            </a:pPr>
            <a:r>
              <a:rPr lang="ru-RU" altLang="ru-RU" sz="3200" u="sng">
                <a:solidFill>
                  <a:srgbClr val="800080"/>
                </a:solidFill>
              </a:rPr>
              <a:t>Первая задача</a:t>
            </a:r>
            <a:r>
              <a:rPr lang="ru-RU" altLang="ru-RU" sz="3200">
                <a:solidFill>
                  <a:srgbClr val="800080"/>
                </a:solidFill>
              </a:rPr>
              <a:t> — ликвидация перегрузки на промежуточных узлах сети. Её решают маршрутизаторы, “испытывающие” перегрузку, направляя протоколам конечных станций требования на уменьшение размеров окон. </a:t>
            </a: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361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23619" name="Text Box 3"/>
          <p:cNvSpPr txBox="1">
            <a:spLocks noChangeArrowheads="1"/>
          </p:cNvSpPr>
          <p:nvPr/>
        </p:nvSpPr>
        <p:spPr bwMode="auto">
          <a:xfrm>
            <a:off x="0" y="1301750"/>
            <a:ext cx="9144000" cy="52514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600" u="sng">
                <a:solidFill>
                  <a:srgbClr val="800080"/>
                </a:solidFill>
              </a:rPr>
              <a:t>Вторая задача</a:t>
            </a:r>
            <a:r>
              <a:rPr lang="ru-RU" altLang="ru-RU" sz="2600">
                <a:solidFill>
                  <a:srgbClr val="800080"/>
                </a:solidFill>
              </a:rPr>
              <a:t> — защита от перегрузки буфера самого программного </a:t>
            </a:r>
            <a:r>
              <a:rPr lang="en-US" altLang="ru-RU" sz="2600">
                <a:solidFill>
                  <a:srgbClr val="800080"/>
                </a:solidFill>
              </a:rPr>
              <a:t>ТСР</a:t>
            </a:r>
            <a:r>
              <a:rPr lang="ru-RU" altLang="ru-RU" sz="2600">
                <a:solidFill>
                  <a:srgbClr val="800080"/>
                </a:solidFill>
              </a:rPr>
              <a:t>-модуля, принимающего данные. Получатель, квитируя некоторую последовательность блоков, сообщает отправителю, какое количество байтов информации он готов бесконфликтно принять. Тем самым обеспечивается защита приемного устройства от перегрузки (особенно это важно в случаях, когда производительность источника и приемника информации существенно различаются). Этот метод называется декларацией приемного окна (</a:t>
            </a:r>
            <a:r>
              <a:rPr lang="en-US" altLang="ru-RU" sz="2600">
                <a:solidFill>
                  <a:srgbClr val="800080"/>
                </a:solidFill>
              </a:rPr>
              <a:t>window advertisement</a:t>
            </a:r>
            <a:r>
              <a:rPr lang="ru-RU" altLang="ru-RU" sz="2600">
                <a:solidFill>
                  <a:srgbClr val="800080"/>
                </a:solidFill>
              </a:rPr>
              <a:t>). Если отправитель “не справляется” с входящим потоком, то он может декларировать окно нулевого размера, отказываясь тем самым от приёма информации. </a:t>
            </a: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880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88803" name="Text Box 3"/>
          <p:cNvSpPr txBox="1">
            <a:spLocks noChangeArrowheads="1"/>
          </p:cNvSpPr>
          <p:nvPr/>
        </p:nvSpPr>
        <p:spPr bwMode="auto">
          <a:xfrm>
            <a:off x="0" y="1358900"/>
            <a:ext cx="9144000" cy="5203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a:solidFill>
                  <a:srgbClr val="800080"/>
                </a:solidFill>
              </a:rPr>
              <a:t>При написании собственного приложения в рамках локальной задачи можно выбрать любой порт (за исключением зарезервированных) и, зная его номер, обмениваться информацией по сети. Естественно, что локальность задачи в данном случае подразумевает ограниченность ее распространения среди компьютеров в рамках </a:t>
            </a:r>
            <a:r>
              <a:rPr lang="en-US" altLang="ru-RU" sz="2400">
                <a:solidFill>
                  <a:srgbClr val="800080"/>
                </a:solidFill>
              </a:rPr>
              <a:t>Internet</a:t>
            </a:r>
            <a:r>
              <a:rPr lang="ru-RU" altLang="ru-RU" sz="2400">
                <a:solidFill>
                  <a:srgbClr val="800080"/>
                </a:solidFill>
              </a:rPr>
              <a:t>.</a:t>
            </a:r>
          </a:p>
          <a:p>
            <a:r>
              <a:rPr lang="ru-RU" altLang="ru-RU" sz="2400">
                <a:solidFill>
                  <a:srgbClr val="800080"/>
                </a:solidFill>
              </a:rPr>
              <a:t>В </a:t>
            </a:r>
            <a:r>
              <a:rPr lang="en-US" altLang="ru-RU" sz="2400">
                <a:solidFill>
                  <a:srgbClr val="800080"/>
                </a:solidFill>
              </a:rPr>
              <a:t>Internet</a:t>
            </a:r>
            <a:r>
              <a:rPr lang="ru-RU" altLang="ru-RU" sz="2400">
                <a:solidFill>
                  <a:srgbClr val="800080"/>
                </a:solidFill>
              </a:rPr>
              <a:t> “заранее договариваются” о полном адресе локального приложения путем распространения информации об именах (IP-адресах) компьютеров, поддерживающих данное приложение, и номерах портов (фактически об именах задач), зарезервированных для этого приложения.</a:t>
            </a:r>
          </a:p>
          <a:p>
            <a:r>
              <a:rPr lang="ru-RU" altLang="ru-RU" sz="2400">
                <a:solidFill>
                  <a:srgbClr val="800080"/>
                </a:solidFill>
              </a:rPr>
              <a:t>Определение получателя — одна из главных задач транспортных протоколов в </a:t>
            </a:r>
            <a:r>
              <a:rPr lang="en-US" altLang="ru-RU" sz="2400">
                <a:solidFill>
                  <a:srgbClr val="800080"/>
                </a:solidFill>
              </a:rPr>
              <a:t>Internet</a:t>
            </a:r>
            <a:r>
              <a:rPr lang="ru-RU" altLang="ru-RU" sz="2400">
                <a:solidFill>
                  <a:srgbClr val="800080"/>
                </a:solidFill>
              </a:rPr>
              <a:t>. В семействе TCP/IP таких протоколов два.</a:t>
            </a: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4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24643" name="Text Box 3"/>
          <p:cNvSpPr txBox="1">
            <a:spLocks noChangeArrowheads="1"/>
          </p:cNvSpPr>
          <p:nvPr/>
        </p:nvSpPr>
        <p:spPr bwMode="auto">
          <a:xfrm>
            <a:off x="238125" y="1479550"/>
            <a:ext cx="8616950" cy="49657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3200">
                <a:solidFill>
                  <a:srgbClr val="800080"/>
                </a:solidFill>
              </a:rPr>
              <a:t>Отказ от приёма данных может войти в противоречие с требованием активных процессов произвести некоторые срочные действия, например, экстренно прервать передачу. В этом случае отправителю разрешается послать данные с пометкой “Срочно”, которые получатель обязан принять, пусть даже ему придется пожертвовать частью находящихся в приемном буфере данных. </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566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25667" name="Text Box 3"/>
          <p:cNvSpPr txBox="1">
            <a:spLocks noChangeArrowheads="1"/>
          </p:cNvSpPr>
          <p:nvPr/>
        </p:nvSpPr>
        <p:spPr bwMode="auto">
          <a:xfrm>
            <a:off x="0" y="788988"/>
            <a:ext cx="9144000" cy="58483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700">
                <a:solidFill>
                  <a:srgbClr val="800080"/>
                </a:solidFill>
              </a:rPr>
              <a:t>Метод декларирования приёмного окна содержит в себе логическое противоречие, которое возникает в том случае, если получатель декларирует нулевой размер окна для ликвидации у себя перегрузки. Отправителю нельзя посылать данные, поскольку получатель не может их принять, а получатель не имеет полномочий проявить инициативу и сообщить о том, что перегрузка ликвидирована. Разрешается это противоречие следующим образом: отправитель информации, получивший декларацию окна нулевого размера, имеет право периодически отправлять блоки с “нулевым” информационным полем, “напоминая о себе”, а получатель, квитируя такой блок, может декларировать приёмное окно ненулевой длины. </a:t>
            </a:r>
          </a:p>
        </p:txBody>
      </p:sp>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669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26691" name="Text Box 3"/>
          <p:cNvSpPr txBox="1">
            <a:spLocks noChangeArrowheads="1"/>
          </p:cNvSpPr>
          <p:nvPr/>
        </p:nvSpPr>
        <p:spPr bwMode="auto">
          <a:xfrm>
            <a:off x="0" y="914400"/>
            <a:ext cx="9144000" cy="58070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500" b="1">
                <a:solidFill>
                  <a:srgbClr val="800080"/>
                </a:solidFill>
              </a:rPr>
              <a:t>Фаза разъединения</a:t>
            </a:r>
            <a:r>
              <a:rPr lang="ru-RU" altLang="ru-RU" sz="2500">
                <a:solidFill>
                  <a:srgbClr val="800080"/>
                </a:solidFill>
              </a:rPr>
              <a:t>. Разъединение происходит по инициативе одной из сторон, посылающей запрос на завершение соединения (бит “FIN” поля “</a:t>
            </a:r>
            <a:r>
              <a:rPr lang="ru-RU" altLang="ru-RU" sz="2500" i="1">
                <a:solidFill>
                  <a:srgbClr val="800080"/>
                </a:solidFill>
              </a:rPr>
              <a:t>Тип сообщения</a:t>
            </a:r>
            <a:r>
              <a:rPr lang="ru-RU" altLang="ru-RU" sz="2500">
                <a:solidFill>
                  <a:srgbClr val="800080"/>
                </a:solidFill>
              </a:rPr>
              <a:t>” — в состояние “</a:t>
            </a:r>
            <a:r>
              <a:rPr lang="ru-RU" altLang="ru-RU" sz="2500" i="1">
                <a:solidFill>
                  <a:srgbClr val="800080"/>
                </a:solidFill>
              </a:rPr>
              <a:t>1</a:t>
            </a:r>
            <a:r>
              <a:rPr lang="ru-RU" altLang="ru-RU" sz="2500">
                <a:solidFill>
                  <a:srgbClr val="800080"/>
                </a:solidFill>
              </a:rPr>
              <a:t>”). Процесс завершения соединения — трехступенчатый. Диаграмма состояний для него показана на рис.13.8.</a:t>
            </a:r>
          </a:p>
          <a:p>
            <a:r>
              <a:rPr lang="ru-RU" altLang="ru-RU" sz="2500">
                <a:solidFill>
                  <a:srgbClr val="800080"/>
                </a:solidFill>
              </a:rPr>
              <a:t>Инициатор завершения соединения формирует блок-запрос, в котором устанавливает бит “FIN” поля “</a:t>
            </a:r>
            <a:r>
              <a:rPr lang="ru-RU" altLang="ru-RU" sz="2500" i="1">
                <a:solidFill>
                  <a:srgbClr val="800080"/>
                </a:solidFill>
              </a:rPr>
              <a:t>Тип сообщения</a:t>
            </a:r>
            <a:r>
              <a:rPr lang="ru-RU" altLang="ru-RU" sz="2500">
                <a:solidFill>
                  <a:srgbClr val="800080"/>
                </a:solidFill>
              </a:rPr>
              <a:t>” в состояние “</a:t>
            </a:r>
            <a:r>
              <a:rPr lang="ru-RU" altLang="ru-RU" sz="2500" i="1">
                <a:solidFill>
                  <a:srgbClr val="800080"/>
                </a:solidFill>
              </a:rPr>
              <a:t>1</a:t>
            </a:r>
            <a:r>
              <a:rPr lang="ru-RU" altLang="ru-RU" sz="2500">
                <a:solidFill>
                  <a:srgbClr val="800080"/>
                </a:solidFill>
              </a:rPr>
              <a:t>” и указывает состояние счётчика передаваемого им потока</a:t>
            </a:r>
            <a:r>
              <a:rPr lang="ru-RU" altLang="ru-RU" sz="2500" i="1">
                <a:solidFill>
                  <a:srgbClr val="800080"/>
                </a:solidFill>
              </a:rPr>
              <a:t> N(S)=х</a:t>
            </a:r>
            <a:r>
              <a:rPr lang="ru-RU" altLang="ru-RU" sz="2500">
                <a:solidFill>
                  <a:srgbClr val="800080"/>
                </a:solidFill>
              </a:rPr>
              <a:t>. Его партнёр формирует  сообщение, подтверждающее прием </a:t>
            </a:r>
            <a:r>
              <a:rPr lang="ru-RU" altLang="ru-RU" sz="2500" i="1">
                <a:solidFill>
                  <a:srgbClr val="800080"/>
                </a:solidFill>
              </a:rPr>
              <a:t>х </a:t>
            </a:r>
            <a:r>
              <a:rPr lang="ru-RU" altLang="ru-RU" sz="2500">
                <a:solidFill>
                  <a:srgbClr val="800080"/>
                </a:solidFill>
              </a:rPr>
              <a:t>байт потока (бит “АСК” поля “</a:t>
            </a:r>
            <a:r>
              <a:rPr lang="ru-RU" altLang="ru-RU" sz="2500" i="1">
                <a:solidFill>
                  <a:srgbClr val="800080"/>
                </a:solidFill>
              </a:rPr>
              <a:t>Тип сообщения</a:t>
            </a:r>
            <a:r>
              <a:rPr lang="ru-RU" altLang="ru-RU" sz="2500">
                <a:solidFill>
                  <a:srgbClr val="800080"/>
                </a:solidFill>
              </a:rPr>
              <a:t>” — в состояние “</a:t>
            </a:r>
            <a:r>
              <a:rPr lang="ru-RU" altLang="ru-RU" sz="2500" i="1">
                <a:solidFill>
                  <a:srgbClr val="800080"/>
                </a:solidFill>
              </a:rPr>
              <a:t>1</a:t>
            </a:r>
            <a:r>
              <a:rPr lang="ru-RU" altLang="ru-RU" sz="2500">
                <a:solidFill>
                  <a:srgbClr val="800080"/>
                </a:solidFill>
              </a:rPr>
              <a:t>”, </a:t>
            </a:r>
            <a:r>
              <a:rPr lang="ru-RU" altLang="ru-RU" sz="2500" i="1">
                <a:solidFill>
                  <a:srgbClr val="800080"/>
                </a:solidFill>
              </a:rPr>
              <a:t>N(R)=х+1</a:t>
            </a:r>
            <a:r>
              <a:rPr lang="ru-RU" altLang="ru-RU" sz="2500">
                <a:solidFill>
                  <a:srgbClr val="800080"/>
                </a:solidFill>
              </a:rPr>
              <a:t>), после чего обращается к своему приложению, информируя его о завершении соединения (в это время он находится в состоянии завершения соединения). </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71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grpSp>
        <p:nvGrpSpPr>
          <p:cNvPr id="627761" name="Group 49"/>
          <p:cNvGrpSpPr>
            <a:grpSpLocks/>
          </p:cNvGrpSpPr>
          <p:nvPr/>
        </p:nvGrpSpPr>
        <p:grpSpPr bwMode="auto">
          <a:xfrm>
            <a:off x="935038" y="950913"/>
            <a:ext cx="7237412" cy="4821237"/>
            <a:chOff x="148" y="441"/>
            <a:chExt cx="4559" cy="3037"/>
          </a:xfrm>
        </p:grpSpPr>
        <p:sp>
          <p:nvSpPr>
            <p:cNvPr id="627736" name="Text Box 24"/>
            <p:cNvSpPr txBox="1">
              <a:spLocks noChangeArrowheads="1"/>
            </p:cNvSpPr>
            <p:nvPr/>
          </p:nvSpPr>
          <p:spPr bwMode="auto">
            <a:xfrm>
              <a:off x="1074" y="716"/>
              <a:ext cx="1342" cy="41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r>
                <a:rPr lang="ru-RU" altLang="zh-CN" sz="1800" b="1" i="1">
                  <a:solidFill>
                    <a:srgbClr val="800080"/>
                  </a:solidFill>
                </a:rPr>
                <a:t>Передача блока</a:t>
              </a:r>
            </a:p>
            <a:p>
              <a:pPr algn="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FIN</a:t>
              </a:r>
              <a:r>
                <a:rPr lang="ru-RU" altLang="zh-CN" sz="1800" b="1" i="1">
                  <a:solidFill>
                    <a:srgbClr val="800080"/>
                  </a:solidFill>
                  <a:ea typeface="SimSun" panose="02010600030101010101" pitchFamily="2" charset="-122"/>
                </a:rPr>
                <a:t>”,  </a:t>
              </a:r>
              <a:r>
                <a:rPr lang="en-US" altLang="zh-CN" sz="1800" b="1" i="1">
                  <a:solidFill>
                    <a:srgbClr val="800080"/>
                  </a:solidFill>
                  <a:ea typeface="SimSun" panose="02010600030101010101" pitchFamily="2" charset="-122"/>
                </a:rPr>
                <a:t>N</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S</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X</a:t>
              </a:r>
              <a:endParaRPr lang="ru-RU" altLang="ru-RU" sz="1800" b="1" i="1">
                <a:solidFill>
                  <a:srgbClr val="800080"/>
                </a:solidFill>
              </a:endParaRPr>
            </a:p>
          </p:txBody>
        </p:sp>
        <p:sp>
          <p:nvSpPr>
            <p:cNvPr id="627740" name="Text Box 28"/>
            <p:cNvSpPr txBox="1">
              <a:spLocks noChangeArrowheads="1"/>
            </p:cNvSpPr>
            <p:nvPr/>
          </p:nvSpPr>
          <p:spPr bwMode="auto">
            <a:xfrm>
              <a:off x="148" y="441"/>
              <a:ext cx="2342" cy="2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gn="r"/>
              <a:r>
                <a:rPr lang="ru-RU" altLang="zh-CN" sz="2400">
                  <a:solidFill>
                    <a:srgbClr val="CC0000"/>
                  </a:solidFill>
                  <a:effectLst>
                    <a:outerShdw blurRad="38100" dist="38100" dir="2700000" algn="tl">
                      <a:srgbClr val="C0C0C0"/>
                    </a:outerShdw>
                  </a:effectLst>
                  <a:latin typeface="Tahoma" panose="020B0604030504040204" pitchFamily="34" charset="0"/>
                  <a:cs typeface="Tahoma" panose="020B0604030504040204" pitchFamily="34" charset="0"/>
                </a:rPr>
                <a:t>Инициатор разъединения</a:t>
              </a:r>
              <a:endParaRPr lang="ru-RU" altLang="ru-RU" sz="2400">
                <a:solidFill>
                  <a:srgbClr val="CC0000"/>
                </a:solidFill>
                <a:effectLst>
                  <a:outerShdw blurRad="38100" dist="38100" dir="2700000" algn="tl">
                    <a:srgbClr val="C0C0C0"/>
                  </a:outerShdw>
                </a:effectLst>
                <a:latin typeface="Tahoma" panose="020B0604030504040204" pitchFamily="34" charset="0"/>
                <a:cs typeface="Tahoma" panose="020B0604030504040204" pitchFamily="34" charset="0"/>
              </a:endParaRPr>
            </a:p>
          </p:txBody>
        </p:sp>
        <p:sp>
          <p:nvSpPr>
            <p:cNvPr id="627741" name="Text Box 29"/>
            <p:cNvSpPr txBox="1">
              <a:spLocks noChangeArrowheads="1"/>
            </p:cNvSpPr>
            <p:nvPr/>
          </p:nvSpPr>
          <p:spPr bwMode="auto">
            <a:xfrm>
              <a:off x="2471" y="3275"/>
              <a:ext cx="124" cy="20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r>
                <a:rPr lang="en-US" altLang="zh-CN" sz="2000" b="1" i="1">
                  <a:solidFill>
                    <a:srgbClr val="003399"/>
                  </a:solidFill>
                  <a:ea typeface="SimSun" panose="02010600030101010101" pitchFamily="2" charset="-122"/>
                </a:rPr>
                <a:t>t</a:t>
              </a:r>
              <a:endParaRPr lang="ru-RU" altLang="ru-RU" sz="2000">
                <a:solidFill>
                  <a:srgbClr val="003399"/>
                </a:solidFill>
              </a:endParaRPr>
            </a:p>
          </p:txBody>
        </p:sp>
        <p:grpSp>
          <p:nvGrpSpPr>
            <p:cNvPr id="627753" name="Group 41"/>
            <p:cNvGrpSpPr>
              <a:grpSpLocks/>
            </p:cNvGrpSpPr>
            <p:nvPr/>
          </p:nvGrpSpPr>
          <p:grpSpPr bwMode="auto">
            <a:xfrm>
              <a:off x="2421" y="725"/>
              <a:ext cx="901" cy="2668"/>
              <a:chOff x="2073" y="559"/>
              <a:chExt cx="1469" cy="2668"/>
            </a:xfrm>
          </p:grpSpPr>
          <p:sp>
            <p:nvSpPr>
              <p:cNvPr id="627737" name="Line 25"/>
              <p:cNvSpPr>
                <a:spLocks noChangeShapeType="1"/>
              </p:cNvSpPr>
              <p:nvPr/>
            </p:nvSpPr>
            <p:spPr bwMode="auto">
              <a:xfrm flipH="1">
                <a:off x="2073" y="559"/>
                <a:ext cx="4" cy="2668"/>
              </a:xfrm>
              <a:prstGeom prst="line">
                <a:avLst/>
              </a:prstGeom>
              <a:noFill/>
              <a:ln w="38100">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27738" name="Line 26"/>
              <p:cNvSpPr>
                <a:spLocks noChangeShapeType="1"/>
              </p:cNvSpPr>
              <p:nvPr/>
            </p:nvSpPr>
            <p:spPr bwMode="auto">
              <a:xfrm flipH="1">
                <a:off x="3535" y="559"/>
                <a:ext cx="4" cy="2668"/>
              </a:xfrm>
              <a:prstGeom prst="line">
                <a:avLst/>
              </a:prstGeom>
              <a:noFill/>
              <a:ln w="38100">
                <a:solidFill>
                  <a:srgbClr val="808000"/>
                </a:solidFill>
                <a:round/>
                <a:headEnd/>
                <a:tailEnd type="triangle" w="lg" len="lg"/>
              </a:ln>
              <a:extLst>
                <a:ext uri="{909E8E84-426E-40DD-AFC4-6F175D3DCCD1}">
                  <a14:hiddenFill xmlns:a14="http://schemas.microsoft.com/office/drawing/2010/main">
                    <a:noFill/>
                  </a14:hiddenFill>
                </a:ext>
              </a:extLst>
            </p:spPr>
            <p:txBody>
              <a:bodyPr/>
              <a:lstStyle/>
              <a:p>
                <a:endParaRPr lang="ru-RU"/>
              </a:p>
            </p:txBody>
          </p:sp>
          <p:sp>
            <p:nvSpPr>
              <p:cNvPr id="627739" name="Line 27"/>
              <p:cNvSpPr>
                <a:spLocks noChangeShapeType="1"/>
              </p:cNvSpPr>
              <p:nvPr/>
            </p:nvSpPr>
            <p:spPr bwMode="auto">
              <a:xfrm>
                <a:off x="2077" y="628"/>
                <a:ext cx="1462" cy="547"/>
              </a:xfrm>
              <a:prstGeom prst="line">
                <a:avLst/>
              </a:prstGeom>
              <a:noFill/>
              <a:ln w="28575">
                <a:solidFill>
                  <a:srgbClr val="006699"/>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27743" name="Line 31"/>
              <p:cNvSpPr>
                <a:spLocks noChangeShapeType="1"/>
              </p:cNvSpPr>
              <p:nvPr/>
            </p:nvSpPr>
            <p:spPr bwMode="auto">
              <a:xfrm flipH="1">
                <a:off x="2081" y="1631"/>
                <a:ext cx="1461" cy="547"/>
              </a:xfrm>
              <a:prstGeom prst="line">
                <a:avLst/>
              </a:prstGeom>
              <a:noFill/>
              <a:ln w="28575">
                <a:solidFill>
                  <a:srgbClr val="006699"/>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27744" name="Line 32"/>
              <p:cNvSpPr>
                <a:spLocks noChangeShapeType="1"/>
              </p:cNvSpPr>
              <p:nvPr/>
            </p:nvSpPr>
            <p:spPr bwMode="auto">
              <a:xfrm flipH="1">
                <a:off x="2081" y="1312"/>
                <a:ext cx="1461" cy="547"/>
              </a:xfrm>
              <a:prstGeom prst="line">
                <a:avLst/>
              </a:prstGeom>
              <a:noFill/>
              <a:ln w="28575">
                <a:solidFill>
                  <a:srgbClr val="006699"/>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sp>
            <p:nvSpPr>
              <p:cNvPr id="627745" name="Line 33"/>
              <p:cNvSpPr>
                <a:spLocks noChangeShapeType="1"/>
              </p:cNvSpPr>
              <p:nvPr/>
            </p:nvSpPr>
            <p:spPr bwMode="auto">
              <a:xfrm>
                <a:off x="2081" y="2429"/>
                <a:ext cx="1461" cy="547"/>
              </a:xfrm>
              <a:prstGeom prst="line">
                <a:avLst/>
              </a:prstGeom>
              <a:noFill/>
              <a:ln w="28575">
                <a:solidFill>
                  <a:srgbClr val="006699"/>
                </a:solidFill>
                <a:round/>
                <a:headEnd/>
                <a:tailEnd type="arrow" w="lg" len="lg"/>
              </a:ln>
              <a:extLst>
                <a:ext uri="{909E8E84-426E-40DD-AFC4-6F175D3DCCD1}">
                  <a14:hiddenFill xmlns:a14="http://schemas.microsoft.com/office/drawing/2010/main">
                    <a:noFill/>
                  </a14:hiddenFill>
                </a:ext>
              </a:extLst>
            </p:spPr>
            <p:txBody>
              <a:bodyPr/>
              <a:lstStyle/>
              <a:p>
                <a:endParaRPr lang="ru-RU"/>
              </a:p>
            </p:txBody>
          </p:sp>
        </p:grpSp>
        <p:sp>
          <p:nvSpPr>
            <p:cNvPr id="627747" name="Text Box 35"/>
            <p:cNvSpPr txBox="1">
              <a:spLocks noChangeArrowheads="1"/>
            </p:cNvSpPr>
            <p:nvPr/>
          </p:nvSpPr>
          <p:spPr bwMode="auto">
            <a:xfrm>
              <a:off x="3306" y="1360"/>
              <a:ext cx="1379" cy="3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1800" b="1" i="1">
                  <a:solidFill>
                    <a:srgbClr val="003399"/>
                  </a:solidFill>
                </a:rPr>
                <a:t>Передача блока</a:t>
              </a:r>
            </a:p>
            <a:p>
              <a:pPr algn="l"/>
              <a:r>
                <a:rPr lang="ru-RU" altLang="zh-CN" sz="1800" b="1" i="1">
                  <a:solidFill>
                    <a:srgbClr val="003399"/>
                  </a:solidFill>
                  <a:ea typeface="SimSun" panose="02010600030101010101" pitchFamily="2" charset="-122"/>
                </a:rPr>
                <a:t>“</a:t>
              </a:r>
              <a:r>
                <a:rPr lang="en-US" altLang="zh-CN" sz="1800" b="1" i="1">
                  <a:solidFill>
                    <a:srgbClr val="003399"/>
                  </a:solidFill>
                  <a:ea typeface="SimSun" panose="02010600030101010101" pitchFamily="2" charset="-122"/>
                </a:rPr>
                <a:t>ACK</a:t>
              </a:r>
              <a:r>
                <a:rPr lang="ru-RU" altLang="zh-CN" sz="1800" b="1" i="1">
                  <a:solidFill>
                    <a:srgbClr val="003399"/>
                  </a:solidFill>
                  <a:ea typeface="SimSun" panose="02010600030101010101" pitchFamily="2" charset="-122"/>
                </a:rPr>
                <a:t>”, </a:t>
              </a:r>
              <a:r>
                <a:rPr lang="en-US" altLang="zh-CN" sz="1800" b="1" i="1">
                  <a:solidFill>
                    <a:srgbClr val="003399"/>
                  </a:solidFill>
                  <a:ea typeface="SimSun" panose="02010600030101010101" pitchFamily="2" charset="-122"/>
                </a:rPr>
                <a:t>N</a:t>
              </a:r>
              <a:r>
                <a:rPr lang="ru-RU" altLang="zh-CN" sz="1800" b="1" i="1">
                  <a:solidFill>
                    <a:srgbClr val="003399"/>
                  </a:solidFill>
                  <a:ea typeface="SimSun" panose="02010600030101010101" pitchFamily="2" charset="-122"/>
                </a:rPr>
                <a:t>(</a:t>
              </a:r>
              <a:r>
                <a:rPr lang="en-US" altLang="zh-CN" sz="1800" b="1" i="1">
                  <a:solidFill>
                    <a:srgbClr val="003399"/>
                  </a:solidFill>
                  <a:ea typeface="SimSun" panose="02010600030101010101" pitchFamily="2" charset="-122"/>
                </a:rPr>
                <a:t>R</a:t>
              </a:r>
              <a:r>
                <a:rPr lang="ru-RU" altLang="zh-CN" sz="1800" b="1" i="1">
                  <a:solidFill>
                    <a:srgbClr val="003399"/>
                  </a:solidFill>
                  <a:ea typeface="SimSun" panose="02010600030101010101" pitchFamily="2" charset="-122"/>
                </a:rPr>
                <a:t>)=</a:t>
              </a:r>
              <a:r>
                <a:rPr lang="en-US" altLang="zh-CN" sz="1800" b="1" i="1">
                  <a:solidFill>
                    <a:srgbClr val="003399"/>
                  </a:solidFill>
                  <a:ea typeface="SimSun" panose="02010600030101010101" pitchFamily="2" charset="-122"/>
                </a:rPr>
                <a:t>X</a:t>
              </a:r>
              <a:r>
                <a:rPr lang="ru-RU" altLang="zh-CN" sz="1800" b="1" i="1">
                  <a:solidFill>
                    <a:srgbClr val="003399"/>
                  </a:solidFill>
                  <a:ea typeface="SimSun" panose="02010600030101010101" pitchFamily="2" charset="-122"/>
                </a:rPr>
                <a:t>+1</a:t>
              </a:r>
              <a:endParaRPr lang="ru-RU" altLang="ru-RU" sz="1800" b="1" i="1">
                <a:solidFill>
                  <a:srgbClr val="003399"/>
                </a:solidFill>
              </a:endParaRPr>
            </a:p>
          </p:txBody>
        </p:sp>
        <p:sp>
          <p:nvSpPr>
            <p:cNvPr id="627748" name="Text Box 36"/>
            <p:cNvSpPr txBox="1">
              <a:spLocks noChangeArrowheads="1"/>
            </p:cNvSpPr>
            <p:nvPr/>
          </p:nvSpPr>
          <p:spPr bwMode="auto">
            <a:xfrm>
              <a:off x="3311" y="1777"/>
              <a:ext cx="1396" cy="46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1800" b="1" i="1">
                  <a:solidFill>
                    <a:srgbClr val="006600"/>
                  </a:solidFill>
                </a:rPr>
                <a:t>Передача блока</a:t>
              </a:r>
              <a:endParaRPr lang="en-US" altLang="zh-CN" sz="1800" b="1" i="1">
                <a:solidFill>
                  <a:srgbClr val="006600"/>
                </a:solidFill>
                <a:ea typeface="SimSun" panose="02010600030101010101" pitchFamily="2" charset="-122"/>
              </a:endParaRPr>
            </a:p>
            <a:p>
              <a:pPr algn="l"/>
              <a:r>
                <a:rPr lang="en-US" altLang="zh-CN" sz="1800" b="1" i="1">
                  <a:solidFill>
                    <a:srgbClr val="006600"/>
                  </a:solidFill>
                  <a:ea typeface="SimSun" panose="02010600030101010101" pitchFamily="2" charset="-122"/>
                </a:rPr>
                <a:t>“FIN”, “ACK”</a:t>
              </a:r>
            </a:p>
            <a:p>
              <a:pPr algn="l"/>
              <a:r>
                <a:rPr lang="en-US" altLang="zh-CN" sz="1800" b="1" i="1">
                  <a:solidFill>
                    <a:srgbClr val="006600"/>
                  </a:solidFill>
                  <a:ea typeface="SimSun" panose="02010600030101010101" pitchFamily="2" charset="-122"/>
                </a:rPr>
                <a:t>N(S)=Y, N(R)=X+1</a:t>
              </a:r>
              <a:endParaRPr lang="ru-RU" altLang="ru-RU" sz="1800" b="1" i="1">
                <a:solidFill>
                  <a:srgbClr val="006600"/>
                </a:solidFill>
              </a:endParaRPr>
            </a:p>
          </p:txBody>
        </p:sp>
        <p:sp>
          <p:nvSpPr>
            <p:cNvPr id="627754" name="Text Box 42"/>
            <p:cNvSpPr txBox="1">
              <a:spLocks noChangeArrowheads="1"/>
            </p:cNvSpPr>
            <p:nvPr/>
          </p:nvSpPr>
          <p:spPr bwMode="auto">
            <a:xfrm>
              <a:off x="3325" y="986"/>
              <a:ext cx="1153" cy="41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1800" b="1" i="1">
                  <a:solidFill>
                    <a:srgbClr val="800080"/>
                  </a:solidFill>
                </a:rPr>
                <a:t>Приём блока</a:t>
              </a:r>
            </a:p>
            <a:p>
              <a:pPr algn="l"/>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FIN</a:t>
              </a:r>
              <a:r>
                <a:rPr lang="ru-RU" altLang="zh-CN" sz="1800" b="1" i="1">
                  <a:solidFill>
                    <a:srgbClr val="800080"/>
                  </a:solidFill>
                  <a:ea typeface="SimSun" panose="02010600030101010101" pitchFamily="2" charset="-122"/>
                </a:rPr>
                <a:t>”,  </a:t>
              </a:r>
              <a:r>
                <a:rPr lang="en-US" altLang="zh-CN" sz="1800" b="1" i="1">
                  <a:solidFill>
                    <a:srgbClr val="800080"/>
                  </a:solidFill>
                  <a:ea typeface="SimSun" panose="02010600030101010101" pitchFamily="2" charset="-122"/>
                </a:rPr>
                <a:t>N</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S</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X</a:t>
              </a:r>
              <a:endParaRPr lang="ru-RU" altLang="ru-RU" sz="1800" b="1" i="1">
                <a:solidFill>
                  <a:srgbClr val="800080"/>
                </a:solidFill>
              </a:endParaRPr>
            </a:p>
          </p:txBody>
        </p:sp>
        <p:sp>
          <p:nvSpPr>
            <p:cNvPr id="627755" name="Text Box 43"/>
            <p:cNvSpPr txBox="1">
              <a:spLocks noChangeArrowheads="1"/>
            </p:cNvSpPr>
            <p:nvPr/>
          </p:nvSpPr>
          <p:spPr bwMode="auto">
            <a:xfrm>
              <a:off x="1028" y="1631"/>
              <a:ext cx="1379" cy="3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r>
                <a:rPr lang="ru-RU" altLang="zh-CN" sz="1800" b="1" i="1">
                  <a:solidFill>
                    <a:srgbClr val="003399"/>
                  </a:solidFill>
                </a:rPr>
                <a:t>Приём блока</a:t>
              </a:r>
            </a:p>
            <a:p>
              <a:pPr algn="r"/>
              <a:r>
                <a:rPr lang="ru-RU" altLang="zh-CN" sz="1800" b="1" i="1">
                  <a:solidFill>
                    <a:srgbClr val="003399"/>
                  </a:solidFill>
                  <a:ea typeface="SimSun" panose="02010600030101010101" pitchFamily="2" charset="-122"/>
                </a:rPr>
                <a:t>“</a:t>
              </a:r>
              <a:r>
                <a:rPr lang="en-US" altLang="zh-CN" sz="1800" b="1" i="1">
                  <a:solidFill>
                    <a:srgbClr val="003399"/>
                  </a:solidFill>
                  <a:ea typeface="SimSun" panose="02010600030101010101" pitchFamily="2" charset="-122"/>
                </a:rPr>
                <a:t>ACK</a:t>
              </a:r>
              <a:r>
                <a:rPr lang="ru-RU" altLang="zh-CN" sz="1800" b="1" i="1">
                  <a:solidFill>
                    <a:srgbClr val="003399"/>
                  </a:solidFill>
                  <a:ea typeface="SimSun" panose="02010600030101010101" pitchFamily="2" charset="-122"/>
                </a:rPr>
                <a:t>”, </a:t>
              </a:r>
              <a:r>
                <a:rPr lang="en-US" altLang="zh-CN" sz="1800" b="1" i="1">
                  <a:solidFill>
                    <a:srgbClr val="003399"/>
                  </a:solidFill>
                  <a:ea typeface="SimSun" panose="02010600030101010101" pitchFamily="2" charset="-122"/>
                </a:rPr>
                <a:t>N</a:t>
              </a:r>
              <a:r>
                <a:rPr lang="ru-RU" altLang="zh-CN" sz="1800" b="1" i="1">
                  <a:solidFill>
                    <a:srgbClr val="003399"/>
                  </a:solidFill>
                  <a:ea typeface="SimSun" panose="02010600030101010101" pitchFamily="2" charset="-122"/>
                </a:rPr>
                <a:t>(</a:t>
              </a:r>
              <a:r>
                <a:rPr lang="en-US" altLang="zh-CN" sz="1800" b="1" i="1">
                  <a:solidFill>
                    <a:srgbClr val="003399"/>
                  </a:solidFill>
                  <a:ea typeface="SimSun" panose="02010600030101010101" pitchFamily="2" charset="-122"/>
                </a:rPr>
                <a:t>R</a:t>
              </a:r>
              <a:r>
                <a:rPr lang="ru-RU" altLang="zh-CN" sz="1800" b="1" i="1">
                  <a:solidFill>
                    <a:srgbClr val="003399"/>
                  </a:solidFill>
                  <a:ea typeface="SimSun" panose="02010600030101010101" pitchFamily="2" charset="-122"/>
                </a:rPr>
                <a:t>)=</a:t>
              </a:r>
              <a:r>
                <a:rPr lang="en-US" altLang="zh-CN" sz="1800" b="1" i="1">
                  <a:solidFill>
                    <a:srgbClr val="003399"/>
                  </a:solidFill>
                  <a:ea typeface="SimSun" panose="02010600030101010101" pitchFamily="2" charset="-122"/>
                </a:rPr>
                <a:t>X</a:t>
              </a:r>
              <a:r>
                <a:rPr lang="ru-RU" altLang="zh-CN" sz="1800" b="1" i="1">
                  <a:solidFill>
                    <a:srgbClr val="003399"/>
                  </a:solidFill>
                  <a:ea typeface="SimSun" panose="02010600030101010101" pitchFamily="2" charset="-122"/>
                </a:rPr>
                <a:t>+1</a:t>
              </a:r>
              <a:endParaRPr lang="ru-RU" altLang="ru-RU" sz="1800" b="1" i="1">
                <a:solidFill>
                  <a:srgbClr val="003399"/>
                </a:solidFill>
              </a:endParaRPr>
            </a:p>
          </p:txBody>
        </p:sp>
        <p:sp>
          <p:nvSpPr>
            <p:cNvPr id="627757" name="Text Box 45"/>
            <p:cNvSpPr txBox="1">
              <a:spLocks noChangeArrowheads="1"/>
            </p:cNvSpPr>
            <p:nvPr/>
          </p:nvSpPr>
          <p:spPr bwMode="auto">
            <a:xfrm>
              <a:off x="1017" y="2041"/>
              <a:ext cx="1396" cy="461"/>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r>
                <a:rPr lang="ru-RU" altLang="zh-CN" sz="1800" b="1" i="1">
                  <a:solidFill>
                    <a:srgbClr val="006600"/>
                  </a:solidFill>
                </a:rPr>
                <a:t>Приём блока</a:t>
              </a:r>
              <a:endParaRPr lang="en-US" altLang="zh-CN" sz="1800" b="1" i="1">
                <a:solidFill>
                  <a:srgbClr val="006600"/>
                </a:solidFill>
                <a:ea typeface="SimSun" panose="02010600030101010101" pitchFamily="2" charset="-122"/>
              </a:endParaRPr>
            </a:p>
            <a:p>
              <a:pPr algn="r"/>
              <a:r>
                <a:rPr lang="en-US" altLang="zh-CN" sz="1800" b="1" i="1">
                  <a:solidFill>
                    <a:srgbClr val="006600"/>
                  </a:solidFill>
                  <a:ea typeface="SimSun" panose="02010600030101010101" pitchFamily="2" charset="-122"/>
                </a:rPr>
                <a:t>“FIN”, “ACK”</a:t>
              </a:r>
            </a:p>
            <a:p>
              <a:pPr algn="r"/>
              <a:r>
                <a:rPr lang="en-US" altLang="zh-CN" sz="1800" b="1" i="1">
                  <a:solidFill>
                    <a:srgbClr val="006600"/>
                  </a:solidFill>
                  <a:ea typeface="SimSun" panose="02010600030101010101" pitchFamily="2" charset="-122"/>
                </a:rPr>
                <a:t>N(S)=Y, N(R)=X+1</a:t>
              </a:r>
              <a:endParaRPr lang="ru-RU" altLang="ru-RU" sz="1800" b="1" i="1">
                <a:solidFill>
                  <a:srgbClr val="006600"/>
                </a:solidFill>
              </a:endParaRPr>
            </a:p>
          </p:txBody>
        </p:sp>
        <p:sp>
          <p:nvSpPr>
            <p:cNvPr id="627758" name="Text Box 46"/>
            <p:cNvSpPr txBox="1">
              <a:spLocks noChangeArrowheads="1"/>
            </p:cNvSpPr>
            <p:nvPr/>
          </p:nvSpPr>
          <p:spPr bwMode="auto">
            <a:xfrm>
              <a:off x="1076" y="2563"/>
              <a:ext cx="1331" cy="3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r"/>
              <a:r>
                <a:rPr lang="ru-RU" altLang="zh-CN" sz="1800" b="1" i="1">
                  <a:solidFill>
                    <a:srgbClr val="800080"/>
                  </a:solidFill>
                </a:rPr>
                <a:t>Передача блока</a:t>
              </a:r>
            </a:p>
            <a:p>
              <a:pPr algn="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ACK</a:t>
              </a:r>
              <a:r>
                <a:rPr lang="ru-RU" altLang="zh-CN" sz="1800" b="1" i="1">
                  <a:solidFill>
                    <a:srgbClr val="800080"/>
                  </a:solidFill>
                  <a:ea typeface="SimSun" panose="02010600030101010101" pitchFamily="2" charset="-122"/>
                </a:rPr>
                <a:t>”, </a:t>
              </a:r>
              <a:r>
                <a:rPr lang="en-US" altLang="zh-CN" sz="1800" b="1" i="1">
                  <a:solidFill>
                    <a:srgbClr val="800080"/>
                  </a:solidFill>
                  <a:ea typeface="SimSun" panose="02010600030101010101" pitchFamily="2" charset="-122"/>
                </a:rPr>
                <a:t>N</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R</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Y</a:t>
              </a:r>
              <a:r>
                <a:rPr lang="ru-RU" altLang="zh-CN" sz="1800" b="1" i="1">
                  <a:solidFill>
                    <a:srgbClr val="800080"/>
                  </a:solidFill>
                  <a:ea typeface="SimSun" panose="02010600030101010101" pitchFamily="2" charset="-122"/>
                </a:rPr>
                <a:t>+1</a:t>
              </a:r>
              <a:endParaRPr lang="ru-RU" altLang="ru-RU" sz="1800" b="1" i="1">
                <a:solidFill>
                  <a:srgbClr val="800080"/>
                </a:solidFill>
              </a:endParaRPr>
            </a:p>
          </p:txBody>
        </p:sp>
        <p:sp>
          <p:nvSpPr>
            <p:cNvPr id="627759" name="Text Box 47"/>
            <p:cNvSpPr txBox="1">
              <a:spLocks noChangeArrowheads="1"/>
            </p:cNvSpPr>
            <p:nvPr/>
          </p:nvSpPr>
          <p:spPr bwMode="auto">
            <a:xfrm>
              <a:off x="3320" y="2897"/>
              <a:ext cx="1355" cy="37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pPr algn="l"/>
              <a:r>
                <a:rPr lang="ru-RU" altLang="zh-CN" sz="1800" b="1" i="1">
                  <a:solidFill>
                    <a:srgbClr val="800080"/>
                  </a:solidFill>
                </a:rPr>
                <a:t>Приём блока</a:t>
              </a:r>
            </a:p>
            <a:p>
              <a:pPr algn="l"/>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ACK</a:t>
              </a:r>
              <a:r>
                <a:rPr lang="ru-RU" altLang="zh-CN" sz="1800" b="1" i="1">
                  <a:solidFill>
                    <a:srgbClr val="800080"/>
                  </a:solidFill>
                  <a:ea typeface="SimSun" panose="02010600030101010101" pitchFamily="2" charset="-122"/>
                </a:rPr>
                <a:t>”, </a:t>
              </a:r>
              <a:r>
                <a:rPr lang="en-US" altLang="zh-CN" sz="1800" b="1" i="1">
                  <a:solidFill>
                    <a:srgbClr val="800080"/>
                  </a:solidFill>
                  <a:ea typeface="SimSun" panose="02010600030101010101" pitchFamily="2" charset="-122"/>
                </a:rPr>
                <a:t>N</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R</a:t>
              </a:r>
              <a:r>
                <a:rPr lang="ru-RU" altLang="zh-CN" sz="1800" b="1" i="1">
                  <a:solidFill>
                    <a:srgbClr val="800080"/>
                  </a:solidFill>
                  <a:ea typeface="SimSun" panose="02010600030101010101" pitchFamily="2" charset="-122"/>
                </a:rPr>
                <a:t>)=</a:t>
              </a:r>
              <a:r>
                <a:rPr lang="en-US" altLang="zh-CN" sz="1800" b="1" i="1">
                  <a:solidFill>
                    <a:srgbClr val="800080"/>
                  </a:solidFill>
                  <a:ea typeface="SimSun" panose="02010600030101010101" pitchFamily="2" charset="-122"/>
                </a:rPr>
                <a:t>Y</a:t>
              </a:r>
              <a:r>
                <a:rPr lang="ru-RU" altLang="zh-CN" sz="1800" b="1" i="1">
                  <a:solidFill>
                    <a:srgbClr val="800080"/>
                  </a:solidFill>
                  <a:ea typeface="SimSun" panose="02010600030101010101" pitchFamily="2" charset="-122"/>
                </a:rPr>
                <a:t>+1</a:t>
              </a:r>
              <a:endParaRPr lang="ru-RU" altLang="ru-RU" sz="1800" b="1" i="1">
                <a:solidFill>
                  <a:srgbClr val="800080"/>
                </a:solidFill>
              </a:endParaRPr>
            </a:p>
          </p:txBody>
        </p:sp>
        <p:sp>
          <p:nvSpPr>
            <p:cNvPr id="627760" name="Text Box 48"/>
            <p:cNvSpPr txBox="1">
              <a:spLocks noChangeArrowheads="1"/>
            </p:cNvSpPr>
            <p:nvPr/>
          </p:nvSpPr>
          <p:spPr bwMode="auto">
            <a:xfrm>
              <a:off x="3145" y="3274"/>
              <a:ext cx="124" cy="20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nchor="ctr" anchorCtr="1"/>
            <a:lstStyle/>
            <a:p>
              <a:r>
                <a:rPr lang="en-US" altLang="zh-CN" sz="2000" b="1" i="1">
                  <a:solidFill>
                    <a:srgbClr val="003399"/>
                  </a:solidFill>
                  <a:ea typeface="SimSun" panose="02010600030101010101" pitchFamily="2" charset="-122"/>
                </a:rPr>
                <a:t>t</a:t>
              </a:r>
              <a:endParaRPr lang="ru-RU" altLang="ru-RU" sz="2000">
                <a:solidFill>
                  <a:srgbClr val="003399"/>
                </a:solidFill>
              </a:endParaRPr>
            </a:p>
          </p:txBody>
        </p:sp>
      </p:grpSp>
      <p:sp>
        <p:nvSpPr>
          <p:cNvPr id="627762" name="Text Box 50"/>
          <p:cNvSpPr txBox="1">
            <a:spLocks noChangeArrowheads="1"/>
          </p:cNvSpPr>
          <p:nvPr/>
        </p:nvSpPr>
        <p:spPr bwMode="auto">
          <a:xfrm>
            <a:off x="0" y="6122988"/>
            <a:ext cx="9144000" cy="38258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0" tIns="0" rIns="0" bIns="0"/>
          <a:lstStyle/>
          <a:p>
            <a:pPr>
              <a:lnSpc>
                <a:spcPct val="90000"/>
              </a:lnSpc>
            </a:pPr>
            <a:r>
              <a:rPr lang="ru-RU" altLang="zh-CN" sz="2400" b="1">
                <a:solidFill>
                  <a:srgbClr val="800080"/>
                </a:solidFill>
              </a:rPr>
              <a:t>Рис.13.8. </a:t>
            </a:r>
            <a:r>
              <a:rPr lang="ru-RU" altLang="ru-RU" sz="2400" b="1">
                <a:solidFill>
                  <a:srgbClr val="800080"/>
                </a:solidFill>
              </a:rPr>
              <a:t>Фаза разъединения </a:t>
            </a: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976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29764" name="Text Box 4"/>
          <p:cNvSpPr txBox="1">
            <a:spLocks noChangeArrowheads="1"/>
          </p:cNvSpPr>
          <p:nvPr/>
        </p:nvSpPr>
        <p:spPr bwMode="auto">
          <a:xfrm>
            <a:off x="249238" y="965200"/>
            <a:ext cx="8616950" cy="5643563"/>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Затем, получив санкцию приложения, повторно квитирует полученный запрос на завершение соединения (устанавливает биты “FIN” и “АСК” поля “</a:t>
            </a:r>
            <a:r>
              <a:rPr lang="ru-RU" altLang="ru-RU" i="1">
                <a:solidFill>
                  <a:srgbClr val="800080"/>
                </a:solidFill>
              </a:rPr>
              <a:t>Тип сообщения</a:t>
            </a:r>
            <a:r>
              <a:rPr lang="ru-RU" altLang="ru-RU">
                <a:solidFill>
                  <a:srgbClr val="800080"/>
                </a:solidFill>
              </a:rPr>
              <a:t>” в состояние “</a:t>
            </a:r>
            <a:r>
              <a:rPr lang="ru-RU" altLang="ru-RU" i="1">
                <a:solidFill>
                  <a:srgbClr val="800080"/>
                </a:solidFill>
              </a:rPr>
              <a:t>1</a:t>
            </a:r>
            <a:r>
              <a:rPr lang="ru-RU" altLang="ru-RU">
                <a:solidFill>
                  <a:srgbClr val="800080"/>
                </a:solidFill>
              </a:rPr>
              <a:t>”, </a:t>
            </a:r>
            <a:r>
              <a:rPr lang="ru-RU" altLang="ru-RU" i="1">
                <a:solidFill>
                  <a:srgbClr val="800080"/>
                </a:solidFill>
              </a:rPr>
              <a:t>N(R)=х+1</a:t>
            </a:r>
            <a:r>
              <a:rPr lang="ru-RU" altLang="ru-RU">
                <a:solidFill>
                  <a:srgbClr val="800080"/>
                </a:solidFill>
              </a:rPr>
              <a:t>). На это сообщение инициатор завершения соединения отвечает квитанцией, указывающей состояние счётчика потока в обратном направлении (формирует и отправляет блок, в котором он устанавливает бит “АСК” поля “</a:t>
            </a:r>
            <a:r>
              <a:rPr lang="ru-RU" altLang="ru-RU" i="1">
                <a:solidFill>
                  <a:srgbClr val="800080"/>
                </a:solidFill>
              </a:rPr>
              <a:t>Тип сообщения</a:t>
            </a:r>
            <a:r>
              <a:rPr lang="ru-RU" altLang="ru-RU">
                <a:solidFill>
                  <a:srgbClr val="800080"/>
                </a:solidFill>
              </a:rPr>
              <a:t>” в состояние “</a:t>
            </a:r>
            <a:r>
              <a:rPr lang="ru-RU" altLang="ru-RU" i="1">
                <a:solidFill>
                  <a:srgbClr val="800080"/>
                </a:solidFill>
              </a:rPr>
              <a:t>1</a:t>
            </a:r>
            <a:r>
              <a:rPr lang="ru-RU" altLang="ru-RU">
                <a:solidFill>
                  <a:srgbClr val="800080"/>
                </a:solidFill>
              </a:rPr>
              <a:t>”, </a:t>
            </a:r>
            <a:r>
              <a:rPr lang="ru-RU" altLang="ru-RU" i="1">
                <a:solidFill>
                  <a:srgbClr val="800080"/>
                </a:solidFill>
              </a:rPr>
              <a:t>N(R)=y+1</a:t>
            </a:r>
            <a:r>
              <a:rPr lang="ru-RU" altLang="ru-RU">
                <a:solidFill>
                  <a:srgbClr val="800080"/>
                </a:solidFill>
              </a:rPr>
              <a:t>). Инициатор завершения соединения проходит при этом через состояние ожидания обеих квитанций (см.рис.13.4). </a:t>
            </a: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8738"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628739" name="Text Box 3"/>
          <p:cNvSpPr txBox="1">
            <a:spLocks noChangeArrowheads="1"/>
          </p:cNvSpPr>
          <p:nvPr/>
        </p:nvSpPr>
        <p:spPr bwMode="auto">
          <a:xfrm>
            <a:off x="252413" y="1177925"/>
            <a:ext cx="8580437" cy="52165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a:solidFill>
                  <a:srgbClr val="800080"/>
                </a:solidFill>
              </a:rPr>
              <a:t>Состояние ожидания квитанций подтверждения завершения соединения есть не что иное, как защита от потери квитанций в процессе завершения соединения. В случае неприёма одной или обеих квитанций на ТСР-блок/запрос, в котором бит “FIN” поля “</a:t>
            </a:r>
            <a:r>
              <a:rPr lang="ru-RU" altLang="ru-RU" i="1">
                <a:solidFill>
                  <a:srgbClr val="800080"/>
                </a:solidFill>
              </a:rPr>
              <a:t>Тип сообщения</a:t>
            </a:r>
            <a:r>
              <a:rPr lang="ru-RU" altLang="ru-RU">
                <a:solidFill>
                  <a:srgbClr val="800080"/>
                </a:solidFill>
              </a:rPr>
              <a:t>” установлен в состояние “</a:t>
            </a:r>
            <a:r>
              <a:rPr lang="ru-RU" altLang="ru-RU" i="1">
                <a:solidFill>
                  <a:srgbClr val="800080"/>
                </a:solidFill>
              </a:rPr>
              <a:t>1</a:t>
            </a:r>
            <a:r>
              <a:rPr lang="ru-RU" altLang="ru-RU">
                <a:solidFill>
                  <a:srgbClr val="800080"/>
                </a:solidFill>
              </a:rPr>
              <a:t>”, по истечении определенного времени (обычно оно равно двукратному времени жизни пакета в сети) протокол самостоятельно принимает решение о завершении соединения и переходит в состояние пассивного ожидания. </a:t>
            </a: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7557" name="Text Box 5"/>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407558" name="Text Box 6"/>
          <p:cNvSpPr txBox="1">
            <a:spLocks noChangeArrowheads="1"/>
          </p:cNvSpPr>
          <p:nvPr/>
        </p:nvSpPr>
        <p:spPr bwMode="auto">
          <a:xfrm>
            <a:off x="0" y="638175"/>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50000"/>
              </a:spcBef>
            </a:pPr>
            <a:r>
              <a:rPr lang="ru-RU" altLang="ru-RU" sz="2400" b="1">
                <a:solidFill>
                  <a:srgbClr val="CC0000"/>
                </a:solidFill>
                <a:latin typeface="Tahoma" panose="020B0604030504040204" pitchFamily="34" charset="0"/>
              </a:rPr>
              <a:t>13.1. </a:t>
            </a:r>
            <a:r>
              <a:rPr lang="ru-RU" altLang="ru-RU" sz="2400" b="1">
                <a:solidFill>
                  <a:srgbClr val="CC0000"/>
                </a:solidFill>
              </a:rPr>
              <a:t>UDP-Протокол</a:t>
            </a:r>
            <a:r>
              <a:rPr lang="ru-RU" altLang="ru-RU" sz="2400">
                <a:solidFill>
                  <a:srgbClr val="CC0000"/>
                </a:solidFill>
              </a:rPr>
              <a:t> </a:t>
            </a:r>
          </a:p>
        </p:txBody>
      </p:sp>
      <p:sp>
        <p:nvSpPr>
          <p:cNvPr id="407559" name="Text Box 7"/>
          <p:cNvSpPr txBox="1">
            <a:spLocks noChangeArrowheads="1"/>
          </p:cNvSpPr>
          <p:nvPr/>
        </p:nvSpPr>
        <p:spPr bwMode="auto">
          <a:xfrm>
            <a:off x="174625" y="1150938"/>
            <a:ext cx="8805863" cy="5605462"/>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spcBef>
                <a:spcPct val="10000"/>
              </a:spcBef>
            </a:pPr>
            <a:r>
              <a:rPr lang="ru-RU" altLang="ru-RU" sz="2400">
                <a:solidFill>
                  <a:srgbClr val="800080"/>
                </a:solidFill>
              </a:rPr>
              <a:t>UDP-протокол (RFC-768) является дейтаграммным протоколом (без установления соединения), не гарантирующим доставку и не сохраняющим порядок поступления дейтаграмм. Сообщение UDP-протокола называют абонентской дейтаграммой (</a:t>
            </a:r>
            <a:r>
              <a:rPr lang="en-US" altLang="ru-RU" sz="2400">
                <a:solidFill>
                  <a:srgbClr val="800080"/>
                </a:solidFill>
              </a:rPr>
              <a:t>user datagram</a:t>
            </a:r>
            <a:r>
              <a:rPr lang="ru-RU" altLang="ru-RU" sz="2400">
                <a:solidFill>
                  <a:srgbClr val="800080"/>
                </a:solidFill>
              </a:rPr>
              <a:t>). Оно состоит из заголовка и блока данных. Заголовок пользовательской дейтаграммы состоит из четырёх 16-битовых полей (рис.13.1).</a:t>
            </a:r>
          </a:p>
          <a:p>
            <a:pPr algn="l">
              <a:spcBef>
                <a:spcPct val="10000"/>
              </a:spcBef>
            </a:pPr>
            <a:r>
              <a:rPr lang="ru-RU" altLang="ru-RU" sz="2400" b="1">
                <a:solidFill>
                  <a:srgbClr val="800080"/>
                </a:solidFill>
              </a:rPr>
              <a:t>Поля “</a:t>
            </a:r>
            <a:r>
              <a:rPr lang="ru-RU" altLang="ru-RU" sz="2400" b="1" i="1">
                <a:solidFill>
                  <a:srgbClr val="800080"/>
                </a:solidFill>
              </a:rPr>
              <a:t>Адрес порта процесса-отправителя</a:t>
            </a:r>
            <a:r>
              <a:rPr lang="ru-RU" altLang="ru-RU" sz="2400" b="1">
                <a:solidFill>
                  <a:srgbClr val="800080"/>
                </a:solidFill>
              </a:rPr>
              <a:t>” и “</a:t>
            </a:r>
            <a:r>
              <a:rPr lang="ru-RU" altLang="ru-RU" sz="2400" b="1" i="1">
                <a:solidFill>
                  <a:srgbClr val="800080"/>
                </a:solidFill>
              </a:rPr>
              <a:t>Адрес порта процесса-получателя</a:t>
            </a:r>
            <a:r>
              <a:rPr lang="ru-RU" altLang="ru-RU" sz="2400" b="1">
                <a:solidFill>
                  <a:srgbClr val="800080"/>
                </a:solidFill>
              </a:rPr>
              <a:t>”</a:t>
            </a:r>
            <a:r>
              <a:rPr lang="ru-RU" altLang="ru-RU" sz="2400">
                <a:solidFill>
                  <a:srgbClr val="800080"/>
                </a:solidFill>
              </a:rPr>
              <a:t> определяют адреса портов процесса-отправителя и процесса-получателя. Поле “</a:t>
            </a:r>
            <a:r>
              <a:rPr lang="ru-RU" altLang="ru-RU" sz="2400" i="1">
                <a:solidFill>
                  <a:srgbClr val="800080"/>
                </a:solidFill>
              </a:rPr>
              <a:t>Адрес порта процесса-отправителя</a:t>
            </a:r>
            <a:r>
              <a:rPr lang="ru-RU" altLang="ru-RU" sz="2400">
                <a:solidFill>
                  <a:srgbClr val="800080"/>
                </a:solidFill>
              </a:rPr>
              <a:t>” имеет конкретное значение только в том случае, если процесс-отправитель должен получить ответное сообщение, в противном случае оно заполняется нулями.</a:t>
            </a: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9826"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89827" name="Text Box 3"/>
          <p:cNvSpPr txBox="1">
            <a:spLocks noChangeArrowheads="1"/>
          </p:cNvSpPr>
          <p:nvPr/>
        </p:nvSpPr>
        <p:spPr bwMode="auto">
          <a:xfrm>
            <a:off x="0" y="4914900"/>
            <a:ext cx="9144000" cy="45720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Рис.13.1. Формат заголовка дейтаграммы UDP-протокола</a:t>
            </a:r>
            <a:r>
              <a:rPr lang="ru-RU" altLang="ru-RU" sz="2400">
                <a:solidFill>
                  <a:srgbClr val="800080"/>
                </a:solidFill>
              </a:rPr>
              <a:t>  </a:t>
            </a:r>
          </a:p>
        </p:txBody>
      </p:sp>
      <p:grpSp>
        <p:nvGrpSpPr>
          <p:cNvPr id="589848" name="Group 24"/>
          <p:cNvGrpSpPr>
            <a:grpSpLocks/>
          </p:cNvGrpSpPr>
          <p:nvPr/>
        </p:nvGrpSpPr>
        <p:grpSpPr bwMode="auto">
          <a:xfrm>
            <a:off x="250825" y="1898650"/>
            <a:ext cx="8642350" cy="2070100"/>
            <a:chOff x="158" y="1650"/>
            <a:chExt cx="5444" cy="1304"/>
          </a:xfrm>
        </p:grpSpPr>
        <p:grpSp>
          <p:nvGrpSpPr>
            <p:cNvPr id="589830" name="Group 6"/>
            <p:cNvGrpSpPr>
              <a:grpSpLocks/>
            </p:cNvGrpSpPr>
            <p:nvPr/>
          </p:nvGrpSpPr>
          <p:grpSpPr bwMode="auto">
            <a:xfrm>
              <a:off x="158" y="1650"/>
              <a:ext cx="5444" cy="374"/>
              <a:chOff x="158" y="487"/>
              <a:chExt cx="5444" cy="341"/>
            </a:xfrm>
          </p:grpSpPr>
          <p:sp>
            <p:nvSpPr>
              <p:cNvPr id="589831" name="Line 7"/>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9832" name="Line 8"/>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9833" name="Line 9"/>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9834" name="Line 10"/>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9835" name="Line 11"/>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89836" name="Text Box 12"/>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89837" name="Text Box 13"/>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589838" name="Text Box 14"/>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589839" name="Text Box 15"/>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589842" name="Text Box 18"/>
            <p:cNvSpPr txBox="1">
              <a:spLocks noChangeArrowheads="1"/>
            </p:cNvSpPr>
            <p:nvPr/>
          </p:nvSpPr>
          <p:spPr bwMode="auto">
            <a:xfrm>
              <a:off x="158" y="1901"/>
              <a:ext cx="2722" cy="526"/>
            </a:xfrm>
            <a:prstGeom prst="rect">
              <a:avLst/>
            </a:prstGeom>
            <a:solidFill>
              <a:srgbClr val="FFE5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b="1">
                  <a:solidFill>
                    <a:srgbClr val="CC0000"/>
                  </a:solidFill>
                  <a:effectLst>
                    <a:outerShdw blurRad="38100" dist="38100" dir="2700000" algn="tl">
                      <a:srgbClr val="000000"/>
                    </a:outerShdw>
                  </a:effectLst>
                </a:rPr>
                <a:t>“Адрес (номер) порта</a:t>
              </a:r>
            </a:p>
            <a:p>
              <a:pPr>
                <a:lnSpc>
                  <a:spcPct val="85000"/>
                </a:lnSpc>
              </a:pPr>
              <a:r>
                <a:rPr lang="ru-RU" altLang="ru-RU" sz="2000" b="1">
                  <a:solidFill>
                    <a:srgbClr val="CC0000"/>
                  </a:solidFill>
                  <a:effectLst>
                    <a:outerShdw blurRad="38100" dist="38100" dir="2700000" algn="tl">
                      <a:srgbClr val="000000"/>
                    </a:outerShdw>
                  </a:effectLst>
                </a:rPr>
                <a:t>процесса-отправителя”</a:t>
              </a:r>
            </a:p>
          </p:txBody>
        </p:sp>
        <p:sp>
          <p:nvSpPr>
            <p:cNvPr id="589843" name="Text Box 19"/>
            <p:cNvSpPr txBox="1">
              <a:spLocks noChangeArrowheads="1"/>
            </p:cNvSpPr>
            <p:nvPr/>
          </p:nvSpPr>
          <p:spPr bwMode="auto">
            <a:xfrm>
              <a:off x="2880" y="1901"/>
              <a:ext cx="2721" cy="528"/>
            </a:xfrm>
            <a:prstGeom prst="rect">
              <a:avLst/>
            </a:prstGeom>
            <a:solidFill>
              <a:srgbClr val="CCFF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000" b="1">
                  <a:solidFill>
                    <a:srgbClr val="CC0000"/>
                  </a:solidFill>
                  <a:effectLst>
                    <a:outerShdw blurRad="38100" dist="38100" dir="2700000" algn="tl">
                      <a:srgbClr val="000000"/>
                    </a:outerShdw>
                  </a:effectLst>
                </a:rPr>
                <a:t>“Адрес (номер) порта</a:t>
              </a:r>
            </a:p>
            <a:p>
              <a:pPr>
                <a:lnSpc>
                  <a:spcPct val="90000"/>
                </a:lnSpc>
              </a:pPr>
              <a:r>
                <a:rPr lang="ru-RU" altLang="ru-RU" sz="2000" b="1">
                  <a:solidFill>
                    <a:srgbClr val="CC0000"/>
                  </a:solidFill>
                  <a:effectLst>
                    <a:outerShdw blurRad="38100" dist="38100" dir="2700000" algn="tl">
                      <a:srgbClr val="000000"/>
                    </a:outerShdw>
                  </a:effectLst>
                </a:rPr>
                <a:t>процесса-получателя”</a:t>
              </a:r>
            </a:p>
          </p:txBody>
        </p:sp>
        <p:sp>
          <p:nvSpPr>
            <p:cNvPr id="589844" name="Text Box 20"/>
            <p:cNvSpPr txBox="1">
              <a:spLocks noChangeArrowheads="1"/>
            </p:cNvSpPr>
            <p:nvPr/>
          </p:nvSpPr>
          <p:spPr bwMode="auto">
            <a:xfrm>
              <a:off x="158" y="2427"/>
              <a:ext cx="2722" cy="527"/>
            </a:xfrm>
            <a:prstGeom prst="rect">
              <a:avLst/>
            </a:prstGeom>
            <a:solidFill>
              <a:schemeClr val="accent1"/>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b="1">
                  <a:solidFill>
                    <a:srgbClr val="CC0000"/>
                  </a:solidFill>
                  <a:effectLst>
                    <a:outerShdw blurRad="38100" dist="38100" dir="2700000" algn="tl">
                      <a:srgbClr val="000000"/>
                    </a:outerShdw>
                  </a:effectLst>
                </a:rPr>
                <a:t>“Полная длина (в октетах) дейтаграммы”</a:t>
              </a:r>
            </a:p>
          </p:txBody>
        </p:sp>
        <p:sp>
          <p:nvSpPr>
            <p:cNvPr id="589846" name="Text Box 22"/>
            <p:cNvSpPr txBox="1">
              <a:spLocks noChangeArrowheads="1"/>
            </p:cNvSpPr>
            <p:nvPr/>
          </p:nvSpPr>
          <p:spPr bwMode="auto">
            <a:xfrm>
              <a:off x="2880" y="2427"/>
              <a:ext cx="2722" cy="527"/>
            </a:xfrm>
            <a:prstGeom prst="rect">
              <a:avLst/>
            </a:prstGeom>
            <a:solidFill>
              <a:srgbClr val="FFFF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b="1">
                  <a:solidFill>
                    <a:srgbClr val="CC0000"/>
                  </a:solidFill>
                  <a:effectLst>
                    <a:outerShdw blurRad="38100" dist="38100" dir="2700000" algn="tl">
                      <a:srgbClr val="000000"/>
                    </a:outerShdw>
                  </a:effectLst>
                </a:rPr>
                <a:t>“Контрольная сумма”</a:t>
              </a:r>
            </a:p>
          </p:txBody>
        </p:sp>
      </p:gr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0850"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90851" name="Text Box 3"/>
          <p:cNvSpPr txBox="1">
            <a:spLocks noChangeArrowheads="1"/>
          </p:cNvSpPr>
          <p:nvPr/>
        </p:nvSpPr>
        <p:spPr bwMode="auto">
          <a:xfrm>
            <a:off x="250825" y="998538"/>
            <a:ext cx="8893175" cy="3081337"/>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pPr algn="l"/>
            <a:r>
              <a:rPr lang="ru-RU" altLang="ru-RU">
                <a:solidFill>
                  <a:srgbClr val="800080"/>
                </a:solidFill>
              </a:rPr>
              <a:t>Поле “</a:t>
            </a:r>
            <a:r>
              <a:rPr lang="ru-RU" altLang="ru-RU" i="1">
                <a:solidFill>
                  <a:srgbClr val="800080"/>
                </a:solidFill>
              </a:rPr>
              <a:t>Полная длина дейтаграммы</a:t>
            </a:r>
            <a:r>
              <a:rPr lang="ru-RU" altLang="ru-RU">
                <a:solidFill>
                  <a:srgbClr val="800080"/>
                </a:solidFill>
              </a:rPr>
              <a:t>” указывает полную длину (в октетах) заголовка и блока данных пользовательской дейтаграммы.</a:t>
            </a:r>
          </a:p>
          <a:p>
            <a:pPr algn="l"/>
            <a:r>
              <a:rPr lang="ru-RU" altLang="ru-RU">
                <a:solidFill>
                  <a:srgbClr val="800080"/>
                </a:solidFill>
              </a:rPr>
              <a:t>Поле “</a:t>
            </a:r>
            <a:r>
              <a:rPr lang="ru-RU" altLang="ru-RU" i="1">
                <a:solidFill>
                  <a:srgbClr val="800080"/>
                </a:solidFill>
              </a:rPr>
              <a:t>Контрольная сумма</a:t>
            </a:r>
            <a:r>
              <a:rPr lang="ru-RU" altLang="ru-RU">
                <a:solidFill>
                  <a:srgbClr val="800080"/>
                </a:solidFill>
              </a:rPr>
              <a:t>” содержит контрольную сумму. При ее расчете учитываются также сетевые адреса. В целом расчет контрольной суммы производится следующим образом:</a:t>
            </a:r>
          </a:p>
        </p:txBody>
      </p:sp>
      <p:sp>
        <p:nvSpPr>
          <p:cNvPr id="590852" name="Text Box 4"/>
          <p:cNvSpPr txBox="1">
            <a:spLocks noChangeArrowheads="1"/>
          </p:cNvSpPr>
          <p:nvPr/>
        </p:nvSpPr>
        <p:spPr bwMode="auto">
          <a:xfrm>
            <a:off x="250825" y="4329113"/>
            <a:ext cx="8893175" cy="213677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30000"/>
              </a:spcBef>
              <a:buSzPct val="90000"/>
              <a:buFontTx/>
              <a:buAutoNum type="arabicPeriod"/>
            </a:pPr>
            <a:r>
              <a:rPr lang="ru-RU" altLang="ru-RU" sz="2400">
                <a:solidFill>
                  <a:srgbClr val="800080"/>
                </a:solidFill>
              </a:rPr>
              <a:t>Блок данных сообщения дополняется нулями до целого числа 16-битовых слов.</a:t>
            </a:r>
          </a:p>
          <a:p>
            <a:pPr>
              <a:spcBef>
                <a:spcPct val="30000"/>
              </a:spcBef>
              <a:buSzPct val="90000"/>
              <a:buFontTx/>
              <a:buAutoNum type="arabicPeriod"/>
            </a:pPr>
            <a:r>
              <a:rPr lang="ru-RU" altLang="ru-RU" sz="2400">
                <a:solidFill>
                  <a:srgbClr val="800080"/>
                </a:solidFill>
              </a:rPr>
              <a:t>Поле “</a:t>
            </a:r>
            <a:r>
              <a:rPr lang="ru-RU" altLang="ru-RU" sz="2400" i="1">
                <a:solidFill>
                  <a:srgbClr val="800080"/>
                </a:solidFill>
              </a:rPr>
              <a:t>Контрольная сумма</a:t>
            </a:r>
            <a:r>
              <a:rPr lang="ru-RU" altLang="ru-RU" sz="2400">
                <a:solidFill>
                  <a:srgbClr val="800080"/>
                </a:solidFill>
              </a:rPr>
              <a:t>” заполняется нулями.</a:t>
            </a:r>
          </a:p>
          <a:p>
            <a:pPr>
              <a:spcBef>
                <a:spcPct val="30000"/>
              </a:spcBef>
              <a:buSzPct val="90000"/>
              <a:buFontTx/>
              <a:buAutoNum type="arabicPeriod"/>
            </a:pPr>
            <a:r>
              <a:rPr lang="ru-RU" altLang="ru-RU" sz="2400">
                <a:solidFill>
                  <a:srgbClr val="800080"/>
                </a:solidFill>
              </a:rPr>
              <a:t>Перед сообщением помещается псевдозаголовок, структура которого показана на рис.13.2. </a:t>
            </a: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9042"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99043" name="Text Box 3"/>
          <p:cNvSpPr txBox="1">
            <a:spLocks noChangeArrowheads="1"/>
          </p:cNvSpPr>
          <p:nvPr/>
        </p:nvSpPr>
        <p:spPr bwMode="auto">
          <a:xfrm>
            <a:off x="0" y="4914900"/>
            <a:ext cx="9144000" cy="8223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ru-RU" altLang="ru-RU" sz="2400" b="1">
                <a:solidFill>
                  <a:srgbClr val="800080"/>
                </a:solidFill>
              </a:rPr>
              <a:t>Рис.13.2. Формат псевдозаголовка дейтаграммы</a:t>
            </a:r>
          </a:p>
          <a:p>
            <a:r>
              <a:rPr lang="ru-RU" altLang="ru-RU" sz="2400" b="1">
                <a:solidFill>
                  <a:srgbClr val="800080"/>
                </a:solidFill>
              </a:rPr>
              <a:t>UDP-протокола</a:t>
            </a:r>
            <a:endParaRPr lang="ru-RU" altLang="ru-RU" sz="2400">
              <a:solidFill>
                <a:srgbClr val="800080"/>
              </a:solidFill>
            </a:endParaRPr>
          </a:p>
        </p:txBody>
      </p:sp>
      <p:grpSp>
        <p:nvGrpSpPr>
          <p:cNvPr id="599060" name="Group 20"/>
          <p:cNvGrpSpPr>
            <a:grpSpLocks/>
          </p:cNvGrpSpPr>
          <p:nvPr/>
        </p:nvGrpSpPr>
        <p:grpSpPr bwMode="auto">
          <a:xfrm>
            <a:off x="250825" y="1538288"/>
            <a:ext cx="8642350" cy="2906712"/>
            <a:chOff x="158" y="969"/>
            <a:chExt cx="5444" cy="1831"/>
          </a:xfrm>
        </p:grpSpPr>
        <p:grpSp>
          <p:nvGrpSpPr>
            <p:cNvPr id="599045" name="Group 5"/>
            <p:cNvGrpSpPr>
              <a:grpSpLocks/>
            </p:cNvGrpSpPr>
            <p:nvPr/>
          </p:nvGrpSpPr>
          <p:grpSpPr bwMode="auto">
            <a:xfrm>
              <a:off x="158" y="969"/>
              <a:ext cx="5444" cy="374"/>
              <a:chOff x="158" y="487"/>
              <a:chExt cx="5444" cy="341"/>
            </a:xfrm>
          </p:grpSpPr>
          <p:sp>
            <p:nvSpPr>
              <p:cNvPr id="599046" name="Line 6"/>
              <p:cNvSpPr>
                <a:spLocks noChangeShapeType="1"/>
              </p:cNvSpPr>
              <p:nvPr/>
            </p:nvSpPr>
            <p:spPr bwMode="auto">
              <a:xfrm>
                <a:off x="2880"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99047" name="Line 7"/>
              <p:cNvSpPr>
                <a:spLocks noChangeShapeType="1"/>
              </p:cNvSpPr>
              <p:nvPr/>
            </p:nvSpPr>
            <p:spPr bwMode="auto">
              <a:xfrm>
                <a:off x="4241"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99048" name="Line 8"/>
              <p:cNvSpPr>
                <a:spLocks noChangeShapeType="1"/>
              </p:cNvSpPr>
              <p:nvPr/>
            </p:nvSpPr>
            <p:spPr bwMode="auto">
              <a:xfrm>
                <a:off x="5602"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99049" name="Line 9"/>
              <p:cNvSpPr>
                <a:spLocks noChangeShapeType="1"/>
              </p:cNvSpPr>
              <p:nvPr/>
            </p:nvSpPr>
            <p:spPr bwMode="auto">
              <a:xfrm>
                <a:off x="158"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99050" name="Line 10"/>
              <p:cNvSpPr>
                <a:spLocks noChangeShapeType="1"/>
              </p:cNvSpPr>
              <p:nvPr/>
            </p:nvSpPr>
            <p:spPr bwMode="auto">
              <a:xfrm>
                <a:off x="1519" y="487"/>
                <a:ext cx="0" cy="341"/>
              </a:xfrm>
              <a:prstGeom prst="line">
                <a:avLst/>
              </a:prstGeom>
              <a:noFill/>
              <a:ln w="19050">
                <a:solidFill>
                  <a:srgbClr val="800080"/>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ru-RU"/>
              </a:p>
            </p:txBody>
          </p:sp>
          <p:sp>
            <p:nvSpPr>
              <p:cNvPr id="599051" name="Text Box 11"/>
              <p:cNvSpPr txBox="1">
                <a:spLocks noChangeArrowheads="1"/>
              </p:cNvSpPr>
              <p:nvPr/>
            </p:nvSpPr>
            <p:spPr bwMode="auto">
              <a:xfrm>
                <a:off x="158"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0                            7</a:t>
                </a:r>
              </a:p>
            </p:txBody>
          </p:sp>
          <p:sp>
            <p:nvSpPr>
              <p:cNvPr id="599052" name="Text Box 12"/>
              <p:cNvSpPr txBox="1">
                <a:spLocks noChangeArrowheads="1"/>
              </p:cNvSpPr>
              <p:nvPr/>
            </p:nvSpPr>
            <p:spPr bwMode="auto">
              <a:xfrm>
                <a:off x="1519"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8                          15</a:t>
                </a:r>
              </a:p>
            </p:txBody>
          </p:sp>
          <p:sp>
            <p:nvSpPr>
              <p:cNvPr id="599053" name="Text Box 13"/>
              <p:cNvSpPr txBox="1">
                <a:spLocks noChangeArrowheads="1"/>
              </p:cNvSpPr>
              <p:nvPr/>
            </p:nvSpPr>
            <p:spPr bwMode="auto">
              <a:xfrm>
                <a:off x="2880"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16                         23</a:t>
                </a:r>
              </a:p>
            </p:txBody>
          </p:sp>
          <p:sp>
            <p:nvSpPr>
              <p:cNvPr id="599054" name="Text Box 14"/>
              <p:cNvSpPr txBox="1">
                <a:spLocks noChangeArrowheads="1"/>
              </p:cNvSpPr>
              <p:nvPr/>
            </p:nvSpPr>
            <p:spPr bwMode="auto">
              <a:xfrm>
                <a:off x="4241" y="487"/>
                <a:ext cx="1361" cy="2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9050">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spcBef>
                    <a:spcPct val="50000"/>
                  </a:spcBef>
                </a:pPr>
                <a:r>
                  <a:rPr lang="ru-RU" altLang="ru-RU" sz="1800" b="1" i="1">
                    <a:solidFill>
                      <a:srgbClr val="FF6600"/>
                    </a:solidFill>
                    <a:effectLst>
                      <a:outerShdw blurRad="38100" dist="38100" dir="2700000" algn="tl">
                        <a:srgbClr val="C0C0C0"/>
                      </a:outerShdw>
                    </a:effectLst>
                  </a:rPr>
                  <a:t>24                         31</a:t>
                </a:r>
              </a:p>
            </p:txBody>
          </p:sp>
        </p:grpSp>
        <p:sp>
          <p:nvSpPr>
            <p:cNvPr id="599055" name="Text Box 15"/>
            <p:cNvSpPr txBox="1">
              <a:spLocks noChangeArrowheads="1"/>
            </p:cNvSpPr>
            <p:nvPr/>
          </p:nvSpPr>
          <p:spPr bwMode="auto">
            <a:xfrm>
              <a:off x="158" y="1220"/>
              <a:ext cx="5444" cy="526"/>
            </a:xfrm>
            <a:prstGeom prst="rect">
              <a:avLst/>
            </a:prstGeom>
            <a:solidFill>
              <a:srgbClr val="FFE5FF"/>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400" b="1">
                  <a:solidFill>
                    <a:srgbClr val="CC0000"/>
                  </a:solidFill>
                  <a:effectLst>
                    <a:outerShdw blurRad="38100" dist="38100" dir="2700000" algn="tl">
                      <a:srgbClr val="000000"/>
                    </a:outerShdw>
                  </a:effectLst>
                </a:rPr>
                <a:t>“</a:t>
              </a:r>
              <a:r>
                <a:rPr lang="en-US" altLang="ru-RU" sz="2400" b="1">
                  <a:solidFill>
                    <a:srgbClr val="CC0000"/>
                  </a:solidFill>
                  <a:effectLst>
                    <a:outerShdw blurRad="38100" dist="38100" dir="2700000" algn="tl">
                      <a:srgbClr val="000000"/>
                    </a:outerShdw>
                  </a:effectLst>
                </a:rPr>
                <a:t>IP-</a:t>
              </a:r>
              <a:r>
                <a:rPr lang="ru-RU" altLang="ru-RU" sz="2400" b="1">
                  <a:solidFill>
                    <a:srgbClr val="CC0000"/>
                  </a:solidFill>
                  <a:effectLst>
                    <a:outerShdw blurRad="38100" dist="38100" dir="2700000" algn="tl">
                      <a:srgbClr val="000000"/>
                    </a:outerShdw>
                  </a:effectLst>
                </a:rPr>
                <a:t>адрес отправителя”</a:t>
              </a:r>
            </a:p>
          </p:txBody>
        </p:sp>
        <p:sp>
          <p:nvSpPr>
            <p:cNvPr id="599056" name="Text Box 16"/>
            <p:cNvSpPr txBox="1">
              <a:spLocks noChangeArrowheads="1"/>
            </p:cNvSpPr>
            <p:nvPr/>
          </p:nvSpPr>
          <p:spPr bwMode="auto">
            <a:xfrm>
              <a:off x="158" y="1735"/>
              <a:ext cx="5444" cy="528"/>
            </a:xfrm>
            <a:prstGeom prst="rect">
              <a:avLst/>
            </a:prstGeom>
            <a:solidFill>
              <a:srgbClr val="CCFF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90000"/>
                </a:lnSpc>
              </a:pPr>
              <a:r>
                <a:rPr lang="ru-RU" altLang="ru-RU" sz="2400" b="1">
                  <a:solidFill>
                    <a:srgbClr val="CC0000"/>
                  </a:solidFill>
                  <a:effectLst>
                    <a:outerShdw blurRad="38100" dist="38100" dir="2700000" algn="tl">
                      <a:srgbClr val="000000"/>
                    </a:outerShdw>
                  </a:effectLst>
                </a:rPr>
                <a:t>“</a:t>
              </a:r>
              <a:r>
                <a:rPr lang="en-US" altLang="ru-RU" sz="2400" b="1">
                  <a:solidFill>
                    <a:srgbClr val="CC0000"/>
                  </a:solidFill>
                  <a:effectLst>
                    <a:outerShdw blurRad="38100" dist="38100" dir="2700000" algn="tl">
                      <a:srgbClr val="000000"/>
                    </a:outerShdw>
                  </a:effectLst>
                </a:rPr>
                <a:t>IP-</a:t>
              </a:r>
              <a:r>
                <a:rPr lang="ru-RU" altLang="ru-RU" sz="2400" b="1">
                  <a:solidFill>
                    <a:srgbClr val="CC0000"/>
                  </a:solidFill>
                  <a:effectLst>
                    <a:outerShdw blurRad="38100" dist="38100" dir="2700000" algn="tl">
                      <a:srgbClr val="000000"/>
                    </a:outerShdw>
                  </a:effectLst>
                </a:rPr>
                <a:t>адрес получателя”</a:t>
              </a:r>
            </a:p>
          </p:txBody>
        </p:sp>
        <p:sp>
          <p:nvSpPr>
            <p:cNvPr id="599057" name="Text Box 17"/>
            <p:cNvSpPr txBox="1">
              <a:spLocks noChangeArrowheads="1"/>
            </p:cNvSpPr>
            <p:nvPr/>
          </p:nvSpPr>
          <p:spPr bwMode="auto">
            <a:xfrm>
              <a:off x="1519" y="2273"/>
              <a:ext cx="1361" cy="527"/>
            </a:xfrm>
            <a:prstGeom prst="rect">
              <a:avLst/>
            </a:prstGeom>
            <a:solidFill>
              <a:schemeClr val="accent1"/>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ru-RU" altLang="ru-RU" sz="2000" b="1">
                  <a:solidFill>
                    <a:srgbClr val="CC0000"/>
                  </a:solidFill>
                  <a:effectLst>
                    <a:outerShdw blurRad="38100" dist="38100" dir="2700000" algn="tl">
                      <a:srgbClr val="000000"/>
                    </a:outerShdw>
                  </a:effectLst>
                </a:rPr>
                <a:t>“Код протокола (для </a:t>
              </a:r>
              <a:r>
                <a:rPr lang="en-US" altLang="ru-RU" sz="2000" b="1">
                  <a:solidFill>
                    <a:srgbClr val="CC0000"/>
                  </a:solidFill>
                  <a:effectLst>
                    <a:outerShdw blurRad="38100" dist="38100" dir="2700000" algn="tl">
                      <a:srgbClr val="000000"/>
                    </a:outerShdw>
                  </a:effectLst>
                </a:rPr>
                <a:t>UDP “6”</a:t>
              </a:r>
              <a:r>
                <a:rPr lang="ru-RU" altLang="ru-RU" sz="2000" b="1">
                  <a:solidFill>
                    <a:srgbClr val="CC0000"/>
                  </a:solidFill>
                  <a:effectLst>
                    <a:outerShdw blurRad="38100" dist="38100" dir="2700000" algn="tl">
                      <a:srgbClr val="000000"/>
                    </a:outerShdw>
                  </a:effectLst>
                </a:rPr>
                <a:t>)”</a:t>
              </a:r>
            </a:p>
          </p:txBody>
        </p:sp>
        <p:sp>
          <p:nvSpPr>
            <p:cNvPr id="599058" name="Text Box 18"/>
            <p:cNvSpPr txBox="1">
              <a:spLocks noChangeArrowheads="1"/>
            </p:cNvSpPr>
            <p:nvPr/>
          </p:nvSpPr>
          <p:spPr bwMode="auto">
            <a:xfrm>
              <a:off x="2880" y="2273"/>
              <a:ext cx="2722" cy="527"/>
            </a:xfrm>
            <a:prstGeom prst="rect">
              <a:avLst/>
            </a:prstGeom>
            <a:solidFill>
              <a:srgbClr val="FFFF99"/>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0000"/>
                </a:lnSpc>
              </a:pPr>
              <a:r>
                <a:rPr lang="ru-RU" altLang="ru-RU" sz="2400" b="1">
                  <a:solidFill>
                    <a:srgbClr val="CC0000"/>
                  </a:solidFill>
                  <a:effectLst>
                    <a:outerShdw blurRad="38100" dist="38100" dir="2700000" algn="tl">
                      <a:srgbClr val="000000"/>
                    </a:outerShdw>
                  </a:effectLst>
                </a:rPr>
                <a:t>“Длина сообщения”</a:t>
              </a:r>
            </a:p>
          </p:txBody>
        </p:sp>
        <p:sp>
          <p:nvSpPr>
            <p:cNvPr id="599059" name="Text Box 19"/>
            <p:cNvSpPr txBox="1">
              <a:spLocks noChangeArrowheads="1"/>
            </p:cNvSpPr>
            <p:nvPr/>
          </p:nvSpPr>
          <p:spPr bwMode="auto">
            <a:xfrm>
              <a:off x="158" y="2273"/>
              <a:ext cx="1361" cy="527"/>
            </a:xfrm>
            <a:prstGeom prst="rect">
              <a:avLst/>
            </a:prstGeom>
            <a:solidFill>
              <a:schemeClr val="accent1"/>
            </a:solidFill>
            <a:ln w="28575">
              <a:solidFill>
                <a:srgbClr val="800080"/>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0" tIns="0" rIns="0" bIns="0" anchor="ctr" anchorCtr="1"/>
            <a:lstStyle/>
            <a:p>
              <a:pPr>
                <a:lnSpc>
                  <a:spcPct val="85000"/>
                </a:lnSpc>
              </a:pPr>
              <a:r>
                <a:rPr lang="en-US" altLang="ru-RU" sz="2000" b="1" i="1">
                  <a:solidFill>
                    <a:srgbClr val="CC0000"/>
                  </a:solidFill>
                  <a:effectLst>
                    <a:outerShdw blurRad="38100" dist="38100" dir="2700000" algn="tl">
                      <a:srgbClr val="000000"/>
                    </a:outerShdw>
                  </a:effectLst>
                </a:rPr>
                <a:t>0 0 0 0 0 0 0 0</a:t>
              </a:r>
              <a:endParaRPr lang="ru-RU" altLang="ru-RU" sz="2000" b="1" i="1">
                <a:solidFill>
                  <a:srgbClr val="CC0000"/>
                </a:solidFill>
                <a:effectLst>
                  <a:outerShdw blurRad="38100" dist="38100" dir="2700000" algn="tl">
                    <a:srgbClr val="000000"/>
                  </a:outerShdw>
                </a:effectLst>
              </a:endParaRPr>
            </a:p>
          </p:txBody>
        </p:sp>
      </p:gr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1874" name="Text Box 2"/>
          <p:cNvSpPr txBox="1">
            <a:spLocks noChangeArrowheads="1"/>
          </p:cNvSpPr>
          <p:nvPr/>
        </p:nvSpPr>
        <p:spPr bwMode="auto">
          <a:xfrm>
            <a:off x="0" y="0"/>
            <a:ext cx="8259763" cy="3968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FF9933"/>
                  </a:outerShdw>
                </a:effectLst>
              </a14:hiddenEffects>
            </a:ext>
          </a:extLst>
        </p:spPr>
        <p:txBody>
          <a:bodyPr>
            <a:spAutoFit/>
          </a:bodyPr>
          <a:lstStyle/>
          <a:p>
            <a:pPr algn="l"/>
            <a:r>
              <a:rPr lang="ru-RU" altLang="ru-RU" sz="2000" b="1">
                <a:solidFill>
                  <a:srgbClr val="800080"/>
                </a:solidFill>
                <a:effectLst>
                  <a:outerShdw blurRad="38100" dist="38100" dir="2700000" algn="tl">
                    <a:srgbClr val="C0C0C0"/>
                  </a:outerShdw>
                </a:effectLst>
              </a:rPr>
              <a:t>Лекция №13: </a:t>
            </a:r>
            <a:r>
              <a:rPr lang="ru-RU" altLang="ru-RU" sz="2000" b="1" i="1">
                <a:solidFill>
                  <a:srgbClr val="800080"/>
                </a:solidFill>
                <a:effectLst>
                  <a:outerShdw blurRad="38100" dist="38100" dir="2700000" algn="tl">
                    <a:srgbClr val="C0C0C0"/>
                  </a:outerShdw>
                </a:effectLst>
              </a:rPr>
              <a:t>Протоколы транспортного уровня TCP и UDP</a:t>
            </a:r>
            <a:r>
              <a:rPr lang="ru-RU" altLang="ru-RU" sz="2000">
                <a:solidFill>
                  <a:srgbClr val="800080"/>
                </a:solidFill>
                <a:effectLst>
                  <a:outerShdw blurRad="38100" dist="38100" dir="2700000" algn="tl">
                    <a:srgbClr val="C0C0C0"/>
                  </a:outerShdw>
                </a:effectLst>
              </a:rPr>
              <a:t> </a:t>
            </a:r>
          </a:p>
        </p:txBody>
      </p:sp>
      <p:sp>
        <p:nvSpPr>
          <p:cNvPr id="591875" name="Text Box 3"/>
          <p:cNvSpPr txBox="1">
            <a:spLocks noChangeArrowheads="1"/>
          </p:cNvSpPr>
          <p:nvPr/>
        </p:nvSpPr>
        <p:spPr bwMode="auto">
          <a:xfrm>
            <a:off x="250825" y="638175"/>
            <a:ext cx="8893175" cy="2282825"/>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lvl1pPr marL="342900" indent="-342900" algn="l">
              <a:defRPr>
                <a:solidFill>
                  <a:schemeClr val="tx1"/>
                </a:solidFill>
                <a:latin typeface="Arial" panose="020B0604020202020204" pitchFamily="34" charset="0"/>
                <a:cs typeface="Arial" panose="020B0604020202020204" pitchFamily="34" charset="0"/>
              </a:defRPr>
            </a:lvl1pPr>
            <a:lvl2pPr marL="800100" indent="-342900" algn="l">
              <a:defRPr>
                <a:solidFill>
                  <a:schemeClr val="tx1"/>
                </a:solidFill>
                <a:latin typeface="Arial" panose="020B0604020202020204" pitchFamily="34" charset="0"/>
                <a:cs typeface="Arial" panose="020B0604020202020204" pitchFamily="34" charset="0"/>
              </a:defRPr>
            </a:lvl2pPr>
            <a:lvl3pPr marL="1257300" indent="-342900" algn="l">
              <a:defRPr>
                <a:solidFill>
                  <a:schemeClr val="tx1"/>
                </a:solidFill>
                <a:latin typeface="Arial" panose="020B0604020202020204" pitchFamily="34" charset="0"/>
                <a:cs typeface="Arial" panose="020B0604020202020204" pitchFamily="34" charset="0"/>
              </a:defRPr>
            </a:lvl3pPr>
            <a:lvl4pPr marL="1714500" indent="-342900" algn="l">
              <a:defRPr>
                <a:solidFill>
                  <a:schemeClr val="tx1"/>
                </a:solidFill>
                <a:latin typeface="Arial" panose="020B0604020202020204" pitchFamily="34" charset="0"/>
                <a:cs typeface="Arial" panose="020B0604020202020204" pitchFamily="34" charset="0"/>
              </a:defRPr>
            </a:lvl4pPr>
            <a:lvl5pPr marL="2171700" indent="-342900" algn="l">
              <a:defRPr>
                <a:solidFill>
                  <a:schemeClr val="tx1"/>
                </a:solidFill>
                <a:latin typeface="Arial" panose="020B0604020202020204" pitchFamily="34" charset="0"/>
                <a:cs typeface="Arial" panose="020B0604020202020204" pitchFamily="34" charset="0"/>
              </a:defRPr>
            </a:lvl5pPr>
            <a:lvl6pPr marL="26289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6pPr>
            <a:lvl7pPr marL="30861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7pPr>
            <a:lvl8pPr marL="35433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8pPr>
            <a:lvl9pPr marL="4000500" indent="-342900" fontAlgn="base">
              <a:spcBef>
                <a:spcPct val="0"/>
              </a:spcBef>
              <a:spcAft>
                <a:spcPct val="0"/>
              </a:spcAft>
              <a:defRPr>
                <a:solidFill>
                  <a:schemeClr val="tx1"/>
                </a:solidFill>
                <a:latin typeface="Arial" panose="020B0604020202020204" pitchFamily="34" charset="0"/>
                <a:cs typeface="Arial" panose="020B0604020202020204" pitchFamily="34" charset="0"/>
              </a:defRPr>
            </a:lvl9pPr>
          </a:lstStyle>
          <a:p>
            <a:pPr>
              <a:spcBef>
                <a:spcPct val="50000"/>
              </a:spcBef>
              <a:buSzPct val="90000"/>
              <a:buFontTx/>
              <a:buAutoNum type="arabicPeriod" startAt="4"/>
            </a:pPr>
            <a:r>
              <a:rPr lang="ru-RU" altLang="ru-RU" sz="2400">
                <a:solidFill>
                  <a:srgbClr val="800080"/>
                </a:solidFill>
              </a:rPr>
              <a:t>Расчет контрольной суммы производится по всей этой совокупности данных, после чего снимаются псевдозаголовок и дополнение нулями, значение контрольной суммы помещается в соответствующее поле заголовка, а дейтаграмма передается сетевому уровню (IP-протокол). </a:t>
            </a:r>
          </a:p>
        </p:txBody>
      </p:sp>
      <p:sp>
        <p:nvSpPr>
          <p:cNvPr id="591876" name="Text Box 4"/>
          <p:cNvSpPr txBox="1">
            <a:spLocks noChangeArrowheads="1"/>
          </p:cNvSpPr>
          <p:nvPr/>
        </p:nvSpPr>
        <p:spPr bwMode="auto">
          <a:xfrm>
            <a:off x="0" y="2979738"/>
            <a:ext cx="9144000" cy="3663950"/>
          </a:xfrm>
          <a:prstGeom prst="rect">
            <a:avLst/>
          </a:prstGeom>
          <a:noFill/>
          <a:ln>
            <a:noFill/>
          </a:ln>
          <a:effectLst>
            <a:outerShdw dist="17961" dir="2700000" algn="ctr" rotWithShape="0">
              <a:srgbClr val="FF9933"/>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a:spAutoFit/>
          </a:bodyPr>
          <a:lstStyle/>
          <a:p>
            <a:r>
              <a:rPr lang="en-US" altLang="ru-RU" sz="2600">
                <a:solidFill>
                  <a:srgbClr val="800080"/>
                </a:solidFill>
              </a:rPr>
              <a:t>IP</a:t>
            </a:r>
            <a:r>
              <a:rPr lang="ru-RU" altLang="ru-RU" sz="2600">
                <a:solidFill>
                  <a:srgbClr val="800080"/>
                </a:solidFill>
              </a:rPr>
              <a:t>-узел/получатель при проверке контрольной суммы дейтаграммы производит аналогичные операции.</a:t>
            </a:r>
          </a:p>
          <a:p>
            <a:r>
              <a:rPr lang="ru-RU" altLang="ru-RU" sz="2600">
                <a:solidFill>
                  <a:srgbClr val="800080"/>
                </a:solidFill>
              </a:rPr>
              <a:t>Расчет контрольной суммы — операция не обязательная. В случае если поле “</a:t>
            </a:r>
            <a:r>
              <a:rPr lang="ru-RU" altLang="ru-RU" sz="2600" i="1">
                <a:solidFill>
                  <a:srgbClr val="800080"/>
                </a:solidFill>
              </a:rPr>
              <a:t>Контрольная сумма</a:t>
            </a:r>
            <a:r>
              <a:rPr lang="ru-RU" altLang="ru-RU" sz="2600">
                <a:solidFill>
                  <a:srgbClr val="800080"/>
                </a:solidFill>
              </a:rPr>
              <a:t>” заполнено нулями, то оно воспринимается как отказ от расчета контрольной суммы. Для случая (редкого, но возможного), когда рассчитанная контрольная сумма равна нулю, все биты поля “</a:t>
            </a:r>
            <a:r>
              <a:rPr lang="ru-RU" altLang="ru-RU" sz="2600" i="1">
                <a:solidFill>
                  <a:srgbClr val="800080"/>
                </a:solidFill>
              </a:rPr>
              <a:t>Контрольная сумма</a:t>
            </a:r>
            <a:r>
              <a:rPr lang="ru-RU" altLang="ru-RU" sz="2600">
                <a:solidFill>
                  <a:srgbClr val="800080"/>
                </a:solidFill>
              </a:rPr>
              <a:t>” устанавливаются в состояние “</a:t>
            </a:r>
            <a:r>
              <a:rPr lang="ru-RU" altLang="ru-RU" sz="2600" i="1">
                <a:solidFill>
                  <a:srgbClr val="800080"/>
                </a:solidFill>
              </a:rPr>
              <a:t>1”</a:t>
            </a:r>
            <a:r>
              <a:rPr lang="ru-RU" altLang="ru-RU" sz="2600">
                <a:solidFill>
                  <a:srgbClr val="800080"/>
                </a:solidFill>
              </a:rPr>
              <a:t>. </a:t>
            </a:r>
          </a:p>
        </p:txBody>
      </p:sp>
    </p:spTree>
  </p:cSld>
  <p:clrMapOvr>
    <a:masterClrMapping/>
  </p:clrMapOvr>
  <p:timing>
    <p:tnLst>
      <p:par>
        <p:cTn id="1" dur="indefinite" restart="never" nodeType="tmRoot"/>
      </p:par>
    </p:tnLst>
  </p:timing>
</p:sld>
</file>

<file path=ppt/theme/theme1.xml><?xml version="1.0" encoding="utf-8"?>
<a:theme xmlns:a="http://schemas.openxmlformats.org/drawingml/2006/main" name="Оформление по умолчанию">
  <a:themeElements>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Оформление по умолчанию">
      <a:majorFont>
        <a:latin typeface="Arial"/>
        <a:ea typeface=""/>
        <a:cs typeface="Arial"/>
      </a:majorFont>
      <a:minorFont>
        <a:latin typeface="Arial"/>
        <a:ea typeface=""/>
        <a:cs typeface="Arial"/>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0" lang="ru-RU" altLang="ru-RU" sz="2800" b="0" i="0" u="none" strike="noStrike" cap="none" normalizeH="0" baseline="0" smtClean="0">
            <a:ln>
              <a:noFill/>
            </a:ln>
            <a:solidFill>
              <a:schemeClr val="tx1"/>
            </a:solidFill>
            <a:effectLst/>
            <a:latin typeface="Arial" panose="020B0604020202020204" pitchFamily="34" charset="0"/>
            <a:cs typeface="Arial" panose="020B0604020202020204" pitchFamily="34" charset="0"/>
          </a:defRPr>
        </a:defPPr>
      </a:lstStyle>
    </a:lnDef>
  </a:objectDefaults>
  <a:extraClrSchemeLst>
    <a:extraClrScheme>
      <a:clrScheme name="Оформление по умолчанию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Оформление по умолчанию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Оформление по умолчанию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Оформление по умолчанию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Оформление по умолчанию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Оформление по умолчанию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Оформление по умолчанию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Оформление по умолчанию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Оформление по умолчанию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Оформление по умолчанию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Оформление по умолчанию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Оформление по умолчанию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Тема Offic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Стандартная">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Стандартная">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6898</TotalTime>
  <Words>4201</Words>
  <Application>Microsoft Office PowerPoint</Application>
  <PresentationFormat>Экран (4:3)</PresentationFormat>
  <Paragraphs>324</Paragraphs>
  <Slides>45</Slides>
  <Notes>0</Notes>
  <HiddenSlides>0</HiddenSlides>
  <MMClips>0</MMClips>
  <ScaleCrop>false</ScaleCrop>
  <HeadingPairs>
    <vt:vector size="6" baseType="variant">
      <vt:variant>
        <vt:lpstr>Использованные шрифты</vt:lpstr>
      </vt:variant>
      <vt:variant>
        <vt:i4>5</vt:i4>
      </vt:variant>
      <vt:variant>
        <vt:lpstr>Тема</vt:lpstr>
      </vt:variant>
      <vt:variant>
        <vt:i4>1</vt:i4>
      </vt:variant>
      <vt:variant>
        <vt:lpstr>Заголовки слайдов</vt:lpstr>
      </vt:variant>
      <vt:variant>
        <vt:i4>45</vt:i4>
      </vt:variant>
    </vt:vector>
  </HeadingPairs>
  <TitlesOfParts>
    <vt:vector size="51" baseType="lpstr">
      <vt:lpstr>SimSun</vt:lpstr>
      <vt:lpstr>Arial</vt:lpstr>
      <vt:lpstr>Tahoma</vt:lpstr>
      <vt:lpstr>Wingdings</vt:lpstr>
      <vt:lpstr>Wingdings 2</vt:lpstr>
      <vt:lpstr>Оформление по умолчанию</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lpstr>Презентация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Слайд 1</dc:title>
  <dc:creator>Мельников Дмитрий</dc:creator>
  <cp:lastModifiedBy>Пользователь Windows</cp:lastModifiedBy>
  <cp:revision>258</cp:revision>
  <dcterms:created xsi:type="dcterms:W3CDTF">2008-08-28T16:29:17Z</dcterms:created>
  <dcterms:modified xsi:type="dcterms:W3CDTF">2022-09-18T10:38:37Z</dcterms:modified>
</cp:coreProperties>
</file>