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620" r:id="rId4"/>
    <p:sldId id="662" r:id="rId5"/>
    <p:sldId id="663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5" r:id="rId17"/>
    <p:sldId id="674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97" r:id="rId32"/>
    <p:sldId id="689" r:id="rId33"/>
    <p:sldId id="690" r:id="rId34"/>
    <p:sldId id="691" r:id="rId35"/>
    <p:sldId id="692" r:id="rId36"/>
    <p:sldId id="693" r:id="rId37"/>
    <p:sldId id="694" r:id="rId38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CC0066"/>
    <a:srgbClr val="FFBDBD"/>
    <a:srgbClr val="CC0000"/>
    <a:srgbClr val="800080"/>
    <a:srgbClr val="F3FFF9"/>
    <a:srgbClr val="336699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4" autoAdjust="0"/>
    <p:restoredTop sz="94702" autoAdjust="0"/>
  </p:normalViewPr>
  <p:slideViewPr>
    <p:cSldViewPr showGuides="1">
      <p:cViewPr varScale="1">
        <p:scale>
          <a:sx n="84" d="100"/>
          <a:sy n="84" d="100"/>
        </p:scale>
        <p:origin x="1574" y="82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ru-RU" altLang="ru-RU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 altLang="ru-RU"/>
          </a:p>
        </p:txBody>
      </p:sp>
      <p:sp>
        <p:nvSpPr>
          <p:cNvPr id="54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6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46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ru-RU" altLang="ru-RU"/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931B8BE-D536-400A-B588-C7C6FA16603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86AE49-D2D2-4B6D-810A-EEC429BDB8C5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5E1C5F-9444-4333-B8E1-A0B38DBA20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72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9D55F9-333E-423D-AA6B-29A224EE1F0F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E11B-A693-47F4-AFFF-5A56AF8E484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5172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158DB3-EA4E-4BD7-9A6B-4C6A0F3732AF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CE06A-454E-4481-86A7-480C89FA939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465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6A6B2F-8D15-46CC-A786-69B47FF80C63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17B1D-D223-4B89-A9E8-4B3F3A3D15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28067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3F9010-F5FA-4643-AE67-7B438B12B1A5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D178E-5C03-4D02-A22C-4F49C15B36C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04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F7A7A6-AD23-4D7D-912F-592C3AE35E4E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6DB53-A990-4C74-8372-7FD0D1F814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2252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8935BB-09F8-42A9-B1B0-6A6C149A3FAB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7154D-4B34-427F-8604-416C1C3D46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7833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04E260-B873-4F90-A845-865C88A8F6B2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080C4-7165-435D-B04C-B2932408120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222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A926CD-9DE4-4858-BD35-0EF505D5225A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A6A06-BCC2-4563-8D92-1D65943F69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70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99F0BD-4108-48A1-AB53-31D47303D326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9B4DB-5C0C-4EBE-8E05-137F8A10EF2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8603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18F173-BF29-4F07-AEC7-9BC7D6E28976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A8E8B8-4659-4B9A-80A2-A4CA52E66E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7746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52AC21F6-7386-44DC-9EDA-0BC718C640A9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F0D4186-F0E1-439F-AC54-198429D6DBD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829175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altLang="ru-RU" sz="180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89013" y="3444875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II: </a:t>
            </a:r>
            <a:r>
              <a:rPr lang="ru-RU" altLang="ru-RU" sz="2000" b="1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 b="1">
                <a:solidFill>
                  <a:srgbClr val="336600"/>
                </a:solidFill>
              </a:rPr>
              <a:t> </a:t>
            </a:r>
            <a:r>
              <a:rPr lang="ru-RU" altLang="ru-RU" sz="2000" b="1">
                <a:solidFill>
                  <a:srgbClr val="336600"/>
                </a:solidFill>
              </a:rPr>
              <a:t>В </a:t>
            </a:r>
            <a:r>
              <a:rPr lang="ru-RU" altLang="ru-RU" sz="2400" b="1">
                <a:solidFill>
                  <a:srgbClr val="336600"/>
                </a:solidFill>
              </a:rPr>
              <a:t>ИТС</a:t>
            </a:r>
            <a:r>
              <a:rPr lang="ru-RU" altLang="ru-RU" sz="2000" b="1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 b="1">
                <a:solidFill>
                  <a:srgbClr val="336600"/>
                </a:solidFill>
              </a:rPr>
              <a:t>INTERNET</a:t>
            </a:r>
            <a:r>
              <a:rPr lang="ru-RU" altLang="ru-RU" sz="2000" b="1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 i="1">
                <a:solidFill>
                  <a:srgbClr val="CC0000"/>
                </a:solidFill>
              </a:rPr>
              <a:t>КУРС ЛЕКЦИЙ</a:t>
            </a:r>
          </a:p>
          <a:p>
            <a:endParaRPr lang="ru-RU" altLang="ru-RU" sz="2400" b="1">
              <a:solidFill>
                <a:srgbClr val="CC0000"/>
              </a:solidFill>
            </a:endParaRPr>
          </a:p>
          <a:p>
            <a:r>
              <a:rPr lang="ru-RU" altLang="ru-RU" b="1">
                <a:solidFill>
                  <a:srgbClr val="FF0000"/>
                </a:solidFill>
              </a:rPr>
              <a:t>ОРГАНИЗАЦИЯ И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ОБЕСПЕЧЕНИЕ БЕЗОПАСНОСТИ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r>
              <a:rPr lang="ru-RU" altLang="ru-RU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1" name="Text Box 3"/>
          <p:cNvSpPr txBox="1">
            <a:spLocks noChangeArrowheads="1"/>
          </p:cNvSpPr>
          <p:nvPr/>
        </p:nvSpPr>
        <p:spPr bwMode="auto">
          <a:xfrm>
            <a:off x="0" y="1014413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NVT-интерфейс служит для устранения таких конфликтов и является “буфером” между локальным терминалом и локальным сервером (рис.14.1), который преобразует управляющие символы в приемлемый для удаленного оконечного оборудования вид (рис.14.2). Кроме того, в качестве кода перевода строки он формирует последовательность </a:t>
            </a:r>
            <a:r>
              <a:rPr lang="ru-RU" altLang="ru-RU" sz="2600" i="1">
                <a:solidFill>
                  <a:srgbClr val="800080"/>
                </a:solidFill>
              </a:rPr>
              <a:t>CR-LF</a:t>
            </a:r>
            <a:r>
              <a:rPr lang="ru-RU" altLang="ru-RU" sz="2600">
                <a:solidFill>
                  <a:srgbClr val="800080"/>
                </a:solidFill>
              </a:rPr>
              <a:t> вне зависимости от кода, который был сформирован клавиатурой конкретного терминала.</a:t>
            </a:r>
            <a:endParaRPr lang="ru-RU" altLang="ru-RU" sz="2600" b="1">
              <a:solidFill>
                <a:srgbClr val="800080"/>
              </a:solidFill>
            </a:endParaRPr>
          </a:p>
          <a:p>
            <a:r>
              <a:rPr lang="ru-RU" altLang="ru-RU" sz="2600" b="1">
                <a:solidFill>
                  <a:srgbClr val="800080"/>
                </a:solidFill>
              </a:rPr>
              <a:t>Управление удаленными процессами</a:t>
            </a:r>
            <a:r>
              <a:rPr lang="ru-RU" altLang="ru-RU" sz="2600">
                <a:solidFill>
                  <a:srgbClr val="800080"/>
                </a:solidFill>
              </a:rPr>
              <a:t>. Другой функцией NVT-интерфейса является управление удаленным процессом. В этом случае также могут возникать конфликты различных аппаратно-программных систем терминалов и ГВМ (серверов). </a:t>
            </a:r>
          </a:p>
        </p:txBody>
      </p:sp>
      <p:sp>
        <p:nvSpPr>
          <p:cNvPr id="63693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8296" name="Group 344"/>
          <p:cNvGraphicFramePr>
            <a:graphicFrameLocks noGrp="1"/>
          </p:cNvGraphicFramePr>
          <p:nvPr/>
        </p:nvGraphicFramePr>
        <p:xfrm>
          <a:off x="238125" y="1652588"/>
          <a:ext cx="8621713" cy="3862387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963332913"/>
                    </a:ext>
                  </a:extLst>
                </a:gridCol>
                <a:gridCol w="1614488">
                  <a:extLst>
                    <a:ext uri="{9D8B030D-6E8A-4147-A177-3AD203B41FA5}">
                      <a16:colId xmlns:a16="http://schemas.microsoft.com/office/drawing/2014/main" val="2379925368"/>
                    </a:ext>
                  </a:extLst>
                </a:gridCol>
                <a:gridCol w="5378450">
                  <a:extLst>
                    <a:ext uri="{9D8B030D-6E8A-4147-A177-3AD203B41FA5}">
                      <a16:colId xmlns:a16="http://schemas.microsoft.com/office/drawing/2014/main" val="2591701326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Символы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управления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Десятичный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Назначение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1127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Пустая (невыполняемая) операция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33303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BEL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Звуковой сигнал (bell)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59329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Сдвиг на одну позицию назад (backspace)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4196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Горизонтальная табуляция (horizontal tab)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8705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Перевод строки (line feed)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5667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VT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Вертикальная табуляция (vertical tab)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5709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Конец страницы (form feed)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828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</a:t>
                      </a: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Возврат каретки (carriage return)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48131"/>
                  </a:ext>
                </a:extLst>
              </a:tr>
            </a:tbl>
          </a:graphicData>
        </a:graphic>
      </p:graphicFrame>
      <p:sp>
        <p:nvSpPr>
          <p:cNvPr id="638297" name="Text Box 345"/>
          <p:cNvSpPr txBox="1">
            <a:spLocks noChangeArrowheads="1"/>
          </p:cNvSpPr>
          <p:nvPr/>
        </p:nvSpPr>
        <p:spPr bwMode="auto">
          <a:xfrm>
            <a:off x="0" y="588645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800080"/>
                </a:solidFill>
              </a:rPr>
              <a:t>Рис.14.2. Символы управления, интерпретируемые NVT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38298" name="Text Box 346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0" y="1341438"/>
            <a:ext cx="914400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Во избежание подобных ситуаций NVT-интерфейс определяет следующие команды управления: </a:t>
            </a:r>
            <a:r>
              <a:rPr lang="ru-RU" altLang="ru-RU" i="1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AO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AYT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EC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EL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SYNCH</a:t>
            </a:r>
            <a:r>
              <a:rPr lang="ru-RU" altLang="ru-RU">
                <a:solidFill>
                  <a:srgbClr val="800080"/>
                </a:solidFill>
              </a:rPr>
              <a:t>, </a:t>
            </a:r>
            <a:r>
              <a:rPr lang="ru-RU" altLang="ru-RU" i="1">
                <a:solidFill>
                  <a:srgbClr val="800080"/>
                </a:solidFill>
              </a:rPr>
              <a:t>BRK</a:t>
            </a:r>
            <a:r>
              <a:rPr lang="ru-RU" altLang="ru-RU">
                <a:solidFill>
                  <a:srgbClr val="800080"/>
                </a:solidFill>
              </a:rPr>
              <a:t> (рис.14.3). В основе передачи команд в TELNET-протоколе используется механизм так называемых составных последовательностей (</a:t>
            </a:r>
            <a:r>
              <a:rPr lang="en-US" altLang="ru-RU">
                <a:solidFill>
                  <a:srgbClr val="800080"/>
                </a:solidFill>
              </a:rPr>
              <a:t>escape sequences</a:t>
            </a:r>
            <a:r>
              <a:rPr lang="ru-RU" altLang="ru-RU">
                <a:solidFill>
                  <a:srgbClr val="800080"/>
                </a:solidFill>
              </a:rPr>
              <a:t>), состоящих из двух кодов. Первым всегда передается символ с десятичным кодом</a:t>
            </a:r>
            <a:r>
              <a:rPr lang="ru-RU" altLang="ru-RU" i="1">
                <a:solidFill>
                  <a:srgbClr val="800080"/>
                </a:solidFill>
              </a:rPr>
              <a:t> 255</a:t>
            </a:r>
            <a:r>
              <a:rPr lang="ru-RU" altLang="ru-RU">
                <a:solidFill>
                  <a:srgbClr val="800080"/>
                </a:solidFill>
              </a:rPr>
              <a:t> (</a:t>
            </a:r>
            <a:r>
              <a:rPr lang="ru-RU" altLang="ru-RU" i="1">
                <a:solidFill>
                  <a:srgbClr val="800080"/>
                </a:solidFill>
              </a:rPr>
              <a:t>IAC</a:t>
            </a:r>
            <a:r>
              <a:rPr lang="ru-RU" altLang="ru-RU">
                <a:solidFill>
                  <a:srgbClr val="800080"/>
                </a:solidFill>
              </a:rPr>
              <a:t>: </a:t>
            </a:r>
            <a:r>
              <a:rPr lang="en-US" altLang="ru-RU" i="1">
                <a:solidFill>
                  <a:srgbClr val="800080"/>
                </a:solidFill>
              </a:rPr>
              <a:t>Interpret As Command</a:t>
            </a:r>
            <a:r>
              <a:rPr lang="en-US" altLang="ru-RU">
                <a:solidFill>
                  <a:srgbClr val="800080"/>
                </a:solidFill>
              </a:rPr>
              <a:t> </a:t>
            </a:r>
            <a:r>
              <a:rPr lang="ru-RU" altLang="ru-RU">
                <a:solidFill>
                  <a:srgbClr val="800080"/>
                </a:solidFill>
              </a:rPr>
              <a:t>— интерпретируемый как начало управляющей команды), который обычно при нажатии клавиш клавиатурами не генерируется. Вторым следует код команды. </a:t>
            </a:r>
          </a:p>
        </p:txBody>
      </p:sp>
      <p:sp>
        <p:nvSpPr>
          <p:cNvPr id="63898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588" name="Group 588"/>
          <p:cNvGraphicFramePr>
            <a:graphicFrameLocks noGrp="1"/>
          </p:cNvGraphicFramePr>
          <p:nvPr/>
        </p:nvGraphicFramePr>
        <p:xfrm>
          <a:off x="266700" y="842963"/>
          <a:ext cx="8612188" cy="5451475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943321173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15210707"/>
                    </a:ext>
                  </a:extLst>
                </a:gridCol>
                <a:gridCol w="6173788">
                  <a:extLst>
                    <a:ext uri="{9D8B030D-6E8A-4147-A177-3AD203B41FA5}">
                      <a16:colId xmlns:a16="http://schemas.microsoft.com/office/drawing/2014/main" val="44811285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Символы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команды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Десятичный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 а з н а ч е н и е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42702"/>
                  </a:ext>
                </a:extLst>
              </a:tr>
              <a:tr h="382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IAC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Команда “</a:t>
                      </a:r>
                      <a:r>
                        <a:rPr kumimoji="0" lang="en-US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 As Command</a:t>
                      </a: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(при наличии в данных байта со значением 255 передается дважды)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16020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254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Запрет или запрос на установку параметров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8444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253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Разрешение на установку параметров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0400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WON’T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252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Отказ в установке параметров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57852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WILL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251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Согласие на установку параметров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906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250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Начало согласования некоторых параметров (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subnegotiation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45917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Продолжение передачи (go ahead)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776830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Стирание предыдущей строки (erase line)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74521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247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Стирание предыдущего символа (erase character)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46861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AYT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246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Идентификация сервера (are you there)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2415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AO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245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Прерывание вывода (abort output)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56704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244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Прерывание процесса (interrupt process)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6150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BRK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243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Прерывание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803149"/>
                  </a:ext>
                </a:extLst>
              </a:tr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DMARK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242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Для передачи команды “SYNCH”. Команда “SYNCH” передается как “IAC+DMARK”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установкой в “</a:t>
                      </a:r>
                      <a:r>
                        <a:rPr kumimoji="0" lang="ru-RU" altLang="ru-RU" sz="12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ru-RU" alt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” бита “URGENT” (срочные данные) в заголовке сегмента ТСР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60064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NOP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241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Пустая операция (no operation)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909738"/>
                  </a:ext>
                </a:extLst>
              </a:tr>
              <a:tr h="300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Завершение сеанса согласования параметров (subnegotiation end)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39296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EOR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239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Конец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записи</a:t>
                      </a:r>
                      <a:r>
                        <a:rPr kumimoji="0" lang="en-US" alt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(end of record)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13"/>
                  </a:ext>
                </a:extLst>
              </a:tr>
            </a:tbl>
          </a:graphicData>
        </a:graphic>
      </p:graphicFrame>
      <p:sp>
        <p:nvSpPr>
          <p:cNvPr id="640583" name="Text Box 583"/>
          <p:cNvSpPr txBox="1">
            <a:spLocks noChangeArrowheads="1"/>
          </p:cNvSpPr>
          <p:nvPr/>
        </p:nvSpPr>
        <p:spPr bwMode="auto">
          <a:xfrm>
            <a:off x="0" y="6457950"/>
            <a:ext cx="9144000" cy="3254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85000"/>
              </a:lnSpc>
            </a:pPr>
            <a:r>
              <a:rPr lang="ru-RU" altLang="ru-RU" sz="1800" b="1">
                <a:solidFill>
                  <a:srgbClr val="800080"/>
                </a:solidFill>
              </a:rPr>
              <a:t>Рис.14.3. Команды управления удалённым процессом NVT-интерфейса</a:t>
            </a:r>
            <a:r>
              <a:rPr lang="ru-RU" altLang="ru-RU" sz="1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40589" name="Text Box 589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263525" y="1428750"/>
            <a:ext cx="86296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Часть команд (рис.14.3) используется для управления удаленным процессом, часть — для согласования параметров TELNET-протокола.</a:t>
            </a:r>
          </a:p>
          <a:p>
            <a:r>
              <a:rPr lang="ru-RU" altLang="ru-RU" sz="3200">
                <a:solidFill>
                  <a:srgbClr val="800080"/>
                </a:solidFill>
              </a:rPr>
              <a:t>Особенностью процедуры передачи команд управления удаленным процессом является сопровождение их командой SYNCH, очищающей буфер от обычных (не срочных) данных и доводящей команду управления до сервера TELNET-протокола. </a:t>
            </a: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14.3. </a:t>
            </a:r>
            <a:r>
              <a:rPr lang="ru-RU" altLang="ru-RU" sz="2400" b="1">
                <a:solidFill>
                  <a:srgbClr val="CC0000"/>
                </a:solidFill>
              </a:rPr>
              <a:t>Факультативные функции TELNET-протокола (</a:t>
            </a:r>
            <a:r>
              <a:rPr lang="en-US" altLang="ru-RU" sz="2400" b="1">
                <a:solidFill>
                  <a:srgbClr val="CC0000"/>
                </a:solidFill>
              </a:rPr>
              <a:t>options</a:t>
            </a:r>
            <a:r>
              <a:rPr lang="ru-RU" altLang="ru-RU" sz="2400" b="1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0" y="1790700"/>
            <a:ext cx="9144000" cy="485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При запуске ОС ГВМ или ТВМ установка необходимых внутренних и внешних параметров происходит автоматически, однако протоколом TELNET предусмотрено выполнение дополнительных (факультативных) сервисных функций, обеспечивающих более точное согласование требуемых параметров терминалов (процессов) при ведении информационного обмена.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Набор регулируемых параметров достаточно широк и включает кодировку данных (7- или 8-битовая), режим передачи (дуплексный или полудуплексный), тип терминала и т.д. (рис.14.4). </a:t>
            </a:r>
          </a:p>
        </p:txBody>
      </p:sp>
      <p:sp>
        <p:nvSpPr>
          <p:cNvPr id="64205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4459" name="Group 363"/>
          <p:cNvGraphicFramePr>
            <a:graphicFrameLocks noGrp="1"/>
          </p:cNvGraphicFramePr>
          <p:nvPr/>
        </p:nvGraphicFramePr>
        <p:xfrm>
          <a:off x="250825" y="908050"/>
          <a:ext cx="8642350" cy="4930775"/>
        </p:xfrm>
        <a:graphic>
          <a:graphicData uri="http://schemas.openxmlformats.org/drawingml/2006/table">
            <a:tbl>
              <a:tblPr/>
              <a:tblGrid>
                <a:gridCol w="1724025">
                  <a:extLst>
                    <a:ext uri="{9D8B030D-6E8A-4147-A177-3AD203B41FA5}">
                      <a16:colId xmlns:a16="http://schemas.microsoft.com/office/drawing/2014/main" val="3002393886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621905072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119184686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444733036"/>
                    </a:ext>
                  </a:extLst>
                </a:gridCol>
              </a:tblGrid>
              <a:tr h="649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Символ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параметра</a:t>
                      </a: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Десятичный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</a:t>
                      </a: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RFC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  а  з  н  а  ч  е  н  и  е</a:t>
                      </a: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831964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Transmit binary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856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Доставка данных в двоичной форме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154948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Echo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857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Эхо-пакет на принятые данные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678722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Supress-Ga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858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Отмена команда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“GA” 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после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доставки данных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911204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859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параметров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TELNET 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удалённого терминала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4679"/>
                  </a:ext>
                </a:extLst>
              </a:tr>
              <a:tr h="647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Timing-Mark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860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вставки временных маркеров для синхронизации взаимодействующих процессов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862542"/>
                  </a:ext>
                </a:extLst>
              </a:tr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Terminal-Type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884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типа терминала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65258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End-Of-Record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885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на завершение доставки данных кодом</a:t>
                      </a: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“EOR”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617095"/>
                  </a:ext>
                </a:extLst>
              </a:tr>
              <a:tr h="647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Linemode</a:t>
                      </a:r>
                      <a:endParaRPr kumimoji="0" lang="ru-RU" altLang="ru-RU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34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1116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Установка локального редактирования строк и построчной передачи на удалённом терминале</a:t>
                      </a:r>
                    </a:p>
                  </a:txBody>
                  <a:tcPr marL="0" marR="0" marT="36000" marB="36000" anchor="ctr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012241"/>
                  </a:ext>
                </a:extLst>
              </a:tr>
            </a:tbl>
          </a:graphicData>
        </a:graphic>
      </p:graphicFrame>
      <p:sp>
        <p:nvSpPr>
          <p:cNvPr id="644456" name="Text Box 360"/>
          <p:cNvSpPr txBox="1">
            <a:spLocks noChangeArrowheads="1"/>
          </p:cNvSpPr>
          <p:nvPr/>
        </p:nvSpPr>
        <p:spPr bwMode="auto">
          <a:xfrm>
            <a:off x="0" y="5948363"/>
            <a:ext cx="9144000" cy="695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200" b="1">
                <a:solidFill>
                  <a:srgbClr val="800080"/>
                </a:solidFill>
              </a:rPr>
              <a:t>Рис.14.4. Управляющие символы для установки параметров в TELNET-протоколе </a:t>
            </a:r>
          </a:p>
        </p:txBody>
      </p:sp>
      <p:sp>
        <p:nvSpPr>
          <p:cNvPr id="644460" name="Text Box 36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5" name="Text Box 3"/>
          <p:cNvSpPr txBox="1">
            <a:spLocks noChangeArrowheads="1"/>
          </p:cNvSpPr>
          <p:nvPr/>
        </p:nvSpPr>
        <p:spPr bwMode="auto">
          <a:xfrm>
            <a:off x="263525" y="1263650"/>
            <a:ext cx="86042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Процедура согласования параметров равнозначна в том смысле, что сервер и абонент в равной степени могут инициировать установление необходимых параметров. Кроме того, механизм согласования параметров допускает на разных концах соединения взаимодействие различных версий TELNET-протокола, т.е. снабженных различными наборами факультативных сервисных функций (вплоть до того, что один из партнеров не владеет никакими факультативными функциями и базируется только на NVT-интерфейсе). 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14.4. </a:t>
            </a:r>
            <a:r>
              <a:rPr lang="ru-RU" altLang="ru-RU" sz="2400" b="1">
                <a:solidFill>
                  <a:srgbClr val="CC0000"/>
                </a:solidFill>
              </a:rPr>
              <a:t>Протокол удаленного доступа “</a:t>
            </a:r>
            <a:r>
              <a:rPr lang="en-US" altLang="ru-RU" sz="2400" b="1">
                <a:solidFill>
                  <a:srgbClr val="CC0000"/>
                </a:solidFill>
              </a:rPr>
              <a:t>rlogin</a:t>
            </a:r>
            <a:r>
              <a:rPr lang="ru-RU" altLang="ru-RU" sz="2400" b="1">
                <a:solidFill>
                  <a:srgbClr val="CC0000"/>
                </a:solidFill>
              </a:rPr>
              <a:t>”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45124" name="Text Box 4"/>
          <p:cNvSpPr txBox="1">
            <a:spLocks noChangeArrowheads="1"/>
          </p:cNvSpPr>
          <p:nvPr/>
        </p:nvSpPr>
        <p:spPr bwMode="auto">
          <a:xfrm>
            <a:off x="0" y="1477963"/>
            <a:ext cx="9144000" cy="5203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>
                <a:solidFill>
                  <a:srgbClr val="800080"/>
                </a:solidFill>
              </a:rPr>
              <a:t>Развитием протокола удалённого доступа в ряде систем UNIX является протокол удаленного доступа “</a:t>
            </a:r>
            <a:r>
              <a:rPr lang="en-US" altLang="ru-RU" sz="2400">
                <a:solidFill>
                  <a:srgbClr val="800080"/>
                </a:solidFill>
              </a:rPr>
              <a:t>rlogin</a:t>
            </a:r>
            <a:r>
              <a:rPr lang="ru-RU" altLang="ru-RU" sz="2400">
                <a:solidFill>
                  <a:srgbClr val="800080"/>
                </a:solidFill>
              </a:rPr>
              <a:t>” (</a:t>
            </a:r>
            <a:r>
              <a:rPr lang="en-US" altLang="ru-RU" sz="2400">
                <a:solidFill>
                  <a:srgbClr val="800080"/>
                </a:solidFill>
              </a:rPr>
              <a:t>remote login</a:t>
            </a:r>
            <a:r>
              <a:rPr lang="ru-RU" altLang="ru-RU" sz="2400">
                <a:solidFill>
                  <a:srgbClr val="800080"/>
                </a:solidFill>
              </a:rPr>
              <a:t>, RFC-1282). Этот протокол отличается от TELNET более тесной связью с ОС. В частности, для “</a:t>
            </a:r>
            <a:r>
              <a:rPr lang="en-US" altLang="ru-RU" sz="2400">
                <a:solidFill>
                  <a:srgbClr val="800080"/>
                </a:solidFill>
              </a:rPr>
              <a:t>rlogin</a:t>
            </a:r>
            <a:r>
              <a:rPr lang="ru-RU" altLang="ru-RU" sz="2400">
                <a:solidFill>
                  <a:srgbClr val="800080"/>
                </a:solidFill>
              </a:rPr>
              <a:t>” характерно распознавание прав доступа пользователей (он не требует повторного ввода пароля при последовательном доступе от одной ГВМ (серверу) к другой, если пользователь корректно выполнил операцию входа на первую из доступных ему ГВМ). Кроме того, “</a:t>
            </a:r>
            <a:r>
              <a:rPr lang="en-US" altLang="ru-RU" sz="2400">
                <a:solidFill>
                  <a:srgbClr val="800080"/>
                </a:solidFill>
              </a:rPr>
              <a:t>rlogin</a:t>
            </a:r>
            <a:r>
              <a:rPr lang="ru-RU" altLang="ru-RU" sz="2400">
                <a:solidFill>
                  <a:srgbClr val="800080"/>
                </a:solidFill>
              </a:rPr>
              <a:t>” может использовать стандартный ввод/вывод ОС удаленных ГВМ; интерпретировать стандартные ошибки ОС; распознавать параметры настройки программной оболочки (</a:t>
            </a:r>
            <a:r>
              <a:rPr lang="en-US" altLang="ru-RU" sz="2400">
                <a:solidFill>
                  <a:srgbClr val="800080"/>
                </a:solidFill>
              </a:rPr>
              <a:t>environment</a:t>
            </a:r>
            <a:r>
              <a:rPr lang="ru-RU" altLang="ru-RU" sz="2400">
                <a:solidFill>
                  <a:srgbClr val="800080"/>
                </a:solidFill>
              </a:rPr>
              <a:t>) как на локальной, так и на удаленной ГВМ; передавать часть этих параметров от локальной на удаленную ГВМ и др. </a:t>
            </a:r>
          </a:p>
        </p:txBody>
      </p:sp>
      <p:sp>
        <p:nvSpPr>
          <p:cNvPr id="645125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14.5. </a:t>
            </a:r>
            <a:r>
              <a:rPr lang="ru-RU" altLang="ru-RU" sz="2400" b="1">
                <a:solidFill>
                  <a:srgbClr val="CC0000"/>
                </a:solidFill>
              </a:rPr>
              <a:t>Преимущества и недостатки удалённого доступа</a:t>
            </a:r>
          </a:p>
        </p:txBody>
      </p:sp>
      <p:sp>
        <p:nvSpPr>
          <p:cNvPr id="646148" name="Text Box 4"/>
          <p:cNvSpPr txBox="1">
            <a:spLocks noChangeArrowheads="1"/>
          </p:cNvSpPr>
          <p:nvPr/>
        </p:nvSpPr>
        <p:spPr bwMode="auto">
          <a:xfrm>
            <a:off x="0" y="1328738"/>
            <a:ext cx="9144000" cy="53546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300">
                <a:solidFill>
                  <a:srgbClr val="800080"/>
                </a:solidFill>
              </a:rPr>
              <a:t>Удалённый доступ является чрезвычайно мощным инструментом. Практически без всяких территориальных ограничений можно запустить процесс на любой доступной (в административном отношении) ГВМ; произвести вычисления, получить (рис.14.5) или передать информацию и др.</a:t>
            </a:r>
          </a:p>
          <a:p>
            <a:r>
              <a:rPr lang="ru-RU" altLang="ru-RU" sz="2300">
                <a:solidFill>
                  <a:srgbClr val="800080"/>
                </a:solidFill>
              </a:rPr>
              <a:t>С помощью этого инструмента системный оператор может “войти” в удалённый компьютер, произвести необходимую реконфигурацию, тестирование, настроечные или восстановительные работы.</a:t>
            </a:r>
          </a:p>
          <a:p>
            <a:r>
              <a:rPr lang="ru-RU" altLang="ru-RU" sz="2300">
                <a:solidFill>
                  <a:srgbClr val="800080"/>
                </a:solidFill>
              </a:rPr>
              <a:t>Однако удалённый доступ может стать и угрозой. Протоколы удалённого доступа в руках инженера — полезный инструмент, а в руках злоумышленника — грозное оружие. Поэтому их использование должно сопровождаться тщательным анализом угрозы, связанной с доступом к информации и вычислительным ресурсам ИТС. </a:t>
            </a:r>
          </a:p>
        </p:txBody>
      </p:sp>
      <p:sp>
        <p:nvSpPr>
          <p:cNvPr id="64614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0" y="1381125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Процедуры транспортного интерфейса являются основой для протоколов взаимодействия процессов, позволяющих реализовать такие прикладные функции, как доступ терминалов к процессам, доставку файлов, электронную почту и др. Эти функции реализуются за счет взаимодействия минимум двух процессов, выполняемых одной или разными ЭВМ (терминалами и серверами) ИТС, и соответствующих протоколов: удаленного доступа (связь с терминалами), виртуального терминала, доставки файлов и др. Указанные протоколы находятся над транспортным уровнем пятиуровневой </a:t>
            </a:r>
            <a:r>
              <a:rPr lang="en-US" altLang="ru-RU" sz="2600">
                <a:solidFill>
                  <a:srgbClr val="800080"/>
                </a:solidFill>
              </a:rPr>
              <a:t>Internet</a:t>
            </a:r>
            <a:r>
              <a:rPr lang="ru-RU" altLang="ru-RU" sz="2600">
                <a:solidFill>
                  <a:srgbClr val="800080"/>
                </a:solidFill>
              </a:rPr>
              <a:t>-архитектуры и называются </a:t>
            </a:r>
            <a:r>
              <a:rPr lang="ru-RU" altLang="ru-RU" sz="2600" i="1">
                <a:solidFill>
                  <a:srgbClr val="800080"/>
                </a:solidFill>
              </a:rPr>
              <a:t>протоколами прикладного уровня.</a:t>
            </a:r>
            <a:r>
              <a:rPr lang="ru-RU" altLang="ru-RU" sz="26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591" name="Group 423"/>
          <p:cNvGraphicFramePr>
            <a:graphicFrameLocks noGrp="1"/>
          </p:cNvGraphicFramePr>
          <p:nvPr/>
        </p:nvGraphicFramePr>
        <p:xfrm>
          <a:off x="249238" y="790575"/>
          <a:ext cx="8669337" cy="5346700"/>
        </p:xfrm>
        <a:graphic>
          <a:graphicData uri="http://schemas.openxmlformats.org/drawingml/2006/table">
            <a:tbl>
              <a:tblPr/>
              <a:tblGrid>
                <a:gridCol w="2193925">
                  <a:extLst>
                    <a:ext uri="{9D8B030D-6E8A-4147-A177-3AD203B41FA5}">
                      <a16:colId xmlns:a16="http://schemas.microsoft.com/office/drawing/2014/main" val="227468937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1070253111"/>
                    </a:ext>
                  </a:extLst>
                </a:gridCol>
                <a:gridCol w="4765675">
                  <a:extLst>
                    <a:ext uri="{9D8B030D-6E8A-4147-A177-3AD203B41FA5}">
                      <a16:colId xmlns:a16="http://schemas.microsoft.com/office/drawing/2014/main" val="3259862182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 </a:t>
                      </a:r>
                      <a:r>
                        <a:rPr kumimoji="0" lang="en-US" altLang="ru-RU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password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Содержание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839962"/>
                  </a:ext>
                </a:extLst>
              </a:tr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egulus.cs.bucknell.edu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 адресов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INTERNET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(“?” —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подсказка)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05754"/>
                  </a:ext>
                </a:extLst>
              </a:tr>
              <a:tr h="24447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Адреса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FREENET 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(США, Канада)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36245"/>
                  </a:ext>
                </a:extLst>
              </a:tr>
              <a:tr h="854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Heartland.bradley.edu Yfn.ysu.edu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Freenet.carleton.ca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Freenet.victoria.bc.edu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Login:bbguest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Login:visitor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Login: guest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 guest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Меню-ориентированные системы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091804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ownwind.sprl-unich. edu3000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Погода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968935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pacelink.msfc.nasa.gov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NASA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410445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enever.ipac.catech.edu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ogin:ned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</a:t>
                      </a:r>
                      <a:r>
                        <a:rPr kumimoji="0" lang="ru-RU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“Внегалактика”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71044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uat.contel.com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 для пилотов малой авиации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39116"/>
                  </a:ext>
                </a:extLst>
              </a:tr>
              <a:tr h="24447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Системы </a:t>
                      </a: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BBS (Bulletin Board System)</a:t>
                      </a:r>
                      <a:endParaRPr kumimoji="0" lang="en-US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771490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ccess.usask.gov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ogin:hytelnet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Описание доступа по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TELNET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 библиотекам США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942368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iberty.uc.wlu.edu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ogin:lawlib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Библиотека по законодательству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247729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sn.iastate.edu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DIAL:scholar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База данных по сельскому хозяйству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676390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ebbs.nersc.gov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ogin:new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Министерство образования США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1061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ela.uc.wlu.edu</a:t>
                      </a:r>
                      <a:endParaRPr kumimoji="0" lang="ru-RU" alt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ogin:visitor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F2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США сегодня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186001"/>
                  </a:ext>
                </a:extLst>
              </a:tr>
            </a:tbl>
          </a:graphicData>
        </a:graphic>
      </p:graphicFrame>
      <p:sp>
        <p:nvSpPr>
          <p:cNvPr id="647592" name="Text Box 424"/>
          <p:cNvSpPr txBox="1">
            <a:spLocks noChangeArrowheads="1"/>
          </p:cNvSpPr>
          <p:nvPr/>
        </p:nvSpPr>
        <p:spPr bwMode="auto">
          <a:xfrm>
            <a:off x="0" y="6162675"/>
            <a:ext cx="9144000" cy="695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200" b="1">
                <a:solidFill>
                  <a:srgbClr val="800080"/>
                </a:solidFill>
              </a:rPr>
              <a:t>Рис.14.5. Информационные ресурсы (часть) в </a:t>
            </a:r>
            <a:r>
              <a:rPr lang="en-US" altLang="ru-RU" sz="2200" b="1">
                <a:solidFill>
                  <a:srgbClr val="800080"/>
                </a:solidFill>
              </a:rPr>
              <a:t>Internet</a:t>
            </a:r>
            <a:r>
              <a:rPr lang="ru-RU" altLang="ru-RU" sz="2200" b="1">
                <a:solidFill>
                  <a:srgbClr val="800080"/>
                </a:solidFill>
              </a:rPr>
              <a:t>, доступные по TELNET-протоколу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47593" name="Text Box 42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14.6. </a:t>
            </a:r>
            <a:r>
              <a:rPr lang="ru-RU" altLang="ru-RU" sz="2400" b="1">
                <a:solidFill>
                  <a:srgbClr val="CC0000"/>
                </a:solidFill>
              </a:rPr>
              <a:t>Файловый доступ. Общая характеристика</a:t>
            </a:r>
          </a:p>
          <a:p>
            <a:r>
              <a:rPr lang="ru-RU" altLang="ru-RU" sz="2400" b="1">
                <a:solidFill>
                  <a:srgbClr val="CC0000"/>
                </a:solidFill>
              </a:rPr>
              <a:t>протокола FTP (</a:t>
            </a:r>
            <a:r>
              <a:rPr lang="en-US" altLang="ru-RU" sz="2400" b="1">
                <a:solidFill>
                  <a:srgbClr val="CC0000"/>
                </a:solidFill>
              </a:rPr>
              <a:t>File Transfer Protocol</a:t>
            </a:r>
            <a:r>
              <a:rPr lang="ru-RU" altLang="ru-RU" sz="2400" b="1">
                <a:solidFill>
                  <a:srgbClr val="CC0000"/>
                </a:solidFill>
              </a:rPr>
              <a:t>) </a:t>
            </a:r>
          </a:p>
        </p:txBody>
      </p:sp>
      <p:sp>
        <p:nvSpPr>
          <p:cNvPr id="648196" name="Text Box 4"/>
          <p:cNvSpPr txBox="1">
            <a:spLocks noChangeArrowheads="1"/>
          </p:cNvSpPr>
          <p:nvPr/>
        </p:nvSpPr>
        <p:spPr bwMode="auto">
          <a:xfrm>
            <a:off x="263525" y="1654175"/>
            <a:ext cx="8580438" cy="5191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FTP-протокол (RFC-959) обеспечивает: </a:t>
            </a:r>
          </a:p>
        </p:txBody>
      </p:sp>
      <p:sp>
        <p:nvSpPr>
          <p:cNvPr id="648197" name="Text Box 5"/>
          <p:cNvSpPr txBox="1">
            <a:spLocks noChangeArrowheads="1"/>
          </p:cNvSpPr>
          <p:nvPr/>
        </p:nvSpPr>
        <p:spPr bwMode="auto">
          <a:xfrm>
            <a:off x="238125" y="2184400"/>
            <a:ext cx="8905875" cy="4473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3525" indent="-2635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16075" indent="-809625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795463" indent="23813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998663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80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352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924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96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6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программный доступ к удаленным файлам: для работы программ предоставляется командный интерфейс;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интерактивный доступ к удаленным файлам: пользователь, вызывая FTP-протокол, попадает в интерактивную оболочку, из которой с помощью ряда команд может выполнять достаточно большой набор функций;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преобразование данных: FTP-протокол позволяет клиенту описать формат хранимых данных (например, специфицировать кодировку символов для текстов);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>
                <a:solidFill>
                  <a:srgbClr val="800080"/>
                </a:solidFill>
              </a:rPr>
              <a:t>аутентификацию: FTP-протокол проверяет имя пользователя, его пароль и права доступа. </a:t>
            </a:r>
          </a:p>
        </p:txBody>
      </p:sp>
      <p:sp>
        <p:nvSpPr>
          <p:cNvPr id="64819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Text Box 3"/>
          <p:cNvSpPr txBox="1">
            <a:spLocks noChangeArrowheads="1"/>
          </p:cNvSpPr>
          <p:nvPr/>
        </p:nvSpPr>
        <p:spPr bwMode="auto">
          <a:xfrm>
            <a:off x="0" y="1427163"/>
            <a:ext cx="914400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FTP-протокол, основывающийся на транспортной службе ТСР-протокола, поддерживает множество FTP-соединений с различными абонентами. В свою очередь, всякое FTP-соединение состоит из двух соединений (рис.14.6): управляющего (</a:t>
            </a:r>
            <a:r>
              <a:rPr lang="en-US" altLang="ru-RU">
                <a:solidFill>
                  <a:srgbClr val="800080"/>
                </a:solidFill>
              </a:rPr>
              <a:t>control connection</a:t>
            </a:r>
            <a:r>
              <a:rPr lang="ru-RU" altLang="ru-RU">
                <a:solidFill>
                  <a:srgbClr val="800080"/>
                </a:solidFill>
              </a:rPr>
              <a:t>) и доставки данных (</a:t>
            </a:r>
            <a:r>
              <a:rPr lang="en-US" altLang="ru-RU">
                <a:solidFill>
                  <a:srgbClr val="800080"/>
                </a:solidFill>
              </a:rPr>
              <a:t>data transfer connection</a:t>
            </a:r>
            <a:r>
              <a:rPr lang="ru-RU" altLang="ru-RU">
                <a:solidFill>
                  <a:srgbClr val="800080"/>
                </a:solidFill>
              </a:rPr>
              <a:t>). Управляющее соединение поддерживается от начала до конца сеанса связи с клиентом. Соединение доставки данных динамически устанавливается на время передачи каждого файла. Обычно оба соединения поддерживаются двумя различными процессами ОС. </a:t>
            </a:r>
          </a:p>
        </p:txBody>
      </p:sp>
      <p:sp>
        <p:nvSpPr>
          <p:cNvPr id="64922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394" name="Group 154"/>
          <p:cNvGrpSpPr>
            <a:grpSpLocks/>
          </p:cNvGrpSpPr>
          <p:nvPr/>
        </p:nvGrpSpPr>
        <p:grpSpPr bwMode="auto">
          <a:xfrm>
            <a:off x="977900" y="817563"/>
            <a:ext cx="7158038" cy="5051425"/>
            <a:chOff x="616" y="515"/>
            <a:chExt cx="4509" cy="3182"/>
          </a:xfrm>
        </p:grpSpPr>
        <p:grpSp>
          <p:nvGrpSpPr>
            <p:cNvPr id="650393" name="Group 153"/>
            <p:cNvGrpSpPr>
              <a:grpSpLocks/>
            </p:cNvGrpSpPr>
            <p:nvPr/>
          </p:nvGrpSpPr>
          <p:grpSpPr bwMode="auto">
            <a:xfrm>
              <a:off x="1689" y="2585"/>
              <a:ext cx="2644" cy="1112"/>
              <a:chOff x="205" y="2755"/>
              <a:chExt cx="2644" cy="1112"/>
            </a:xfrm>
          </p:grpSpPr>
          <p:sp>
            <p:nvSpPr>
              <p:cNvPr id="650371" name="Oval 131"/>
              <p:cNvSpPr>
                <a:spLocks noChangeArrowheads="1"/>
              </p:cNvSpPr>
              <p:nvPr/>
            </p:nvSpPr>
            <p:spPr bwMode="auto">
              <a:xfrm>
                <a:off x="1339" y="2971"/>
                <a:ext cx="1313" cy="710"/>
              </a:xfrm>
              <a:prstGeom prst="ellipse">
                <a:avLst/>
              </a:prstGeom>
              <a:solidFill>
                <a:srgbClr val="FFEBEB"/>
              </a:solidFill>
              <a:ln w="28575" cap="rnd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374" name="Oval 134"/>
              <p:cNvSpPr>
                <a:spLocks noChangeArrowheads="1"/>
              </p:cNvSpPr>
              <p:nvPr/>
            </p:nvSpPr>
            <p:spPr bwMode="auto">
              <a:xfrm>
                <a:off x="1165" y="3139"/>
                <a:ext cx="1684" cy="620"/>
              </a:xfrm>
              <a:prstGeom prst="ellipse">
                <a:avLst/>
              </a:prstGeom>
              <a:solidFill>
                <a:srgbClr val="FFEBEB"/>
              </a:solidFill>
              <a:ln w="28575" cap="rnd">
                <a:solidFill>
                  <a:srgbClr val="CC0000"/>
                </a:solidFill>
                <a:round/>
                <a:headEnd/>
                <a:tailEnd/>
              </a:ln>
              <a:effectLst>
                <a:outerShdw dist="381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367" name="Oval 127"/>
              <p:cNvSpPr>
                <a:spLocks noChangeArrowheads="1"/>
              </p:cNvSpPr>
              <p:nvPr/>
            </p:nvSpPr>
            <p:spPr bwMode="auto">
              <a:xfrm>
                <a:off x="205" y="2999"/>
                <a:ext cx="1312" cy="571"/>
              </a:xfrm>
              <a:prstGeom prst="ellipse">
                <a:avLst/>
              </a:prstGeom>
              <a:solidFill>
                <a:srgbClr val="FFEBEB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  <a:effectLst>
                <a:outerShdw dist="40161" dir="6506097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364" name="Oval 124"/>
              <p:cNvSpPr>
                <a:spLocks noChangeArrowheads="1"/>
              </p:cNvSpPr>
              <p:nvPr/>
            </p:nvSpPr>
            <p:spPr bwMode="auto">
              <a:xfrm>
                <a:off x="436" y="3158"/>
                <a:ext cx="1716" cy="709"/>
              </a:xfrm>
              <a:prstGeom prst="ellipse">
                <a:avLst/>
              </a:prstGeom>
              <a:solidFill>
                <a:srgbClr val="FFEBEB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  <a:effectLst>
                <a:outerShdw dist="64758" dir="6078596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376" name="Oval 136"/>
              <p:cNvSpPr>
                <a:spLocks noChangeArrowheads="1"/>
              </p:cNvSpPr>
              <p:nvPr/>
            </p:nvSpPr>
            <p:spPr bwMode="auto">
              <a:xfrm>
                <a:off x="602" y="2755"/>
                <a:ext cx="1636" cy="682"/>
              </a:xfrm>
              <a:prstGeom prst="ellipse">
                <a:avLst/>
              </a:prstGeom>
              <a:solidFill>
                <a:srgbClr val="FFEBEB"/>
              </a:solidFill>
              <a:ln w="285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383" name="Oval 143"/>
              <p:cNvSpPr>
                <a:spLocks noChangeArrowheads="1"/>
              </p:cNvSpPr>
              <p:nvPr/>
            </p:nvSpPr>
            <p:spPr bwMode="auto">
              <a:xfrm>
                <a:off x="421" y="2859"/>
                <a:ext cx="2028" cy="928"/>
              </a:xfrm>
              <a:prstGeom prst="ellipse">
                <a:avLst/>
              </a:prstGeom>
              <a:solidFill>
                <a:srgbClr val="FFEBEB"/>
              </a:solidFill>
              <a:ln w="0">
                <a:solidFill>
                  <a:srgbClr val="FFEBEB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50244" name="Oval 4"/>
            <p:cNvSpPr>
              <a:spLocks noChangeArrowheads="1"/>
            </p:cNvSpPr>
            <p:nvPr/>
          </p:nvSpPr>
          <p:spPr bwMode="auto">
            <a:xfrm>
              <a:off x="957" y="1616"/>
              <a:ext cx="909" cy="463"/>
            </a:xfrm>
            <a:prstGeom prst="ellipse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45" name="Text Box 5"/>
            <p:cNvSpPr txBox="1">
              <a:spLocks noChangeArrowheads="1"/>
            </p:cNvSpPr>
            <p:nvPr/>
          </p:nvSpPr>
          <p:spPr bwMode="auto">
            <a:xfrm>
              <a:off x="1020" y="1726"/>
              <a:ext cx="761" cy="28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chemeClr val="hlink"/>
                  </a:solidFill>
                </a:rPr>
                <a:t>Доставка данных</a:t>
              </a:r>
              <a:endParaRPr lang="ru-RU" altLang="ru-RU" sz="1800">
                <a:solidFill>
                  <a:schemeClr val="hlink"/>
                </a:solidFill>
              </a:endParaRPr>
            </a:p>
          </p:txBody>
        </p:sp>
        <p:grpSp>
          <p:nvGrpSpPr>
            <p:cNvPr id="650246" name="Group 6"/>
            <p:cNvGrpSpPr>
              <a:grpSpLocks/>
            </p:cNvGrpSpPr>
            <p:nvPr/>
          </p:nvGrpSpPr>
          <p:grpSpPr bwMode="auto">
            <a:xfrm>
              <a:off x="697" y="1199"/>
              <a:ext cx="366" cy="442"/>
              <a:chOff x="1982" y="4470"/>
              <a:chExt cx="509" cy="747"/>
            </a:xfrm>
          </p:grpSpPr>
          <p:sp>
            <p:nvSpPr>
              <p:cNvPr id="650247" name="Freeform 7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FFFFAB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248" name="Freeform 8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249" name="Freeform 9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250" name="Freeform 10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FFFFAB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50251" name="Rectangle 11"/>
            <p:cNvSpPr>
              <a:spLocks noChangeArrowheads="1"/>
            </p:cNvSpPr>
            <p:nvPr/>
          </p:nvSpPr>
          <p:spPr bwMode="auto">
            <a:xfrm>
              <a:off x="2991" y="823"/>
              <a:ext cx="2126" cy="170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2" name="Rectangle 12"/>
            <p:cNvSpPr>
              <a:spLocks noChangeArrowheads="1"/>
            </p:cNvSpPr>
            <p:nvPr/>
          </p:nvSpPr>
          <p:spPr bwMode="auto">
            <a:xfrm>
              <a:off x="616" y="823"/>
              <a:ext cx="2248" cy="1709"/>
            </a:xfrm>
            <a:prstGeom prst="rect">
              <a:avLst/>
            </a:prstGeom>
            <a:noFill/>
            <a:ln w="38100">
              <a:solidFill>
                <a:srgbClr val="33CC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3" name="Oval 13"/>
            <p:cNvSpPr>
              <a:spLocks noChangeArrowheads="1"/>
            </p:cNvSpPr>
            <p:nvPr/>
          </p:nvSpPr>
          <p:spPr bwMode="auto">
            <a:xfrm>
              <a:off x="3106" y="948"/>
              <a:ext cx="1289" cy="565"/>
            </a:xfrm>
            <a:prstGeom prst="ellipse">
              <a:avLst/>
            </a:prstGeom>
            <a:gradFill rotWithShape="1">
              <a:gsLst>
                <a:gs pos="0">
                  <a:srgbClr val="91E5E3">
                    <a:gamma/>
                    <a:tint val="0"/>
                    <a:invGamma/>
                  </a:srgbClr>
                </a:gs>
                <a:gs pos="100000">
                  <a:srgbClr val="91E5E3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0066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4" name="Oval 14"/>
            <p:cNvSpPr>
              <a:spLocks noChangeArrowheads="1"/>
            </p:cNvSpPr>
            <p:nvPr/>
          </p:nvSpPr>
          <p:spPr bwMode="auto">
            <a:xfrm>
              <a:off x="3882" y="1589"/>
              <a:ext cx="909" cy="463"/>
            </a:xfrm>
            <a:prstGeom prst="ellipse">
              <a:avLst/>
            </a:prstGeom>
            <a:gradFill rotWithShape="1">
              <a:gsLst>
                <a:gs pos="0">
                  <a:srgbClr val="CCFF99">
                    <a:gamma/>
                    <a:tint val="0"/>
                    <a:invGamma/>
                  </a:srgbClr>
                </a:gs>
                <a:gs pos="100000">
                  <a:srgbClr val="CCFF99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folHlink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6" name="Line 16"/>
            <p:cNvSpPr>
              <a:spLocks noChangeShapeType="1"/>
            </p:cNvSpPr>
            <p:nvPr/>
          </p:nvSpPr>
          <p:spPr bwMode="auto">
            <a:xfrm>
              <a:off x="629" y="2136"/>
              <a:ext cx="2215" cy="1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7" name="Line 17"/>
            <p:cNvSpPr>
              <a:spLocks noChangeShapeType="1"/>
            </p:cNvSpPr>
            <p:nvPr/>
          </p:nvSpPr>
          <p:spPr bwMode="auto">
            <a:xfrm>
              <a:off x="2987" y="2142"/>
              <a:ext cx="213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58" name="Text Box 18"/>
            <p:cNvSpPr txBox="1">
              <a:spLocks noChangeArrowheads="1"/>
            </p:cNvSpPr>
            <p:nvPr/>
          </p:nvSpPr>
          <p:spPr bwMode="auto">
            <a:xfrm>
              <a:off x="1272" y="518"/>
              <a:ext cx="828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400" b="1">
                  <a:solidFill>
                    <a:srgbClr val="CC3300"/>
                  </a:solidFill>
                  <a:latin typeface="Tahoma" panose="020B0604030504040204" pitchFamily="34" charset="0"/>
                </a:rPr>
                <a:t>Клиент</a:t>
              </a:r>
              <a:endParaRPr lang="ru-RU" altLang="ru-RU" sz="2400" b="1">
                <a:solidFill>
                  <a:srgbClr val="CC3300"/>
                </a:solidFill>
              </a:endParaRPr>
            </a:p>
          </p:txBody>
        </p:sp>
        <p:sp>
          <p:nvSpPr>
            <p:cNvPr id="650259" name="Text Box 19"/>
            <p:cNvSpPr txBox="1">
              <a:spLocks noChangeArrowheads="1"/>
            </p:cNvSpPr>
            <p:nvPr/>
          </p:nvSpPr>
          <p:spPr bwMode="auto">
            <a:xfrm>
              <a:off x="3729" y="515"/>
              <a:ext cx="748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400" b="1">
                  <a:solidFill>
                    <a:srgbClr val="CC3300"/>
                  </a:solidFill>
                  <a:latin typeface="Tahoma" panose="020B0604030504040204" pitchFamily="34" charset="0"/>
                </a:rPr>
                <a:t>Сервер</a:t>
              </a:r>
              <a:endParaRPr lang="ru-RU" altLang="ru-RU" sz="2400" b="1">
                <a:solidFill>
                  <a:srgbClr val="CC3300"/>
                </a:solidFill>
              </a:endParaRPr>
            </a:p>
          </p:txBody>
        </p:sp>
        <p:sp>
          <p:nvSpPr>
            <p:cNvPr id="650261" name="Text Box 21"/>
            <p:cNvSpPr txBox="1">
              <a:spLocks noChangeArrowheads="1"/>
            </p:cNvSpPr>
            <p:nvPr/>
          </p:nvSpPr>
          <p:spPr bwMode="auto">
            <a:xfrm>
              <a:off x="631" y="2172"/>
              <a:ext cx="1056" cy="2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ru-RU" altLang="zh-CN" sz="1800" i="1">
                  <a:solidFill>
                    <a:srgbClr val="006666"/>
                  </a:solidFill>
                </a:rPr>
                <a:t>Операционная система</a:t>
              </a:r>
              <a:endParaRPr lang="ru-RU" altLang="ru-RU" sz="1800">
                <a:solidFill>
                  <a:srgbClr val="006666"/>
                </a:solidFill>
              </a:endParaRPr>
            </a:p>
          </p:txBody>
        </p:sp>
        <p:sp>
          <p:nvSpPr>
            <p:cNvPr id="650262" name="Text Box 22"/>
            <p:cNvSpPr txBox="1">
              <a:spLocks noChangeArrowheads="1"/>
            </p:cNvSpPr>
            <p:nvPr/>
          </p:nvSpPr>
          <p:spPr bwMode="auto">
            <a:xfrm>
              <a:off x="3232" y="1081"/>
              <a:ext cx="1037" cy="28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Управляющее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соединение</a:t>
              </a:r>
              <a:endParaRPr lang="ru-RU" altLang="ru-RU" sz="1800">
                <a:solidFill>
                  <a:srgbClr val="CC3300"/>
                </a:solidFill>
              </a:endParaRPr>
            </a:p>
          </p:txBody>
        </p:sp>
        <p:grpSp>
          <p:nvGrpSpPr>
            <p:cNvPr id="650386" name="Group 146"/>
            <p:cNvGrpSpPr>
              <a:grpSpLocks/>
            </p:cNvGrpSpPr>
            <p:nvPr/>
          </p:nvGrpSpPr>
          <p:grpSpPr bwMode="auto">
            <a:xfrm>
              <a:off x="1011" y="876"/>
              <a:ext cx="583" cy="593"/>
              <a:chOff x="1405" y="860"/>
              <a:chExt cx="583" cy="593"/>
            </a:xfrm>
          </p:grpSpPr>
          <p:sp>
            <p:nvSpPr>
              <p:cNvPr id="650274" name="Freeform 34"/>
              <p:cNvSpPr>
                <a:spLocks/>
              </p:cNvSpPr>
              <p:nvPr/>
            </p:nvSpPr>
            <p:spPr bwMode="auto">
              <a:xfrm>
                <a:off x="1405" y="1247"/>
                <a:ext cx="412" cy="206"/>
              </a:xfrm>
              <a:custGeom>
                <a:avLst/>
                <a:gdLst>
                  <a:gd name="T0" fmla="*/ 0 w 1113"/>
                  <a:gd name="T1" fmla="*/ 106 h 329"/>
                  <a:gd name="T2" fmla="*/ 329 w 1113"/>
                  <a:gd name="T3" fmla="*/ 0 h 329"/>
                  <a:gd name="T4" fmla="*/ 1113 w 1113"/>
                  <a:gd name="T5" fmla="*/ 200 h 329"/>
                  <a:gd name="T6" fmla="*/ 1113 w 1113"/>
                  <a:gd name="T7" fmla="*/ 243 h 329"/>
                  <a:gd name="T8" fmla="*/ 774 w 1113"/>
                  <a:gd name="T9" fmla="*/ 329 h 329"/>
                  <a:gd name="T10" fmla="*/ 0 w 1113"/>
                  <a:gd name="T11" fmla="*/ 131 h 329"/>
                  <a:gd name="T12" fmla="*/ 0 w 1113"/>
                  <a:gd name="T13" fmla="*/ 10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3" h="329">
                    <a:moveTo>
                      <a:pt x="0" y="106"/>
                    </a:moveTo>
                    <a:lnTo>
                      <a:pt x="329" y="0"/>
                    </a:lnTo>
                    <a:lnTo>
                      <a:pt x="1113" y="200"/>
                    </a:lnTo>
                    <a:lnTo>
                      <a:pt x="1113" y="243"/>
                    </a:lnTo>
                    <a:lnTo>
                      <a:pt x="774" y="329"/>
                    </a:lnTo>
                    <a:lnTo>
                      <a:pt x="0" y="1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CCCC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272" name="Freeform 32"/>
              <p:cNvSpPr>
                <a:spLocks noEditPoints="1"/>
              </p:cNvSpPr>
              <p:nvPr/>
            </p:nvSpPr>
            <p:spPr bwMode="auto">
              <a:xfrm>
                <a:off x="1441" y="1272"/>
                <a:ext cx="336" cy="148"/>
              </a:xfrm>
              <a:custGeom>
                <a:avLst/>
                <a:gdLst>
                  <a:gd name="T0" fmla="*/ 204 w 911"/>
                  <a:gd name="T1" fmla="*/ 6 h 237"/>
                  <a:gd name="T2" fmla="*/ 305 w 911"/>
                  <a:gd name="T3" fmla="*/ 33 h 237"/>
                  <a:gd name="T4" fmla="*/ 405 w 911"/>
                  <a:gd name="T5" fmla="*/ 58 h 237"/>
                  <a:gd name="T6" fmla="*/ 508 w 911"/>
                  <a:gd name="T7" fmla="*/ 85 h 237"/>
                  <a:gd name="T8" fmla="*/ 609 w 911"/>
                  <a:gd name="T9" fmla="*/ 111 h 237"/>
                  <a:gd name="T10" fmla="*/ 709 w 911"/>
                  <a:gd name="T11" fmla="*/ 138 h 237"/>
                  <a:gd name="T12" fmla="*/ 258 w 911"/>
                  <a:gd name="T13" fmla="*/ 15 h 237"/>
                  <a:gd name="T14" fmla="*/ 359 w 911"/>
                  <a:gd name="T15" fmla="*/ 41 h 237"/>
                  <a:gd name="T16" fmla="*/ 459 w 911"/>
                  <a:gd name="T17" fmla="*/ 68 h 237"/>
                  <a:gd name="T18" fmla="*/ 562 w 911"/>
                  <a:gd name="T19" fmla="*/ 93 h 237"/>
                  <a:gd name="T20" fmla="*/ 663 w 911"/>
                  <a:gd name="T21" fmla="*/ 120 h 237"/>
                  <a:gd name="T22" fmla="*/ 763 w 911"/>
                  <a:gd name="T23" fmla="*/ 146 h 237"/>
                  <a:gd name="T24" fmla="*/ 810 w 911"/>
                  <a:gd name="T25" fmla="*/ 164 h 237"/>
                  <a:gd name="T26" fmla="*/ 866 w 911"/>
                  <a:gd name="T27" fmla="*/ 173 h 237"/>
                  <a:gd name="T28" fmla="*/ 136 w 911"/>
                  <a:gd name="T29" fmla="*/ 25 h 237"/>
                  <a:gd name="T30" fmla="*/ 237 w 911"/>
                  <a:gd name="T31" fmla="*/ 52 h 237"/>
                  <a:gd name="T32" fmla="*/ 337 w 911"/>
                  <a:gd name="T33" fmla="*/ 78 h 237"/>
                  <a:gd name="T34" fmla="*/ 440 w 911"/>
                  <a:gd name="T35" fmla="*/ 105 h 237"/>
                  <a:gd name="T36" fmla="*/ 541 w 911"/>
                  <a:gd name="T37" fmla="*/ 131 h 237"/>
                  <a:gd name="T38" fmla="*/ 641 w 911"/>
                  <a:gd name="T39" fmla="*/ 158 h 237"/>
                  <a:gd name="T40" fmla="*/ 190 w 911"/>
                  <a:gd name="T41" fmla="*/ 35 h 237"/>
                  <a:gd name="T42" fmla="*/ 291 w 911"/>
                  <a:gd name="T43" fmla="*/ 60 h 237"/>
                  <a:gd name="T44" fmla="*/ 394 w 911"/>
                  <a:gd name="T45" fmla="*/ 87 h 237"/>
                  <a:gd name="T46" fmla="*/ 494 w 911"/>
                  <a:gd name="T47" fmla="*/ 113 h 237"/>
                  <a:gd name="T48" fmla="*/ 595 w 911"/>
                  <a:gd name="T49" fmla="*/ 140 h 237"/>
                  <a:gd name="T50" fmla="*/ 696 w 911"/>
                  <a:gd name="T51" fmla="*/ 166 h 237"/>
                  <a:gd name="T52" fmla="*/ 744 w 911"/>
                  <a:gd name="T53" fmla="*/ 183 h 237"/>
                  <a:gd name="T54" fmla="*/ 798 w 911"/>
                  <a:gd name="T55" fmla="*/ 192 h 237"/>
                  <a:gd name="T56" fmla="*/ 68 w 911"/>
                  <a:gd name="T57" fmla="*/ 45 h 237"/>
                  <a:gd name="T58" fmla="*/ 169 w 911"/>
                  <a:gd name="T59" fmla="*/ 72 h 237"/>
                  <a:gd name="T60" fmla="*/ 272 w 911"/>
                  <a:gd name="T61" fmla="*/ 98 h 237"/>
                  <a:gd name="T62" fmla="*/ 372 w 911"/>
                  <a:gd name="T63" fmla="*/ 124 h 237"/>
                  <a:gd name="T64" fmla="*/ 473 w 911"/>
                  <a:gd name="T65" fmla="*/ 150 h 237"/>
                  <a:gd name="T66" fmla="*/ 574 w 911"/>
                  <a:gd name="T67" fmla="*/ 177 h 237"/>
                  <a:gd name="T68" fmla="*/ 122 w 911"/>
                  <a:gd name="T69" fmla="*/ 54 h 237"/>
                  <a:gd name="T70" fmla="*/ 223 w 911"/>
                  <a:gd name="T71" fmla="*/ 80 h 237"/>
                  <a:gd name="T72" fmla="*/ 326 w 911"/>
                  <a:gd name="T73" fmla="*/ 107 h 237"/>
                  <a:gd name="T74" fmla="*/ 427 w 911"/>
                  <a:gd name="T75" fmla="*/ 133 h 237"/>
                  <a:gd name="T76" fmla="*/ 527 w 911"/>
                  <a:gd name="T77" fmla="*/ 160 h 237"/>
                  <a:gd name="T78" fmla="*/ 630 w 911"/>
                  <a:gd name="T79" fmla="*/ 185 h 237"/>
                  <a:gd name="T80" fmla="*/ 676 w 911"/>
                  <a:gd name="T81" fmla="*/ 203 h 237"/>
                  <a:gd name="T82" fmla="*/ 731 w 911"/>
                  <a:gd name="T83" fmla="*/ 211 h 237"/>
                  <a:gd name="T84" fmla="*/ 0 w 911"/>
                  <a:gd name="T85" fmla="*/ 65 h 237"/>
                  <a:gd name="T86" fmla="*/ 101 w 911"/>
                  <a:gd name="T87" fmla="*/ 91 h 237"/>
                  <a:gd name="T88" fmla="*/ 204 w 911"/>
                  <a:gd name="T89" fmla="*/ 117 h 237"/>
                  <a:gd name="T90" fmla="*/ 508 w 911"/>
                  <a:gd name="T91" fmla="*/ 197 h 237"/>
                  <a:gd name="T92" fmla="*/ 55 w 911"/>
                  <a:gd name="T93" fmla="*/ 74 h 237"/>
                  <a:gd name="T94" fmla="*/ 157 w 911"/>
                  <a:gd name="T95" fmla="*/ 100 h 237"/>
                  <a:gd name="T96" fmla="*/ 459 w 911"/>
                  <a:gd name="T97" fmla="*/ 178 h 237"/>
                  <a:gd name="T98" fmla="*/ 562 w 911"/>
                  <a:gd name="T99" fmla="*/ 205 h 237"/>
                  <a:gd name="T100" fmla="*/ 609 w 911"/>
                  <a:gd name="T101" fmla="*/ 223 h 237"/>
                  <a:gd name="T102" fmla="*/ 663 w 911"/>
                  <a:gd name="T103" fmla="*/ 23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1" h="237">
                    <a:moveTo>
                      <a:pt x="204" y="6"/>
                    </a:moveTo>
                    <a:lnTo>
                      <a:pt x="258" y="20"/>
                    </a:lnTo>
                    <a:lnTo>
                      <a:pt x="258" y="15"/>
                    </a:lnTo>
                    <a:lnTo>
                      <a:pt x="204" y="0"/>
                    </a:lnTo>
                    <a:lnTo>
                      <a:pt x="204" y="6"/>
                    </a:lnTo>
                    <a:close/>
                    <a:moveTo>
                      <a:pt x="305" y="33"/>
                    </a:moveTo>
                    <a:lnTo>
                      <a:pt x="359" y="47"/>
                    </a:lnTo>
                    <a:lnTo>
                      <a:pt x="359" y="41"/>
                    </a:lnTo>
                    <a:lnTo>
                      <a:pt x="305" y="27"/>
                    </a:lnTo>
                    <a:lnTo>
                      <a:pt x="305" y="33"/>
                    </a:lnTo>
                    <a:close/>
                    <a:moveTo>
                      <a:pt x="405" y="58"/>
                    </a:moveTo>
                    <a:lnTo>
                      <a:pt x="459" y="73"/>
                    </a:lnTo>
                    <a:lnTo>
                      <a:pt x="459" y="68"/>
                    </a:lnTo>
                    <a:lnTo>
                      <a:pt x="405" y="53"/>
                    </a:lnTo>
                    <a:lnTo>
                      <a:pt x="405" y="58"/>
                    </a:lnTo>
                    <a:close/>
                    <a:moveTo>
                      <a:pt x="508" y="85"/>
                    </a:moveTo>
                    <a:lnTo>
                      <a:pt x="562" y="99"/>
                    </a:lnTo>
                    <a:lnTo>
                      <a:pt x="562" y="93"/>
                    </a:lnTo>
                    <a:lnTo>
                      <a:pt x="508" y="80"/>
                    </a:lnTo>
                    <a:lnTo>
                      <a:pt x="508" y="85"/>
                    </a:lnTo>
                    <a:close/>
                    <a:moveTo>
                      <a:pt x="609" y="111"/>
                    </a:moveTo>
                    <a:lnTo>
                      <a:pt x="663" y="126"/>
                    </a:lnTo>
                    <a:lnTo>
                      <a:pt x="663" y="120"/>
                    </a:lnTo>
                    <a:lnTo>
                      <a:pt x="609" y="106"/>
                    </a:lnTo>
                    <a:lnTo>
                      <a:pt x="609" y="111"/>
                    </a:lnTo>
                    <a:close/>
                    <a:moveTo>
                      <a:pt x="709" y="138"/>
                    </a:moveTo>
                    <a:lnTo>
                      <a:pt x="763" y="151"/>
                    </a:lnTo>
                    <a:lnTo>
                      <a:pt x="763" y="146"/>
                    </a:lnTo>
                    <a:lnTo>
                      <a:pt x="709" y="132"/>
                    </a:lnTo>
                    <a:lnTo>
                      <a:pt x="709" y="138"/>
                    </a:lnTo>
                    <a:close/>
                    <a:moveTo>
                      <a:pt x="258" y="15"/>
                    </a:moveTo>
                    <a:lnTo>
                      <a:pt x="258" y="20"/>
                    </a:lnTo>
                    <a:lnTo>
                      <a:pt x="303" y="8"/>
                    </a:lnTo>
                    <a:lnTo>
                      <a:pt x="303" y="2"/>
                    </a:lnTo>
                    <a:lnTo>
                      <a:pt x="258" y="15"/>
                    </a:lnTo>
                    <a:close/>
                    <a:moveTo>
                      <a:pt x="359" y="41"/>
                    </a:moveTo>
                    <a:lnTo>
                      <a:pt x="359" y="47"/>
                    </a:lnTo>
                    <a:lnTo>
                      <a:pt x="405" y="34"/>
                    </a:lnTo>
                    <a:lnTo>
                      <a:pt x="405" y="28"/>
                    </a:lnTo>
                    <a:lnTo>
                      <a:pt x="359" y="41"/>
                    </a:lnTo>
                    <a:close/>
                    <a:moveTo>
                      <a:pt x="459" y="68"/>
                    </a:moveTo>
                    <a:lnTo>
                      <a:pt x="459" y="73"/>
                    </a:lnTo>
                    <a:lnTo>
                      <a:pt x="506" y="60"/>
                    </a:lnTo>
                    <a:lnTo>
                      <a:pt x="506" y="54"/>
                    </a:lnTo>
                    <a:lnTo>
                      <a:pt x="459" y="68"/>
                    </a:lnTo>
                    <a:close/>
                    <a:moveTo>
                      <a:pt x="562" y="93"/>
                    </a:moveTo>
                    <a:lnTo>
                      <a:pt x="562" y="99"/>
                    </a:lnTo>
                    <a:lnTo>
                      <a:pt x="607" y="86"/>
                    </a:lnTo>
                    <a:lnTo>
                      <a:pt x="607" y="81"/>
                    </a:lnTo>
                    <a:lnTo>
                      <a:pt x="562" y="93"/>
                    </a:lnTo>
                    <a:close/>
                    <a:moveTo>
                      <a:pt x="663" y="120"/>
                    </a:moveTo>
                    <a:lnTo>
                      <a:pt x="663" y="126"/>
                    </a:lnTo>
                    <a:lnTo>
                      <a:pt x="709" y="113"/>
                    </a:lnTo>
                    <a:lnTo>
                      <a:pt x="709" y="107"/>
                    </a:lnTo>
                    <a:lnTo>
                      <a:pt x="663" y="120"/>
                    </a:lnTo>
                    <a:close/>
                    <a:moveTo>
                      <a:pt x="763" y="146"/>
                    </a:moveTo>
                    <a:lnTo>
                      <a:pt x="763" y="151"/>
                    </a:lnTo>
                    <a:lnTo>
                      <a:pt x="810" y="139"/>
                    </a:lnTo>
                    <a:lnTo>
                      <a:pt x="810" y="134"/>
                    </a:lnTo>
                    <a:lnTo>
                      <a:pt x="763" y="146"/>
                    </a:lnTo>
                    <a:close/>
                    <a:moveTo>
                      <a:pt x="810" y="164"/>
                    </a:moveTo>
                    <a:lnTo>
                      <a:pt x="866" y="178"/>
                    </a:lnTo>
                    <a:lnTo>
                      <a:pt x="866" y="173"/>
                    </a:lnTo>
                    <a:lnTo>
                      <a:pt x="810" y="159"/>
                    </a:lnTo>
                    <a:lnTo>
                      <a:pt x="810" y="164"/>
                    </a:lnTo>
                    <a:close/>
                    <a:moveTo>
                      <a:pt x="866" y="173"/>
                    </a:moveTo>
                    <a:lnTo>
                      <a:pt x="866" y="178"/>
                    </a:lnTo>
                    <a:lnTo>
                      <a:pt x="911" y="165"/>
                    </a:lnTo>
                    <a:lnTo>
                      <a:pt x="911" y="160"/>
                    </a:lnTo>
                    <a:lnTo>
                      <a:pt x="866" y="173"/>
                    </a:lnTo>
                    <a:close/>
                    <a:moveTo>
                      <a:pt x="136" y="25"/>
                    </a:moveTo>
                    <a:lnTo>
                      <a:pt x="190" y="40"/>
                    </a:lnTo>
                    <a:lnTo>
                      <a:pt x="190" y="35"/>
                    </a:lnTo>
                    <a:lnTo>
                      <a:pt x="136" y="20"/>
                    </a:lnTo>
                    <a:lnTo>
                      <a:pt x="136" y="25"/>
                    </a:lnTo>
                    <a:close/>
                    <a:moveTo>
                      <a:pt x="237" y="52"/>
                    </a:moveTo>
                    <a:lnTo>
                      <a:pt x="291" y="67"/>
                    </a:lnTo>
                    <a:lnTo>
                      <a:pt x="291" y="60"/>
                    </a:lnTo>
                    <a:lnTo>
                      <a:pt x="237" y="47"/>
                    </a:lnTo>
                    <a:lnTo>
                      <a:pt x="237" y="52"/>
                    </a:lnTo>
                    <a:close/>
                    <a:moveTo>
                      <a:pt x="337" y="78"/>
                    </a:moveTo>
                    <a:lnTo>
                      <a:pt x="394" y="92"/>
                    </a:lnTo>
                    <a:lnTo>
                      <a:pt x="394" y="87"/>
                    </a:lnTo>
                    <a:lnTo>
                      <a:pt x="337" y="73"/>
                    </a:lnTo>
                    <a:lnTo>
                      <a:pt x="337" y="78"/>
                    </a:lnTo>
                    <a:close/>
                    <a:moveTo>
                      <a:pt x="440" y="105"/>
                    </a:moveTo>
                    <a:lnTo>
                      <a:pt x="494" y="118"/>
                    </a:lnTo>
                    <a:lnTo>
                      <a:pt x="494" y="113"/>
                    </a:lnTo>
                    <a:lnTo>
                      <a:pt x="440" y="99"/>
                    </a:lnTo>
                    <a:lnTo>
                      <a:pt x="440" y="105"/>
                    </a:lnTo>
                    <a:close/>
                    <a:moveTo>
                      <a:pt x="541" y="131"/>
                    </a:moveTo>
                    <a:lnTo>
                      <a:pt x="595" y="145"/>
                    </a:lnTo>
                    <a:lnTo>
                      <a:pt x="595" y="140"/>
                    </a:lnTo>
                    <a:lnTo>
                      <a:pt x="541" y="126"/>
                    </a:lnTo>
                    <a:lnTo>
                      <a:pt x="541" y="131"/>
                    </a:lnTo>
                    <a:close/>
                    <a:moveTo>
                      <a:pt x="641" y="158"/>
                    </a:moveTo>
                    <a:lnTo>
                      <a:pt x="696" y="171"/>
                    </a:lnTo>
                    <a:lnTo>
                      <a:pt x="696" y="166"/>
                    </a:lnTo>
                    <a:lnTo>
                      <a:pt x="641" y="151"/>
                    </a:lnTo>
                    <a:lnTo>
                      <a:pt x="641" y="158"/>
                    </a:lnTo>
                    <a:close/>
                    <a:moveTo>
                      <a:pt x="190" y="35"/>
                    </a:moveTo>
                    <a:lnTo>
                      <a:pt x="190" y="40"/>
                    </a:lnTo>
                    <a:lnTo>
                      <a:pt x="235" y="27"/>
                    </a:lnTo>
                    <a:lnTo>
                      <a:pt x="235" y="21"/>
                    </a:lnTo>
                    <a:lnTo>
                      <a:pt x="190" y="35"/>
                    </a:lnTo>
                    <a:close/>
                    <a:moveTo>
                      <a:pt x="291" y="60"/>
                    </a:moveTo>
                    <a:lnTo>
                      <a:pt x="291" y="66"/>
                    </a:lnTo>
                    <a:lnTo>
                      <a:pt x="337" y="53"/>
                    </a:lnTo>
                    <a:lnTo>
                      <a:pt x="337" y="48"/>
                    </a:lnTo>
                    <a:lnTo>
                      <a:pt x="291" y="60"/>
                    </a:lnTo>
                    <a:close/>
                    <a:moveTo>
                      <a:pt x="394" y="87"/>
                    </a:moveTo>
                    <a:lnTo>
                      <a:pt x="394" y="92"/>
                    </a:lnTo>
                    <a:lnTo>
                      <a:pt x="438" y="80"/>
                    </a:lnTo>
                    <a:lnTo>
                      <a:pt x="438" y="74"/>
                    </a:lnTo>
                    <a:lnTo>
                      <a:pt x="394" y="87"/>
                    </a:lnTo>
                    <a:close/>
                    <a:moveTo>
                      <a:pt x="494" y="113"/>
                    </a:moveTo>
                    <a:lnTo>
                      <a:pt x="494" y="118"/>
                    </a:lnTo>
                    <a:lnTo>
                      <a:pt x="539" y="106"/>
                    </a:lnTo>
                    <a:lnTo>
                      <a:pt x="539" y="101"/>
                    </a:lnTo>
                    <a:lnTo>
                      <a:pt x="494" y="113"/>
                    </a:lnTo>
                    <a:close/>
                    <a:moveTo>
                      <a:pt x="595" y="140"/>
                    </a:moveTo>
                    <a:lnTo>
                      <a:pt x="595" y="145"/>
                    </a:lnTo>
                    <a:lnTo>
                      <a:pt x="641" y="132"/>
                    </a:lnTo>
                    <a:lnTo>
                      <a:pt x="641" y="127"/>
                    </a:lnTo>
                    <a:lnTo>
                      <a:pt x="595" y="140"/>
                    </a:lnTo>
                    <a:close/>
                    <a:moveTo>
                      <a:pt x="696" y="166"/>
                    </a:moveTo>
                    <a:lnTo>
                      <a:pt x="696" y="171"/>
                    </a:lnTo>
                    <a:lnTo>
                      <a:pt x="742" y="159"/>
                    </a:lnTo>
                    <a:lnTo>
                      <a:pt x="742" y="153"/>
                    </a:lnTo>
                    <a:lnTo>
                      <a:pt x="696" y="166"/>
                    </a:lnTo>
                    <a:close/>
                    <a:moveTo>
                      <a:pt x="744" y="183"/>
                    </a:moveTo>
                    <a:lnTo>
                      <a:pt x="798" y="198"/>
                    </a:lnTo>
                    <a:lnTo>
                      <a:pt x="798" y="193"/>
                    </a:lnTo>
                    <a:lnTo>
                      <a:pt x="744" y="178"/>
                    </a:lnTo>
                    <a:lnTo>
                      <a:pt x="744" y="183"/>
                    </a:lnTo>
                    <a:close/>
                    <a:moveTo>
                      <a:pt x="798" y="192"/>
                    </a:moveTo>
                    <a:lnTo>
                      <a:pt x="798" y="198"/>
                    </a:lnTo>
                    <a:lnTo>
                      <a:pt x="843" y="184"/>
                    </a:lnTo>
                    <a:lnTo>
                      <a:pt x="843" y="179"/>
                    </a:lnTo>
                    <a:lnTo>
                      <a:pt x="798" y="192"/>
                    </a:lnTo>
                    <a:close/>
                    <a:moveTo>
                      <a:pt x="68" y="45"/>
                    </a:moveTo>
                    <a:lnTo>
                      <a:pt x="122" y="59"/>
                    </a:lnTo>
                    <a:lnTo>
                      <a:pt x="122" y="54"/>
                    </a:lnTo>
                    <a:lnTo>
                      <a:pt x="68" y="40"/>
                    </a:lnTo>
                    <a:lnTo>
                      <a:pt x="68" y="45"/>
                    </a:lnTo>
                    <a:close/>
                    <a:moveTo>
                      <a:pt x="169" y="72"/>
                    </a:moveTo>
                    <a:lnTo>
                      <a:pt x="223" y="85"/>
                    </a:lnTo>
                    <a:lnTo>
                      <a:pt x="223" y="80"/>
                    </a:lnTo>
                    <a:lnTo>
                      <a:pt x="169" y="67"/>
                    </a:lnTo>
                    <a:lnTo>
                      <a:pt x="169" y="72"/>
                    </a:lnTo>
                    <a:close/>
                    <a:moveTo>
                      <a:pt x="272" y="98"/>
                    </a:moveTo>
                    <a:lnTo>
                      <a:pt x="326" y="112"/>
                    </a:lnTo>
                    <a:lnTo>
                      <a:pt x="326" y="107"/>
                    </a:lnTo>
                    <a:lnTo>
                      <a:pt x="272" y="92"/>
                    </a:lnTo>
                    <a:lnTo>
                      <a:pt x="272" y="98"/>
                    </a:lnTo>
                    <a:close/>
                    <a:moveTo>
                      <a:pt x="372" y="124"/>
                    </a:moveTo>
                    <a:lnTo>
                      <a:pt x="427" y="138"/>
                    </a:lnTo>
                    <a:lnTo>
                      <a:pt x="427" y="133"/>
                    </a:lnTo>
                    <a:lnTo>
                      <a:pt x="372" y="118"/>
                    </a:lnTo>
                    <a:lnTo>
                      <a:pt x="372" y="124"/>
                    </a:lnTo>
                    <a:close/>
                    <a:moveTo>
                      <a:pt x="473" y="150"/>
                    </a:moveTo>
                    <a:lnTo>
                      <a:pt x="527" y="165"/>
                    </a:lnTo>
                    <a:lnTo>
                      <a:pt x="527" y="160"/>
                    </a:lnTo>
                    <a:lnTo>
                      <a:pt x="473" y="145"/>
                    </a:lnTo>
                    <a:lnTo>
                      <a:pt x="473" y="150"/>
                    </a:lnTo>
                    <a:close/>
                    <a:moveTo>
                      <a:pt x="574" y="177"/>
                    </a:moveTo>
                    <a:lnTo>
                      <a:pt x="630" y="191"/>
                    </a:lnTo>
                    <a:lnTo>
                      <a:pt x="630" y="185"/>
                    </a:lnTo>
                    <a:lnTo>
                      <a:pt x="574" y="171"/>
                    </a:lnTo>
                    <a:lnTo>
                      <a:pt x="574" y="177"/>
                    </a:lnTo>
                    <a:close/>
                    <a:moveTo>
                      <a:pt x="122" y="54"/>
                    </a:moveTo>
                    <a:lnTo>
                      <a:pt x="122" y="59"/>
                    </a:lnTo>
                    <a:lnTo>
                      <a:pt x="169" y="47"/>
                    </a:lnTo>
                    <a:lnTo>
                      <a:pt x="169" y="41"/>
                    </a:lnTo>
                    <a:lnTo>
                      <a:pt x="122" y="54"/>
                    </a:lnTo>
                    <a:close/>
                    <a:moveTo>
                      <a:pt x="223" y="80"/>
                    </a:moveTo>
                    <a:lnTo>
                      <a:pt x="223" y="85"/>
                    </a:lnTo>
                    <a:lnTo>
                      <a:pt x="270" y="73"/>
                    </a:lnTo>
                    <a:lnTo>
                      <a:pt x="270" y="68"/>
                    </a:lnTo>
                    <a:lnTo>
                      <a:pt x="223" y="80"/>
                    </a:lnTo>
                    <a:close/>
                    <a:moveTo>
                      <a:pt x="326" y="107"/>
                    </a:moveTo>
                    <a:lnTo>
                      <a:pt x="326" y="112"/>
                    </a:lnTo>
                    <a:lnTo>
                      <a:pt x="370" y="99"/>
                    </a:lnTo>
                    <a:lnTo>
                      <a:pt x="370" y="93"/>
                    </a:lnTo>
                    <a:lnTo>
                      <a:pt x="326" y="107"/>
                    </a:lnTo>
                    <a:close/>
                    <a:moveTo>
                      <a:pt x="427" y="133"/>
                    </a:moveTo>
                    <a:lnTo>
                      <a:pt x="427" y="138"/>
                    </a:lnTo>
                    <a:lnTo>
                      <a:pt x="471" y="126"/>
                    </a:lnTo>
                    <a:lnTo>
                      <a:pt x="471" y="120"/>
                    </a:lnTo>
                    <a:lnTo>
                      <a:pt x="427" y="133"/>
                    </a:lnTo>
                    <a:close/>
                    <a:moveTo>
                      <a:pt x="527" y="160"/>
                    </a:moveTo>
                    <a:lnTo>
                      <a:pt x="527" y="165"/>
                    </a:lnTo>
                    <a:lnTo>
                      <a:pt x="574" y="151"/>
                    </a:lnTo>
                    <a:lnTo>
                      <a:pt x="574" y="146"/>
                    </a:lnTo>
                    <a:lnTo>
                      <a:pt x="527" y="160"/>
                    </a:lnTo>
                    <a:close/>
                    <a:moveTo>
                      <a:pt x="630" y="185"/>
                    </a:moveTo>
                    <a:lnTo>
                      <a:pt x="630" y="191"/>
                    </a:lnTo>
                    <a:lnTo>
                      <a:pt x="674" y="178"/>
                    </a:lnTo>
                    <a:lnTo>
                      <a:pt x="674" y="173"/>
                    </a:lnTo>
                    <a:lnTo>
                      <a:pt x="630" y="185"/>
                    </a:lnTo>
                    <a:close/>
                    <a:moveTo>
                      <a:pt x="676" y="203"/>
                    </a:moveTo>
                    <a:lnTo>
                      <a:pt x="731" y="217"/>
                    </a:lnTo>
                    <a:lnTo>
                      <a:pt x="731" y="211"/>
                    </a:lnTo>
                    <a:lnTo>
                      <a:pt x="676" y="198"/>
                    </a:lnTo>
                    <a:lnTo>
                      <a:pt x="676" y="203"/>
                    </a:lnTo>
                    <a:close/>
                    <a:moveTo>
                      <a:pt x="731" y="211"/>
                    </a:moveTo>
                    <a:lnTo>
                      <a:pt x="731" y="217"/>
                    </a:lnTo>
                    <a:lnTo>
                      <a:pt x="775" y="204"/>
                    </a:lnTo>
                    <a:lnTo>
                      <a:pt x="775" y="199"/>
                    </a:lnTo>
                    <a:lnTo>
                      <a:pt x="731" y="211"/>
                    </a:lnTo>
                    <a:close/>
                    <a:moveTo>
                      <a:pt x="0" y="65"/>
                    </a:moveTo>
                    <a:lnTo>
                      <a:pt x="55" y="79"/>
                    </a:lnTo>
                    <a:lnTo>
                      <a:pt x="55" y="74"/>
                    </a:lnTo>
                    <a:lnTo>
                      <a:pt x="0" y="59"/>
                    </a:lnTo>
                    <a:lnTo>
                      <a:pt x="0" y="65"/>
                    </a:lnTo>
                    <a:close/>
                    <a:moveTo>
                      <a:pt x="101" y="91"/>
                    </a:moveTo>
                    <a:lnTo>
                      <a:pt x="157" y="105"/>
                    </a:lnTo>
                    <a:lnTo>
                      <a:pt x="157" y="100"/>
                    </a:lnTo>
                    <a:lnTo>
                      <a:pt x="101" y="85"/>
                    </a:lnTo>
                    <a:lnTo>
                      <a:pt x="101" y="91"/>
                    </a:lnTo>
                    <a:close/>
                    <a:moveTo>
                      <a:pt x="204" y="117"/>
                    </a:moveTo>
                    <a:lnTo>
                      <a:pt x="459" y="184"/>
                    </a:lnTo>
                    <a:lnTo>
                      <a:pt x="459" y="178"/>
                    </a:lnTo>
                    <a:lnTo>
                      <a:pt x="204" y="112"/>
                    </a:lnTo>
                    <a:lnTo>
                      <a:pt x="204" y="117"/>
                    </a:lnTo>
                    <a:close/>
                    <a:moveTo>
                      <a:pt x="508" y="197"/>
                    </a:moveTo>
                    <a:lnTo>
                      <a:pt x="562" y="210"/>
                    </a:lnTo>
                    <a:lnTo>
                      <a:pt x="562" y="205"/>
                    </a:lnTo>
                    <a:lnTo>
                      <a:pt x="508" y="191"/>
                    </a:lnTo>
                    <a:lnTo>
                      <a:pt x="508" y="197"/>
                    </a:lnTo>
                    <a:close/>
                    <a:moveTo>
                      <a:pt x="55" y="74"/>
                    </a:moveTo>
                    <a:lnTo>
                      <a:pt x="55" y="79"/>
                    </a:lnTo>
                    <a:lnTo>
                      <a:pt x="101" y="67"/>
                    </a:lnTo>
                    <a:lnTo>
                      <a:pt x="101" y="60"/>
                    </a:lnTo>
                    <a:lnTo>
                      <a:pt x="55" y="74"/>
                    </a:lnTo>
                    <a:close/>
                    <a:moveTo>
                      <a:pt x="157" y="100"/>
                    </a:moveTo>
                    <a:lnTo>
                      <a:pt x="157" y="105"/>
                    </a:lnTo>
                    <a:lnTo>
                      <a:pt x="202" y="92"/>
                    </a:lnTo>
                    <a:lnTo>
                      <a:pt x="202" y="87"/>
                    </a:lnTo>
                    <a:lnTo>
                      <a:pt x="157" y="100"/>
                    </a:lnTo>
                    <a:close/>
                    <a:moveTo>
                      <a:pt x="459" y="178"/>
                    </a:moveTo>
                    <a:lnTo>
                      <a:pt x="459" y="184"/>
                    </a:lnTo>
                    <a:lnTo>
                      <a:pt x="506" y="171"/>
                    </a:lnTo>
                    <a:lnTo>
                      <a:pt x="506" y="166"/>
                    </a:lnTo>
                    <a:lnTo>
                      <a:pt x="459" y="178"/>
                    </a:lnTo>
                    <a:close/>
                    <a:moveTo>
                      <a:pt x="562" y="205"/>
                    </a:moveTo>
                    <a:lnTo>
                      <a:pt x="562" y="210"/>
                    </a:lnTo>
                    <a:lnTo>
                      <a:pt x="607" y="198"/>
                    </a:lnTo>
                    <a:lnTo>
                      <a:pt x="607" y="193"/>
                    </a:lnTo>
                    <a:lnTo>
                      <a:pt x="562" y="205"/>
                    </a:lnTo>
                    <a:close/>
                    <a:moveTo>
                      <a:pt x="609" y="223"/>
                    </a:moveTo>
                    <a:lnTo>
                      <a:pt x="663" y="237"/>
                    </a:lnTo>
                    <a:lnTo>
                      <a:pt x="663" y="231"/>
                    </a:lnTo>
                    <a:lnTo>
                      <a:pt x="609" y="217"/>
                    </a:lnTo>
                    <a:lnTo>
                      <a:pt x="609" y="223"/>
                    </a:lnTo>
                    <a:close/>
                    <a:moveTo>
                      <a:pt x="663" y="231"/>
                    </a:moveTo>
                    <a:lnTo>
                      <a:pt x="663" y="237"/>
                    </a:lnTo>
                    <a:lnTo>
                      <a:pt x="707" y="224"/>
                    </a:lnTo>
                    <a:lnTo>
                      <a:pt x="707" y="219"/>
                    </a:lnTo>
                    <a:lnTo>
                      <a:pt x="663" y="231"/>
                    </a:lnTo>
                    <a:close/>
                  </a:path>
                </a:pathLst>
              </a:custGeom>
              <a:solidFill>
                <a:srgbClr val="969696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50273" name="Freeform 33"/>
              <p:cNvSpPr>
                <a:spLocks/>
              </p:cNvSpPr>
              <p:nvPr/>
            </p:nvSpPr>
            <p:spPr bwMode="auto">
              <a:xfrm>
                <a:off x="1405" y="1313"/>
                <a:ext cx="286" cy="140"/>
              </a:xfrm>
              <a:custGeom>
                <a:avLst/>
                <a:gdLst>
                  <a:gd name="T0" fmla="*/ 0 w 774"/>
                  <a:gd name="T1" fmla="*/ 25 h 223"/>
                  <a:gd name="T2" fmla="*/ 774 w 774"/>
                  <a:gd name="T3" fmla="*/ 223 h 223"/>
                  <a:gd name="T4" fmla="*/ 774 w 774"/>
                  <a:gd name="T5" fmla="*/ 197 h 223"/>
                  <a:gd name="T6" fmla="*/ 0 w 774"/>
                  <a:gd name="T7" fmla="*/ 0 h 223"/>
                  <a:gd name="T8" fmla="*/ 0 w 774"/>
                  <a:gd name="T9" fmla="*/ 2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223">
                    <a:moveTo>
                      <a:pt x="0" y="25"/>
                    </a:moveTo>
                    <a:lnTo>
                      <a:pt x="774" y="223"/>
                    </a:lnTo>
                    <a:lnTo>
                      <a:pt x="774" y="197"/>
                    </a:lnTo>
                    <a:lnTo>
                      <a:pt x="0" y="0"/>
                    </a:lnTo>
                    <a:lnTo>
                      <a:pt x="0" y="25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50275" name="Group 35"/>
              <p:cNvGrpSpPr>
                <a:grpSpLocks/>
              </p:cNvGrpSpPr>
              <p:nvPr/>
            </p:nvGrpSpPr>
            <p:grpSpPr bwMode="auto">
              <a:xfrm>
                <a:off x="1578" y="860"/>
                <a:ext cx="410" cy="459"/>
                <a:chOff x="4497" y="5857"/>
                <a:chExt cx="555" cy="734"/>
              </a:xfrm>
            </p:grpSpPr>
            <p:sp>
              <p:nvSpPr>
                <p:cNvPr id="650276" name="Freeform 36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33CCCC"/>
                </a:solidFill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77" name="Freeform 37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F2FF">
                        <a:gamma/>
                        <a:tint val="0"/>
                        <a:invGamma/>
                      </a:srgbClr>
                    </a:gs>
                    <a:gs pos="100000">
                      <a:srgbClr val="DDF2FF"/>
                    </a:gs>
                  </a:gsLst>
                  <a:path path="rect">
                    <a:fillToRect l="50000" t="50000" r="50000" b="50000"/>
                  </a:path>
                </a:gradFill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78" name="Freeform 38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50279" name="Group 39"/>
            <p:cNvGrpSpPr>
              <a:grpSpLocks/>
            </p:cNvGrpSpPr>
            <p:nvPr/>
          </p:nvGrpSpPr>
          <p:grpSpPr bwMode="auto">
            <a:xfrm>
              <a:off x="4467" y="875"/>
              <a:ext cx="512" cy="684"/>
              <a:chOff x="1090" y="7708"/>
              <a:chExt cx="1027" cy="1503"/>
            </a:xfrm>
          </p:grpSpPr>
          <p:sp>
            <p:nvSpPr>
              <p:cNvPr id="650280" name="Freeform 40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33CCCC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50281" name="Group 41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650282" name="Freeform 42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3" name="Freeform 43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4" name="Freeform 44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5" name="Freeform 45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6" name="Freeform 46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7" name="Freeform 47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8" name="Freeform 48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89" name="Freeform 49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90" name="Freeform 50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50291" name="Freeform 51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33CCCC"/>
                </a:solidFill>
                <a:ln w="28575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50269" name="Freeform 29"/>
            <p:cNvSpPr>
              <a:spLocks/>
            </p:cNvSpPr>
            <p:nvPr/>
          </p:nvSpPr>
          <p:spPr bwMode="auto">
            <a:xfrm>
              <a:off x="1666" y="2000"/>
              <a:ext cx="2399" cy="1158"/>
            </a:xfrm>
            <a:custGeom>
              <a:avLst/>
              <a:gdLst>
                <a:gd name="T0" fmla="*/ 0 w 3401"/>
                <a:gd name="T1" fmla="*/ 0 h 1851"/>
                <a:gd name="T2" fmla="*/ 0 w 3401"/>
                <a:gd name="T3" fmla="*/ 1532 h 1851"/>
                <a:gd name="T4" fmla="*/ 1367 w 3401"/>
                <a:gd name="T5" fmla="*/ 1784 h 1851"/>
                <a:gd name="T6" fmla="*/ 3395 w 3401"/>
                <a:gd name="T7" fmla="*/ 1554 h 1851"/>
                <a:gd name="T8" fmla="*/ 3401 w 3401"/>
                <a:gd name="T9" fmla="*/ 4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1" h="1851">
                  <a:moveTo>
                    <a:pt x="0" y="0"/>
                  </a:moveTo>
                  <a:lnTo>
                    <a:pt x="0" y="1532"/>
                  </a:lnTo>
                  <a:cubicBezTo>
                    <a:pt x="228" y="1829"/>
                    <a:pt x="801" y="1780"/>
                    <a:pt x="1367" y="1784"/>
                  </a:cubicBezTo>
                  <a:cubicBezTo>
                    <a:pt x="1934" y="1787"/>
                    <a:pt x="3105" y="1851"/>
                    <a:pt x="3395" y="1554"/>
                  </a:cubicBezTo>
                  <a:lnTo>
                    <a:pt x="3401" y="4"/>
                  </a:lnTo>
                </a:path>
              </a:pathLst>
            </a:custGeom>
            <a:noFill/>
            <a:ln w="38100" cmpd="sng">
              <a:solidFill>
                <a:schemeClr val="folHlink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50265" name="Text Box 25"/>
            <p:cNvSpPr txBox="1">
              <a:spLocks noChangeArrowheads="1"/>
            </p:cNvSpPr>
            <p:nvPr/>
          </p:nvSpPr>
          <p:spPr bwMode="auto">
            <a:xfrm>
              <a:off x="2455" y="3237"/>
              <a:ext cx="1046" cy="20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400" b="1">
                  <a:solidFill>
                    <a:srgbClr val="CC3300"/>
                  </a:solidFill>
                  <a:ea typeface="SimSun" panose="02010600030101010101" pitchFamily="2" charset="-122"/>
                </a:rPr>
                <a:t>Internet</a:t>
              </a:r>
              <a:endParaRPr lang="ru-RU" altLang="ru-RU" sz="2400">
                <a:solidFill>
                  <a:srgbClr val="CC3300"/>
                </a:solidFill>
              </a:endParaRPr>
            </a:p>
          </p:txBody>
        </p:sp>
        <p:sp>
          <p:nvSpPr>
            <p:cNvPr id="650264" name="Text Box 24"/>
            <p:cNvSpPr txBox="1">
              <a:spLocks noChangeArrowheads="1"/>
            </p:cNvSpPr>
            <p:nvPr/>
          </p:nvSpPr>
          <p:spPr bwMode="auto">
            <a:xfrm>
              <a:off x="2327" y="2755"/>
              <a:ext cx="1255" cy="22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ru-RU" altLang="zh-CN" sz="1800" b="1" i="1">
                  <a:solidFill>
                    <a:srgbClr val="006666"/>
                  </a:solidFill>
                </a:rPr>
                <a:t>ТСР-соединение</a:t>
              </a:r>
              <a:endParaRPr lang="ru-RU" altLang="ru-RU" sz="1800" b="1" i="1">
                <a:solidFill>
                  <a:srgbClr val="006666"/>
                </a:solidFill>
              </a:endParaRPr>
            </a:p>
          </p:txBody>
        </p:sp>
        <p:sp>
          <p:nvSpPr>
            <p:cNvPr id="650385" name="Text Box 145"/>
            <p:cNvSpPr txBox="1">
              <a:spLocks noChangeArrowheads="1"/>
            </p:cNvSpPr>
            <p:nvPr/>
          </p:nvSpPr>
          <p:spPr bwMode="auto">
            <a:xfrm>
              <a:off x="4035" y="2174"/>
              <a:ext cx="1056" cy="27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ru-RU" altLang="zh-CN" sz="1800" i="1">
                  <a:solidFill>
                    <a:srgbClr val="006666"/>
                  </a:solidFill>
                </a:rPr>
                <a:t>Операционная система</a:t>
              </a:r>
              <a:endParaRPr lang="ru-RU" altLang="ru-RU" sz="1800">
                <a:solidFill>
                  <a:srgbClr val="006666"/>
                </a:solidFill>
              </a:endParaRPr>
            </a:p>
          </p:txBody>
        </p:sp>
        <p:sp>
          <p:nvSpPr>
            <p:cNvPr id="650388" name="Text Box 148"/>
            <p:cNvSpPr txBox="1">
              <a:spLocks noChangeArrowheads="1"/>
            </p:cNvSpPr>
            <p:nvPr/>
          </p:nvSpPr>
          <p:spPr bwMode="auto">
            <a:xfrm>
              <a:off x="3950" y="1689"/>
              <a:ext cx="761" cy="28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chemeClr val="hlink"/>
                  </a:solidFill>
                </a:rPr>
                <a:t>Доставка данных</a:t>
              </a:r>
              <a:endParaRPr lang="ru-RU" altLang="ru-RU" sz="1800">
                <a:solidFill>
                  <a:schemeClr val="hlink"/>
                </a:solidFill>
              </a:endParaRPr>
            </a:p>
          </p:txBody>
        </p:sp>
        <p:sp>
          <p:nvSpPr>
            <p:cNvPr id="650389" name="Oval 149"/>
            <p:cNvSpPr>
              <a:spLocks noChangeArrowheads="1"/>
            </p:cNvSpPr>
            <p:nvPr/>
          </p:nvSpPr>
          <p:spPr bwMode="auto">
            <a:xfrm>
              <a:off x="1554" y="1163"/>
              <a:ext cx="1289" cy="565"/>
            </a:xfrm>
            <a:prstGeom prst="ellipse">
              <a:avLst/>
            </a:prstGeom>
            <a:gradFill rotWithShape="1">
              <a:gsLst>
                <a:gs pos="0">
                  <a:srgbClr val="91E5E3">
                    <a:gamma/>
                    <a:tint val="0"/>
                    <a:invGamma/>
                  </a:srgbClr>
                </a:gs>
                <a:gs pos="100000">
                  <a:srgbClr val="91E5E3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0066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50390" name="Text Box 150"/>
            <p:cNvSpPr txBox="1">
              <a:spLocks noChangeArrowheads="1"/>
            </p:cNvSpPr>
            <p:nvPr/>
          </p:nvSpPr>
          <p:spPr bwMode="auto">
            <a:xfrm>
              <a:off x="1688" y="1305"/>
              <a:ext cx="1037" cy="28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Управляющее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>
                  <a:solidFill>
                    <a:srgbClr val="CC3300"/>
                  </a:solidFill>
                  <a:latin typeface="Arial Narrow" panose="020B0606020202030204" pitchFamily="34" charset="0"/>
                </a:rPr>
                <a:t>соединение</a:t>
              </a:r>
              <a:endParaRPr lang="ru-RU" altLang="ru-RU" sz="1800">
                <a:solidFill>
                  <a:srgbClr val="CC3300"/>
                </a:solidFill>
              </a:endParaRPr>
            </a:p>
          </p:txBody>
        </p:sp>
        <p:sp>
          <p:nvSpPr>
            <p:cNvPr id="650268" name="Freeform 28"/>
            <p:cNvSpPr>
              <a:spLocks/>
            </p:cNvSpPr>
            <p:nvPr/>
          </p:nvSpPr>
          <p:spPr bwMode="auto">
            <a:xfrm>
              <a:off x="2233" y="1501"/>
              <a:ext cx="1387" cy="1621"/>
            </a:xfrm>
            <a:custGeom>
              <a:avLst/>
              <a:gdLst>
                <a:gd name="T0" fmla="*/ 0 w 1387"/>
                <a:gd name="T1" fmla="*/ 227 h 1621"/>
                <a:gd name="T2" fmla="*/ 2 w 1387"/>
                <a:gd name="T3" fmla="*/ 1341 h 1621"/>
                <a:gd name="T4" fmla="*/ 559 w 1387"/>
                <a:gd name="T5" fmla="*/ 1562 h 1621"/>
                <a:gd name="T6" fmla="*/ 1385 w 1387"/>
                <a:gd name="T7" fmla="*/ 1360 h 1621"/>
                <a:gd name="T8" fmla="*/ 1387 w 1387"/>
                <a:gd name="T9" fmla="*/ 0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7" h="1621">
                  <a:moveTo>
                    <a:pt x="0" y="227"/>
                  </a:moveTo>
                  <a:lnTo>
                    <a:pt x="2" y="1341"/>
                  </a:lnTo>
                  <a:cubicBezTo>
                    <a:pt x="95" y="1563"/>
                    <a:pt x="328" y="1559"/>
                    <a:pt x="559" y="1562"/>
                  </a:cubicBezTo>
                  <a:cubicBezTo>
                    <a:pt x="789" y="1565"/>
                    <a:pt x="1267" y="1621"/>
                    <a:pt x="1385" y="1360"/>
                  </a:cubicBezTo>
                  <a:lnTo>
                    <a:pt x="1387" y="0"/>
                  </a:lnTo>
                </a:path>
              </a:pathLst>
            </a:custGeom>
            <a:noFill/>
            <a:ln w="38100" cmpd="sng">
              <a:solidFill>
                <a:srgbClr val="006666"/>
              </a:solidFill>
              <a:round/>
              <a:headEnd type="triangl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50392" name="Text Box 152"/>
          <p:cNvSpPr txBox="1">
            <a:spLocks noChangeArrowheads="1"/>
          </p:cNvSpPr>
          <p:nvPr/>
        </p:nvSpPr>
        <p:spPr bwMode="auto">
          <a:xfrm>
            <a:off x="0" y="6162675"/>
            <a:ext cx="9144000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>
                <a:solidFill>
                  <a:srgbClr val="800080"/>
                </a:solidFill>
              </a:rPr>
              <a:t>Рис.14.6. Соединение ТСР-протокола </a:t>
            </a:r>
          </a:p>
        </p:txBody>
      </p:sp>
      <p:sp>
        <p:nvSpPr>
          <p:cNvPr id="650395" name="Text Box 15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250825" y="1541463"/>
            <a:ext cx="8604250" cy="4789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Для поддержания управляющего FTP-соединения используется TELNET-протокол в рамках NVT-интерфейса.</a:t>
            </a:r>
          </a:p>
          <a:p>
            <a:r>
              <a:rPr lang="ru-RU" altLang="ru-RU">
                <a:solidFill>
                  <a:srgbClr val="800080"/>
                </a:solidFill>
              </a:rPr>
              <a:t>Механизм связи с портами различается для клиента и сервера. FTP-сервер работает на известных (</a:t>
            </a:r>
            <a:r>
              <a:rPr lang="en-US" altLang="ru-RU">
                <a:solidFill>
                  <a:srgbClr val="800080"/>
                </a:solidFill>
              </a:rPr>
              <a:t>well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known</a:t>
            </a:r>
            <a:r>
              <a:rPr lang="ru-RU" altLang="ru-RU">
                <a:solidFill>
                  <a:srgbClr val="800080"/>
                </a:solidFill>
              </a:rPr>
              <a:t>) пόртах 21 (управляющее соединение) и 20 (соединение для доставки данных). FTP-абонент может выбрать и согласовать на локальной ПЭВМ номера пόртов, что позволяет ему поддерживать несколько FTP-соединений с одним сервером. </a:t>
            </a:r>
          </a:p>
        </p:txBody>
      </p:sp>
      <p:sp>
        <p:nvSpPr>
          <p:cNvPr id="65126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1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14.7. </a:t>
            </a:r>
            <a:r>
              <a:rPr lang="ru-RU" altLang="ru-RU" sz="2400" b="1">
                <a:solidFill>
                  <a:srgbClr val="CC0000"/>
                </a:solidFill>
              </a:rPr>
              <a:t>Команды FTP-протокола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0" y="1603375"/>
            <a:ext cx="9144000" cy="5045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500">
                <a:solidFill>
                  <a:srgbClr val="800080"/>
                </a:solidFill>
              </a:rPr>
              <a:t>Процедурная характеристика FTP-протокола достаточно проста. Абонент направляет серверу текстовые команды, состоящие из имени команды и, факультативно, параметров (рис.14.7).</a:t>
            </a:r>
          </a:p>
          <a:p>
            <a:r>
              <a:rPr lang="ru-RU" altLang="ru-RU" sz="2500">
                <a:solidFill>
                  <a:srgbClr val="800080"/>
                </a:solidFill>
              </a:rPr>
              <a:t>На эти команды сервер посылает ответы — текстовые строки, которые для удобства использования в программах начинаются с символов трехзначного кода, а далее идет текст, раскрывающий значение кода. Трехзначный код ответа интерпретируется поразрядно. Первый символ определяет общий тип ответа: положительный (1...3) или отрицательный (4...5), промежуточный (1, 2, 4) или окончательный (3, 5); второй — указывает на причину ошибки; третий — конкретизирует событие. 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619" name="Group 307"/>
          <p:cNvGraphicFramePr>
            <a:graphicFrameLocks noGrp="1"/>
          </p:cNvGraphicFramePr>
          <p:nvPr/>
        </p:nvGraphicFramePr>
        <p:xfrm>
          <a:off x="223838" y="1360488"/>
          <a:ext cx="8666162" cy="4256087"/>
        </p:xfrm>
        <a:graphic>
          <a:graphicData uri="http://schemas.openxmlformats.org/drawingml/2006/table">
            <a:tbl>
              <a:tblPr/>
              <a:tblGrid>
                <a:gridCol w="1341437">
                  <a:extLst>
                    <a:ext uri="{9D8B030D-6E8A-4147-A177-3AD203B41FA5}">
                      <a16:colId xmlns:a16="http://schemas.microsoft.com/office/drawing/2014/main" val="3658694190"/>
                    </a:ext>
                  </a:extLst>
                </a:gridCol>
                <a:gridCol w="1577975">
                  <a:extLst>
                    <a:ext uri="{9D8B030D-6E8A-4147-A177-3AD203B41FA5}">
                      <a16:colId xmlns:a16="http://schemas.microsoft.com/office/drawing/2014/main" val="2852151841"/>
                    </a:ext>
                  </a:extLst>
                </a:gridCol>
                <a:gridCol w="5746750">
                  <a:extLst>
                    <a:ext uri="{9D8B030D-6E8A-4147-A177-3AD203B41FA5}">
                      <a16:colId xmlns:a16="http://schemas.microsoft.com/office/drawing/2014/main" val="2714255382"/>
                    </a:ext>
                  </a:extLst>
                </a:gridCol>
              </a:tblGrid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Команда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Параметры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 а з н а ч е н и 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6003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ABOR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Завершает соединение FTP и доставку данных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5407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filelist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Завершает список файлов и каталогов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88980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password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Передает пароль клиента серверу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299358"/>
                  </a:ext>
                </a:extLst>
              </a:tr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PORT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n1, n2, n3,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n4, n5, n6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Передает серверу адрес протокола IP (первые четыре байта) и адрес порта клиента (последние два байта)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25357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QUIT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 отключение от сервера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733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Запрашивает прием файла с сервера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75305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filename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Запрашивает доставку файла на сервер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00235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66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Запрашивает тип ОС сервера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3115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Назначает тип файла: А - ASCII, I - изображение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01590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username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Передает имя пользователя на сервер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99924"/>
                  </a:ext>
                </a:extLst>
              </a:tr>
            </a:tbl>
          </a:graphicData>
        </a:graphic>
      </p:graphicFrame>
      <p:sp>
        <p:nvSpPr>
          <p:cNvPr id="653620" name="Text Box 308"/>
          <p:cNvSpPr txBox="1">
            <a:spLocks noChangeArrowheads="1"/>
          </p:cNvSpPr>
          <p:nvPr/>
        </p:nvSpPr>
        <p:spPr bwMode="auto">
          <a:xfrm>
            <a:off x="0" y="5988050"/>
            <a:ext cx="9144000" cy="4206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>
                <a:solidFill>
                  <a:srgbClr val="800080"/>
                </a:solidFill>
              </a:rPr>
              <a:t>Рис.14.7. Команды FTP-протокола</a:t>
            </a:r>
            <a:endParaRPr lang="ru-RU" altLang="ru-RU" sz="2400">
              <a:solidFill>
                <a:srgbClr val="800080"/>
              </a:solidFill>
            </a:endParaRPr>
          </a:p>
        </p:txBody>
      </p:sp>
      <p:sp>
        <p:nvSpPr>
          <p:cNvPr id="653621" name="Text Box 309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9" name="Text Box 3"/>
          <p:cNvSpPr txBox="1">
            <a:spLocks noChangeArrowheads="1"/>
          </p:cNvSpPr>
          <p:nvPr/>
        </p:nvSpPr>
        <p:spPr bwMode="auto">
          <a:xfrm>
            <a:off x="0" y="1203325"/>
            <a:ext cx="9144000" cy="5437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700" b="1">
                <a:solidFill>
                  <a:srgbClr val="800080"/>
                </a:solidFill>
              </a:rPr>
              <a:t>FTP-протокол для интерактивного доступа</a:t>
            </a:r>
            <a:r>
              <a:rPr lang="ru-RU" altLang="ru-RU" sz="2700">
                <a:solidFill>
                  <a:srgbClr val="800080"/>
                </a:solidFill>
              </a:rPr>
              <a:t>. Для пользователя интерактивный режим FTP-протокола выглядит как самостоятельная “командная программная оболочка”. При вызове FTP-протокола с помощью командной строки появляется приглашение “</a:t>
            </a:r>
            <a:r>
              <a:rPr lang="ru-RU" altLang="ru-RU" sz="2700" i="1">
                <a:solidFill>
                  <a:srgbClr val="800080"/>
                </a:solidFill>
              </a:rPr>
              <a:t>FTP</a:t>
            </a:r>
            <a:r>
              <a:rPr lang="ru-RU" altLang="ru-RU" sz="2700" i="1">
                <a:solidFill>
                  <a:srgbClr val="800080"/>
                </a:solidFill>
                <a:sym typeface="Symbol" panose="05050102010706020507" pitchFamily="18" charset="2"/>
              </a:rPr>
              <a:t></a:t>
            </a:r>
            <a:r>
              <a:rPr lang="ru-RU" altLang="ru-RU" sz="2700">
                <a:solidFill>
                  <a:srgbClr val="800080"/>
                </a:solidFill>
              </a:rPr>
              <a:t>“, после которого могут вводиться различные команды (рис.14.8).</a:t>
            </a:r>
          </a:p>
          <a:p>
            <a:r>
              <a:rPr lang="ru-RU" altLang="ru-RU" sz="2700">
                <a:solidFill>
                  <a:srgbClr val="800080"/>
                </a:solidFill>
              </a:rPr>
              <a:t>Для получения информации обо всех (или об одной) командах FTP необходимо ввести команду “</a:t>
            </a:r>
            <a:r>
              <a:rPr lang="en-GB" altLang="ru-RU" sz="2700" i="1">
                <a:solidFill>
                  <a:srgbClr val="800080"/>
                </a:solidFill>
              </a:rPr>
              <a:t>help</a:t>
            </a:r>
            <a:r>
              <a:rPr lang="en-GB" altLang="ru-RU" sz="2700">
                <a:solidFill>
                  <a:srgbClr val="800080"/>
                </a:solidFill>
              </a:rPr>
              <a:t> </a:t>
            </a:r>
            <a:r>
              <a:rPr lang="ru-RU" altLang="ru-RU" sz="2700" i="1">
                <a:solidFill>
                  <a:srgbClr val="800080"/>
                </a:solidFill>
                <a:sym typeface="Symbol" panose="05050102010706020507" pitchFamily="18" charset="2"/>
              </a:rPr>
              <a:t></a:t>
            </a:r>
            <a:r>
              <a:rPr lang="ru-RU" altLang="ru-RU" sz="2700" i="1">
                <a:solidFill>
                  <a:srgbClr val="800080"/>
                </a:solidFill>
              </a:rPr>
              <a:t>имя команды</a:t>
            </a:r>
            <a:r>
              <a:rPr lang="ru-RU" altLang="ru-RU" sz="2700" i="1">
                <a:solidFill>
                  <a:srgbClr val="800080"/>
                </a:solidFill>
                <a:sym typeface="Symbol" panose="05050102010706020507" pitchFamily="18" charset="2"/>
              </a:rPr>
              <a:t></a:t>
            </a:r>
            <a:r>
              <a:rPr lang="ru-RU" altLang="ru-RU" sz="2700">
                <a:solidFill>
                  <a:srgbClr val="800080"/>
                </a:solidFill>
              </a:rPr>
              <a:t>”. Если команда</a:t>
            </a:r>
            <a:r>
              <a:rPr lang="ru-RU" altLang="ru-RU" sz="2700" i="1">
                <a:solidFill>
                  <a:srgbClr val="800080"/>
                </a:solidFill>
              </a:rPr>
              <a:t> </a:t>
            </a:r>
            <a:r>
              <a:rPr lang="ru-RU" altLang="ru-RU" sz="2700">
                <a:solidFill>
                  <a:srgbClr val="800080"/>
                </a:solidFill>
              </a:rPr>
              <a:t>“</a:t>
            </a:r>
            <a:r>
              <a:rPr lang="en-GB" altLang="ru-RU" sz="2700" i="1">
                <a:solidFill>
                  <a:srgbClr val="800080"/>
                </a:solidFill>
              </a:rPr>
              <a:t>help</a:t>
            </a:r>
            <a:r>
              <a:rPr lang="ru-RU" altLang="ru-RU" sz="2700">
                <a:solidFill>
                  <a:srgbClr val="800080"/>
                </a:solidFill>
              </a:rPr>
              <a:t>” вызвана без параметров, то выводится список команд FTP; если указано имя команды, то следует краткое пояснение её назначения. </a:t>
            </a:r>
          </a:p>
        </p:txBody>
      </p:sp>
      <p:sp>
        <p:nvSpPr>
          <p:cNvPr id="654340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742" name="Group 382"/>
          <p:cNvGraphicFramePr>
            <a:graphicFrameLocks noGrp="1"/>
          </p:cNvGraphicFramePr>
          <p:nvPr/>
        </p:nvGraphicFramePr>
        <p:xfrm>
          <a:off x="222250" y="746125"/>
          <a:ext cx="8675688" cy="5618163"/>
        </p:xfrm>
        <a:graphic>
          <a:graphicData uri="http://schemas.openxmlformats.org/drawingml/2006/table">
            <a:tbl>
              <a:tblPr/>
              <a:tblGrid>
                <a:gridCol w="2047875">
                  <a:extLst>
                    <a:ext uri="{9D8B030D-6E8A-4147-A177-3AD203B41FA5}">
                      <a16:colId xmlns:a16="http://schemas.microsoft.com/office/drawing/2014/main" val="626256995"/>
                    </a:ext>
                  </a:extLst>
                </a:gridCol>
                <a:gridCol w="6627813">
                  <a:extLst>
                    <a:ext uri="{9D8B030D-6E8A-4147-A177-3AD203B41FA5}">
                      <a16:colId xmlns:a16="http://schemas.microsoft.com/office/drawing/2014/main" val="128448391"/>
                    </a:ext>
                  </a:extLst>
                </a:gridCol>
              </a:tblGrid>
              <a:tr h="280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 команда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 а з н а ч е н и 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7104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dir, ls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Показывает содержимое удалённого каталога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1801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mdir, mls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Показывает содержимое нескольких каталогов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82164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Осуществляет переход в другой (вложенный) каталог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86066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cdup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Осуществляет переход в вышележащий каталог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03630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lcd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Изменяет рабочий каталог на локальной машине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98665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mkdir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Создаёт каталог на сервере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490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rmdir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Стирает каталог на сервере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61559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delete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Стирает файл на сервере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86648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mdelete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Стирает несколько файлов на сервере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14792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get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Копирует файл с сервера на клиентскую ПЭВМ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05559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mget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Копирует несколько файлов с сервера на клиентскую ПЭВМ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6643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put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Копирует файл с клиентской ПЭВМ на сервер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63316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mput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Копирует несколько файлов с клиентской ПЭВМ на сервер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683106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rename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Переименовывает файл на сервере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57725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тип передаваемых данных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09389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ascii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текстовый тип передаваемых данных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46343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binary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Устанавливает двоичный тип передаваемых данных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87823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close, disconnect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Завершает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FTP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-сеанс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9324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bye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33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Завершает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FTP-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сеанс и выходит из оболочки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229053"/>
                  </a:ext>
                </a:extLst>
              </a:tr>
            </a:tbl>
          </a:graphicData>
        </a:graphic>
      </p:graphicFrame>
      <p:sp>
        <p:nvSpPr>
          <p:cNvPr id="655710" name="Text Box 350"/>
          <p:cNvSpPr txBox="1">
            <a:spLocks noChangeArrowheads="1"/>
          </p:cNvSpPr>
          <p:nvPr/>
        </p:nvSpPr>
        <p:spPr bwMode="auto">
          <a:xfrm>
            <a:off x="0" y="6437313"/>
            <a:ext cx="9144000" cy="339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1800" b="1">
                <a:solidFill>
                  <a:srgbClr val="800080"/>
                </a:solidFill>
              </a:rPr>
              <a:t>Рис.14.8. Команды FTP-протокола для интерактивного доступа (часть)</a:t>
            </a:r>
            <a:r>
              <a:rPr lang="ru-RU" altLang="ru-RU" sz="18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55743" name="Text Box 383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7" name="Text Box 3"/>
          <p:cNvSpPr txBox="1">
            <a:spLocks noChangeArrowheads="1"/>
          </p:cNvSpPr>
          <p:nvPr/>
        </p:nvSpPr>
        <p:spPr bwMode="auto">
          <a:xfrm>
            <a:off x="0" y="1138238"/>
            <a:ext cx="9144000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800080"/>
                </a:solidFill>
              </a:rPr>
              <a:t>“Анонимный” FTP</a:t>
            </a:r>
            <a:r>
              <a:rPr lang="ru-RU" altLang="ru-RU" sz="2400">
                <a:solidFill>
                  <a:srgbClr val="800080"/>
                </a:solidFill>
              </a:rPr>
              <a:t>. </a:t>
            </a:r>
            <a:r>
              <a:rPr lang="en-US" altLang="ru-RU" sz="2400">
                <a:solidFill>
                  <a:srgbClr val="800080"/>
                </a:solidFill>
              </a:rPr>
              <a:t>Internet</a:t>
            </a:r>
            <a:r>
              <a:rPr lang="ru-RU" altLang="ru-RU" sz="2400">
                <a:solidFill>
                  <a:srgbClr val="800080"/>
                </a:solidFill>
              </a:rPr>
              <a:t> предоставляет такую услугу как “анонимный” файловый доступ (</a:t>
            </a:r>
            <a:r>
              <a:rPr lang="en-US" altLang="ru-RU" sz="2400">
                <a:solidFill>
                  <a:srgbClr val="800080"/>
                </a:solidFill>
              </a:rPr>
              <a:t>anonymous</a:t>
            </a:r>
            <a:r>
              <a:rPr lang="ru-RU" altLang="ru-RU" sz="2400">
                <a:solidFill>
                  <a:srgbClr val="800080"/>
                </a:solidFill>
              </a:rPr>
              <a:t> FTP), не требующий от пользователя имени. Как правило, он обеспечивает доступ к серверам с бесплатной общедоступной (</a:t>
            </a:r>
            <a:r>
              <a:rPr lang="en-US" altLang="ru-RU" sz="2400">
                <a:solidFill>
                  <a:srgbClr val="800080"/>
                </a:solidFill>
              </a:rPr>
              <a:t>public domain</a:t>
            </a:r>
            <a:r>
              <a:rPr lang="ru-RU" altLang="ru-RU" sz="2400">
                <a:solidFill>
                  <a:srgbClr val="800080"/>
                </a:solidFill>
              </a:rPr>
              <a:t>) информацией. Клиент может быть не зарегистрирован на таком сервере как пользователь, поэтому ему предлагается войти под условным именем “</a:t>
            </a:r>
            <a:r>
              <a:rPr lang="en-US" altLang="ru-RU" sz="2400" i="1">
                <a:solidFill>
                  <a:srgbClr val="800080"/>
                </a:solidFill>
              </a:rPr>
              <a:t>anonymous</a:t>
            </a:r>
            <a:r>
              <a:rPr lang="ru-RU" altLang="ru-RU" sz="2400">
                <a:solidFill>
                  <a:srgbClr val="800080"/>
                </a:solidFill>
              </a:rPr>
              <a:t>” и ввести в качестве пароля адрес своей электронной почты (подлинность которого может не контролироваться). После этого абонент начинает беспрепятственно обмениваться информацией с сервером.</a:t>
            </a:r>
          </a:p>
          <a:p>
            <a:r>
              <a:rPr lang="ru-RU" altLang="ru-RU" sz="2400">
                <a:solidFill>
                  <a:srgbClr val="800080"/>
                </a:solidFill>
              </a:rPr>
              <a:t>Если “анонимный” файловый доступ на сервер запрещен, тогда связаться с этим сервером возможно в сеансе TELNET-протокола под именем пользователя “</a:t>
            </a:r>
            <a:r>
              <a:rPr lang="en-US" altLang="ru-RU" sz="2400" i="1">
                <a:solidFill>
                  <a:srgbClr val="800080"/>
                </a:solidFill>
              </a:rPr>
              <a:t>guest</a:t>
            </a:r>
            <a:r>
              <a:rPr lang="ru-RU" altLang="ru-RU" sz="2400">
                <a:solidFill>
                  <a:srgbClr val="800080"/>
                </a:solidFill>
              </a:rPr>
              <a:t>”, для которого пароль не запрашивается. </a:t>
            </a:r>
          </a:p>
        </p:txBody>
      </p:sp>
      <p:sp>
        <p:nvSpPr>
          <p:cNvPr id="65638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81" name="Text Box 5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14.1. </a:t>
            </a:r>
            <a:r>
              <a:rPr lang="ru-RU" altLang="ru-RU" sz="2400" b="1">
                <a:solidFill>
                  <a:srgbClr val="CC0000"/>
                </a:solidFill>
              </a:rPr>
              <a:t>Общая характеристика TELNET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587782" name="Text Box 6"/>
          <p:cNvSpPr txBox="1">
            <a:spLocks noChangeArrowheads="1"/>
          </p:cNvSpPr>
          <p:nvPr/>
        </p:nvSpPr>
        <p:spPr bwMode="auto">
          <a:xfrm>
            <a:off x="0" y="1452563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Протокол удаленного доступа TELNET описан в RFC-854 (май, 1983 год). Его авторы J.Postel и J.Reynolds во введении к документу определили назначение протокола так: “... Дать общее описание, насколько это только возможно, дуплексного, восьмибитового информационного обмена, главной целью которого является обеспечение стандартного способа взаимодействия каждой программы (процесса) с терминалами любого типа, а также для организации взаимодействий “терминал-терминал” и “процесс-процесс”. TELNET является протоколом прикладного уровня и находится над протоколами транспортного уровня (ТСР, UDP). </a:t>
            </a:r>
          </a:p>
        </p:txBody>
      </p:sp>
      <p:sp>
        <p:nvSpPr>
          <p:cNvPr id="587783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14.8. </a:t>
            </a:r>
            <a:r>
              <a:rPr lang="ru-RU" altLang="ru-RU" sz="2400" b="1">
                <a:solidFill>
                  <a:srgbClr val="CC0000"/>
                </a:solidFill>
              </a:rPr>
              <a:t>Протокол</a:t>
            </a:r>
            <a:r>
              <a:rPr lang="en-US" altLang="ru-RU" sz="2400" b="1">
                <a:solidFill>
                  <a:srgbClr val="CC0000"/>
                </a:solidFill>
              </a:rPr>
              <a:t> TFTP (Trivial File Transfer Protocol)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0" y="1449388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Для функционирования службы передачи файлов с использованием транспортного UDP-протокола применяется TFTP-протокол (протокол простой доставки файлов).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В соответствии с этим протоколом все файлы передаются блоками по 512 байтов (рис.14.9). Первые два байта (октета) каждого блока содержат код операции. Для установления соединения используются два сообщения: “</a:t>
            </a:r>
            <a:r>
              <a:rPr lang="ru-RU" altLang="ru-RU" sz="2600" i="1">
                <a:solidFill>
                  <a:srgbClr val="800080"/>
                </a:solidFill>
              </a:rPr>
              <a:t>Запрос на чтение файла</a:t>
            </a:r>
            <a:r>
              <a:rPr lang="ru-RU" altLang="ru-RU" sz="2600">
                <a:solidFill>
                  <a:srgbClr val="800080"/>
                </a:solidFill>
              </a:rPr>
              <a:t>” и “</a:t>
            </a:r>
            <a:r>
              <a:rPr lang="ru-RU" altLang="ru-RU" sz="2600" i="1">
                <a:solidFill>
                  <a:srgbClr val="800080"/>
                </a:solidFill>
              </a:rPr>
              <a:t>Запрос на запись файла</a:t>
            </a:r>
            <a:r>
              <a:rPr lang="ru-RU" altLang="ru-RU" sz="2600">
                <a:solidFill>
                  <a:srgbClr val="800080"/>
                </a:solidFill>
              </a:rPr>
              <a:t>”. После приёма запроса начинается передача данных. Каждое сообщение “</a:t>
            </a:r>
            <a:r>
              <a:rPr lang="ru-RU" altLang="ru-RU" sz="2600" i="1">
                <a:solidFill>
                  <a:srgbClr val="800080"/>
                </a:solidFill>
              </a:rPr>
              <a:t>Доставка данных</a:t>
            </a:r>
            <a:r>
              <a:rPr lang="ru-RU" altLang="ru-RU" sz="2600">
                <a:solidFill>
                  <a:srgbClr val="800080"/>
                </a:solidFill>
              </a:rPr>
              <a:t>” содержит номер блока данных и сами данные (512 байтов). </a:t>
            </a: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7" name="Text Box 3"/>
          <p:cNvSpPr txBox="1">
            <a:spLocks noChangeArrowheads="1"/>
          </p:cNvSpPr>
          <p:nvPr/>
        </p:nvSpPr>
        <p:spPr bwMode="auto">
          <a:xfrm>
            <a:off x="0" y="612933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Рис.14.9. Форматы сообщений TFTP-протокола </a:t>
            </a:r>
          </a:p>
        </p:txBody>
      </p:sp>
      <p:grpSp>
        <p:nvGrpSpPr>
          <p:cNvPr id="666673" name="Group 49"/>
          <p:cNvGrpSpPr>
            <a:grpSpLocks/>
          </p:cNvGrpSpPr>
          <p:nvPr/>
        </p:nvGrpSpPr>
        <p:grpSpPr bwMode="auto">
          <a:xfrm>
            <a:off x="250825" y="1223963"/>
            <a:ext cx="8645525" cy="4591050"/>
            <a:chOff x="156" y="459"/>
            <a:chExt cx="5446" cy="2892"/>
          </a:xfrm>
        </p:grpSpPr>
        <p:sp>
          <p:nvSpPr>
            <p:cNvPr id="666629" name="Line 5"/>
            <p:cNvSpPr>
              <a:spLocks noChangeShapeType="1"/>
            </p:cNvSpPr>
            <p:nvPr/>
          </p:nvSpPr>
          <p:spPr bwMode="auto">
            <a:xfrm>
              <a:off x="1831" y="62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30" name="Line 6"/>
            <p:cNvSpPr>
              <a:spLocks noChangeShapeType="1"/>
            </p:cNvSpPr>
            <p:nvPr/>
          </p:nvSpPr>
          <p:spPr bwMode="auto">
            <a:xfrm>
              <a:off x="2597" y="62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31" name="Line 7"/>
            <p:cNvSpPr>
              <a:spLocks noChangeShapeType="1"/>
            </p:cNvSpPr>
            <p:nvPr/>
          </p:nvSpPr>
          <p:spPr bwMode="auto">
            <a:xfrm>
              <a:off x="3135" y="62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32" name="Line 8"/>
            <p:cNvSpPr>
              <a:spLocks noChangeShapeType="1"/>
            </p:cNvSpPr>
            <p:nvPr/>
          </p:nvSpPr>
          <p:spPr bwMode="auto">
            <a:xfrm>
              <a:off x="156" y="61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33" name="Line 9"/>
            <p:cNvSpPr>
              <a:spLocks noChangeShapeType="1"/>
            </p:cNvSpPr>
            <p:nvPr/>
          </p:nvSpPr>
          <p:spPr bwMode="auto">
            <a:xfrm>
              <a:off x="1065" y="624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34" name="Text Box 10"/>
            <p:cNvSpPr txBox="1">
              <a:spLocks noChangeArrowheads="1"/>
            </p:cNvSpPr>
            <p:nvPr/>
          </p:nvSpPr>
          <p:spPr bwMode="auto">
            <a:xfrm>
              <a:off x="161" y="540"/>
              <a:ext cx="89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Сообщение</a:t>
              </a:r>
            </a:p>
          </p:txBody>
        </p:sp>
        <p:sp>
          <p:nvSpPr>
            <p:cNvPr id="666635" name="Text Box 11"/>
            <p:cNvSpPr txBox="1">
              <a:spLocks noChangeArrowheads="1"/>
            </p:cNvSpPr>
            <p:nvPr/>
          </p:nvSpPr>
          <p:spPr bwMode="auto">
            <a:xfrm>
              <a:off x="2597" y="544"/>
              <a:ext cx="538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октет</a:t>
              </a:r>
            </a:p>
          </p:txBody>
        </p:sp>
        <p:sp>
          <p:nvSpPr>
            <p:cNvPr id="666636" name="Text Box 12"/>
            <p:cNvSpPr txBox="1">
              <a:spLocks noChangeArrowheads="1"/>
            </p:cNvSpPr>
            <p:nvPr/>
          </p:nvSpPr>
          <p:spPr bwMode="auto">
            <a:xfrm>
              <a:off x="1859" y="459"/>
              <a:ext cx="70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en-US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</a:t>
              </a: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или 2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октета</a:t>
              </a:r>
            </a:p>
          </p:txBody>
        </p:sp>
        <p:sp>
          <p:nvSpPr>
            <p:cNvPr id="666637" name="Text Box 13"/>
            <p:cNvSpPr txBox="1">
              <a:spLocks noChangeArrowheads="1"/>
            </p:cNvSpPr>
            <p:nvPr/>
          </p:nvSpPr>
          <p:spPr bwMode="auto">
            <a:xfrm>
              <a:off x="3163" y="572"/>
              <a:ext cx="1843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en-US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M </a:t>
              </a: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октетов</a:t>
              </a:r>
            </a:p>
          </p:txBody>
        </p:sp>
        <p:sp>
          <p:nvSpPr>
            <p:cNvPr id="666639" name="Text Box 15"/>
            <p:cNvSpPr txBox="1">
              <a:spLocks noChangeArrowheads="1"/>
            </p:cNvSpPr>
            <p:nvPr/>
          </p:nvSpPr>
          <p:spPr bwMode="auto">
            <a:xfrm>
              <a:off x="1831" y="2840"/>
              <a:ext cx="680" cy="51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3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Код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3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ошибки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3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3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Error Code</a:t>
              </a:r>
              <a:r>
                <a:rPr lang="ru-RU" altLang="ru-RU" sz="13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40" name="Text Box 16"/>
            <p:cNvSpPr txBox="1">
              <a:spLocks noChangeArrowheads="1"/>
            </p:cNvSpPr>
            <p:nvPr/>
          </p:nvSpPr>
          <p:spPr bwMode="auto">
            <a:xfrm>
              <a:off x="3135" y="1310"/>
              <a:ext cx="1928" cy="511"/>
            </a:xfrm>
            <a:prstGeom prst="rect">
              <a:avLst/>
            </a:prstGeom>
            <a:solidFill>
              <a:srgbClr val="FFDBA7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Тип передаваемых данных</a:t>
              </a:r>
            </a:p>
            <a:p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(двоичный или 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ASCII-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код; 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42" name="Text Box 18"/>
            <p:cNvSpPr txBox="1">
              <a:spLocks noChangeArrowheads="1"/>
            </p:cNvSpPr>
            <p:nvPr/>
          </p:nvSpPr>
          <p:spPr bwMode="auto">
            <a:xfrm>
              <a:off x="159" y="799"/>
              <a:ext cx="903" cy="511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“Запрос на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чтение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файла”</a:t>
              </a:r>
            </a:p>
          </p:txBody>
        </p:sp>
        <p:sp>
          <p:nvSpPr>
            <p:cNvPr id="666645" name="Text Box 21"/>
            <p:cNvSpPr txBox="1">
              <a:spLocks noChangeArrowheads="1"/>
            </p:cNvSpPr>
            <p:nvPr/>
          </p:nvSpPr>
          <p:spPr bwMode="auto">
            <a:xfrm>
              <a:off x="2597" y="799"/>
              <a:ext cx="538" cy="510"/>
            </a:xfrm>
            <a:prstGeom prst="rect">
              <a:avLst/>
            </a:prstGeom>
            <a:solidFill>
              <a:srgbClr val="FCAAF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sz="16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00…00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6646" name="Text Box 22"/>
            <p:cNvSpPr txBox="1">
              <a:spLocks noChangeArrowheads="1"/>
            </p:cNvSpPr>
            <p:nvPr/>
          </p:nvSpPr>
          <p:spPr bwMode="auto">
            <a:xfrm>
              <a:off x="3135" y="799"/>
              <a:ext cx="1928" cy="510"/>
            </a:xfrm>
            <a:prstGeom prst="rect">
              <a:avLst/>
            </a:prstGeom>
            <a:solidFill>
              <a:srgbClr val="85FFC8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Тип передаваемых данных</a:t>
              </a:r>
            </a:p>
            <a:p>
              <a:pPr>
                <a:lnSpc>
                  <a:spcPct val="9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(двоичный или 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ASCII-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код; 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Mode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  <a:endParaRPr lang="ru-RU" altLang="ru-RU" sz="1600" b="1">
                <a:solidFill>
                  <a:srgbClr val="CC0000"/>
                </a:solidFill>
              </a:endParaRPr>
            </a:p>
          </p:txBody>
        </p:sp>
        <p:sp>
          <p:nvSpPr>
            <p:cNvPr id="666648" name="Text Box 24"/>
            <p:cNvSpPr txBox="1">
              <a:spLocks noChangeArrowheads="1"/>
            </p:cNvSpPr>
            <p:nvPr/>
          </p:nvSpPr>
          <p:spPr bwMode="auto">
            <a:xfrm>
              <a:off x="2511" y="2840"/>
              <a:ext cx="2552" cy="510"/>
            </a:xfrm>
            <a:prstGeom prst="rect">
              <a:avLst/>
            </a:prstGeom>
            <a:solidFill>
              <a:srgbClr val="FFD8D5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Текст сообщения об ошибке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 </a:t>
              </a:r>
              <a:r>
                <a:rPr lang="ru-RU" altLang="ru-RU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битов)</a:t>
              </a:r>
              <a:r>
                <a:rPr lang="ru-RU" altLang="ru-RU" sz="2400" b="1">
                  <a:solidFill>
                    <a:srgbClr val="CC0000"/>
                  </a:solidFill>
                </a:rPr>
                <a:t> </a:t>
              </a:r>
            </a:p>
          </p:txBody>
        </p:sp>
        <p:sp>
          <p:nvSpPr>
            <p:cNvPr id="666649" name="Text Box 25"/>
            <p:cNvSpPr txBox="1">
              <a:spLocks noChangeArrowheads="1"/>
            </p:cNvSpPr>
            <p:nvPr/>
          </p:nvSpPr>
          <p:spPr bwMode="auto">
            <a:xfrm>
              <a:off x="2511" y="1820"/>
              <a:ext cx="3091" cy="510"/>
            </a:xfrm>
            <a:prstGeom prst="rect">
              <a:avLst/>
            </a:prstGeom>
            <a:solidFill>
              <a:srgbClr val="BCCAE2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 а н н ы е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(до 512 октетов)</a:t>
              </a:r>
            </a:p>
          </p:txBody>
        </p:sp>
        <p:sp>
          <p:nvSpPr>
            <p:cNvPr id="666650" name="Text Box 26"/>
            <p:cNvSpPr txBox="1">
              <a:spLocks noChangeArrowheads="1"/>
            </p:cNvSpPr>
            <p:nvPr/>
          </p:nvSpPr>
          <p:spPr bwMode="auto">
            <a:xfrm>
              <a:off x="158" y="1310"/>
              <a:ext cx="903" cy="516"/>
            </a:xfrm>
            <a:prstGeom prst="rect">
              <a:avLst/>
            </a:prstGeom>
            <a:solidFill>
              <a:srgbClr val="FFEBEB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20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</a:t>
              </a: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Запрос на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запись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файла”</a:t>
              </a:r>
            </a:p>
          </p:txBody>
        </p:sp>
        <p:sp>
          <p:nvSpPr>
            <p:cNvPr id="666652" name="Text Box 28"/>
            <p:cNvSpPr txBox="1">
              <a:spLocks noChangeArrowheads="1"/>
            </p:cNvSpPr>
            <p:nvPr/>
          </p:nvSpPr>
          <p:spPr bwMode="auto">
            <a:xfrm>
              <a:off x="158" y="1820"/>
              <a:ext cx="903" cy="522"/>
            </a:xfrm>
            <a:prstGeom prst="rect">
              <a:avLst/>
            </a:prstGeom>
            <a:solidFill>
              <a:srgbClr val="CCFF99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20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“Доставка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20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данных”</a:t>
              </a:r>
            </a:p>
          </p:txBody>
        </p:sp>
        <p:sp>
          <p:nvSpPr>
            <p:cNvPr id="666653" name="Text Box 29"/>
            <p:cNvSpPr txBox="1">
              <a:spLocks noChangeArrowheads="1"/>
            </p:cNvSpPr>
            <p:nvPr/>
          </p:nvSpPr>
          <p:spPr bwMode="auto">
            <a:xfrm>
              <a:off x="158" y="2330"/>
              <a:ext cx="903" cy="522"/>
            </a:xfrm>
            <a:prstGeom prst="rect">
              <a:avLst/>
            </a:prstGeom>
            <a:solidFill>
              <a:srgbClr val="FFFFAB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“Квитанция”</a:t>
              </a:r>
            </a:p>
          </p:txBody>
        </p:sp>
        <p:sp>
          <p:nvSpPr>
            <p:cNvPr id="666654" name="Text Box 30"/>
            <p:cNvSpPr txBox="1">
              <a:spLocks noChangeArrowheads="1"/>
            </p:cNvSpPr>
            <p:nvPr/>
          </p:nvSpPr>
          <p:spPr bwMode="auto">
            <a:xfrm>
              <a:off x="158" y="2840"/>
              <a:ext cx="903" cy="511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800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“Сообщение об ошибке”</a:t>
              </a:r>
            </a:p>
          </p:txBody>
        </p:sp>
        <p:sp>
          <p:nvSpPr>
            <p:cNvPr id="666655" name="Text Box 31"/>
            <p:cNvSpPr txBox="1">
              <a:spLocks noChangeArrowheads="1"/>
            </p:cNvSpPr>
            <p:nvPr/>
          </p:nvSpPr>
          <p:spPr bwMode="auto">
            <a:xfrm>
              <a:off x="1066" y="799"/>
              <a:ext cx="765" cy="511"/>
            </a:xfrm>
            <a:prstGeom prst="rect">
              <a:avLst/>
            </a:prstGeom>
            <a:solidFill>
              <a:srgbClr val="91E5E3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Заголовок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Read Req.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56" name="Text Box 32"/>
            <p:cNvSpPr txBox="1">
              <a:spLocks noChangeArrowheads="1"/>
            </p:cNvSpPr>
            <p:nvPr/>
          </p:nvSpPr>
          <p:spPr bwMode="auto">
            <a:xfrm>
              <a:off x="1066" y="1310"/>
              <a:ext cx="765" cy="511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Заголовок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Write Req.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57" name="Text Box 33"/>
            <p:cNvSpPr txBox="1">
              <a:spLocks noChangeArrowheads="1"/>
            </p:cNvSpPr>
            <p:nvPr/>
          </p:nvSpPr>
          <p:spPr bwMode="auto">
            <a:xfrm>
              <a:off x="1066" y="1820"/>
              <a:ext cx="765" cy="511"/>
            </a:xfrm>
            <a:prstGeom prst="rect">
              <a:avLst/>
            </a:prstGeom>
            <a:solidFill>
              <a:srgbClr val="CDFFE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Заголовок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58" name="Text Box 34"/>
            <p:cNvSpPr txBox="1">
              <a:spLocks noChangeArrowheads="1"/>
            </p:cNvSpPr>
            <p:nvPr/>
          </p:nvSpPr>
          <p:spPr bwMode="auto">
            <a:xfrm>
              <a:off x="1066" y="2330"/>
              <a:ext cx="765" cy="511"/>
            </a:xfrm>
            <a:prstGeom prst="rect">
              <a:avLst/>
            </a:prstGeom>
            <a:solidFill>
              <a:srgbClr val="FFE8D1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Заголовок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Ack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59" name="Text Box 35"/>
            <p:cNvSpPr txBox="1">
              <a:spLocks noChangeArrowheads="1"/>
            </p:cNvSpPr>
            <p:nvPr/>
          </p:nvSpPr>
          <p:spPr bwMode="auto">
            <a:xfrm>
              <a:off x="1066" y="2840"/>
              <a:ext cx="765" cy="511"/>
            </a:xfrm>
            <a:prstGeom prst="rect">
              <a:avLst/>
            </a:prstGeom>
            <a:solidFill>
              <a:srgbClr val="F3FFF9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Заголовок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Error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</a:t>
              </a:r>
            </a:p>
          </p:txBody>
        </p:sp>
        <p:sp>
          <p:nvSpPr>
            <p:cNvPr id="666660" name="Text Box 36"/>
            <p:cNvSpPr txBox="1">
              <a:spLocks noChangeArrowheads="1"/>
            </p:cNvSpPr>
            <p:nvPr/>
          </p:nvSpPr>
          <p:spPr bwMode="auto">
            <a:xfrm>
              <a:off x="1831" y="799"/>
              <a:ext cx="765" cy="511"/>
            </a:xfrm>
            <a:prstGeom prst="rect">
              <a:avLst/>
            </a:prstGeom>
            <a:solidFill>
              <a:srgbClr val="FFBDBD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Имя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запрашивае-мого файла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File Name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61" name="Text Box 37"/>
            <p:cNvSpPr txBox="1">
              <a:spLocks noChangeArrowheads="1"/>
            </p:cNvSpPr>
            <p:nvPr/>
          </p:nvSpPr>
          <p:spPr bwMode="auto">
            <a:xfrm>
              <a:off x="1831" y="1310"/>
              <a:ext cx="765" cy="51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Имя запрашивае-мого файла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File Name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62" name="Text Box 38"/>
            <p:cNvSpPr txBox="1">
              <a:spLocks noChangeArrowheads="1"/>
            </p:cNvSpPr>
            <p:nvPr/>
          </p:nvSpPr>
          <p:spPr bwMode="auto">
            <a:xfrm>
              <a:off x="1831" y="1820"/>
              <a:ext cx="680" cy="511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передавае-мого блока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Block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63" name="Text Box 39"/>
            <p:cNvSpPr txBox="1">
              <a:spLocks noChangeArrowheads="1"/>
            </p:cNvSpPr>
            <p:nvPr/>
          </p:nvSpPr>
          <p:spPr bwMode="auto">
            <a:xfrm>
              <a:off x="1831" y="2330"/>
              <a:ext cx="680" cy="511"/>
            </a:xfrm>
            <a:prstGeom prst="rect">
              <a:avLst/>
            </a:prstGeom>
            <a:solidFill>
              <a:srgbClr val="FFBDBD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36000" rIns="0" bIns="36000" anchor="ctr" anchorCtr="1"/>
            <a:lstStyle/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Номер принятого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2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блока</a:t>
              </a:r>
            </a:p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en-US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Block</a:t>
              </a:r>
              <a:r>
                <a:rPr lang="ru-RU" altLang="ru-RU" sz="16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)</a:t>
              </a:r>
            </a:p>
          </p:txBody>
        </p:sp>
        <p:sp>
          <p:nvSpPr>
            <p:cNvPr id="666664" name="Text Box 40"/>
            <p:cNvSpPr txBox="1">
              <a:spLocks noChangeArrowheads="1"/>
            </p:cNvSpPr>
            <p:nvPr/>
          </p:nvSpPr>
          <p:spPr bwMode="auto">
            <a:xfrm>
              <a:off x="1066" y="544"/>
              <a:ext cx="76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 октета</a:t>
              </a:r>
            </a:p>
          </p:txBody>
        </p:sp>
        <p:sp>
          <p:nvSpPr>
            <p:cNvPr id="666665" name="Text Box 41"/>
            <p:cNvSpPr txBox="1">
              <a:spLocks noChangeArrowheads="1"/>
            </p:cNvSpPr>
            <p:nvPr/>
          </p:nvSpPr>
          <p:spPr bwMode="auto">
            <a:xfrm>
              <a:off x="2597" y="1310"/>
              <a:ext cx="538" cy="510"/>
            </a:xfrm>
            <a:prstGeom prst="rect">
              <a:avLst/>
            </a:prstGeom>
            <a:solidFill>
              <a:srgbClr val="FCAAF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sz="16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00…00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6666" name="Text Box 42"/>
            <p:cNvSpPr txBox="1">
              <a:spLocks noChangeArrowheads="1"/>
            </p:cNvSpPr>
            <p:nvPr/>
          </p:nvSpPr>
          <p:spPr bwMode="auto">
            <a:xfrm>
              <a:off x="5063" y="544"/>
              <a:ext cx="539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spcBef>
                  <a:spcPct val="50000"/>
                </a:spcBef>
              </a:pPr>
              <a:r>
                <a:rPr lang="ru-RU" altLang="ru-RU" sz="1800" b="1" i="1">
                  <a:solidFill>
                    <a:srgbClr val="FF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октет</a:t>
              </a:r>
            </a:p>
          </p:txBody>
        </p:sp>
        <p:sp>
          <p:nvSpPr>
            <p:cNvPr id="666667" name="Text Box 43"/>
            <p:cNvSpPr txBox="1">
              <a:spLocks noChangeArrowheads="1"/>
            </p:cNvSpPr>
            <p:nvPr/>
          </p:nvSpPr>
          <p:spPr bwMode="auto">
            <a:xfrm>
              <a:off x="5063" y="799"/>
              <a:ext cx="538" cy="510"/>
            </a:xfrm>
            <a:prstGeom prst="rect">
              <a:avLst/>
            </a:prstGeom>
            <a:solidFill>
              <a:srgbClr val="FCAAF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sz="16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00…00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6668" name="Text Box 44"/>
            <p:cNvSpPr txBox="1">
              <a:spLocks noChangeArrowheads="1"/>
            </p:cNvSpPr>
            <p:nvPr/>
          </p:nvSpPr>
          <p:spPr bwMode="auto">
            <a:xfrm>
              <a:off x="5063" y="1310"/>
              <a:ext cx="538" cy="510"/>
            </a:xfrm>
            <a:prstGeom prst="rect">
              <a:avLst/>
            </a:prstGeom>
            <a:solidFill>
              <a:srgbClr val="FCAAF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sz="16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00…00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6669" name="Text Box 45"/>
            <p:cNvSpPr txBox="1">
              <a:spLocks noChangeArrowheads="1"/>
            </p:cNvSpPr>
            <p:nvPr/>
          </p:nvSpPr>
          <p:spPr bwMode="auto">
            <a:xfrm>
              <a:off x="5063" y="2840"/>
              <a:ext cx="538" cy="510"/>
            </a:xfrm>
            <a:prstGeom prst="rect">
              <a:avLst/>
            </a:prstGeom>
            <a:solidFill>
              <a:srgbClr val="FCAAF6"/>
            </a:solidFill>
            <a:ln w="38100">
              <a:solidFill>
                <a:srgbClr val="8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ru-RU" sz="1600" b="1" i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00…00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6671" name="Line 47"/>
            <p:cNvSpPr>
              <a:spLocks noChangeShapeType="1"/>
            </p:cNvSpPr>
            <p:nvPr/>
          </p:nvSpPr>
          <p:spPr bwMode="auto">
            <a:xfrm>
              <a:off x="5063" y="62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6672" name="Line 48"/>
            <p:cNvSpPr>
              <a:spLocks noChangeShapeType="1"/>
            </p:cNvSpPr>
            <p:nvPr/>
          </p:nvSpPr>
          <p:spPr bwMode="auto">
            <a:xfrm>
              <a:off x="5602" y="629"/>
              <a:ext cx="0" cy="341"/>
            </a:xfrm>
            <a:prstGeom prst="line">
              <a:avLst/>
            </a:prstGeom>
            <a:noFill/>
            <a:ln w="19050">
              <a:solidFill>
                <a:srgbClr val="800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666674" name="Text Box 5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5" name="Text Box 3"/>
          <p:cNvSpPr txBox="1">
            <a:spLocks noChangeArrowheads="1"/>
          </p:cNvSpPr>
          <p:nvPr/>
        </p:nvSpPr>
        <p:spPr bwMode="auto">
          <a:xfrm>
            <a:off x="0" y="1449388"/>
            <a:ext cx="9144000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На каждый блок данных принимающая сторона отвечает квитанцией “</a:t>
            </a:r>
            <a:r>
              <a:rPr lang="ru-RU" altLang="ru-RU" sz="2600" i="1">
                <a:solidFill>
                  <a:srgbClr val="800080"/>
                </a:solidFill>
              </a:rPr>
              <a:t>Подтверждение принятого блока</a:t>
            </a:r>
            <a:r>
              <a:rPr lang="ru-RU" altLang="ru-RU" sz="2600">
                <a:solidFill>
                  <a:srgbClr val="800080"/>
                </a:solidFill>
              </a:rPr>
              <a:t>”. При возникновении ошибки генерируется специальная квитанция “</a:t>
            </a:r>
            <a:r>
              <a:rPr lang="ru-RU" altLang="ru-RU" sz="2600" i="1">
                <a:solidFill>
                  <a:srgbClr val="800080"/>
                </a:solidFill>
              </a:rPr>
              <a:t>Сообщение об ошибке</a:t>
            </a:r>
            <a:r>
              <a:rPr lang="ru-RU" altLang="ru-RU" sz="2600">
                <a:solidFill>
                  <a:srgbClr val="800080"/>
                </a:solidFill>
              </a:rPr>
              <a:t>”. Принимающая и передающая стороны устанавливают </a:t>
            </a:r>
            <a:r>
              <a:rPr lang="ru-RU" altLang="ru-RU" sz="2600" i="1">
                <a:solidFill>
                  <a:srgbClr val="800080"/>
                </a:solidFill>
              </a:rPr>
              <a:t>тайм-аут</a:t>
            </a:r>
            <a:r>
              <a:rPr lang="ru-RU" altLang="ru-RU" sz="2600">
                <a:solidFill>
                  <a:srgbClr val="800080"/>
                </a:solidFill>
              </a:rPr>
              <a:t> на ожидание следующего блока. Если блок данных или квитанция теряется, то передающая сторона по истечении тайм-аута повторяет передачу блока, а принимающая — передачу квитанции.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Этот протокол выполняет очень важную функцию: восстанавливает последовательность фрагментов исходного файла, переданного с помощью </a:t>
            </a:r>
            <a:r>
              <a:rPr lang="en-US" altLang="ru-RU" sz="2600">
                <a:solidFill>
                  <a:srgbClr val="800080"/>
                </a:solidFill>
              </a:rPr>
              <a:t>UDP</a:t>
            </a:r>
            <a:r>
              <a:rPr lang="ru-RU" altLang="ru-RU" sz="2600">
                <a:solidFill>
                  <a:srgbClr val="800080"/>
                </a:solidFill>
              </a:rPr>
              <a:t>-протокола. </a:t>
            </a:r>
          </a:p>
        </p:txBody>
      </p:sp>
      <p:sp>
        <p:nvSpPr>
          <p:cNvPr id="65843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9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14.9. </a:t>
            </a:r>
            <a:r>
              <a:rPr lang="ru-RU" altLang="ru-RU" sz="2400" b="1">
                <a:solidFill>
                  <a:srgbClr val="CC0000"/>
                </a:solidFill>
              </a:rPr>
              <a:t>Сетевая файловая система. Протокол NFS</a:t>
            </a:r>
          </a:p>
          <a:p>
            <a:r>
              <a:rPr lang="ru-RU" altLang="ru-RU" sz="2400" b="1">
                <a:solidFill>
                  <a:srgbClr val="CC0000"/>
                </a:solidFill>
              </a:rPr>
              <a:t>(</a:t>
            </a:r>
            <a:r>
              <a:rPr lang="en-US" altLang="ru-RU" sz="2400" b="1">
                <a:solidFill>
                  <a:srgbClr val="CC0000"/>
                </a:solidFill>
              </a:rPr>
              <a:t>Network File System</a:t>
            </a:r>
            <a:r>
              <a:rPr lang="ru-RU" altLang="ru-RU" sz="2400" b="1">
                <a:solidFill>
                  <a:srgbClr val="CC0000"/>
                </a:solidFill>
              </a:rPr>
              <a:t>)</a:t>
            </a:r>
            <a:r>
              <a:rPr lang="ru-RU" altLang="ru-RU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659460" name="Text Box 4"/>
          <p:cNvSpPr txBox="1">
            <a:spLocks noChangeArrowheads="1"/>
          </p:cNvSpPr>
          <p:nvPr/>
        </p:nvSpPr>
        <p:spPr bwMode="auto">
          <a:xfrm>
            <a:off x="0" y="1808163"/>
            <a:ext cx="9144000" cy="485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>
                <a:solidFill>
                  <a:srgbClr val="800080"/>
                </a:solidFill>
              </a:rPr>
              <a:t>Дальнейшим развитием служб передачи файлов является протокол сетевой файловой системы NFS (RFC-1094), разработанный фирмой </a:t>
            </a:r>
            <a:r>
              <a:rPr lang="en-US" altLang="ru-RU" sz="2600">
                <a:solidFill>
                  <a:srgbClr val="800080"/>
                </a:solidFill>
              </a:rPr>
              <a:t>Sun Microsystems</a:t>
            </a:r>
            <a:r>
              <a:rPr lang="ru-RU" altLang="ru-RU" sz="2600">
                <a:solidFill>
                  <a:srgbClr val="800080"/>
                </a:solidFill>
              </a:rPr>
              <a:t>. Он обеспечивает множественный распределенный доступ к файлам через сеть в оперативном режиме (</a:t>
            </a:r>
            <a:r>
              <a:rPr lang="en-US" altLang="ru-RU" sz="2600">
                <a:solidFill>
                  <a:srgbClr val="800080"/>
                </a:solidFill>
              </a:rPr>
              <a:t>on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line</a:t>
            </a:r>
            <a:r>
              <a:rPr lang="ru-RU" altLang="ru-RU" sz="2600">
                <a:solidFill>
                  <a:srgbClr val="800080"/>
                </a:solidFill>
              </a:rPr>
              <a:t>). С помощью NFS-протокола пользователь (процесс) практически не различает локальные и удаленные файлы. Когда процесс обращается к файлу (рис.14.10), ОС определяет, к какому локальному или сетевому файлу обращается клиент, и переадресует управление соответственно локальной или сетевой файловой системе. </a:t>
            </a:r>
          </a:p>
        </p:txBody>
      </p:sp>
      <p:sp>
        <p:nvSpPr>
          <p:cNvPr id="659461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0649" name="Group 169"/>
          <p:cNvGrpSpPr>
            <a:grpSpLocks/>
          </p:cNvGrpSpPr>
          <p:nvPr/>
        </p:nvGrpSpPr>
        <p:grpSpPr bwMode="auto">
          <a:xfrm>
            <a:off x="974725" y="1042988"/>
            <a:ext cx="7378700" cy="4770437"/>
            <a:chOff x="614" y="657"/>
            <a:chExt cx="4648" cy="3005"/>
          </a:xfrm>
        </p:grpSpPr>
        <p:grpSp>
          <p:nvGrpSpPr>
            <p:cNvPr id="660645" name="Group 165"/>
            <p:cNvGrpSpPr>
              <a:grpSpLocks/>
            </p:cNvGrpSpPr>
            <p:nvPr/>
          </p:nvGrpSpPr>
          <p:grpSpPr bwMode="auto">
            <a:xfrm>
              <a:off x="3334" y="2273"/>
              <a:ext cx="1928" cy="1389"/>
              <a:chOff x="3475" y="2443"/>
              <a:chExt cx="1928" cy="1389"/>
            </a:xfrm>
          </p:grpSpPr>
          <p:sp>
            <p:nvSpPr>
              <p:cNvPr id="660643" name="Oval 163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1276" cy="867"/>
              </a:xfrm>
              <a:prstGeom prst="ellipse">
                <a:avLst/>
              </a:prstGeom>
              <a:solidFill>
                <a:srgbClr val="FF9933"/>
              </a:solidFill>
              <a:ln w="38100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42" name="Oval 162"/>
              <p:cNvSpPr>
                <a:spLocks noChangeArrowheads="1"/>
              </p:cNvSpPr>
              <p:nvPr/>
            </p:nvSpPr>
            <p:spPr bwMode="auto">
              <a:xfrm>
                <a:off x="3929" y="2925"/>
                <a:ext cx="1276" cy="907"/>
              </a:xfrm>
              <a:prstGeom prst="ellipse">
                <a:avLst/>
              </a:prstGeom>
              <a:solidFill>
                <a:srgbClr val="FF9933"/>
              </a:solidFill>
              <a:ln w="38100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41" name="Oval 161"/>
              <p:cNvSpPr>
                <a:spLocks noChangeArrowheads="1"/>
              </p:cNvSpPr>
              <p:nvPr/>
            </p:nvSpPr>
            <p:spPr bwMode="auto">
              <a:xfrm>
                <a:off x="4326" y="2670"/>
                <a:ext cx="1077" cy="867"/>
              </a:xfrm>
              <a:prstGeom prst="ellipse">
                <a:avLst/>
              </a:prstGeom>
              <a:solidFill>
                <a:srgbClr val="FF9933"/>
              </a:solidFill>
              <a:ln w="38100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40" name="Oval 160"/>
              <p:cNvSpPr>
                <a:spLocks noChangeArrowheads="1"/>
              </p:cNvSpPr>
              <p:nvPr/>
            </p:nvSpPr>
            <p:spPr bwMode="auto">
              <a:xfrm>
                <a:off x="4326" y="2614"/>
                <a:ext cx="1077" cy="867"/>
              </a:xfrm>
              <a:prstGeom prst="ellipse">
                <a:avLst/>
              </a:prstGeom>
              <a:solidFill>
                <a:srgbClr val="FFBDBD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0161" dir="4293903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74" name="Oval 94"/>
              <p:cNvSpPr>
                <a:spLocks noChangeArrowheads="1"/>
              </p:cNvSpPr>
              <p:nvPr/>
            </p:nvSpPr>
            <p:spPr bwMode="auto">
              <a:xfrm>
                <a:off x="3844" y="2443"/>
                <a:ext cx="1276" cy="867"/>
              </a:xfrm>
              <a:prstGeom prst="ellipse">
                <a:avLst/>
              </a:prstGeom>
              <a:solidFill>
                <a:srgbClr val="FFBDBD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38" name="Oval 158"/>
              <p:cNvSpPr>
                <a:spLocks noChangeArrowheads="1"/>
              </p:cNvSpPr>
              <p:nvPr/>
            </p:nvSpPr>
            <p:spPr bwMode="auto">
              <a:xfrm>
                <a:off x="3475" y="2727"/>
                <a:ext cx="1276" cy="867"/>
              </a:xfrm>
              <a:prstGeom prst="ellipse">
                <a:avLst/>
              </a:prstGeom>
              <a:solidFill>
                <a:srgbClr val="FFBDBD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39" name="Oval 159"/>
              <p:cNvSpPr>
                <a:spLocks noChangeArrowheads="1"/>
              </p:cNvSpPr>
              <p:nvPr/>
            </p:nvSpPr>
            <p:spPr bwMode="auto">
              <a:xfrm>
                <a:off x="3929" y="2869"/>
                <a:ext cx="1276" cy="907"/>
              </a:xfrm>
              <a:prstGeom prst="ellipse">
                <a:avLst/>
              </a:prstGeom>
              <a:solidFill>
                <a:srgbClr val="FFBDBD"/>
              </a:solidFill>
              <a:ln w="3810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644" name="Oval 164"/>
              <p:cNvSpPr>
                <a:spLocks noChangeArrowheads="1"/>
              </p:cNvSpPr>
              <p:nvPr/>
            </p:nvSpPr>
            <p:spPr bwMode="auto">
              <a:xfrm>
                <a:off x="3702" y="2614"/>
                <a:ext cx="1588" cy="992"/>
              </a:xfrm>
              <a:prstGeom prst="ellipse">
                <a:avLst/>
              </a:prstGeom>
              <a:solidFill>
                <a:srgbClr val="FFBDBD"/>
              </a:solidFill>
              <a:ln w="38100">
                <a:solidFill>
                  <a:srgbClr val="FFBDB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52363" dir="4557825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60484" name="Rectangle 4"/>
            <p:cNvSpPr>
              <a:spLocks noChangeArrowheads="1"/>
            </p:cNvSpPr>
            <p:nvPr/>
          </p:nvSpPr>
          <p:spPr bwMode="auto">
            <a:xfrm>
              <a:off x="614" y="968"/>
              <a:ext cx="2470" cy="251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0485" name="Line 5"/>
            <p:cNvSpPr>
              <a:spLocks noChangeShapeType="1"/>
            </p:cNvSpPr>
            <p:nvPr/>
          </p:nvSpPr>
          <p:spPr bwMode="auto">
            <a:xfrm>
              <a:off x="626" y="2174"/>
              <a:ext cx="2453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0486" name="Text Box 6"/>
            <p:cNvSpPr txBox="1">
              <a:spLocks noChangeArrowheads="1"/>
            </p:cNvSpPr>
            <p:nvPr/>
          </p:nvSpPr>
          <p:spPr bwMode="auto">
            <a:xfrm>
              <a:off x="1151" y="657"/>
              <a:ext cx="1463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400">
                  <a:solidFill>
                    <a:srgbClr val="CC006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Пользователь</a:t>
              </a:r>
              <a:endParaRPr lang="ru-RU" altLang="ru-RU" sz="24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anose="020B0604030504040204" pitchFamily="34" charset="0"/>
              </a:endParaRPr>
            </a:p>
          </p:txBody>
        </p:sp>
        <p:sp>
          <p:nvSpPr>
            <p:cNvPr id="660487" name="Text Box 7"/>
            <p:cNvSpPr txBox="1">
              <a:spLocks noChangeArrowheads="1"/>
            </p:cNvSpPr>
            <p:nvPr/>
          </p:nvSpPr>
          <p:spPr bwMode="auto">
            <a:xfrm>
              <a:off x="3390" y="657"/>
              <a:ext cx="1474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ru-RU" sz="2400">
                  <a:solidFill>
                    <a:srgbClr val="CC006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NFS-</a:t>
              </a:r>
              <a:r>
                <a:rPr lang="ru-RU" altLang="ru-RU" sz="2400">
                  <a:solidFill>
                    <a:srgbClr val="CC0066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сервер</a:t>
              </a:r>
            </a:p>
          </p:txBody>
        </p:sp>
        <p:sp>
          <p:nvSpPr>
            <p:cNvPr id="660488" name="Text Box 8"/>
            <p:cNvSpPr txBox="1">
              <a:spLocks noChangeArrowheads="1"/>
            </p:cNvSpPr>
            <p:nvPr/>
          </p:nvSpPr>
          <p:spPr bwMode="auto">
            <a:xfrm>
              <a:off x="1689" y="1224"/>
              <a:ext cx="1141" cy="19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ru-RU" altLang="zh-CN" sz="2000" b="1" i="1">
                  <a:solidFill>
                    <a:srgbClr val="808000"/>
                  </a:solidFill>
                </a:rPr>
                <a:t>Запрос файла</a:t>
              </a:r>
              <a:endParaRPr lang="ru-RU" altLang="ru-RU" sz="2000" b="1">
                <a:solidFill>
                  <a:srgbClr val="8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0490" name="Text Box 10"/>
            <p:cNvSpPr txBox="1">
              <a:spLocks noChangeArrowheads="1"/>
            </p:cNvSpPr>
            <p:nvPr/>
          </p:nvSpPr>
          <p:spPr bwMode="auto">
            <a:xfrm>
              <a:off x="4127" y="2614"/>
              <a:ext cx="935" cy="30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8000"/>
                </a:lnSpc>
              </a:pPr>
              <a:r>
                <a:rPr lang="en-US" altLang="zh-CN" sz="1800" b="1">
                  <a:solidFill>
                    <a:schemeClr val="hlink"/>
                  </a:solidFill>
                  <a:ea typeface="SimSun" panose="02010600030101010101" pitchFamily="2" charset="-122"/>
                </a:rPr>
                <a:t>TCP</a:t>
              </a:r>
              <a:r>
                <a:rPr lang="ru-RU" altLang="zh-CN" sz="1800" b="1">
                  <a:solidFill>
                    <a:schemeClr val="hlink"/>
                  </a:solidFill>
                </a:rPr>
                <a:t>-соединение</a:t>
              </a:r>
              <a:endParaRPr lang="ru-RU" altLang="ru-RU" sz="18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0491" name="Text Box 11"/>
            <p:cNvSpPr txBox="1">
              <a:spLocks noChangeArrowheads="1"/>
            </p:cNvSpPr>
            <p:nvPr/>
          </p:nvSpPr>
          <p:spPr bwMode="auto">
            <a:xfrm>
              <a:off x="3986" y="3209"/>
              <a:ext cx="787" cy="227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</a:rPr>
                <a:t>Internet</a:t>
              </a:r>
              <a:endParaRPr lang="ru-RU" altLang="ru-RU" sz="2000" b="1">
                <a:solidFill>
                  <a:srgbClr val="CC0000"/>
                </a:solidFill>
                <a:latin typeface="Tahoma" panose="020B0604030504040204" pitchFamily="34" charset="0"/>
                <a:ea typeface="SimSun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660492" name="Text Box 12"/>
            <p:cNvSpPr txBox="1">
              <a:spLocks noChangeArrowheads="1"/>
            </p:cNvSpPr>
            <p:nvPr/>
          </p:nvSpPr>
          <p:spPr bwMode="auto">
            <a:xfrm>
              <a:off x="1491" y="2925"/>
              <a:ext cx="260" cy="12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Да</a:t>
              </a:r>
              <a:endParaRPr lang="ru-RU" altLang="ru-RU" sz="16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0494" name="Oval 14"/>
            <p:cNvSpPr>
              <a:spLocks noChangeArrowheads="1"/>
            </p:cNvSpPr>
            <p:nvPr/>
          </p:nvSpPr>
          <p:spPr bwMode="auto">
            <a:xfrm>
              <a:off x="1287" y="1572"/>
              <a:ext cx="1151" cy="432"/>
            </a:xfrm>
            <a:prstGeom prst="ellipse">
              <a:avLst/>
            </a:prstGeom>
            <a:solidFill>
              <a:srgbClr val="FFBDBD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60495" name="Text Box 15"/>
            <p:cNvSpPr txBox="1">
              <a:spLocks noChangeArrowheads="1"/>
            </p:cNvSpPr>
            <p:nvPr/>
          </p:nvSpPr>
          <p:spPr bwMode="auto">
            <a:xfrm>
              <a:off x="1406" y="1678"/>
              <a:ext cx="916" cy="2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BDB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Прикладной процесс</a:t>
              </a:r>
              <a:endParaRPr lang="ru-RU" altLang="ru-RU" sz="1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0497" name="AutoShape 17"/>
            <p:cNvSpPr>
              <a:spLocks noChangeArrowheads="1"/>
            </p:cNvSpPr>
            <p:nvPr/>
          </p:nvSpPr>
          <p:spPr bwMode="auto">
            <a:xfrm>
              <a:off x="1161" y="2259"/>
              <a:ext cx="1394" cy="620"/>
            </a:xfrm>
            <a:prstGeom prst="flowChartDecision">
              <a:avLst/>
            </a:prstGeom>
            <a:solidFill>
              <a:srgbClr val="D5FFEA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60498" name="Text Box 18"/>
            <p:cNvSpPr txBox="1">
              <a:spLocks noChangeArrowheads="1"/>
            </p:cNvSpPr>
            <p:nvPr/>
          </p:nvSpPr>
          <p:spPr bwMode="auto">
            <a:xfrm>
              <a:off x="1434" y="2415"/>
              <a:ext cx="823" cy="389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Файл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локальный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?</a:t>
              </a:r>
              <a:endParaRPr lang="ru-RU" altLang="ru-RU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0500" name="AutoShape 20"/>
            <p:cNvSpPr>
              <a:spLocks noChangeArrowheads="1"/>
            </p:cNvSpPr>
            <p:nvPr/>
          </p:nvSpPr>
          <p:spPr bwMode="auto">
            <a:xfrm>
              <a:off x="1048" y="3158"/>
              <a:ext cx="1618" cy="221"/>
            </a:xfrm>
            <a:prstGeom prst="roundRect">
              <a:avLst>
                <a:gd name="adj" fmla="val 50000"/>
              </a:avLst>
            </a:prstGeom>
            <a:solidFill>
              <a:srgbClr val="D5FFEA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60501" name="Text Box 21"/>
            <p:cNvSpPr txBox="1">
              <a:spLocks noChangeArrowheads="1"/>
            </p:cNvSpPr>
            <p:nvPr/>
          </p:nvSpPr>
          <p:spPr bwMode="auto">
            <a:xfrm>
              <a:off x="1094" y="3209"/>
              <a:ext cx="1492" cy="1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80000"/>
                </a:lnSpc>
              </a:pPr>
              <a:r>
                <a:rPr lang="ru-RU" altLang="zh-CN" sz="1600" b="1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Локальный диск</a:t>
              </a:r>
              <a:endParaRPr lang="ru-RU" altLang="ru-RU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0502" name="Text Box 22"/>
            <p:cNvSpPr txBox="1">
              <a:spLocks noChangeArrowheads="1"/>
            </p:cNvSpPr>
            <p:nvPr/>
          </p:nvSpPr>
          <p:spPr bwMode="auto">
            <a:xfrm>
              <a:off x="2344" y="2788"/>
              <a:ext cx="624" cy="300"/>
            </a:xfrm>
            <a:prstGeom prst="rect">
              <a:avLst/>
            </a:prstGeom>
            <a:solidFill>
              <a:srgbClr val="D5FFEA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en-US" altLang="zh-CN" sz="1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NFS-</a:t>
              </a:r>
              <a:r>
                <a:rPr lang="ru-RU" altLang="zh-CN" sz="1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клиент</a:t>
              </a:r>
              <a:endParaRPr lang="ru-RU" altLang="ru-RU" sz="1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60503" name="Line 23"/>
            <p:cNvSpPr>
              <a:spLocks noChangeShapeType="1"/>
            </p:cNvSpPr>
            <p:nvPr/>
          </p:nvSpPr>
          <p:spPr bwMode="auto">
            <a:xfrm>
              <a:off x="1855" y="2873"/>
              <a:ext cx="0" cy="28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0504" name="Freeform 24"/>
            <p:cNvSpPr>
              <a:spLocks/>
            </p:cNvSpPr>
            <p:nvPr/>
          </p:nvSpPr>
          <p:spPr bwMode="auto">
            <a:xfrm>
              <a:off x="2551" y="2570"/>
              <a:ext cx="116" cy="211"/>
            </a:xfrm>
            <a:custGeom>
              <a:avLst/>
              <a:gdLst>
                <a:gd name="T0" fmla="*/ 0 w 147"/>
                <a:gd name="T1" fmla="*/ 0 h 360"/>
                <a:gd name="T2" fmla="*/ 147 w 147"/>
                <a:gd name="T3" fmla="*/ 0 h 360"/>
                <a:gd name="T4" fmla="*/ 147 w 147"/>
                <a:gd name="T5" fmla="*/ 36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360">
                  <a:moveTo>
                    <a:pt x="0" y="0"/>
                  </a:moveTo>
                  <a:lnTo>
                    <a:pt x="147" y="0"/>
                  </a:lnTo>
                  <a:lnTo>
                    <a:pt x="147" y="360"/>
                  </a:lnTo>
                </a:path>
              </a:pathLst>
            </a:custGeom>
            <a:noFill/>
            <a:ln w="38100" cmpd="sng">
              <a:solidFill>
                <a:srgbClr val="808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2704" y="2567"/>
              <a:ext cx="312" cy="12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Нет</a:t>
              </a:r>
              <a:endParaRPr lang="ru-RU" altLang="ru-RU" sz="16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60506" name="Freeform 26"/>
            <p:cNvSpPr>
              <a:spLocks/>
            </p:cNvSpPr>
            <p:nvPr/>
          </p:nvSpPr>
          <p:spPr bwMode="auto">
            <a:xfrm>
              <a:off x="2969" y="1791"/>
              <a:ext cx="1276" cy="1150"/>
            </a:xfrm>
            <a:custGeom>
              <a:avLst/>
              <a:gdLst>
                <a:gd name="T0" fmla="*/ 0 w 1628"/>
                <a:gd name="T1" fmla="*/ 2399 h 2399"/>
                <a:gd name="T2" fmla="*/ 1157 w 1628"/>
                <a:gd name="T3" fmla="*/ 2398 h 2399"/>
                <a:gd name="T4" fmla="*/ 1562 w 1628"/>
                <a:gd name="T5" fmla="*/ 1507 h 2399"/>
                <a:gd name="T6" fmla="*/ 1628 w 1628"/>
                <a:gd name="T7" fmla="*/ 634 h 2399"/>
                <a:gd name="T8" fmla="*/ 1628 w 1628"/>
                <a:gd name="T9" fmla="*/ 0 h 2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2399">
                  <a:moveTo>
                    <a:pt x="0" y="2399"/>
                  </a:moveTo>
                  <a:lnTo>
                    <a:pt x="1157" y="2398"/>
                  </a:lnTo>
                  <a:cubicBezTo>
                    <a:pt x="1417" y="2249"/>
                    <a:pt x="1517" y="1795"/>
                    <a:pt x="1562" y="1507"/>
                  </a:cubicBezTo>
                  <a:cubicBezTo>
                    <a:pt x="1607" y="1219"/>
                    <a:pt x="1625" y="885"/>
                    <a:pt x="1628" y="634"/>
                  </a:cubicBezTo>
                  <a:lnTo>
                    <a:pt x="1628" y="0"/>
                  </a:lnTo>
                </a:path>
              </a:pathLst>
            </a:custGeom>
            <a:noFill/>
            <a:ln w="38100" cmpd="sng">
              <a:solidFill>
                <a:srgbClr val="808000"/>
              </a:solidFill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60521" name="Line 41"/>
            <p:cNvSpPr>
              <a:spLocks noChangeShapeType="1"/>
            </p:cNvSpPr>
            <p:nvPr/>
          </p:nvSpPr>
          <p:spPr bwMode="auto">
            <a:xfrm>
              <a:off x="1850" y="2002"/>
              <a:ext cx="0" cy="268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60522" name="Group 42"/>
            <p:cNvGrpSpPr>
              <a:grpSpLocks/>
            </p:cNvGrpSpPr>
            <p:nvPr/>
          </p:nvGrpSpPr>
          <p:grpSpPr bwMode="auto">
            <a:xfrm flipH="1">
              <a:off x="3792" y="999"/>
              <a:ext cx="647" cy="849"/>
              <a:chOff x="1090" y="7708"/>
              <a:chExt cx="1027" cy="1503"/>
            </a:xfrm>
          </p:grpSpPr>
          <p:sp>
            <p:nvSpPr>
              <p:cNvPr id="660523" name="Freeform 43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D5FFEA"/>
              </a:solidFill>
              <a:ln w="28575" cmpd="sng">
                <a:solidFill>
                  <a:srgbClr val="3366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60524" name="Group 44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660525" name="Freeform 45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26" name="Freeform 46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27" name="Freeform 47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28" name="Freeform 48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29" name="Freeform 49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30" name="Freeform 50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31" name="Freeform 51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32" name="Freeform 52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D5FFEA"/>
                </a:solidFill>
                <a:ln w="28575" cmpd="sng">
                  <a:solidFill>
                    <a:srgbClr val="3366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33" name="Freeform 53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FBDBD"/>
                </a:solidFill>
                <a:ln w="28575" cmpd="sng">
                  <a:solidFill>
                    <a:srgbClr val="FF99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34" name="Freeform 54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FFBDBD"/>
                </a:solidFill>
                <a:ln w="28575" cmpd="sng">
                  <a:solidFill>
                    <a:srgbClr val="FF9933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60535" name="Group 55"/>
            <p:cNvGrpSpPr>
              <a:grpSpLocks/>
            </p:cNvGrpSpPr>
            <p:nvPr/>
          </p:nvGrpSpPr>
          <p:grpSpPr bwMode="auto">
            <a:xfrm>
              <a:off x="725" y="1366"/>
              <a:ext cx="340" cy="442"/>
              <a:chOff x="1982" y="4470"/>
              <a:chExt cx="509" cy="747"/>
            </a:xfrm>
          </p:grpSpPr>
          <p:sp>
            <p:nvSpPr>
              <p:cNvPr id="660536" name="Freeform 56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FFFFAB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37" name="Freeform 57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38" name="Freeform 58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FF99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39" name="Freeform 59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FFFFAB"/>
              </a:solidFill>
              <a:ln w="28575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60540" name="Group 60"/>
            <p:cNvGrpSpPr>
              <a:grpSpLocks/>
            </p:cNvGrpSpPr>
            <p:nvPr/>
          </p:nvGrpSpPr>
          <p:grpSpPr bwMode="auto">
            <a:xfrm>
              <a:off x="1037" y="1026"/>
              <a:ext cx="583" cy="593"/>
              <a:chOff x="1405" y="860"/>
              <a:chExt cx="583" cy="593"/>
            </a:xfrm>
          </p:grpSpPr>
          <p:sp>
            <p:nvSpPr>
              <p:cNvPr id="660541" name="Freeform 61"/>
              <p:cNvSpPr>
                <a:spLocks/>
              </p:cNvSpPr>
              <p:nvPr/>
            </p:nvSpPr>
            <p:spPr bwMode="auto">
              <a:xfrm>
                <a:off x="1405" y="1247"/>
                <a:ext cx="412" cy="206"/>
              </a:xfrm>
              <a:custGeom>
                <a:avLst/>
                <a:gdLst>
                  <a:gd name="T0" fmla="*/ 0 w 1113"/>
                  <a:gd name="T1" fmla="*/ 106 h 329"/>
                  <a:gd name="T2" fmla="*/ 329 w 1113"/>
                  <a:gd name="T3" fmla="*/ 0 h 329"/>
                  <a:gd name="T4" fmla="*/ 1113 w 1113"/>
                  <a:gd name="T5" fmla="*/ 200 h 329"/>
                  <a:gd name="T6" fmla="*/ 1113 w 1113"/>
                  <a:gd name="T7" fmla="*/ 243 h 329"/>
                  <a:gd name="T8" fmla="*/ 774 w 1113"/>
                  <a:gd name="T9" fmla="*/ 329 h 329"/>
                  <a:gd name="T10" fmla="*/ 0 w 1113"/>
                  <a:gd name="T11" fmla="*/ 131 h 329"/>
                  <a:gd name="T12" fmla="*/ 0 w 1113"/>
                  <a:gd name="T13" fmla="*/ 10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3" h="329">
                    <a:moveTo>
                      <a:pt x="0" y="106"/>
                    </a:moveTo>
                    <a:lnTo>
                      <a:pt x="329" y="0"/>
                    </a:lnTo>
                    <a:lnTo>
                      <a:pt x="1113" y="200"/>
                    </a:lnTo>
                    <a:lnTo>
                      <a:pt x="1113" y="243"/>
                    </a:lnTo>
                    <a:lnTo>
                      <a:pt x="774" y="329"/>
                    </a:lnTo>
                    <a:lnTo>
                      <a:pt x="0" y="1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CCCC"/>
              </a:solidFill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42" name="Freeform 62"/>
              <p:cNvSpPr>
                <a:spLocks noEditPoints="1"/>
              </p:cNvSpPr>
              <p:nvPr/>
            </p:nvSpPr>
            <p:spPr bwMode="auto">
              <a:xfrm>
                <a:off x="1441" y="1272"/>
                <a:ext cx="336" cy="148"/>
              </a:xfrm>
              <a:custGeom>
                <a:avLst/>
                <a:gdLst>
                  <a:gd name="T0" fmla="*/ 204 w 911"/>
                  <a:gd name="T1" fmla="*/ 6 h 237"/>
                  <a:gd name="T2" fmla="*/ 305 w 911"/>
                  <a:gd name="T3" fmla="*/ 33 h 237"/>
                  <a:gd name="T4" fmla="*/ 405 w 911"/>
                  <a:gd name="T5" fmla="*/ 58 h 237"/>
                  <a:gd name="T6" fmla="*/ 508 w 911"/>
                  <a:gd name="T7" fmla="*/ 85 h 237"/>
                  <a:gd name="T8" fmla="*/ 609 w 911"/>
                  <a:gd name="T9" fmla="*/ 111 h 237"/>
                  <a:gd name="T10" fmla="*/ 709 w 911"/>
                  <a:gd name="T11" fmla="*/ 138 h 237"/>
                  <a:gd name="T12" fmla="*/ 258 w 911"/>
                  <a:gd name="T13" fmla="*/ 15 h 237"/>
                  <a:gd name="T14" fmla="*/ 359 w 911"/>
                  <a:gd name="T15" fmla="*/ 41 h 237"/>
                  <a:gd name="T16" fmla="*/ 459 w 911"/>
                  <a:gd name="T17" fmla="*/ 68 h 237"/>
                  <a:gd name="T18" fmla="*/ 562 w 911"/>
                  <a:gd name="T19" fmla="*/ 93 h 237"/>
                  <a:gd name="T20" fmla="*/ 663 w 911"/>
                  <a:gd name="T21" fmla="*/ 120 h 237"/>
                  <a:gd name="T22" fmla="*/ 763 w 911"/>
                  <a:gd name="T23" fmla="*/ 146 h 237"/>
                  <a:gd name="T24" fmla="*/ 810 w 911"/>
                  <a:gd name="T25" fmla="*/ 164 h 237"/>
                  <a:gd name="T26" fmla="*/ 866 w 911"/>
                  <a:gd name="T27" fmla="*/ 173 h 237"/>
                  <a:gd name="T28" fmla="*/ 136 w 911"/>
                  <a:gd name="T29" fmla="*/ 25 h 237"/>
                  <a:gd name="T30" fmla="*/ 237 w 911"/>
                  <a:gd name="T31" fmla="*/ 52 h 237"/>
                  <a:gd name="T32" fmla="*/ 337 w 911"/>
                  <a:gd name="T33" fmla="*/ 78 h 237"/>
                  <a:gd name="T34" fmla="*/ 440 w 911"/>
                  <a:gd name="T35" fmla="*/ 105 h 237"/>
                  <a:gd name="T36" fmla="*/ 541 w 911"/>
                  <a:gd name="T37" fmla="*/ 131 h 237"/>
                  <a:gd name="T38" fmla="*/ 641 w 911"/>
                  <a:gd name="T39" fmla="*/ 158 h 237"/>
                  <a:gd name="T40" fmla="*/ 190 w 911"/>
                  <a:gd name="T41" fmla="*/ 35 h 237"/>
                  <a:gd name="T42" fmla="*/ 291 w 911"/>
                  <a:gd name="T43" fmla="*/ 60 h 237"/>
                  <a:gd name="T44" fmla="*/ 394 w 911"/>
                  <a:gd name="T45" fmla="*/ 87 h 237"/>
                  <a:gd name="T46" fmla="*/ 494 w 911"/>
                  <a:gd name="T47" fmla="*/ 113 h 237"/>
                  <a:gd name="T48" fmla="*/ 595 w 911"/>
                  <a:gd name="T49" fmla="*/ 140 h 237"/>
                  <a:gd name="T50" fmla="*/ 696 w 911"/>
                  <a:gd name="T51" fmla="*/ 166 h 237"/>
                  <a:gd name="T52" fmla="*/ 744 w 911"/>
                  <a:gd name="T53" fmla="*/ 183 h 237"/>
                  <a:gd name="T54" fmla="*/ 798 w 911"/>
                  <a:gd name="T55" fmla="*/ 192 h 237"/>
                  <a:gd name="T56" fmla="*/ 68 w 911"/>
                  <a:gd name="T57" fmla="*/ 45 h 237"/>
                  <a:gd name="T58" fmla="*/ 169 w 911"/>
                  <a:gd name="T59" fmla="*/ 72 h 237"/>
                  <a:gd name="T60" fmla="*/ 272 w 911"/>
                  <a:gd name="T61" fmla="*/ 98 h 237"/>
                  <a:gd name="T62" fmla="*/ 372 w 911"/>
                  <a:gd name="T63" fmla="*/ 124 h 237"/>
                  <a:gd name="T64" fmla="*/ 473 w 911"/>
                  <a:gd name="T65" fmla="*/ 150 h 237"/>
                  <a:gd name="T66" fmla="*/ 574 w 911"/>
                  <a:gd name="T67" fmla="*/ 177 h 237"/>
                  <a:gd name="T68" fmla="*/ 122 w 911"/>
                  <a:gd name="T69" fmla="*/ 54 h 237"/>
                  <a:gd name="T70" fmla="*/ 223 w 911"/>
                  <a:gd name="T71" fmla="*/ 80 h 237"/>
                  <a:gd name="T72" fmla="*/ 326 w 911"/>
                  <a:gd name="T73" fmla="*/ 107 h 237"/>
                  <a:gd name="T74" fmla="*/ 427 w 911"/>
                  <a:gd name="T75" fmla="*/ 133 h 237"/>
                  <a:gd name="T76" fmla="*/ 527 w 911"/>
                  <a:gd name="T77" fmla="*/ 160 h 237"/>
                  <a:gd name="T78" fmla="*/ 630 w 911"/>
                  <a:gd name="T79" fmla="*/ 185 h 237"/>
                  <a:gd name="T80" fmla="*/ 676 w 911"/>
                  <a:gd name="T81" fmla="*/ 203 h 237"/>
                  <a:gd name="T82" fmla="*/ 731 w 911"/>
                  <a:gd name="T83" fmla="*/ 211 h 237"/>
                  <a:gd name="T84" fmla="*/ 0 w 911"/>
                  <a:gd name="T85" fmla="*/ 65 h 237"/>
                  <a:gd name="T86" fmla="*/ 101 w 911"/>
                  <a:gd name="T87" fmla="*/ 91 h 237"/>
                  <a:gd name="T88" fmla="*/ 204 w 911"/>
                  <a:gd name="T89" fmla="*/ 117 h 237"/>
                  <a:gd name="T90" fmla="*/ 508 w 911"/>
                  <a:gd name="T91" fmla="*/ 197 h 237"/>
                  <a:gd name="T92" fmla="*/ 55 w 911"/>
                  <a:gd name="T93" fmla="*/ 74 h 237"/>
                  <a:gd name="T94" fmla="*/ 157 w 911"/>
                  <a:gd name="T95" fmla="*/ 100 h 237"/>
                  <a:gd name="T96" fmla="*/ 459 w 911"/>
                  <a:gd name="T97" fmla="*/ 178 h 237"/>
                  <a:gd name="T98" fmla="*/ 562 w 911"/>
                  <a:gd name="T99" fmla="*/ 205 h 237"/>
                  <a:gd name="T100" fmla="*/ 609 w 911"/>
                  <a:gd name="T101" fmla="*/ 223 h 237"/>
                  <a:gd name="T102" fmla="*/ 663 w 911"/>
                  <a:gd name="T103" fmla="*/ 23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1" h="237">
                    <a:moveTo>
                      <a:pt x="204" y="6"/>
                    </a:moveTo>
                    <a:lnTo>
                      <a:pt x="258" y="20"/>
                    </a:lnTo>
                    <a:lnTo>
                      <a:pt x="258" y="15"/>
                    </a:lnTo>
                    <a:lnTo>
                      <a:pt x="204" y="0"/>
                    </a:lnTo>
                    <a:lnTo>
                      <a:pt x="204" y="6"/>
                    </a:lnTo>
                    <a:close/>
                    <a:moveTo>
                      <a:pt x="305" y="33"/>
                    </a:moveTo>
                    <a:lnTo>
                      <a:pt x="359" y="47"/>
                    </a:lnTo>
                    <a:lnTo>
                      <a:pt x="359" y="41"/>
                    </a:lnTo>
                    <a:lnTo>
                      <a:pt x="305" y="27"/>
                    </a:lnTo>
                    <a:lnTo>
                      <a:pt x="305" y="33"/>
                    </a:lnTo>
                    <a:close/>
                    <a:moveTo>
                      <a:pt x="405" y="58"/>
                    </a:moveTo>
                    <a:lnTo>
                      <a:pt x="459" y="73"/>
                    </a:lnTo>
                    <a:lnTo>
                      <a:pt x="459" y="68"/>
                    </a:lnTo>
                    <a:lnTo>
                      <a:pt x="405" y="53"/>
                    </a:lnTo>
                    <a:lnTo>
                      <a:pt x="405" y="58"/>
                    </a:lnTo>
                    <a:close/>
                    <a:moveTo>
                      <a:pt x="508" y="85"/>
                    </a:moveTo>
                    <a:lnTo>
                      <a:pt x="562" y="99"/>
                    </a:lnTo>
                    <a:lnTo>
                      <a:pt x="562" y="93"/>
                    </a:lnTo>
                    <a:lnTo>
                      <a:pt x="508" y="80"/>
                    </a:lnTo>
                    <a:lnTo>
                      <a:pt x="508" y="85"/>
                    </a:lnTo>
                    <a:close/>
                    <a:moveTo>
                      <a:pt x="609" y="111"/>
                    </a:moveTo>
                    <a:lnTo>
                      <a:pt x="663" y="126"/>
                    </a:lnTo>
                    <a:lnTo>
                      <a:pt x="663" y="120"/>
                    </a:lnTo>
                    <a:lnTo>
                      <a:pt x="609" y="106"/>
                    </a:lnTo>
                    <a:lnTo>
                      <a:pt x="609" y="111"/>
                    </a:lnTo>
                    <a:close/>
                    <a:moveTo>
                      <a:pt x="709" y="138"/>
                    </a:moveTo>
                    <a:lnTo>
                      <a:pt x="763" y="151"/>
                    </a:lnTo>
                    <a:lnTo>
                      <a:pt x="763" y="146"/>
                    </a:lnTo>
                    <a:lnTo>
                      <a:pt x="709" y="132"/>
                    </a:lnTo>
                    <a:lnTo>
                      <a:pt x="709" y="138"/>
                    </a:lnTo>
                    <a:close/>
                    <a:moveTo>
                      <a:pt x="258" y="15"/>
                    </a:moveTo>
                    <a:lnTo>
                      <a:pt x="258" y="20"/>
                    </a:lnTo>
                    <a:lnTo>
                      <a:pt x="303" y="8"/>
                    </a:lnTo>
                    <a:lnTo>
                      <a:pt x="303" y="2"/>
                    </a:lnTo>
                    <a:lnTo>
                      <a:pt x="258" y="15"/>
                    </a:lnTo>
                    <a:close/>
                    <a:moveTo>
                      <a:pt x="359" y="41"/>
                    </a:moveTo>
                    <a:lnTo>
                      <a:pt x="359" y="47"/>
                    </a:lnTo>
                    <a:lnTo>
                      <a:pt x="405" y="34"/>
                    </a:lnTo>
                    <a:lnTo>
                      <a:pt x="405" y="28"/>
                    </a:lnTo>
                    <a:lnTo>
                      <a:pt x="359" y="41"/>
                    </a:lnTo>
                    <a:close/>
                    <a:moveTo>
                      <a:pt x="459" y="68"/>
                    </a:moveTo>
                    <a:lnTo>
                      <a:pt x="459" y="73"/>
                    </a:lnTo>
                    <a:lnTo>
                      <a:pt x="506" y="60"/>
                    </a:lnTo>
                    <a:lnTo>
                      <a:pt x="506" y="54"/>
                    </a:lnTo>
                    <a:lnTo>
                      <a:pt x="459" y="68"/>
                    </a:lnTo>
                    <a:close/>
                    <a:moveTo>
                      <a:pt x="562" y="93"/>
                    </a:moveTo>
                    <a:lnTo>
                      <a:pt x="562" y="99"/>
                    </a:lnTo>
                    <a:lnTo>
                      <a:pt x="607" y="86"/>
                    </a:lnTo>
                    <a:lnTo>
                      <a:pt x="607" y="81"/>
                    </a:lnTo>
                    <a:lnTo>
                      <a:pt x="562" y="93"/>
                    </a:lnTo>
                    <a:close/>
                    <a:moveTo>
                      <a:pt x="663" y="120"/>
                    </a:moveTo>
                    <a:lnTo>
                      <a:pt x="663" y="126"/>
                    </a:lnTo>
                    <a:lnTo>
                      <a:pt x="709" y="113"/>
                    </a:lnTo>
                    <a:lnTo>
                      <a:pt x="709" y="107"/>
                    </a:lnTo>
                    <a:lnTo>
                      <a:pt x="663" y="120"/>
                    </a:lnTo>
                    <a:close/>
                    <a:moveTo>
                      <a:pt x="763" y="146"/>
                    </a:moveTo>
                    <a:lnTo>
                      <a:pt x="763" y="151"/>
                    </a:lnTo>
                    <a:lnTo>
                      <a:pt x="810" y="139"/>
                    </a:lnTo>
                    <a:lnTo>
                      <a:pt x="810" y="134"/>
                    </a:lnTo>
                    <a:lnTo>
                      <a:pt x="763" y="146"/>
                    </a:lnTo>
                    <a:close/>
                    <a:moveTo>
                      <a:pt x="810" y="164"/>
                    </a:moveTo>
                    <a:lnTo>
                      <a:pt x="866" y="178"/>
                    </a:lnTo>
                    <a:lnTo>
                      <a:pt x="866" y="173"/>
                    </a:lnTo>
                    <a:lnTo>
                      <a:pt x="810" y="159"/>
                    </a:lnTo>
                    <a:lnTo>
                      <a:pt x="810" y="164"/>
                    </a:lnTo>
                    <a:close/>
                    <a:moveTo>
                      <a:pt x="866" y="173"/>
                    </a:moveTo>
                    <a:lnTo>
                      <a:pt x="866" y="178"/>
                    </a:lnTo>
                    <a:lnTo>
                      <a:pt x="911" y="165"/>
                    </a:lnTo>
                    <a:lnTo>
                      <a:pt x="911" y="160"/>
                    </a:lnTo>
                    <a:lnTo>
                      <a:pt x="866" y="173"/>
                    </a:lnTo>
                    <a:close/>
                    <a:moveTo>
                      <a:pt x="136" y="25"/>
                    </a:moveTo>
                    <a:lnTo>
                      <a:pt x="190" y="40"/>
                    </a:lnTo>
                    <a:lnTo>
                      <a:pt x="190" y="35"/>
                    </a:lnTo>
                    <a:lnTo>
                      <a:pt x="136" y="20"/>
                    </a:lnTo>
                    <a:lnTo>
                      <a:pt x="136" y="25"/>
                    </a:lnTo>
                    <a:close/>
                    <a:moveTo>
                      <a:pt x="237" y="52"/>
                    </a:moveTo>
                    <a:lnTo>
                      <a:pt x="291" y="67"/>
                    </a:lnTo>
                    <a:lnTo>
                      <a:pt x="291" y="60"/>
                    </a:lnTo>
                    <a:lnTo>
                      <a:pt x="237" y="47"/>
                    </a:lnTo>
                    <a:lnTo>
                      <a:pt x="237" y="52"/>
                    </a:lnTo>
                    <a:close/>
                    <a:moveTo>
                      <a:pt x="337" y="78"/>
                    </a:moveTo>
                    <a:lnTo>
                      <a:pt x="394" y="92"/>
                    </a:lnTo>
                    <a:lnTo>
                      <a:pt x="394" y="87"/>
                    </a:lnTo>
                    <a:lnTo>
                      <a:pt x="337" y="73"/>
                    </a:lnTo>
                    <a:lnTo>
                      <a:pt x="337" y="78"/>
                    </a:lnTo>
                    <a:close/>
                    <a:moveTo>
                      <a:pt x="440" y="105"/>
                    </a:moveTo>
                    <a:lnTo>
                      <a:pt x="494" y="118"/>
                    </a:lnTo>
                    <a:lnTo>
                      <a:pt x="494" y="113"/>
                    </a:lnTo>
                    <a:lnTo>
                      <a:pt x="440" y="99"/>
                    </a:lnTo>
                    <a:lnTo>
                      <a:pt x="440" y="105"/>
                    </a:lnTo>
                    <a:close/>
                    <a:moveTo>
                      <a:pt x="541" y="131"/>
                    </a:moveTo>
                    <a:lnTo>
                      <a:pt x="595" y="145"/>
                    </a:lnTo>
                    <a:lnTo>
                      <a:pt x="595" y="140"/>
                    </a:lnTo>
                    <a:lnTo>
                      <a:pt x="541" y="126"/>
                    </a:lnTo>
                    <a:lnTo>
                      <a:pt x="541" y="131"/>
                    </a:lnTo>
                    <a:close/>
                    <a:moveTo>
                      <a:pt x="641" y="158"/>
                    </a:moveTo>
                    <a:lnTo>
                      <a:pt x="696" y="171"/>
                    </a:lnTo>
                    <a:lnTo>
                      <a:pt x="696" y="166"/>
                    </a:lnTo>
                    <a:lnTo>
                      <a:pt x="641" y="151"/>
                    </a:lnTo>
                    <a:lnTo>
                      <a:pt x="641" y="158"/>
                    </a:lnTo>
                    <a:close/>
                    <a:moveTo>
                      <a:pt x="190" y="35"/>
                    </a:moveTo>
                    <a:lnTo>
                      <a:pt x="190" y="40"/>
                    </a:lnTo>
                    <a:lnTo>
                      <a:pt x="235" y="27"/>
                    </a:lnTo>
                    <a:lnTo>
                      <a:pt x="235" y="21"/>
                    </a:lnTo>
                    <a:lnTo>
                      <a:pt x="190" y="35"/>
                    </a:lnTo>
                    <a:close/>
                    <a:moveTo>
                      <a:pt x="291" y="60"/>
                    </a:moveTo>
                    <a:lnTo>
                      <a:pt x="291" y="66"/>
                    </a:lnTo>
                    <a:lnTo>
                      <a:pt x="337" y="53"/>
                    </a:lnTo>
                    <a:lnTo>
                      <a:pt x="337" y="48"/>
                    </a:lnTo>
                    <a:lnTo>
                      <a:pt x="291" y="60"/>
                    </a:lnTo>
                    <a:close/>
                    <a:moveTo>
                      <a:pt x="394" y="87"/>
                    </a:moveTo>
                    <a:lnTo>
                      <a:pt x="394" y="92"/>
                    </a:lnTo>
                    <a:lnTo>
                      <a:pt x="438" y="80"/>
                    </a:lnTo>
                    <a:lnTo>
                      <a:pt x="438" y="74"/>
                    </a:lnTo>
                    <a:lnTo>
                      <a:pt x="394" y="87"/>
                    </a:lnTo>
                    <a:close/>
                    <a:moveTo>
                      <a:pt x="494" y="113"/>
                    </a:moveTo>
                    <a:lnTo>
                      <a:pt x="494" y="118"/>
                    </a:lnTo>
                    <a:lnTo>
                      <a:pt x="539" y="106"/>
                    </a:lnTo>
                    <a:lnTo>
                      <a:pt x="539" y="101"/>
                    </a:lnTo>
                    <a:lnTo>
                      <a:pt x="494" y="113"/>
                    </a:lnTo>
                    <a:close/>
                    <a:moveTo>
                      <a:pt x="595" y="140"/>
                    </a:moveTo>
                    <a:lnTo>
                      <a:pt x="595" y="145"/>
                    </a:lnTo>
                    <a:lnTo>
                      <a:pt x="641" y="132"/>
                    </a:lnTo>
                    <a:lnTo>
                      <a:pt x="641" y="127"/>
                    </a:lnTo>
                    <a:lnTo>
                      <a:pt x="595" y="140"/>
                    </a:lnTo>
                    <a:close/>
                    <a:moveTo>
                      <a:pt x="696" y="166"/>
                    </a:moveTo>
                    <a:lnTo>
                      <a:pt x="696" y="171"/>
                    </a:lnTo>
                    <a:lnTo>
                      <a:pt x="742" y="159"/>
                    </a:lnTo>
                    <a:lnTo>
                      <a:pt x="742" y="153"/>
                    </a:lnTo>
                    <a:lnTo>
                      <a:pt x="696" y="166"/>
                    </a:lnTo>
                    <a:close/>
                    <a:moveTo>
                      <a:pt x="744" y="183"/>
                    </a:moveTo>
                    <a:lnTo>
                      <a:pt x="798" y="198"/>
                    </a:lnTo>
                    <a:lnTo>
                      <a:pt x="798" y="193"/>
                    </a:lnTo>
                    <a:lnTo>
                      <a:pt x="744" y="178"/>
                    </a:lnTo>
                    <a:lnTo>
                      <a:pt x="744" y="183"/>
                    </a:lnTo>
                    <a:close/>
                    <a:moveTo>
                      <a:pt x="798" y="192"/>
                    </a:moveTo>
                    <a:lnTo>
                      <a:pt x="798" y="198"/>
                    </a:lnTo>
                    <a:lnTo>
                      <a:pt x="843" y="184"/>
                    </a:lnTo>
                    <a:lnTo>
                      <a:pt x="843" y="179"/>
                    </a:lnTo>
                    <a:lnTo>
                      <a:pt x="798" y="192"/>
                    </a:lnTo>
                    <a:close/>
                    <a:moveTo>
                      <a:pt x="68" y="45"/>
                    </a:moveTo>
                    <a:lnTo>
                      <a:pt x="122" y="59"/>
                    </a:lnTo>
                    <a:lnTo>
                      <a:pt x="122" y="54"/>
                    </a:lnTo>
                    <a:lnTo>
                      <a:pt x="68" y="40"/>
                    </a:lnTo>
                    <a:lnTo>
                      <a:pt x="68" y="45"/>
                    </a:lnTo>
                    <a:close/>
                    <a:moveTo>
                      <a:pt x="169" y="72"/>
                    </a:moveTo>
                    <a:lnTo>
                      <a:pt x="223" y="85"/>
                    </a:lnTo>
                    <a:lnTo>
                      <a:pt x="223" y="80"/>
                    </a:lnTo>
                    <a:lnTo>
                      <a:pt x="169" y="67"/>
                    </a:lnTo>
                    <a:lnTo>
                      <a:pt x="169" y="72"/>
                    </a:lnTo>
                    <a:close/>
                    <a:moveTo>
                      <a:pt x="272" y="98"/>
                    </a:moveTo>
                    <a:lnTo>
                      <a:pt x="326" y="112"/>
                    </a:lnTo>
                    <a:lnTo>
                      <a:pt x="326" y="107"/>
                    </a:lnTo>
                    <a:lnTo>
                      <a:pt x="272" y="92"/>
                    </a:lnTo>
                    <a:lnTo>
                      <a:pt x="272" y="98"/>
                    </a:lnTo>
                    <a:close/>
                    <a:moveTo>
                      <a:pt x="372" y="124"/>
                    </a:moveTo>
                    <a:lnTo>
                      <a:pt x="427" y="138"/>
                    </a:lnTo>
                    <a:lnTo>
                      <a:pt x="427" y="133"/>
                    </a:lnTo>
                    <a:lnTo>
                      <a:pt x="372" y="118"/>
                    </a:lnTo>
                    <a:lnTo>
                      <a:pt x="372" y="124"/>
                    </a:lnTo>
                    <a:close/>
                    <a:moveTo>
                      <a:pt x="473" y="150"/>
                    </a:moveTo>
                    <a:lnTo>
                      <a:pt x="527" y="165"/>
                    </a:lnTo>
                    <a:lnTo>
                      <a:pt x="527" y="160"/>
                    </a:lnTo>
                    <a:lnTo>
                      <a:pt x="473" y="145"/>
                    </a:lnTo>
                    <a:lnTo>
                      <a:pt x="473" y="150"/>
                    </a:lnTo>
                    <a:close/>
                    <a:moveTo>
                      <a:pt x="574" y="177"/>
                    </a:moveTo>
                    <a:lnTo>
                      <a:pt x="630" y="191"/>
                    </a:lnTo>
                    <a:lnTo>
                      <a:pt x="630" y="185"/>
                    </a:lnTo>
                    <a:lnTo>
                      <a:pt x="574" y="171"/>
                    </a:lnTo>
                    <a:lnTo>
                      <a:pt x="574" y="177"/>
                    </a:lnTo>
                    <a:close/>
                    <a:moveTo>
                      <a:pt x="122" y="54"/>
                    </a:moveTo>
                    <a:lnTo>
                      <a:pt x="122" y="59"/>
                    </a:lnTo>
                    <a:lnTo>
                      <a:pt x="169" y="47"/>
                    </a:lnTo>
                    <a:lnTo>
                      <a:pt x="169" y="41"/>
                    </a:lnTo>
                    <a:lnTo>
                      <a:pt x="122" y="54"/>
                    </a:lnTo>
                    <a:close/>
                    <a:moveTo>
                      <a:pt x="223" y="80"/>
                    </a:moveTo>
                    <a:lnTo>
                      <a:pt x="223" y="85"/>
                    </a:lnTo>
                    <a:lnTo>
                      <a:pt x="270" y="73"/>
                    </a:lnTo>
                    <a:lnTo>
                      <a:pt x="270" y="68"/>
                    </a:lnTo>
                    <a:lnTo>
                      <a:pt x="223" y="80"/>
                    </a:lnTo>
                    <a:close/>
                    <a:moveTo>
                      <a:pt x="326" y="107"/>
                    </a:moveTo>
                    <a:lnTo>
                      <a:pt x="326" y="112"/>
                    </a:lnTo>
                    <a:lnTo>
                      <a:pt x="370" y="99"/>
                    </a:lnTo>
                    <a:lnTo>
                      <a:pt x="370" y="93"/>
                    </a:lnTo>
                    <a:lnTo>
                      <a:pt x="326" y="107"/>
                    </a:lnTo>
                    <a:close/>
                    <a:moveTo>
                      <a:pt x="427" y="133"/>
                    </a:moveTo>
                    <a:lnTo>
                      <a:pt x="427" y="138"/>
                    </a:lnTo>
                    <a:lnTo>
                      <a:pt x="471" y="126"/>
                    </a:lnTo>
                    <a:lnTo>
                      <a:pt x="471" y="120"/>
                    </a:lnTo>
                    <a:lnTo>
                      <a:pt x="427" y="133"/>
                    </a:lnTo>
                    <a:close/>
                    <a:moveTo>
                      <a:pt x="527" y="160"/>
                    </a:moveTo>
                    <a:lnTo>
                      <a:pt x="527" y="165"/>
                    </a:lnTo>
                    <a:lnTo>
                      <a:pt x="574" y="151"/>
                    </a:lnTo>
                    <a:lnTo>
                      <a:pt x="574" y="146"/>
                    </a:lnTo>
                    <a:lnTo>
                      <a:pt x="527" y="160"/>
                    </a:lnTo>
                    <a:close/>
                    <a:moveTo>
                      <a:pt x="630" y="185"/>
                    </a:moveTo>
                    <a:lnTo>
                      <a:pt x="630" y="191"/>
                    </a:lnTo>
                    <a:lnTo>
                      <a:pt x="674" y="178"/>
                    </a:lnTo>
                    <a:lnTo>
                      <a:pt x="674" y="173"/>
                    </a:lnTo>
                    <a:lnTo>
                      <a:pt x="630" y="185"/>
                    </a:lnTo>
                    <a:close/>
                    <a:moveTo>
                      <a:pt x="676" y="203"/>
                    </a:moveTo>
                    <a:lnTo>
                      <a:pt x="731" y="217"/>
                    </a:lnTo>
                    <a:lnTo>
                      <a:pt x="731" y="211"/>
                    </a:lnTo>
                    <a:lnTo>
                      <a:pt x="676" y="198"/>
                    </a:lnTo>
                    <a:lnTo>
                      <a:pt x="676" y="203"/>
                    </a:lnTo>
                    <a:close/>
                    <a:moveTo>
                      <a:pt x="731" y="211"/>
                    </a:moveTo>
                    <a:lnTo>
                      <a:pt x="731" y="217"/>
                    </a:lnTo>
                    <a:lnTo>
                      <a:pt x="775" y="204"/>
                    </a:lnTo>
                    <a:lnTo>
                      <a:pt x="775" y="199"/>
                    </a:lnTo>
                    <a:lnTo>
                      <a:pt x="731" y="211"/>
                    </a:lnTo>
                    <a:close/>
                    <a:moveTo>
                      <a:pt x="0" y="65"/>
                    </a:moveTo>
                    <a:lnTo>
                      <a:pt x="55" y="79"/>
                    </a:lnTo>
                    <a:lnTo>
                      <a:pt x="55" y="74"/>
                    </a:lnTo>
                    <a:lnTo>
                      <a:pt x="0" y="59"/>
                    </a:lnTo>
                    <a:lnTo>
                      <a:pt x="0" y="65"/>
                    </a:lnTo>
                    <a:close/>
                    <a:moveTo>
                      <a:pt x="101" y="91"/>
                    </a:moveTo>
                    <a:lnTo>
                      <a:pt x="157" y="105"/>
                    </a:lnTo>
                    <a:lnTo>
                      <a:pt x="157" y="100"/>
                    </a:lnTo>
                    <a:lnTo>
                      <a:pt x="101" y="85"/>
                    </a:lnTo>
                    <a:lnTo>
                      <a:pt x="101" y="91"/>
                    </a:lnTo>
                    <a:close/>
                    <a:moveTo>
                      <a:pt x="204" y="117"/>
                    </a:moveTo>
                    <a:lnTo>
                      <a:pt x="459" y="184"/>
                    </a:lnTo>
                    <a:lnTo>
                      <a:pt x="459" y="178"/>
                    </a:lnTo>
                    <a:lnTo>
                      <a:pt x="204" y="112"/>
                    </a:lnTo>
                    <a:lnTo>
                      <a:pt x="204" y="117"/>
                    </a:lnTo>
                    <a:close/>
                    <a:moveTo>
                      <a:pt x="508" y="197"/>
                    </a:moveTo>
                    <a:lnTo>
                      <a:pt x="562" y="210"/>
                    </a:lnTo>
                    <a:lnTo>
                      <a:pt x="562" y="205"/>
                    </a:lnTo>
                    <a:lnTo>
                      <a:pt x="508" y="191"/>
                    </a:lnTo>
                    <a:lnTo>
                      <a:pt x="508" y="197"/>
                    </a:lnTo>
                    <a:close/>
                    <a:moveTo>
                      <a:pt x="55" y="74"/>
                    </a:moveTo>
                    <a:lnTo>
                      <a:pt x="55" y="79"/>
                    </a:lnTo>
                    <a:lnTo>
                      <a:pt x="101" y="67"/>
                    </a:lnTo>
                    <a:lnTo>
                      <a:pt x="101" y="60"/>
                    </a:lnTo>
                    <a:lnTo>
                      <a:pt x="55" y="74"/>
                    </a:lnTo>
                    <a:close/>
                    <a:moveTo>
                      <a:pt x="157" y="100"/>
                    </a:moveTo>
                    <a:lnTo>
                      <a:pt x="157" y="105"/>
                    </a:lnTo>
                    <a:lnTo>
                      <a:pt x="202" y="92"/>
                    </a:lnTo>
                    <a:lnTo>
                      <a:pt x="202" y="87"/>
                    </a:lnTo>
                    <a:lnTo>
                      <a:pt x="157" y="100"/>
                    </a:lnTo>
                    <a:close/>
                    <a:moveTo>
                      <a:pt x="459" y="178"/>
                    </a:moveTo>
                    <a:lnTo>
                      <a:pt x="459" y="184"/>
                    </a:lnTo>
                    <a:lnTo>
                      <a:pt x="506" y="171"/>
                    </a:lnTo>
                    <a:lnTo>
                      <a:pt x="506" y="166"/>
                    </a:lnTo>
                    <a:lnTo>
                      <a:pt x="459" y="178"/>
                    </a:lnTo>
                    <a:close/>
                    <a:moveTo>
                      <a:pt x="562" y="205"/>
                    </a:moveTo>
                    <a:lnTo>
                      <a:pt x="562" y="210"/>
                    </a:lnTo>
                    <a:lnTo>
                      <a:pt x="607" y="198"/>
                    </a:lnTo>
                    <a:lnTo>
                      <a:pt x="607" y="193"/>
                    </a:lnTo>
                    <a:lnTo>
                      <a:pt x="562" y="205"/>
                    </a:lnTo>
                    <a:close/>
                    <a:moveTo>
                      <a:pt x="609" y="223"/>
                    </a:moveTo>
                    <a:lnTo>
                      <a:pt x="663" y="237"/>
                    </a:lnTo>
                    <a:lnTo>
                      <a:pt x="663" y="231"/>
                    </a:lnTo>
                    <a:lnTo>
                      <a:pt x="609" y="217"/>
                    </a:lnTo>
                    <a:lnTo>
                      <a:pt x="609" y="223"/>
                    </a:lnTo>
                    <a:close/>
                    <a:moveTo>
                      <a:pt x="663" y="231"/>
                    </a:moveTo>
                    <a:lnTo>
                      <a:pt x="663" y="237"/>
                    </a:lnTo>
                    <a:lnTo>
                      <a:pt x="707" y="224"/>
                    </a:lnTo>
                    <a:lnTo>
                      <a:pt x="707" y="219"/>
                    </a:lnTo>
                    <a:lnTo>
                      <a:pt x="663" y="231"/>
                    </a:lnTo>
                    <a:close/>
                  </a:path>
                </a:pathLst>
              </a:custGeom>
              <a:solidFill>
                <a:srgbClr val="969696"/>
              </a:solidFill>
              <a:ln w="19050" cmpd="sng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60543" name="Freeform 63"/>
              <p:cNvSpPr>
                <a:spLocks/>
              </p:cNvSpPr>
              <p:nvPr/>
            </p:nvSpPr>
            <p:spPr bwMode="auto">
              <a:xfrm>
                <a:off x="1405" y="1313"/>
                <a:ext cx="286" cy="140"/>
              </a:xfrm>
              <a:custGeom>
                <a:avLst/>
                <a:gdLst>
                  <a:gd name="T0" fmla="*/ 0 w 774"/>
                  <a:gd name="T1" fmla="*/ 25 h 223"/>
                  <a:gd name="T2" fmla="*/ 774 w 774"/>
                  <a:gd name="T3" fmla="*/ 223 h 223"/>
                  <a:gd name="T4" fmla="*/ 774 w 774"/>
                  <a:gd name="T5" fmla="*/ 197 h 223"/>
                  <a:gd name="T6" fmla="*/ 0 w 774"/>
                  <a:gd name="T7" fmla="*/ 0 h 223"/>
                  <a:gd name="T8" fmla="*/ 0 w 774"/>
                  <a:gd name="T9" fmla="*/ 2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223">
                    <a:moveTo>
                      <a:pt x="0" y="25"/>
                    </a:moveTo>
                    <a:lnTo>
                      <a:pt x="774" y="223"/>
                    </a:lnTo>
                    <a:lnTo>
                      <a:pt x="774" y="197"/>
                    </a:lnTo>
                    <a:lnTo>
                      <a:pt x="0" y="0"/>
                    </a:lnTo>
                    <a:lnTo>
                      <a:pt x="0" y="25"/>
                    </a:lnTo>
                    <a:close/>
                  </a:path>
                </a:pathLst>
              </a:custGeom>
              <a:noFill/>
              <a:ln w="1905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60544" name="Group 64"/>
              <p:cNvGrpSpPr>
                <a:grpSpLocks/>
              </p:cNvGrpSpPr>
              <p:nvPr/>
            </p:nvGrpSpPr>
            <p:grpSpPr bwMode="auto">
              <a:xfrm>
                <a:off x="1578" y="860"/>
                <a:ext cx="410" cy="459"/>
                <a:chOff x="4497" y="5857"/>
                <a:chExt cx="555" cy="734"/>
              </a:xfrm>
            </p:grpSpPr>
            <p:sp>
              <p:nvSpPr>
                <p:cNvPr id="660545" name="Freeform 65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33CCCC"/>
                </a:solidFill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46" name="Freeform 66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F2FF">
                        <a:gamma/>
                        <a:tint val="0"/>
                        <a:invGamma/>
                      </a:srgbClr>
                    </a:gs>
                    <a:gs pos="100000">
                      <a:srgbClr val="DDF2FF"/>
                    </a:gs>
                  </a:gsLst>
                  <a:path path="rect">
                    <a:fillToRect l="50000" t="50000" r="50000" b="50000"/>
                  </a:path>
                </a:gradFill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60547" name="Freeform 67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chemeClr val="accent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  <p:sp>
        <p:nvSpPr>
          <p:cNvPr id="660647" name="Text Box 167"/>
          <p:cNvSpPr txBox="1">
            <a:spLocks noChangeArrowheads="1"/>
          </p:cNvSpPr>
          <p:nvPr/>
        </p:nvSpPr>
        <p:spPr bwMode="auto">
          <a:xfrm>
            <a:off x="0" y="5859463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800080"/>
                </a:solidFill>
              </a:rPr>
              <a:t>Рис.14.10. Блок-схема функционирования алгоритма</a:t>
            </a:r>
          </a:p>
          <a:p>
            <a:r>
              <a:rPr lang="en-US" altLang="ru-RU" sz="2400" b="1">
                <a:solidFill>
                  <a:srgbClr val="800080"/>
                </a:solidFill>
              </a:rPr>
              <a:t>NFS</a:t>
            </a:r>
            <a:r>
              <a:rPr lang="ru-RU" altLang="ru-RU" sz="2400" b="1">
                <a:solidFill>
                  <a:srgbClr val="800080"/>
                </a:solidFill>
              </a:rPr>
              <a:t>-протокола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60648" name="Text Box 168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423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>
                <a:solidFill>
                  <a:srgbClr val="800080"/>
                </a:solidFill>
              </a:rPr>
              <a:t>Удаленный вызов процедур и преобразование данных</a:t>
            </a:r>
            <a:r>
              <a:rPr lang="ru-RU" altLang="ru-RU">
                <a:solidFill>
                  <a:srgbClr val="800080"/>
                </a:solidFill>
              </a:rPr>
              <a:t>. NFS реализуется одновременно с двумя другими протоколами — удаленного вызова процедур (</a:t>
            </a:r>
            <a:r>
              <a:rPr lang="en-GB" altLang="ru-RU">
                <a:solidFill>
                  <a:srgbClr val="800080"/>
                </a:solidFill>
              </a:rPr>
              <a:t>Remote Procedure Call </a:t>
            </a:r>
            <a:r>
              <a:rPr lang="ru-RU" altLang="ru-RU">
                <a:solidFill>
                  <a:srgbClr val="800080"/>
                </a:solidFill>
              </a:rPr>
              <a:t>— RPC, RFC-1057) и внешнего представления данных (</a:t>
            </a:r>
            <a:r>
              <a:rPr lang="en-GB" altLang="ru-RU">
                <a:solidFill>
                  <a:srgbClr val="800080"/>
                </a:solidFill>
              </a:rPr>
              <a:t>eXternal Data Representation </a:t>
            </a:r>
            <a:r>
              <a:rPr lang="ru-RU" altLang="ru-RU">
                <a:solidFill>
                  <a:srgbClr val="800080"/>
                </a:solidFill>
              </a:rPr>
              <a:t>— XDR, RFC-1014). Такое деление позволяет разработчику приложений независимо обращаться к каждому из протоколов и использовать только необходимый набор функций. В совокупности же разработчик получает мощный инструмент для создания распределенных систем. </a:t>
            </a:r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Text Box 3"/>
          <p:cNvSpPr txBox="1">
            <a:spLocks noChangeArrowheads="1"/>
          </p:cNvSpPr>
          <p:nvPr/>
        </p:nvSpPr>
        <p:spPr bwMode="auto">
          <a:xfrm>
            <a:off x="250825" y="1673225"/>
            <a:ext cx="8642350" cy="4362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При разработке, например, системы клиент-сервер RPC-протокол позволяет определить на пользовательской станции некоторые процедуры как удаленные (</a:t>
            </a:r>
            <a:r>
              <a:rPr lang="en-US" altLang="ru-RU">
                <a:solidFill>
                  <a:srgbClr val="800080"/>
                </a:solidFill>
              </a:rPr>
              <a:t>remote</a:t>
            </a:r>
            <a:r>
              <a:rPr lang="ru-RU" altLang="ru-RU">
                <a:solidFill>
                  <a:srgbClr val="800080"/>
                </a:solidFill>
              </a:rPr>
              <a:t>). Эти процедуры будут включены в серверное ПО и декларированы как доступные для удаленного вызова. Далее компиляторы автоматически включат в приложение абонента код, который реализует RPC-протокол и ответствен за взаимодействие распределенных частей системы.</a:t>
            </a:r>
          </a:p>
        </p:txBody>
      </p:sp>
      <p:sp>
        <p:nvSpPr>
          <p:cNvPr id="66253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296863" y="1898650"/>
            <a:ext cx="8550275" cy="39354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XDR-протокол также облегчает разработку распределённых приложений для разнородных программно-аппаратных сред. Он берёт на себя функцию учёта особенностей платформ, на которых работает. Например, если клиент и сервер используют представления целых чисел с различным порядком следования младших и старших символов (байтов), то XDR-протокол устраняет данное различие. </a:t>
            </a: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7" name="Text Box 3"/>
          <p:cNvSpPr txBox="1">
            <a:spLocks noChangeArrowheads="1"/>
          </p:cNvSpPr>
          <p:nvPr/>
        </p:nvSpPr>
        <p:spPr bwMode="auto">
          <a:xfrm>
            <a:off x="0" y="1103313"/>
            <a:ext cx="9144000" cy="2076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TELNET-протокол позволяет пользователю подключиться к любой ГВМ (серверу) и работать с ней со своей ПЭВМ так, как если бы она была удаленным терминалом этой ГВМ.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TELNET-протокол решает следующие основные задачи: </a:t>
            </a:r>
          </a:p>
        </p:txBody>
      </p:sp>
      <p:sp>
        <p:nvSpPr>
          <p:cNvPr id="630788" name="Text Box 4"/>
          <p:cNvSpPr txBox="1">
            <a:spLocks noChangeArrowheads="1"/>
          </p:cNvSpPr>
          <p:nvPr/>
        </p:nvSpPr>
        <p:spPr bwMode="auto">
          <a:xfrm>
            <a:off x="236538" y="3241675"/>
            <a:ext cx="8655050" cy="3378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определяет интерфейс, называемый виртуальным сетевым терминалом (</a:t>
            </a:r>
            <a:r>
              <a:rPr lang="en-US" altLang="ru-RU" sz="2400">
                <a:solidFill>
                  <a:srgbClr val="800080"/>
                </a:solidFill>
              </a:rPr>
              <a:t>Network Virtual Terminal </a:t>
            </a:r>
            <a:r>
              <a:rPr lang="ru-RU" altLang="ru-RU" sz="2400">
                <a:solidFill>
                  <a:srgbClr val="800080"/>
                </a:solidFill>
              </a:rPr>
              <a:t>— NVT), который представляет структуру данных (порождаемых и отображаемых терминалом), алфавит, управляющие символы и порядок обмена управляющей информацией и данными, что позволяет клиенту и серверу абстрагироваться от собственных аппаратных особенностей и урегулировать требуемый формат данных; </a:t>
            </a:r>
          </a:p>
        </p:txBody>
      </p:sp>
      <p:sp>
        <p:nvSpPr>
          <p:cNvPr id="63078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603250" y="1952625"/>
            <a:ext cx="7926388" cy="41497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>
                <a:solidFill>
                  <a:srgbClr val="800080"/>
                </a:solidFill>
              </a:rPr>
              <a:t>регламентирует порядок установки и согласования требуемых параметров при организации соединения и в процессе обмена информацией;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l"/>
            </a:pPr>
            <a:r>
              <a:rPr lang="ru-RU" altLang="ru-RU">
                <a:solidFill>
                  <a:srgbClr val="800080"/>
                </a:solidFill>
              </a:rPr>
              <a:t>устанавливает и поддерживает дуплексное межтерминальное соединение, что позволяет клиенту и серверу равноправно инициировать передачу данных, согласовывать параметры и т.д. 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5" name="Text Box 3"/>
          <p:cNvSpPr txBox="1">
            <a:spLocks noChangeArrowheads="1"/>
          </p:cNvSpPr>
          <p:nvPr/>
        </p:nvSpPr>
        <p:spPr bwMode="auto">
          <a:xfrm>
            <a:off x="0" y="1001713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Взаимодействие локального терминала с ОС локального и удаленного серверов показано на рис.14.1. Модуль TELNET-протокола, являясь прикладной программой по отношению к ОС локального сервера, позволяет обращаться к удаленной ОС или обеспечивает функционирование клавиатуры и монитора для другого процесса на удаленном сервере.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Как правило (с точки зрения архитектурного решения), TELNET-протокол размещается на прикладном уровне, а не в ядре ОС, что имеет свои преимущества и недостатки. Главное преимущество — реализационная взаимонезависимость ОС и протокола, а недостаток — некоторая потеря в эффективности (снижение быстродействия при интерактивном режиме). </a:t>
            </a:r>
          </a:p>
        </p:txBody>
      </p:sp>
      <p:sp>
        <p:nvSpPr>
          <p:cNvPr id="632836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035" name="Group 179"/>
          <p:cNvGrpSpPr>
            <a:grpSpLocks/>
          </p:cNvGrpSpPr>
          <p:nvPr/>
        </p:nvGrpSpPr>
        <p:grpSpPr bwMode="auto">
          <a:xfrm>
            <a:off x="255588" y="785813"/>
            <a:ext cx="8580437" cy="4964112"/>
            <a:chOff x="161" y="495"/>
            <a:chExt cx="5405" cy="3127"/>
          </a:xfrm>
        </p:grpSpPr>
        <p:grpSp>
          <p:nvGrpSpPr>
            <p:cNvPr id="633936" name="Group 80"/>
            <p:cNvGrpSpPr>
              <a:grpSpLocks noChangeAspect="1"/>
            </p:cNvGrpSpPr>
            <p:nvPr/>
          </p:nvGrpSpPr>
          <p:grpSpPr bwMode="auto">
            <a:xfrm>
              <a:off x="1774" y="2556"/>
              <a:ext cx="3522" cy="1066"/>
              <a:chOff x="2330" y="2556"/>
              <a:chExt cx="2354" cy="886"/>
            </a:xfrm>
          </p:grpSpPr>
          <p:sp>
            <p:nvSpPr>
              <p:cNvPr id="633935" name="AutoShape 79"/>
              <p:cNvSpPr>
                <a:spLocks noChangeAspect="1" noChangeArrowheads="1" noTextEdit="1"/>
              </p:cNvSpPr>
              <p:nvPr/>
            </p:nvSpPr>
            <p:spPr bwMode="auto">
              <a:xfrm>
                <a:off x="2330" y="2556"/>
                <a:ext cx="2354" cy="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33964" name="Group 108"/>
              <p:cNvGrpSpPr>
                <a:grpSpLocks/>
              </p:cNvGrpSpPr>
              <p:nvPr/>
            </p:nvGrpSpPr>
            <p:grpSpPr bwMode="auto">
              <a:xfrm>
                <a:off x="2336" y="2560"/>
                <a:ext cx="2326" cy="869"/>
                <a:chOff x="2336" y="2560"/>
                <a:chExt cx="2326" cy="869"/>
              </a:xfrm>
            </p:grpSpPr>
            <p:grpSp>
              <p:nvGrpSpPr>
                <p:cNvPr id="633939" name="Group 83"/>
                <p:cNvGrpSpPr>
                  <a:grpSpLocks/>
                </p:cNvGrpSpPr>
                <p:nvPr/>
              </p:nvGrpSpPr>
              <p:grpSpPr bwMode="auto">
                <a:xfrm>
                  <a:off x="3319" y="2718"/>
                  <a:ext cx="1343" cy="474"/>
                  <a:chOff x="3319" y="2718"/>
                  <a:chExt cx="1343" cy="474"/>
                </a:xfrm>
              </p:grpSpPr>
              <p:sp>
                <p:nvSpPr>
                  <p:cNvPr id="633937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718"/>
                    <a:ext cx="1343" cy="474"/>
                  </a:xfrm>
                  <a:prstGeom prst="ellipse">
                    <a:avLst/>
                  </a:prstGeom>
                  <a:solidFill>
                    <a:srgbClr val="333399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38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718"/>
                    <a:ext cx="1343" cy="474"/>
                  </a:xfrm>
                  <a:prstGeom prst="ellipse">
                    <a:avLst/>
                  </a:prstGeom>
                  <a:noFill/>
                  <a:ln w="15875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42" name="Group 86"/>
                <p:cNvGrpSpPr>
                  <a:grpSpLocks/>
                </p:cNvGrpSpPr>
                <p:nvPr/>
              </p:nvGrpSpPr>
              <p:grpSpPr bwMode="auto">
                <a:xfrm>
                  <a:off x="3319" y="2916"/>
                  <a:ext cx="1085" cy="513"/>
                  <a:chOff x="3319" y="2916"/>
                  <a:chExt cx="1085" cy="513"/>
                </a:xfrm>
              </p:grpSpPr>
              <p:sp>
                <p:nvSpPr>
                  <p:cNvPr id="633940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916"/>
                    <a:ext cx="1085" cy="513"/>
                  </a:xfrm>
                  <a:prstGeom prst="ellipse">
                    <a:avLst/>
                  </a:prstGeom>
                  <a:solidFill>
                    <a:srgbClr val="333399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41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916"/>
                    <a:ext cx="1085" cy="513"/>
                  </a:xfrm>
                  <a:prstGeom prst="ellipse">
                    <a:avLst/>
                  </a:prstGeom>
                  <a:noFill/>
                  <a:ln w="15875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45" name="Group 89"/>
                <p:cNvGrpSpPr>
                  <a:grpSpLocks/>
                </p:cNvGrpSpPr>
                <p:nvPr/>
              </p:nvGrpSpPr>
              <p:grpSpPr bwMode="auto">
                <a:xfrm>
                  <a:off x="2697" y="3034"/>
                  <a:ext cx="1139" cy="395"/>
                  <a:chOff x="2697" y="3034"/>
                  <a:chExt cx="1139" cy="395"/>
                </a:xfrm>
              </p:grpSpPr>
              <p:sp>
                <p:nvSpPr>
                  <p:cNvPr id="633943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3034"/>
                    <a:ext cx="1139" cy="395"/>
                  </a:xfrm>
                  <a:prstGeom prst="ellipse">
                    <a:avLst/>
                  </a:prstGeom>
                  <a:solidFill>
                    <a:srgbClr val="333399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44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3034"/>
                    <a:ext cx="1139" cy="395"/>
                  </a:xfrm>
                  <a:prstGeom prst="ellipse">
                    <a:avLst/>
                  </a:prstGeom>
                  <a:noFill/>
                  <a:ln w="15875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48" name="Group 92"/>
                <p:cNvGrpSpPr>
                  <a:grpSpLocks/>
                </p:cNvGrpSpPr>
                <p:nvPr/>
              </p:nvGrpSpPr>
              <p:grpSpPr bwMode="auto">
                <a:xfrm>
                  <a:off x="2336" y="2758"/>
                  <a:ext cx="1344" cy="514"/>
                  <a:chOff x="2336" y="2758"/>
                  <a:chExt cx="1344" cy="514"/>
                </a:xfrm>
              </p:grpSpPr>
              <p:sp>
                <p:nvSpPr>
                  <p:cNvPr id="633946" name="Oval 90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758"/>
                    <a:ext cx="1344" cy="514"/>
                  </a:xfrm>
                  <a:prstGeom prst="ellipse">
                    <a:avLst/>
                  </a:prstGeom>
                  <a:solidFill>
                    <a:srgbClr val="333399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47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758"/>
                    <a:ext cx="1344" cy="514"/>
                  </a:xfrm>
                  <a:prstGeom prst="ellipse">
                    <a:avLst/>
                  </a:prstGeom>
                  <a:noFill/>
                  <a:ln w="15875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51" name="Group 95"/>
                <p:cNvGrpSpPr>
                  <a:grpSpLocks/>
                </p:cNvGrpSpPr>
                <p:nvPr/>
              </p:nvGrpSpPr>
              <p:grpSpPr bwMode="auto">
                <a:xfrm>
                  <a:off x="2336" y="2718"/>
                  <a:ext cx="1344" cy="513"/>
                  <a:chOff x="2336" y="2718"/>
                  <a:chExt cx="1344" cy="513"/>
                </a:xfrm>
              </p:grpSpPr>
              <p:sp>
                <p:nvSpPr>
                  <p:cNvPr id="633949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718"/>
                    <a:ext cx="1344" cy="513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50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336" y="2718"/>
                    <a:ext cx="1344" cy="513"/>
                  </a:xfrm>
                  <a:prstGeom prst="ellipse">
                    <a:avLst/>
                  </a:prstGeom>
                  <a:noFill/>
                  <a:ln w="20638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54" name="Group 98"/>
                <p:cNvGrpSpPr>
                  <a:grpSpLocks/>
                </p:cNvGrpSpPr>
                <p:nvPr/>
              </p:nvGrpSpPr>
              <p:grpSpPr bwMode="auto">
                <a:xfrm>
                  <a:off x="2956" y="2560"/>
                  <a:ext cx="1087" cy="474"/>
                  <a:chOff x="2956" y="2560"/>
                  <a:chExt cx="1087" cy="474"/>
                </a:xfrm>
              </p:grpSpPr>
              <p:sp>
                <p:nvSpPr>
                  <p:cNvPr id="633952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956" y="2560"/>
                    <a:ext cx="1087" cy="474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53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956" y="2560"/>
                    <a:ext cx="1087" cy="474"/>
                  </a:xfrm>
                  <a:prstGeom prst="ellipse">
                    <a:avLst/>
                  </a:prstGeom>
                  <a:noFill/>
                  <a:ln w="20638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57" name="Group 101"/>
                <p:cNvGrpSpPr>
                  <a:grpSpLocks/>
                </p:cNvGrpSpPr>
                <p:nvPr/>
              </p:nvGrpSpPr>
              <p:grpSpPr bwMode="auto">
                <a:xfrm>
                  <a:off x="2697" y="2955"/>
                  <a:ext cx="1087" cy="435"/>
                  <a:chOff x="2697" y="2955"/>
                  <a:chExt cx="1087" cy="435"/>
                </a:xfrm>
              </p:grpSpPr>
              <p:sp>
                <p:nvSpPr>
                  <p:cNvPr id="633955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2955"/>
                    <a:ext cx="1087" cy="435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56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697" y="2955"/>
                    <a:ext cx="1087" cy="435"/>
                  </a:xfrm>
                  <a:prstGeom prst="ellipse">
                    <a:avLst/>
                  </a:prstGeom>
                  <a:noFill/>
                  <a:ln w="20638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60" name="Group 104"/>
                <p:cNvGrpSpPr>
                  <a:grpSpLocks/>
                </p:cNvGrpSpPr>
                <p:nvPr/>
              </p:nvGrpSpPr>
              <p:grpSpPr bwMode="auto">
                <a:xfrm>
                  <a:off x="3267" y="2679"/>
                  <a:ext cx="1395" cy="474"/>
                  <a:chOff x="3267" y="2679"/>
                  <a:chExt cx="1395" cy="474"/>
                </a:xfrm>
              </p:grpSpPr>
              <p:sp>
                <p:nvSpPr>
                  <p:cNvPr id="633958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3267" y="2679"/>
                    <a:ext cx="1395" cy="474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59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3267" y="2679"/>
                    <a:ext cx="1395" cy="474"/>
                  </a:xfrm>
                  <a:prstGeom prst="ellipse">
                    <a:avLst/>
                  </a:prstGeom>
                  <a:noFill/>
                  <a:ln w="20638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633963" name="Group 107"/>
                <p:cNvGrpSpPr>
                  <a:grpSpLocks/>
                </p:cNvGrpSpPr>
                <p:nvPr/>
              </p:nvGrpSpPr>
              <p:grpSpPr bwMode="auto">
                <a:xfrm>
                  <a:off x="3319" y="2836"/>
                  <a:ext cx="1085" cy="554"/>
                  <a:chOff x="3319" y="2836"/>
                  <a:chExt cx="1085" cy="554"/>
                </a:xfrm>
              </p:grpSpPr>
              <p:sp>
                <p:nvSpPr>
                  <p:cNvPr id="63396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836"/>
                    <a:ext cx="1085" cy="554"/>
                  </a:xfrm>
                  <a:prstGeom prst="ellipse">
                    <a:avLst/>
                  </a:prstGeom>
                  <a:solidFill>
                    <a:srgbClr val="BBE0E3"/>
                  </a:solidFill>
                  <a:ln w="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633962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3319" y="2836"/>
                    <a:ext cx="1085" cy="554"/>
                  </a:xfrm>
                  <a:prstGeom prst="ellipse">
                    <a:avLst/>
                  </a:prstGeom>
                  <a:noFill/>
                  <a:ln w="20638" cap="rnd">
                    <a:solidFill>
                      <a:srgbClr val="33339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  <p:grpSp>
            <p:nvGrpSpPr>
              <p:cNvPr id="633967" name="Group 111"/>
              <p:cNvGrpSpPr>
                <a:grpSpLocks/>
              </p:cNvGrpSpPr>
              <p:nvPr/>
            </p:nvGrpSpPr>
            <p:grpSpPr bwMode="auto">
              <a:xfrm>
                <a:off x="2646" y="2679"/>
                <a:ext cx="1758" cy="593"/>
                <a:chOff x="2646" y="2679"/>
                <a:chExt cx="1758" cy="593"/>
              </a:xfrm>
            </p:grpSpPr>
            <p:sp>
              <p:nvSpPr>
                <p:cNvPr id="633965" name="Oval 109"/>
                <p:cNvSpPr>
                  <a:spLocks noChangeArrowheads="1"/>
                </p:cNvSpPr>
                <p:nvPr/>
              </p:nvSpPr>
              <p:spPr bwMode="auto">
                <a:xfrm>
                  <a:off x="2646" y="2679"/>
                  <a:ext cx="1758" cy="593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66" name="Oval 110"/>
                <p:cNvSpPr>
                  <a:spLocks noChangeArrowheads="1"/>
                </p:cNvSpPr>
                <p:nvPr/>
              </p:nvSpPr>
              <p:spPr bwMode="auto">
                <a:xfrm>
                  <a:off x="2646" y="2679"/>
                  <a:ext cx="1758" cy="593"/>
                </a:xfrm>
                <a:prstGeom prst="ellipse">
                  <a:avLst/>
                </a:prstGeom>
                <a:noFill/>
                <a:ln w="15875" cap="rnd">
                  <a:solidFill>
                    <a:srgbClr val="BBE0E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70" name="Group 114"/>
              <p:cNvGrpSpPr>
                <a:grpSpLocks/>
              </p:cNvGrpSpPr>
              <p:nvPr/>
            </p:nvGrpSpPr>
            <p:grpSpPr bwMode="auto">
              <a:xfrm>
                <a:off x="3319" y="2718"/>
                <a:ext cx="1343" cy="474"/>
                <a:chOff x="3319" y="2718"/>
                <a:chExt cx="1343" cy="474"/>
              </a:xfrm>
            </p:grpSpPr>
            <p:sp>
              <p:nvSpPr>
                <p:cNvPr id="633968" name="Oval 112"/>
                <p:cNvSpPr>
                  <a:spLocks noChangeArrowheads="1"/>
                </p:cNvSpPr>
                <p:nvPr/>
              </p:nvSpPr>
              <p:spPr bwMode="auto">
                <a:xfrm>
                  <a:off x="3319" y="2718"/>
                  <a:ext cx="1343" cy="474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69" name="Oval 113"/>
                <p:cNvSpPr>
                  <a:spLocks noChangeArrowheads="1"/>
                </p:cNvSpPr>
                <p:nvPr/>
              </p:nvSpPr>
              <p:spPr bwMode="auto">
                <a:xfrm>
                  <a:off x="3319" y="2718"/>
                  <a:ext cx="1343" cy="474"/>
                </a:xfrm>
                <a:prstGeom prst="ellipse">
                  <a:avLst/>
                </a:prstGeom>
                <a:noFill/>
                <a:ln w="15875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73" name="Group 117"/>
              <p:cNvGrpSpPr>
                <a:grpSpLocks/>
              </p:cNvGrpSpPr>
              <p:nvPr/>
            </p:nvGrpSpPr>
            <p:grpSpPr bwMode="auto">
              <a:xfrm>
                <a:off x="3319" y="2916"/>
                <a:ext cx="1085" cy="513"/>
                <a:chOff x="3319" y="2916"/>
                <a:chExt cx="1085" cy="513"/>
              </a:xfrm>
            </p:grpSpPr>
            <p:sp>
              <p:nvSpPr>
                <p:cNvPr id="633971" name="Oval 115"/>
                <p:cNvSpPr>
                  <a:spLocks noChangeArrowheads="1"/>
                </p:cNvSpPr>
                <p:nvPr/>
              </p:nvSpPr>
              <p:spPr bwMode="auto">
                <a:xfrm>
                  <a:off x="3319" y="2916"/>
                  <a:ext cx="1085" cy="513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72" name="Oval 116"/>
                <p:cNvSpPr>
                  <a:spLocks noChangeArrowheads="1"/>
                </p:cNvSpPr>
                <p:nvPr/>
              </p:nvSpPr>
              <p:spPr bwMode="auto">
                <a:xfrm>
                  <a:off x="3319" y="2916"/>
                  <a:ext cx="1085" cy="513"/>
                </a:xfrm>
                <a:prstGeom prst="ellipse">
                  <a:avLst/>
                </a:prstGeom>
                <a:noFill/>
                <a:ln w="15875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76" name="Group 120"/>
              <p:cNvGrpSpPr>
                <a:grpSpLocks/>
              </p:cNvGrpSpPr>
              <p:nvPr/>
            </p:nvGrpSpPr>
            <p:grpSpPr bwMode="auto">
              <a:xfrm>
                <a:off x="2697" y="3034"/>
                <a:ext cx="1139" cy="395"/>
                <a:chOff x="2697" y="3034"/>
                <a:chExt cx="1139" cy="395"/>
              </a:xfrm>
            </p:grpSpPr>
            <p:sp>
              <p:nvSpPr>
                <p:cNvPr id="633974" name="Oval 118"/>
                <p:cNvSpPr>
                  <a:spLocks noChangeArrowheads="1"/>
                </p:cNvSpPr>
                <p:nvPr/>
              </p:nvSpPr>
              <p:spPr bwMode="auto">
                <a:xfrm>
                  <a:off x="2697" y="3034"/>
                  <a:ext cx="1139" cy="395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75" name="Oval 119"/>
                <p:cNvSpPr>
                  <a:spLocks noChangeArrowheads="1"/>
                </p:cNvSpPr>
                <p:nvPr/>
              </p:nvSpPr>
              <p:spPr bwMode="auto">
                <a:xfrm>
                  <a:off x="2697" y="3034"/>
                  <a:ext cx="1139" cy="395"/>
                </a:xfrm>
                <a:prstGeom prst="ellipse">
                  <a:avLst/>
                </a:prstGeom>
                <a:noFill/>
                <a:ln w="15875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79" name="Group 123"/>
              <p:cNvGrpSpPr>
                <a:grpSpLocks/>
              </p:cNvGrpSpPr>
              <p:nvPr/>
            </p:nvGrpSpPr>
            <p:grpSpPr bwMode="auto">
              <a:xfrm>
                <a:off x="2336" y="2758"/>
                <a:ext cx="1344" cy="514"/>
                <a:chOff x="2336" y="2758"/>
                <a:chExt cx="1344" cy="514"/>
              </a:xfrm>
            </p:grpSpPr>
            <p:sp>
              <p:nvSpPr>
                <p:cNvPr id="633977" name="Oval 121"/>
                <p:cNvSpPr>
                  <a:spLocks noChangeArrowheads="1"/>
                </p:cNvSpPr>
                <p:nvPr/>
              </p:nvSpPr>
              <p:spPr bwMode="auto">
                <a:xfrm>
                  <a:off x="2336" y="2758"/>
                  <a:ext cx="1344" cy="514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78" name="Oval 122"/>
                <p:cNvSpPr>
                  <a:spLocks noChangeArrowheads="1"/>
                </p:cNvSpPr>
                <p:nvPr/>
              </p:nvSpPr>
              <p:spPr bwMode="auto">
                <a:xfrm>
                  <a:off x="2336" y="2758"/>
                  <a:ext cx="1344" cy="514"/>
                </a:xfrm>
                <a:prstGeom prst="ellipse">
                  <a:avLst/>
                </a:prstGeom>
                <a:noFill/>
                <a:ln w="15875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82" name="Group 126"/>
              <p:cNvGrpSpPr>
                <a:grpSpLocks/>
              </p:cNvGrpSpPr>
              <p:nvPr/>
            </p:nvGrpSpPr>
            <p:grpSpPr bwMode="auto">
              <a:xfrm>
                <a:off x="2336" y="2718"/>
                <a:ext cx="1344" cy="513"/>
                <a:chOff x="2336" y="2718"/>
                <a:chExt cx="1344" cy="513"/>
              </a:xfrm>
            </p:grpSpPr>
            <p:sp>
              <p:nvSpPr>
                <p:cNvPr id="633980" name="Oval 124"/>
                <p:cNvSpPr>
                  <a:spLocks noChangeArrowheads="1"/>
                </p:cNvSpPr>
                <p:nvPr/>
              </p:nvSpPr>
              <p:spPr bwMode="auto">
                <a:xfrm>
                  <a:off x="2336" y="2718"/>
                  <a:ext cx="1344" cy="513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81" name="Oval 125"/>
                <p:cNvSpPr>
                  <a:spLocks noChangeArrowheads="1"/>
                </p:cNvSpPr>
                <p:nvPr/>
              </p:nvSpPr>
              <p:spPr bwMode="auto">
                <a:xfrm>
                  <a:off x="2336" y="2718"/>
                  <a:ext cx="1344" cy="513"/>
                </a:xfrm>
                <a:prstGeom prst="ellipse">
                  <a:avLst/>
                </a:prstGeom>
                <a:noFill/>
                <a:ln w="20638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85" name="Group 129"/>
              <p:cNvGrpSpPr>
                <a:grpSpLocks/>
              </p:cNvGrpSpPr>
              <p:nvPr/>
            </p:nvGrpSpPr>
            <p:grpSpPr bwMode="auto">
              <a:xfrm>
                <a:off x="2956" y="2560"/>
                <a:ext cx="1087" cy="474"/>
                <a:chOff x="2956" y="2560"/>
                <a:chExt cx="1087" cy="474"/>
              </a:xfrm>
            </p:grpSpPr>
            <p:sp>
              <p:nvSpPr>
                <p:cNvPr id="633983" name="Oval 127"/>
                <p:cNvSpPr>
                  <a:spLocks noChangeArrowheads="1"/>
                </p:cNvSpPr>
                <p:nvPr/>
              </p:nvSpPr>
              <p:spPr bwMode="auto">
                <a:xfrm>
                  <a:off x="2956" y="2560"/>
                  <a:ext cx="1087" cy="474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84" name="Oval 128"/>
                <p:cNvSpPr>
                  <a:spLocks noChangeArrowheads="1"/>
                </p:cNvSpPr>
                <p:nvPr/>
              </p:nvSpPr>
              <p:spPr bwMode="auto">
                <a:xfrm>
                  <a:off x="2956" y="2560"/>
                  <a:ext cx="1087" cy="474"/>
                </a:xfrm>
                <a:prstGeom prst="ellipse">
                  <a:avLst/>
                </a:prstGeom>
                <a:noFill/>
                <a:ln w="20638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88" name="Group 132"/>
              <p:cNvGrpSpPr>
                <a:grpSpLocks/>
              </p:cNvGrpSpPr>
              <p:nvPr/>
            </p:nvGrpSpPr>
            <p:grpSpPr bwMode="auto">
              <a:xfrm>
                <a:off x="2697" y="2955"/>
                <a:ext cx="1087" cy="435"/>
                <a:chOff x="2697" y="2955"/>
                <a:chExt cx="1087" cy="435"/>
              </a:xfrm>
            </p:grpSpPr>
            <p:sp>
              <p:nvSpPr>
                <p:cNvPr id="633986" name="Oval 130"/>
                <p:cNvSpPr>
                  <a:spLocks noChangeArrowheads="1"/>
                </p:cNvSpPr>
                <p:nvPr/>
              </p:nvSpPr>
              <p:spPr bwMode="auto">
                <a:xfrm>
                  <a:off x="2697" y="2955"/>
                  <a:ext cx="1087" cy="435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87" name="Oval 131"/>
                <p:cNvSpPr>
                  <a:spLocks noChangeArrowheads="1"/>
                </p:cNvSpPr>
                <p:nvPr/>
              </p:nvSpPr>
              <p:spPr bwMode="auto">
                <a:xfrm>
                  <a:off x="2697" y="2955"/>
                  <a:ext cx="1087" cy="435"/>
                </a:xfrm>
                <a:prstGeom prst="ellipse">
                  <a:avLst/>
                </a:prstGeom>
                <a:noFill/>
                <a:ln w="20638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91" name="Group 135"/>
              <p:cNvGrpSpPr>
                <a:grpSpLocks/>
              </p:cNvGrpSpPr>
              <p:nvPr/>
            </p:nvGrpSpPr>
            <p:grpSpPr bwMode="auto">
              <a:xfrm>
                <a:off x="3267" y="2679"/>
                <a:ext cx="1395" cy="474"/>
                <a:chOff x="3267" y="2679"/>
                <a:chExt cx="1395" cy="474"/>
              </a:xfrm>
            </p:grpSpPr>
            <p:sp>
              <p:nvSpPr>
                <p:cNvPr id="633989" name="Oval 133"/>
                <p:cNvSpPr>
                  <a:spLocks noChangeArrowheads="1"/>
                </p:cNvSpPr>
                <p:nvPr/>
              </p:nvSpPr>
              <p:spPr bwMode="auto">
                <a:xfrm>
                  <a:off x="3267" y="2679"/>
                  <a:ext cx="1395" cy="474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90" name="Oval 134"/>
                <p:cNvSpPr>
                  <a:spLocks noChangeArrowheads="1"/>
                </p:cNvSpPr>
                <p:nvPr/>
              </p:nvSpPr>
              <p:spPr bwMode="auto">
                <a:xfrm>
                  <a:off x="3267" y="2679"/>
                  <a:ext cx="1395" cy="474"/>
                </a:xfrm>
                <a:prstGeom prst="ellipse">
                  <a:avLst/>
                </a:prstGeom>
                <a:noFill/>
                <a:ln w="20638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94" name="Group 138"/>
              <p:cNvGrpSpPr>
                <a:grpSpLocks/>
              </p:cNvGrpSpPr>
              <p:nvPr/>
            </p:nvGrpSpPr>
            <p:grpSpPr bwMode="auto">
              <a:xfrm>
                <a:off x="3319" y="2836"/>
                <a:ext cx="1085" cy="554"/>
                <a:chOff x="3319" y="2836"/>
                <a:chExt cx="1085" cy="554"/>
              </a:xfrm>
            </p:grpSpPr>
            <p:sp>
              <p:nvSpPr>
                <p:cNvPr id="633992" name="Oval 136"/>
                <p:cNvSpPr>
                  <a:spLocks noChangeArrowheads="1"/>
                </p:cNvSpPr>
                <p:nvPr/>
              </p:nvSpPr>
              <p:spPr bwMode="auto">
                <a:xfrm>
                  <a:off x="3319" y="2836"/>
                  <a:ext cx="1085" cy="554"/>
                </a:xfrm>
                <a:prstGeom prst="ellipse">
                  <a:avLst/>
                </a:prstGeom>
                <a:solidFill>
                  <a:srgbClr val="BBE0E3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93" name="Oval 137"/>
                <p:cNvSpPr>
                  <a:spLocks noChangeArrowheads="1"/>
                </p:cNvSpPr>
                <p:nvPr/>
              </p:nvSpPr>
              <p:spPr bwMode="auto">
                <a:xfrm>
                  <a:off x="3319" y="2836"/>
                  <a:ext cx="1085" cy="554"/>
                </a:xfrm>
                <a:prstGeom prst="ellipse">
                  <a:avLst/>
                </a:prstGeom>
                <a:noFill/>
                <a:ln w="20638" cap="rnd">
                  <a:solidFill>
                    <a:srgbClr val="333399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3997" name="Group 141"/>
              <p:cNvGrpSpPr>
                <a:grpSpLocks/>
              </p:cNvGrpSpPr>
              <p:nvPr/>
            </p:nvGrpSpPr>
            <p:grpSpPr bwMode="auto">
              <a:xfrm>
                <a:off x="3319" y="2718"/>
                <a:ext cx="1343" cy="474"/>
                <a:chOff x="3319" y="2718"/>
                <a:chExt cx="1343" cy="474"/>
              </a:xfrm>
            </p:grpSpPr>
            <p:sp>
              <p:nvSpPr>
                <p:cNvPr id="633995" name="Oval 139"/>
                <p:cNvSpPr>
                  <a:spLocks noChangeArrowheads="1"/>
                </p:cNvSpPr>
                <p:nvPr/>
              </p:nvSpPr>
              <p:spPr bwMode="auto">
                <a:xfrm>
                  <a:off x="3319" y="2718"/>
                  <a:ext cx="1343" cy="474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96" name="Oval 140"/>
                <p:cNvSpPr>
                  <a:spLocks noChangeArrowheads="1"/>
                </p:cNvSpPr>
                <p:nvPr/>
              </p:nvSpPr>
              <p:spPr bwMode="auto">
                <a:xfrm>
                  <a:off x="3319" y="2718"/>
                  <a:ext cx="1343" cy="474"/>
                </a:xfrm>
                <a:prstGeom prst="ellipse">
                  <a:avLst/>
                </a:prstGeom>
                <a:solidFill>
                  <a:srgbClr val="CC0000"/>
                </a:solidFill>
                <a:ln w="15875" cap="rnd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00" name="Group 144"/>
              <p:cNvGrpSpPr>
                <a:grpSpLocks/>
              </p:cNvGrpSpPr>
              <p:nvPr/>
            </p:nvGrpSpPr>
            <p:grpSpPr bwMode="auto">
              <a:xfrm>
                <a:off x="3319" y="2916"/>
                <a:ext cx="1085" cy="513"/>
                <a:chOff x="3319" y="2916"/>
                <a:chExt cx="1085" cy="513"/>
              </a:xfrm>
            </p:grpSpPr>
            <p:sp>
              <p:nvSpPr>
                <p:cNvPr id="633998" name="Oval 142"/>
                <p:cNvSpPr>
                  <a:spLocks noChangeArrowheads="1"/>
                </p:cNvSpPr>
                <p:nvPr/>
              </p:nvSpPr>
              <p:spPr bwMode="auto">
                <a:xfrm>
                  <a:off x="3319" y="2916"/>
                  <a:ext cx="1085" cy="513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99" name="Oval 143"/>
                <p:cNvSpPr>
                  <a:spLocks noChangeArrowheads="1"/>
                </p:cNvSpPr>
                <p:nvPr/>
              </p:nvSpPr>
              <p:spPr bwMode="auto">
                <a:xfrm>
                  <a:off x="3319" y="2916"/>
                  <a:ext cx="1085" cy="513"/>
                </a:xfrm>
                <a:prstGeom prst="ellipse">
                  <a:avLst/>
                </a:prstGeom>
                <a:solidFill>
                  <a:srgbClr val="CC0000"/>
                </a:solidFill>
                <a:ln w="15875" cap="rnd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 altLang="ru-RU">
                    <a:solidFill>
                      <a:srgbClr val="CC0000"/>
                    </a:solidFill>
                  </a:endParaRPr>
                </a:p>
              </p:txBody>
            </p:sp>
          </p:grpSp>
          <p:grpSp>
            <p:nvGrpSpPr>
              <p:cNvPr id="634003" name="Group 147"/>
              <p:cNvGrpSpPr>
                <a:grpSpLocks/>
              </p:cNvGrpSpPr>
              <p:nvPr/>
            </p:nvGrpSpPr>
            <p:grpSpPr bwMode="auto">
              <a:xfrm>
                <a:off x="2697" y="3034"/>
                <a:ext cx="1139" cy="395"/>
                <a:chOff x="2697" y="3034"/>
                <a:chExt cx="1139" cy="395"/>
              </a:xfrm>
            </p:grpSpPr>
            <p:sp>
              <p:nvSpPr>
                <p:cNvPr id="634001" name="Oval 145"/>
                <p:cNvSpPr>
                  <a:spLocks noChangeArrowheads="1"/>
                </p:cNvSpPr>
                <p:nvPr/>
              </p:nvSpPr>
              <p:spPr bwMode="auto">
                <a:xfrm>
                  <a:off x="2697" y="3034"/>
                  <a:ext cx="1139" cy="395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02" name="Oval 146"/>
                <p:cNvSpPr>
                  <a:spLocks noChangeArrowheads="1"/>
                </p:cNvSpPr>
                <p:nvPr/>
              </p:nvSpPr>
              <p:spPr bwMode="auto">
                <a:xfrm>
                  <a:off x="2697" y="3034"/>
                  <a:ext cx="1139" cy="395"/>
                </a:xfrm>
                <a:prstGeom prst="ellipse">
                  <a:avLst/>
                </a:prstGeom>
                <a:solidFill>
                  <a:srgbClr val="CC0000"/>
                </a:solidFill>
                <a:ln w="15875" cap="rnd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06" name="Group 150"/>
              <p:cNvGrpSpPr>
                <a:grpSpLocks/>
              </p:cNvGrpSpPr>
              <p:nvPr/>
            </p:nvGrpSpPr>
            <p:grpSpPr bwMode="auto">
              <a:xfrm>
                <a:off x="2336" y="2758"/>
                <a:ext cx="1344" cy="514"/>
                <a:chOff x="2336" y="2758"/>
                <a:chExt cx="1344" cy="514"/>
              </a:xfrm>
            </p:grpSpPr>
            <p:sp>
              <p:nvSpPr>
                <p:cNvPr id="634004" name="Oval 148"/>
                <p:cNvSpPr>
                  <a:spLocks noChangeArrowheads="1"/>
                </p:cNvSpPr>
                <p:nvPr/>
              </p:nvSpPr>
              <p:spPr bwMode="auto">
                <a:xfrm>
                  <a:off x="2336" y="2758"/>
                  <a:ext cx="1344" cy="514"/>
                </a:xfrm>
                <a:prstGeom prst="ellipse">
                  <a:avLst/>
                </a:prstGeom>
                <a:solidFill>
                  <a:srgbClr val="333399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05" name="Oval 149"/>
                <p:cNvSpPr>
                  <a:spLocks noChangeArrowheads="1"/>
                </p:cNvSpPr>
                <p:nvPr/>
              </p:nvSpPr>
              <p:spPr bwMode="auto">
                <a:xfrm>
                  <a:off x="2336" y="2758"/>
                  <a:ext cx="1344" cy="514"/>
                </a:xfrm>
                <a:prstGeom prst="ellipse">
                  <a:avLst/>
                </a:prstGeom>
                <a:solidFill>
                  <a:srgbClr val="CC0000"/>
                </a:solidFill>
                <a:ln w="15875" cap="rnd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09" name="Group 153"/>
              <p:cNvGrpSpPr>
                <a:grpSpLocks/>
              </p:cNvGrpSpPr>
              <p:nvPr/>
            </p:nvGrpSpPr>
            <p:grpSpPr bwMode="auto">
              <a:xfrm>
                <a:off x="2336" y="2718"/>
                <a:ext cx="1344" cy="513"/>
                <a:chOff x="2336" y="2718"/>
                <a:chExt cx="1344" cy="513"/>
              </a:xfrm>
            </p:grpSpPr>
            <p:sp>
              <p:nvSpPr>
                <p:cNvPr id="634007" name="Oval 151"/>
                <p:cNvSpPr>
                  <a:spLocks noChangeArrowheads="1"/>
                </p:cNvSpPr>
                <p:nvPr/>
              </p:nvSpPr>
              <p:spPr bwMode="auto">
                <a:xfrm>
                  <a:off x="2336" y="2718"/>
                  <a:ext cx="1344" cy="513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08" name="Oval 152"/>
                <p:cNvSpPr>
                  <a:spLocks noChangeArrowheads="1"/>
                </p:cNvSpPr>
                <p:nvPr/>
              </p:nvSpPr>
              <p:spPr bwMode="auto">
                <a:xfrm>
                  <a:off x="2336" y="2718"/>
                  <a:ext cx="1344" cy="513"/>
                </a:xfrm>
                <a:prstGeom prst="ellipse">
                  <a:avLst/>
                </a:prstGeom>
                <a:noFill/>
                <a:ln w="20638" cap="rnd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12" name="Group 156"/>
              <p:cNvGrpSpPr>
                <a:grpSpLocks/>
              </p:cNvGrpSpPr>
              <p:nvPr/>
            </p:nvGrpSpPr>
            <p:grpSpPr bwMode="auto">
              <a:xfrm>
                <a:off x="2956" y="2560"/>
                <a:ext cx="1087" cy="474"/>
                <a:chOff x="2956" y="2560"/>
                <a:chExt cx="1087" cy="474"/>
              </a:xfrm>
            </p:grpSpPr>
            <p:sp>
              <p:nvSpPr>
                <p:cNvPr id="634010" name="Oval 154"/>
                <p:cNvSpPr>
                  <a:spLocks noChangeArrowheads="1"/>
                </p:cNvSpPr>
                <p:nvPr/>
              </p:nvSpPr>
              <p:spPr bwMode="auto">
                <a:xfrm>
                  <a:off x="2956" y="2560"/>
                  <a:ext cx="1087" cy="474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11" name="Oval 155"/>
                <p:cNvSpPr>
                  <a:spLocks noChangeArrowheads="1"/>
                </p:cNvSpPr>
                <p:nvPr/>
              </p:nvSpPr>
              <p:spPr bwMode="auto">
                <a:xfrm>
                  <a:off x="2956" y="2560"/>
                  <a:ext cx="1087" cy="474"/>
                </a:xfrm>
                <a:prstGeom prst="ellipse">
                  <a:avLst/>
                </a:prstGeom>
                <a:noFill/>
                <a:ln w="20638" cap="rnd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15" name="Group 159"/>
              <p:cNvGrpSpPr>
                <a:grpSpLocks/>
              </p:cNvGrpSpPr>
              <p:nvPr/>
            </p:nvGrpSpPr>
            <p:grpSpPr bwMode="auto">
              <a:xfrm>
                <a:off x="2697" y="2955"/>
                <a:ext cx="1087" cy="435"/>
                <a:chOff x="2697" y="2955"/>
                <a:chExt cx="1087" cy="435"/>
              </a:xfrm>
            </p:grpSpPr>
            <p:sp>
              <p:nvSpPr>
                <p:cNvPr id="634013" name="Oval 157"/>
                <p:cNvSpPr>
                  <a:spLocks noChangeArrowheads="1"/>
                </p:cNvSpPr>
                <p:nvPr/>
              </p:nvSpPr>
              <p:spPr bwMode="auto">
                <a:xfrm>
                  <a:off x="2697" y="2955"/>
                  <a:ext cx="1087" cy="435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14" name="Oval 158"/>
                <p:cNvSpPr>
                  <a:spLocks noChangeArrowheads="1"/>
                </p:cNvSpPr>
                <p:nvPr/>
              </p:nvSpPr>
              <p:spPr bwMode="auto">
                <a:xfrm>
                  <a:off x="2697" y="2955"/>
                  <a:ext cx="1087" cy="435"/>
                </a:xfrm>
                <a:prstGeom prst="ellipse">
                  <a:avLst/>
                </a:prstGeom>
                <a:noFill/>
                <a:ln w="20638" cap="rnd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18" name="Group 162"/>
              <p:cNvGrpSpPr>
                <a:grpSpLocks/>
              </p:cNvGrpSpPr>
              <p:nvPr/>
            </p:nvGrpSpPr>
            <p:grpSpPr bwMode="auto">
              <a:xfrm>
                <a:off x="3267" y="2679"/>
                <a:ext cx="1395" cy="474"/>
                <a:chOff x="3267" y="2679"/>
                <a:chExt cx="1395" cy="474"/>
              </a:xfrm>
            </p:grpSpPr>
            <p:sp>
              <p:nvSpPr>
                <p:cNvPr id="634016" name="Oval 160"/>
                <p:cNvSpPr>
                  <a:spLocks noChangeArrowheads="1"/>
                </p:cNvSpPr>
                <p:nvPr/>
              </p:nvSpPr>
              <p:spPr bwMode="auto">
                <a:xfrm>
                  <a:off x="3267" y="2679"/>
                  <a:ext cx="1395" cy="474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17" name="Oval 161"/>
                <p:cNvSpPr>
                  <a:spLocks noChangeArrowheads="1"/>
                </p:cNvSpPr>
                <p:nvPr/>
              </p:nvSpPr>
              <p:spPr bwMode="auto">
                <a:xfrm>
                  <a:off x="3267" y="2679"/>
                  <a:ext cx="1395" cy="474"/>
                </a:xfrm>
                <a:prstGeom prst="ellipse">
                  <a:avLst/>
                </a:prstGeom>
                <a:noFill/>
                <a:ln w="20638" cap="rnd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21" name="Group 165"/>
              <p:cNvGrpSpPr>
                <a:grpSpLocks/>
              </p:cNvGrpSpPr>
              <p:nvPr/>
            </p:nvGrpSpPr>
            <p:grpSpPr bwMode="auto">
              <a:xfrm>
                <a:off x="3319" y="2836"/>
                <a:ext cx="1085" cy="554"/>
                <a:chOff x="3319" y="2836"/>
                <a:chExt cx="1085" cy="554"/>
              </a:xfrm>
            </p:grpSpPr>
            <p:sp>
              <p:nvSpPr>
                <p:cNvPr id="634019" name="Oval 163"/>
                <p:cNvSpPr>
                  <a:spLocks noChangeArrowheads="1"/>
                </p:cNvSpPr>
                <p:nvPr/>
              </p:nvSpPr>
              <p:spPr bwMode="auto">
                <a:xfrm>
                  <a:off x="3319" y="2836"/>
                  <a:ext cx="1085" cy="554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20" name="Oval 164"/>
                <p:cNvSpPr>
                  <a:spLocks noChangeArrowheads="1"/>
                </p:cNvSpPr>
                <p:nvPr/>
              </p:nvSpPr>
              <p:spPr bwMode="auto">
                <a:xfrm>
                  <a:off x="3319" y="2836"/>
                  <a:ext cx="1085" cy="554"/>
                </a:xfrm>
                <a:prstGeom prst="ellipse">
                  <a:avLst/>
                </a:prstGeom>
                <a:noFill/>
                <a:ln w="20638" cap="rnd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634024" name="Group 168"/>
              <p:cNvGrpSpPr>
                <a:grpSpLocks/>
              </p:cNvGrpSpPr>
              <p:nvPr/>
            </p:nvGrpSpPr>
            <p:grpSpPr bwMode="auto">
              <a:xfrm>
                <a:off x="2646" y="2679"/>
                <a:ext cx="1758" cy="593"/>
                <a:chOff x="2646" y="2679"/>
                <a:chExt cx="1758" cy="593"/>
              </a:xfrm>
            </p:grpSpPr>
            <p:sp>
              <p:nvSpPr>
                <p:cNvPr id="634022" name="Oval 166"/>
                <p:cNvSpPr>
                  <a:spLocks noChangeArrowheads="1"/>
                </p:cNvSpPr>
                <p:nvPr/>
              </p:nvSpPr>
              <p:spPr bwMode="auto">
                <a:xfrm>
                  <a:off x="2646" y="2679"/>
                  <a:ext cx="1758" cy="593"/>
                </a:xfrm>
                <a:prstGeom prst="ellipse">
                  <a:avLst/>
                </a:prstGeom>
                <a:solidFill>
                  <a:srgbClr val="CCECFF"/>
                </a:solidFill>
                <a:ln w="0">
                  <a:solidFill>
                    <a:srgbClr val="FFFF99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4023" name="Oval 167"/>
                <p:cNvSpPr>
                  <a:spLocks noChangeArrowheads="1"/>
                </p:cNvSpPr>
                <p:nvPr/>
              </p:nvSpPr>
              <p:spPr bwMode="auto">
                <a:xfrm>
                  <a:off x="2646" y="2679"/>
                  <a:ext cx="1758" cy="593"/>
                </a:xfrm>
                <a:prstGeom prst="ellipse">
                  <a:avLst/>
                </a:prstGeom>
                <a:solidFill>
                  <a:srgbClr val="CCECFF"/>
                </a:solidFill>
                <a:ln w="15875" cap="rnd">
                  <a:solidFill>
                    <a:srgbClr val="CCEC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33860" name="Rectangle 4"/>
            <p:cNvSpPr>
              <a:spLocks noChangeArrowheads="1"/>
            </p:cNvSpPr>
            <p:nvPr/>
          </p:nvSpPr>
          <p:spPr bwMode="auto">
            <a:xfrm>
              <a:off x="161" y="909"/>
              <a:ext cx="1277" cy="1548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1" name="Rectangle 5"/>
            <p:cNvSpPr>
              <a:spLocks noChangeArrowheads="1"/>
            </p:cNvSpPr>
            <p:nvPr/>
          </p:nvSpPr>
          <p:spPr bwMode="auto">
            <a:xfrm>
              <a:off x="1566" y="909"/>
              <a:ext cx="2083" cy="154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2" name="Rectangle 6"/>
            <p:cNvSpPr>
              <a:spLocks noChangeArrowheads="1"/>
            </p:cNvSpPr>
            <p:nvPr/>
          </p:nvSpPr>
          <p:spPr bwMode="auto">
            <a:xfrm>
              <a:off x="3838" y="909"/>
              <a:ext cx="1728" cy="1548"/>
            </a:xfrm>
            <a:prstGeom prst="rect">
              <a:avLst/>
            </a:prstGeom>
            <a:noFill/>
            <a:ln w="28575">
              <a:solidFill>
                <a:srgbClr val="FF33CC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3" name="Oval 7"/>
            <p:cNvSpPr>
              <a:spLocks noChangeArrowheads="1"/>
            </p:cNvSpPr>
            <p:nvPr/>
          </p:nvSpPr>
          <p:spPr bwMode="auto">
            <a:xfrm>
              <a:off x="1985" y="1365"/>
              <a:ext cx="1024" cy="636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6666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4" name="Oval 8"/>
            <p:cNvSpPr>
              <a:spLocks noChangeArrowheads="1"/>
            </p:cNvSpPr>
            <p:nvPr/>
          </p:nvSpPr>
          <p:spPr bwMode="auto">
            <a:xfrm>
              <a:off x="3876" y="1330"/>
              <a:ext cx="808" cy="455"/>
            </a:xfrm>
            <a:prstGeom prst="ellipse">
              <a:avLst/>
            </a:prstGeom>
            <a:solidFill>
              <a:srgbClr val="FFEBEB"/>
            </a:solidFill>
            <a:ln w="28575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5" name="Oval 9"/>
            <p:cNvSpPr>
              <a:spLocks noChangeArrowheads="1"/>
            </p:cNvSpPr>
            <p:nvPr/>
          </p:nvSpPr>
          <p:spPr bwMode="auto">
            <a:xfrm>
              <a:off x="4547" y="1619"/>
              <a:ext cx="964" cy="455"/>
            </a:xfrm>
            <a:prstGeom prst="ellipse">
              <a:avLst/>
            </a:prstGeom>
            <a:solidFill>
              <a:srgbClr val="FFEBEB"/>
            </a:solidFill>
            <a:ln w="28575">
              <a:solidFill>
                <a:srgbClr val="800080"/>
              </a:solidFill>
              <a:round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8" name="Line 12"/>
            <p:cNvSpPr>
              <a:spLocks noChangeShapeType="1"/>
            </p:cNvSpPr>
            <p:nvPr/>
          </p:nvSpPr>
          <p:spPr bwMode="auto">
            <a:xfrm>
              <a:off x="3838" y="2104"/>
              <a:ext cx="172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69" name="Line 13"/>
            <p:cNvSpPr>
              <a:spLocks noChangeShapeType="1"/>
            </p:cNvSpPr>
            <p:nvPr/>
          </p:nvSpPr>
          <p:spPr bwMode="auto">
            <a:xfrm flipV="1">
              <a:off x="1582" y="2096"/>
              <a:ext cx="2043" cy="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70" name="Line 14"/>
            <p:cNvSpPr>
              <a:spLocks noChangeShapeType="1"/>
            </p:cNvSpPr>
            <p:nvPr/>
          </p:nvSpPr>
          <p:spPr bwMode="auto">
            <a:xfrm rot="5400000">
              <a:off x="2189" y="2282"/>
              <a:ext cx="35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71" name="Text Box 15"/>
            <p:cNvSpPr txBox="1">
              <a:spLocks noChangeArrowheads="1"/>
            </p:cNvSpPr>
            <p:nvPr/>
          </p:nvSpPr>
          <p:spPr bwMode="auto">
            <a:xfrm>
              <a:off x="1539" y="495"/>
              <a:ext cx="726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2400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Клиент</a:t>
              </a:r>
              <a:endParaRPr lang="ru-RU" altLang="ru-RU" sz="2400">
                <a:solidFill>
                  <a:srgbClr val="CC0000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633873" name="Text Box 17"/>
            <p:cNvSpPr txBox="1">
              <a:spLocks noChangeArrowheads="1"/>
            </p:cNvSpPr>
            <p:nvPr/>
          </p:nvSpPr>
          <p:spPr bwMode="auto">
            <a:xfrm>
              <a:off x="204" y="2044"/>
              <a:ext cx="824" cy="36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l">
                <a:lnSpc>
                  <a:spcPct val="96000"/>
                </a:lnSpc>
              </a:pPr>
              <a:r>
                <a:rPr lang="ru-RU" altLang="zh-CN" sz="2000">
                  <a:solidFill>
                    <a:srgbClr val="006666"/>
                  </a:solidFill>
                  <a:latin typeface="Arial Black" panose="020B0A04020102020204" pitchFamily="34" charset="0"/>
                </a:rPr>
                <a:t>Локальный</a:t>
              </a:r>
            </a:p>
            <a:p>
              <a:pPr algn="l">
                <a:lnSpc>
                  <a:spcPct val="96000"/>
                </a:lnSpc>
              </a:pPr>
              <a:r>
                <a:rPr lang="ru-RU" altLang="zh-CN" sz="2000">
                  <a:solidFill>
                    <a:srgbClr val="006666"/>
                  </a:solidFill>
                  <a:latin typeface="Arial Black" panose="020B0A04020102020204" pitchFamily="34" charset="0"/>
                </a:rPr>
                <a:t>терминал</a:t>
              </a:r>
              <a:endParaRPr lang="ru-RU" altLang="ru-RU" sz="2000">
                <a:solidFill>
                  <a:srgbClr val="006666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33874" name="Text Box 18"/>
            <p:cNvSpPr txBox="1">
              <a:spLocks noChangeArrowheads="1"/>
            </p:cNvSpPr>
            <p:nvPr/>
          </p:nvSpPr>
          <p:spPr bwMode="auto">
            <a:xfrm>
              <a:off x="1651" y="961"/>
              <a:ext cx="1263" cy="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l">
                <a:lnSpc>
                  <a:spcPct val="96000"/>
                </a:lnSpc>
              </a:pPr>
              <a:r>
                <a:rPr lang="ru-RU" altLang="zh-CN" sz="1800">
                  <a:solidFill>
                    <a:srgbClr val="006666"/>
                  </a:solidFill>
                </a:rPr>
                <a:t>Локальный сервер</a:t>
              </a:r>
            </a:p>
            <a:p>
              <a:pPr algn="l">
                <a:lnSpc>
                  <a:spcPct val="96000"/>
                </a:lnSpc>
              </a:pPr>
              <a:r>
                <a:rPr lang="ru-RU" altLang="zh-CN" sz="1800">
                  <a:solidFill>
                    <a:srgbClr val="006666"/>
                  </a:solidFill>
                </a:rPr>
                <a:t>(сервер доступа)</a:t>
              </a:r>
              <a:endParaRPr lang="ru-RU" altLang="ru-RU" sz="1800">
                <a:solidFill>
                  <a:srgbClr val="006666"/>
                </a:solidFill>
              </a:endParaRPr>
            </a:p>
          </p:txBody>
        </p:sp>
        <p:sp>
          <p:nvSpPr>
            <p:cNvPr id="633876" name="Text Box 20"/>
            <p:cNvSpPr txBox="1">
              <a:spLocks noChangeArrowheads="1"/>
            </p:cNvSpPr>
            <p:nvPr/>
          </p:nvSpPr>
          <p:spPr bwMode="auto">
            <a:xfrm>
              <a:off x="2571" y="2136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ru-RU" altLang="zh-CN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Операционная система</a:t>
              </a:r>
              <a:endParaRPr lang="ru-RU" altLang="ru-RU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3877" name="Text Box 21"/>
            <p:cNvSpPr txBox="1">
              <a:spLocks noChangeArrowheads="1"/>
            </p:cNvSpPr>
            <p:nvPr/>
          </p:nvSpPr>
          <p:spPr bwMode="auto">
            <a:xfrm>
              <a:off x="1715" y="2186"/>
              <a:ext cx="51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SimSun" panose="02010600030101010101" pitchFamily="2" charset="-122"/>
                </a:rPr>
                <a:t>NVT</a:t>
              </a:r>
              <a:endParaRPr lang="ru-RU" altLang="ru-RU" sz="24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3878" name="Text Box 22"/>
            <p:cNvSpPr txBox="1">
              <a:spLocks noChangeArrowheads="1"/>
            </p:cNvSpPr>
            <p:nvPr/>
          </p:nvSpPr>
          <p:spPr bwMode="auto">
            <a:xfrm>
              <a:off x="2112" y="1448"/>
              <a:ext cx="770" cy="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6000"/>
                </a:lnSpc>
              </a:pPr>
              <a:r>
                <a:rPr lang="ru-RU" altLang="ru-RU" sz="1800" b="1">
                  <a:solidFill>
                    <a:srgbClr val="006666"/>
                  </a:solidFill>
                </a:rPr>
                <a:t>Клиент</a:t>
              </a:r>
            </a:p>
            <a:p>
              <a:pPr>
                <a:lnSpc>
                  <a:spcPct val="96000"/>
                </a:lnSpc>
              </a:pPr>
              <a:r>
                <a:rPr lang="ru-RU" altLang="ru-RU" sz="1800" b="1">
                  <a:solidFill>
                    <a:srgbClr val="006666"/>
                  </a:solidFill>
                </a:rPr>
                <a:t>“</a:t>
              </a:r>
              <a:r>
                <a:rPr lang="en-US" altLang="ru-RU" sz="1800" b="1">
                  <a:solidFill>
                    <a:srgbClr val="006666"/>
                  </a:solidFill>
                </a:rPr>
                <a:t>TELNET</a:t>
              </a:r>
              <a:r>
                <a:rPr lang="ru-RU" altLang="ru-RU" sz="1800" b="1">
                  <a:solidFill>
                    <a:srgbClr val="006666"/>
                  </a:solidFill>
                </a:rPr>
                <a:t>”</a:t>
              </a:r>
            </a:p>
          </p:txBody>
        </p:sp>
        <p:sp>
          <p:nvSpPr>
            <p:cNvPr id="633881" name="Text Box 25"/>
            <p:cNvSpPr txBox="1">
              <a:spLocks noChangeArrowheads="1"/>
            </p:cNvSpPr>
            <p:nvPr/>
          </p:nvSpPr>
          <p:spPr bwMode="auto">
            <a:xfrm>
              <a:off x="4609" y="1745"/>
              <a:ext cx="858" cy="2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1700" b="1">
                  <a:solidFill>
                    <a:schemeClr val="accent2"/>
                  </a:solidFill>
                </a:rPr>
                <a:t>Прикладной процесс</a:t>
              </a:r>
              <a:endParaRPr lang="ru-RU" altLang="ru-RU" sz="1700" b="1">
                <a:solidFill>
                  <a:schemeClr val="accent2"/>
                </a:solidFill>
              </a:endParaRPr>
            </a:p>
          </p:txBody>
        </p:sp>
        <p:sp>
          <p:nvSpPr>
            <p:cNvPr id="633882" name="Line 26"/>
            <p:cNvSpPr>
              <a:spLocks noChangeShapeType="1"/>
            </p:cNvSpPr>
            <p:nvPr/>
          </p:nvSpPr>
          <p:spPr bwMode="auto">
            <a:xfrm>
              <a:off x="1301" y="1588"/>
              <a:ext cx="588" cy="645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84" name="Line 28"/>
            <p:cNvSpPr>
              <a:spLocks noChangeShapeType="1"/>
            </p:cNvSpPr>
            <p:nvPr/>
          </p:nvSpPr>
          <p:spPr bwMode="auto">
            <a:xfrm>
              <a:off x="2551" y="1878"/>
              <a:ext cx="110" cy="904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85" name="Line 29"/>
            <p:cNvSpPr>
              <a:spLocks noChangeShapeType="1"/>
            </p:cNvSpPr>
            <p:nvPr/>
          </p:nvSpPr>
          <p:spPr bwMode="auto">
            <a:xfrm flipV="1">
              <a:off x="4022" y="1685"/>
              <a:ext cx="221" cy="1032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86" name="Freeform 30"/>
            <p:cNvSpPr>
              <a:spLocks/>
            </p:cNvSpPr>
            <p:nvPr/>
          </p:nvSpPr>
          <p:spPr bwMode="auto">
            <a:xfrm>
              <a:off x="4316" y="1715"/>
              <a:ext cx="432" cy="672"/>
            </a:xfrm>
            <a:custGeom>
              <a:avLst/>
              <a:gdLst>
                <a:gd name="T0" fmla="*/ 0 w 877"/>
                <a:gd name="T1" fmla="*/ 0 h 1056"/>
                <a:gd name="T2" fmla="*/ 174 w 877"/>
                <a:gd name="T3" fmla="*/ 899 h 1056"/>
                <a:gd name="T4" fmla="*/ 389 w 877"/>
                <a:gd name="T5" fmla="*/ 1045 h 1056"/>
                <a:gd name="T6" fmla="*/ 569 w 877"/>
                <a:gd name="T7" fmla="*/ 888 h 1056"/>
                <a:gd name="T8" fmla="*/ 877 w 877"/>
                <a:gd name="T9" fmla="*/ 247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7" h="1056">
                  <a:moveTo>
                    <a:pt x="0" y="0"/>
                  </a:moveTo>
                  <a:cubicBezTo>
                    <a:pt x="29" y="150"/>
                    <a:pt x="109" y="725"/>
                    <a:pt x="174" y="899"/>
                  </a:cubicBezTo>
                  <a:cubicBezTo>
                    <a:pt x="237" y="1056"/>
                    <a:pt x="326" y="1052"/>
                    <a:pt x="389" y="1045"/>
                  </a:cubicBezTo>
                  <a:cubicBezTo>
                    <a:pt x="452" y="1038"/>
                    <a:pt x="486" y="1003"/>
                    <a:pt x="569" y="888"/>
                  </a:cubicBezTo>
                  <a:cubicBezTo>
                    <a:pt x="652" y="773"/>
                    <a:pt x="813" y="381"/>
                    <a:pt x="877" y="247"/>
                  </a:cubicBezTo>
                </a:path>
              </a:pathLst>
            </a:custGeom>
            <a:noFill/>
            <a:ln w="38100" cmpd="sng">
              <a:solidFill>
                <a:srgbClr val="808000"/>
              </a:solidFill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87" name="Freeform 31"/>
            <p:cNvSpPr>
              <a:spLocks/>
            </p:cNvSpPr>
            <p:nvPr/>
          </p:nvSpPr>
          <p:spPr bwMode="auto">
            <a:xfrm>
              <a:off x="2661" y="2722"/>
              <a:ext cx="1355" cy="247"/>
            </a:xfrm>
            <a:custGeom>
              <a:avLst/>
              <a:gdLst>
                <a:gd name="T0" fmla="*/ 0 w 2100"/>
                <a:gd name="T1" fmla="*/ 105 h 680"/>
                <a:gd name="T2" fmla="*/ 337 w 2100"/>
                <a:gd name="T3" fmla="*/ 518 h 680"/>
                <a:gd name="T4" fmla="*/ 1065 w 2100"/>
                <a:gd name="T5" fmla="*/ 675 h 680"/>
                <a:gd name="T6" fmla="*/ 1567 w 2100"/>
                <a:gd name="T7" fmla="*/ 555 h 680"/>
                <a:gd name="T8" fmla="*/ 2100 w 2100"/>
                <a:gd name="T9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680">
                  <a:moveTo>
                    <a:pt x="0" y="105"/>
                  </a:moveTo>
                  <a:cubicBezTo>
                    <a:pt x="56" y="174"/>
                    <a:pt x="160" y="423"/>
                    <a:pt x="337" y="518"/>
                  </a:cubicBezTo>
                  <a:cubicBezTo>
                    <a:pt x="485" y="611"/>
                    <a:pt x="918" y="680"/>
                    <a:pt x="1065" y="675"/>
                  </a:cubicBezTo>
                  <a:cubicBezTo>
                    <a:pt x="1213" y="671"/>
                    <a:pt x="1373" y="624"/>
                    <a:pt x="1567" y="555"/>
                  </a:cubicBezTo>
                  <a:cubicBezTo>
                    <a:pt x="1762" y="487"/>
                    <a:pt x="1989" y="116"/>
                    <a:pt x="2100" y="0"/>
                  </a:cubicBezTo>
                </a:path>
              </a:pathLst>
            </a:custGeom>
            <a:noFill/>
            <a:ln w="38100" cap="flat" cmpd="sng">
              <a:solidFill>
                <a:srgbClr val="808000"/>
              </a:solidFill>
              <a:prstDash val="lgDash"/>
              <a:round/>
              <a:headEnd type="none" w="med" len="med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33888" name="Text Box 32"/>
            <p:cNvSpPr txBox="1">
              <a:spLocks noChangeArrowheads="1"/>
            </p:cNvSpPr>
            <p:nvPr/>
          </p:nvSpPr>
          <p:spPr bwMode="auto">
            <a:xfrm>
              <a:off x="2728" y="2963"/>
              <a:ext cx="1255" cy="33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ru-RU" altLang="zh-CN" sz="1800" b="1" i="1">
                  <a:solidFill>
                    <a:srgbClr val="006699"/>
                  </a:solidFill>
                </a:rPr>
                <a:t>Соединение</a:t>
              </a:r>
            </a:p>
            <a:p>
              <a:pPr>
                <a:lnSpc>
                  <a:spcPct val="96000"/>
                </a:lnSpc>
              </a:pPr>
              <a:r>
                <a:rPr lang="ru-RU" altLang="zh-CN" sz="1800" b="1" i="1">
                  <a:solidFill>
                    <a:srgbClr val="006699"/>
                  </a:solidFill>
                </a:rPr>
                <a:t>ТСР-протокола</a:t>
              </a:r>
              <a:endParaRPr lang="ru-RU" altLang="ru-RU" sz="1800">
                <a:solidFill>
                  <a:srgbClr val="006699"/>
                </a:solidFill>
              </a:endParaRPr>
            </a:p>
          </p:txBody>
        </p:sp>
        <p:sp>
          <p:nvSpPr>
            <p:cNvPr id="633889" name="Text Box 33"/>
            <p:cNvSpPr txBox="1">
              <a:spLocks noChangeArrowheads="1"/>
            </p:cNvSpPr>
            <p:nvPr/>
          </p:nvSpPr>
          <p:spPr bwMode="auto">
            <a:xfrm>
              <a:off x="4109" y="2895"/>
              <a:ext cx="846" cy="2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6000"/>
                </a:lnSpc>
              </a:pPr>
              <a:r>
                <a:rPr lang="en-US" altLang="zh-CN" sz="2400" b="1">
                  <a:solidFill>
                    <a:srgbClr val="CC0000"/>
                  </a:solidFill>
                  <a:ea typeface="SimSun" panose="02010600030101010101" pitchFamily="2" charset="-122"/>
                </a:rPr>
                <a:t>Internet</a:t>
              </a:r>
              <a:endParaRPr lang="ru-RU" altLang="ru-RU" sz="2400">
                <a:solidFill>
                  <a:srgbClr val="CC0000"/>
                </a:solidFill>
              </a:endParaRPr>
            </a:p>
          </p:txBody>
        </p:sp>
        <p:sp>
          <p:nvSpPr>
            <p:cNvPr id="633890" name="Line 34"/>
            <p:cNvSpPr>
              <a:spLocks noChangeShapeType="1"/>
            </p:cNvSpPr>
            <p:nvPr/>
          </p:nvSpPr>
          <p:spPr bwMode="auto">
            <a:xfrm flipV="1">
              <a:off x="2036" y="1848"/>
              <a:ext cx="405" cy="355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633891" name="Group 35"/>
            <p:cNvGrpSpPr>
              <a:grpSpLocks/>
            </p:cNvGrpSpPr>
            <p:nvPr/>
          </p:nvGrpSpPr>
          <p:grpSpPr bwMode="auto">
            <a:xfrm>
              <a:off x="3036" y="954"/>
              <a:ext cx="530" cy="683"/>
              <a:chOff x="1090" y="7708"/>
              <a:chExt cx="1027" cy="1503"/>
            </a:xfrm>
          </p:grpSpPr>
          <p:sp>
            <p:nvSpPr>
              <p:cNvPr id="633892" name="Freeform 36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33893" name="Group 37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633894" name="Freeform 38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895" name="Freeform 39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896" name="Freeform 40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897" name="Freeform 41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898" name="Freeform 42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899" name="Freeform 43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00" name="Freeform 44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01" name="Freeform 45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02" name="Freeform 46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03" name="Freeform 47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633904" name="Group 48"/>
            <p:cNvGrpSpPr>
              <a:grpSpLocks/>
            </p:cNvGrpSpPr>
            <p:nvPr/>
          </p:nvGrpSpPr>
          <p:grpSpPr bwMode="auto">
            <a:xfrm>
              <a:off x="400" y="1336"/>
              <a:ext cx="407" cy="487"/>
              <a:chOff x="1982" y="4470"/>
              <a:chExt cx="509" cy="747"/>
            </a:xfrm>
          </p:grpSpPr>
          <p:sp>
            <p:nvSpPr>
              <p:cNvPr id="633905" name="Freeform 49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FFFF99"/>
              </a:solidFill>
              <a:ln w="28575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06" name="Freeform 50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FFFF99"/>
              </a:solidFill>
              <a:ln w="28575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07" name="Freeform 51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99"/>
              </a:solidFill>
              <a:ln w="28575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08" name="Freeform 52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FFFF99"/>
              </a:solidFill>
              <a:ln w="28575" cmpd="sng">
                <a:solidFill>
                  <a:srgbClr val="003399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634028" name="Group 172"/>
            <p:cNvGrpSpPr>
              <a:grpSpLocks/>
            </p:cNvGrpSpPr>
            <p:nvPr/>
          </p:nvGrpSpPr>
          <p:grpSpPr bwMode="auto">
            <a:xfrm>
              <a:off x="769" y="981"/>
              <a:ext cx="628" cy="652"/>
              <a:chOff x="769" y="981"/>
              <a:chExt cx="628" cy="652"/>
            </a:xfrm>
          </p:grpSpPr>
          <p:sp>
            <p:nvSpPr>
              <p:cNvPr id="633913" name="Freeform 57"/>
              <p:cNvSpPr>
                <a:spLocks/>
              </p:cNvSpPr>
              <p:nvPr/>
            </p:nvSpPr>
            <p:spPr bwMode="auto">
              <a:xfrm>
                <a:off x="769" y="1407"/>
                <a:ext cx="443" cy="226"/>
              </a:xfrm>
              <a:custGeom>
                <a:avLst/>
                <a:gdLst>
                  <a:gd name="T0" fmla="*/ 0 w 1113"/>
                  <a:gd name="T1" fmla="*/ 106 h 329"/>
                  <a:gd name="T2" fmla="*/ 329 w 1113"/>
                  <a:gd name="T3" fmla="*/ 0 h 329"/>
                  <a:gd name="T4" fmla="*/ 1113 w 1113"/>
                  <a:gd name="T5" fmla="*/ 200 h 329"/>
                  <a:gd name="T6" fmla="*/ 1113 w 1113"/>
                  <a:gd name="T7" fmla="*/ 243 h 329"/>
                  <a:gd name="T8" fmla="*/ 774 w 1113"/>
                  <a:gd name="T9" fmla="*/ 329 h 329"/>
                  <a:gd name="T10" fmla="*/ 0 w 1113"/>
                  <a:gd name="T11" fmla="*/ 131 h 329"/>
                  <a:gd name="T12" fmla="*/ 0 w 1113"/>
                  <a:gd name="T13" fmla="*/ 106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3" h="329">
                    <a:moveTo>
                      <a:pt x="0" y="106"/>
                    </a:moveTo>
                    <a:lnTo>
                      <a:pt x="329" y="0"/>
                    </a:lnTo>
                    <a:lnTo>
                      <a:pt x="1113" y="200"/>
                    </a:lnTo>
                    <a:lnTo>
                      <a:pt x="1113" y="243"/>
                    </a:lnTo>
                    <a:lnTo>
                      <a:pt x="774" y="329"/>
                    </a:lnTo>
                    <a:lnTo>
                      <a:pt x="0" y="131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FF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11" name="Freeform 55"/>
              <p:cNvSpPr>
                <a:spLocks noEditPoints="1"/>
              </p:cNvSpPr>
              <p:nvPr/>
            </p:nvSpPr>
            <p:spPr bwMode="auto">
              <a:xfrm>
                <a:off x="807" y="1434"/>
                <a:ext cx="362" cy="163"/>
              </a:xfrm>
              <a:custGeom>
                <a:avLst/>
                <a:gdLst>
                  <a:gd name="T0" fmla="*/ 204 w 911"/>
                  <a:gd name="T1" fmla="*/ 6 h 237"/>
                  <a:gd name="T2" fmla="*/ 305 w 911"/>
                  <a:gd name="T3" fmla="*/ 33 h 237"/>
                  <a:gd name="T4" fmla="*/ 405 w 911"/>
                  <a:gd name="T5" fmla="*/ 58 h 237"/>
                  <a:gd name="T6" fmla="*/ 508 w 911"/>
                  <a:gd name="T7" fmla="*/ 85 h 237"/>
                  <a:gd name="T8" fmla="*/ 609 w 911"/>
                  <a:gd name="T9" fmla="*/ 111 h 237"/>
                  <a:gd name="T10" fmla="*/ 709 w 911"/>
                  <a:gd name="T11" fmla="*/ 138 h 237"/>
                  <a:gd name="T12" fmla="*/ 258 w 911"/>
                  <a:gd name="T13" fmla="*/ 15 h 237"/>
                  <a:gd name="T14" fmla="*/ 359 w 911"/>
                  <a:gd name="T15" fmla="*/ 41 h 237"/>
                  <a:gd name="T16" fmla="*/ 459 w 911"/>
                  <a:gd name="T17" fmla="*/ 68 h 237"/>
                  <a:gd name="T18" fmla="*/ 562 w 911"/>
                  <a:gd name="T19" fmla="*/ 93 h 237"/>
                  <a:gd name="T20" fmla="*/ 663 w 911"/>
                  <a:gd name="T21" fmla="*/ 120 h 237"/>
                  <a:gd name="T22" fmla="*/ 763 w 911"/>
                  <a:gd name="T23" fmla="*/ 146 h 237"/>
                  <a:gd name="T24" fmla="*/ 810 w 911"/>
                  <a:gd name="T25" fmla="*/ 164 h 237"/>
                  <a:gd name="T26" fmla="*/ 866 w 911"/>
                  <a:gd name="T27" fmla="*/ 173 h 237"/>
                  <a:gd name="T28" fmla="*/ 136 w 911"/>
                  <a:gd name="T29" fmla="*/ 25 h 237"/>
                  <a:gd name="T30" fmla="*/ 237 w 911"/>
                  <a:gd name="T31" fmla="*/ 52 h 237"/>
                  <a:gd name="T32" fmla="*/ 337 w 911"/>
                  <a:gd name="T33" fmla="*/ 78 h 237"/>
                  <a:gd name="T34" fmla="*/ 440 w 911"/>
                  <a:gd name="T35" fmla="*/ 105 h 237"/>
                  <a:gd name="T36" fmla="*/ 541 w 911"/>
                  <a:gd name="T37" fmla="*/ 131 h 237"/>
                  <a:gd name="T38" fmla="*/ 641 w 911"/>
                  <a:gd name="T39" fmla="*/ 158 h 237"/>
                  <a:gd name="T40" fmla="*/ 190 w 911"/>
                  <a:gd name="T41" fmla="*/ 35 h 237"/>
                  <a:gd name="T42" fmla="*/ 291 w 911"/>
                  <a:gd name="T43" fmla="*/ 60 h 237"/>
                  <a:gd name="T44" fmla="*/ 394 w 911"/>
                  <a:gd name="T45" fmla="*/ 87 h 237"/>
                  <a:gd name="T46" fmla="*/ 494 w 911"/>
                  <a:gd name="T47" fmla="*/ 113 h 237"/>
                  <a:gd name="T48" fmla="*/ 595 w 911"/>
                  <a:gd name="T49" fmla="*/ 140 h 237"/>
                  <a:gd name="T50" fmla="*/ 696 w 911"/>
                  <a:gd name="T51" fmla="*/ 166 h 237"/>
                  <a:gd name="T52" fmla="*/ 744 w 911"/>
                  <a:gd name="T53" fmla="*/ 183 h 237"/>
                  <a:gd name="T54" fmla="*/ 798 w 911"/>
                  <a:gd name="T55" fmla="*/ 192 h 237"/>
                  <a:gd name="T56" fmla="*/ 68 w 911"/>
                  <a:gd name="T57" fmla="*/ 45 h 237"/>
                  <a:gd name="T58" fmla="*/ 169 w 911"/>
                  <a:gd name="T59" fmla="*/ 72 h 237"/>
                  <a:gd name="T60" fmla="*/ 272 w 911"/>
                  <a:gd name="T61" fmla="*/ 98 h 237"/>
                  <a:gd name="T62" fmla="*/ 372 w 911"/>
                  <a:gd name="T63" fmla="*/ 124 h 237"/>
                  <a:gd name="T64" fmla="*/ 473 w 911"/>
                  <a:gd name="T65" fmla="*/ 150 h 237"/>
                  <a:gd name="T66" fmla="*/ 574 w 911"/>
                  <a:gd name="T67" fmla="*/ 177 h 237"/>
                  <a:gd name="T68" fmla="*/ 122 w 911"/>
                  <a:gd name="T69" fmla="*/ 54 h 237"/>
                  <a:gd name="T70" fmla="*/ 223 w 911"/>
                  <a:gd name="T71" fmla="*/ 80 h 237"/>
                  <a:gd name="T72" fmla="*/ 326 w 911"/>
                  <a:gd name="T73" fmla="*/ 107 h 237"/>
                  <a:gd name="T74" fmla="*/ 427 w 911"/>
                  <a:gd name="T75" fmla="*/ 133 h 237"/>
                  <a:gd name="T76" fmla="*/ 527 w 911"/>
                  <a:gd name="T77" fmla="*/ 160 h 237"/>
                  <a:gd name="T78" fmla="*/ 630 w 911"/>
                  <a:gd name="T79" fmla="*/ 185 h 237"/>
                  <a:gd name="T80" fmla="*/ 676 w 911"/>
                  <a:gd name="T81" fmla="*/ 203 h 237"/>
                  <a:gd name="T82" fmla="*/ 731 w 911"/>
                  <a:gd name="T83" fmla="*/ 211 h 237"/>
                  <a:gd name="T84" fmla="*/ 0 w 911"/>
                  <a:gd name="T85" fmla="*/ 65 h 237"/>
                  <a:gd name="T86" fmla="*/ 101 w 911"/>
                  <a:gd name="T87" fmla="*/ 91 h 237"/>
                  <a:gd name="T88" fmla="*/ 204 w 911"/>
                  <a:gd name="T89" fmla="*/ 117 h 237"/>
                  <a:gd name="T90" fmla="*/ 508 w 911"/>
                  <a:gd name="T91" fmla="*/ 197 h 237"/>
                  <a:gd name="T92" fmla="*/ 55 w 911"/>
                  <a:gd name="T93" fmla="*/ 74 h 237"/>
                  <a:gd name="T94" fmla="*/ 157 w 911"/>
                  <a:gd name="T95" fmla="*/ 100 h 237"/>
                  <a:gd name="T96" fmla="*/ 459 w 911"/>
                  <a:gd name="T97" fmla="*/ 178 h 237"/>
                  <a:gd name="T98" fmla="*/ 562 w 911"/>
                  <a:gd name="T99" fmla="*/ 205 h 237"/>
                  <a:gd name="T100" fmla="*/ 609 w 911"/>
                  <a:gd name="T101" fmla="*/ 223 h 237"/>
                  <a:gd name="T102" fmla="*/ 663 w 911"/>
                  <a:gd name="T103" fmla="*/ 23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1" h="237">
                    <a:moveTo>
                      <a:pt x="204" y="6"/>
                    </a:moveTo>
                    <a:lnTo>
                      <a:pt x="258" y="20"/>
                    </a:lnTo>
                    <a:lnTo>
                      <a:pt x="258" y="15"/>
                    </a:lnTo>
                    <a:lnTo>
                      <a:pt x="204" y="0"/>
                    </a:lnTo>
                    <a:lnTo>
                      <a:pt x="204" y="6"/>
                    </a:lnTo>
                    <a:close/>
                    <a:moveTo>
                      <a:pt x="305" y="33"/>
                    </a:moveTo>
                    <a:lnTo>
                      <a:pt x="359" y="47"/>
                    </a:lnTo>
                    <a:lnTo>
                      <a:pt x="359" y="41"/>
                    </a:lnTo>
                    <a:lnTo>
                      <a:pt x="305" y="27"/>
                    </a:lnTo>
                    <a:lnTo>
                      <a:pt x="305" y="33"/>
                    </a:lnTo>
                    <a:close/>
                    <a:moveTo>
                      <a:pt x="405" y="58"/>
                    </a:moveTo>
                    <a:lnTo>
                      <a:pt x="459" y="73"/>
                    </a:lnTo>
                    <a:lnTo>
                      <a:pt x="459" y="68"/>
                    </a:lnTo>
                    <a:lnTo>
                      <a:pt x="405" y="53"/>
                    </a:lnTo>
                    <a:lnTo>
                      <a:pt x="405" y="58"/>
                    </a:lnTo>
                    <a:close/>
                    <a:moveTo>
                      <a:pt x="508" y="85"/>
                    </a:moveTo>
                    <a:lnTo>
                      <a:pt x="562" y="99"/>
                    </a:lnTo>
                    <a:lnTo>
                      <a:pt x="562" y="93"/>
                    </a:lnTo>
                    <a:lnTo>
                      <a:pt x="508" y="80"/>
                    </a:lnTo>
                    <a:lnTo>
                      <a:pt x="508" y="85"/>
                    </a:lnTo>
                    <a:close/>
                    <a:moveTo>
                      <a:pt x="609" y="111"/>
                    </a:moveTo>
                    <a:lnTo>
                      <a:pt x="663" y="126"/>
                    </a:lnTo>
                    <a:lnTo>
                      <a:pt x="663" y="120"/>
                    </a:lnTo>
                    <a:lnTo>
                      <a:pt x="609" y="106"/>
                    </a:lnTo>
                    <a:lnTo>
                      <a:pt x="609" y="111"/>
                    </a:lnTo>
                    <a:close/>
                    <a:moveTo>
                      <a:pt x="709" y="138"/>
                    </a:moveTo>
                    <a:lnTo>
                      <a:pt x="763" y="151"/>
                    </a:lnTo>
                    <a:lnTo>
                      <a:pt x="763" y="146"/>
                    </a:lnTo>
                    <a:lnTo>
                      <a:pt x="709" y="132"/>
                    </a:lnTo>
                    <a:lnTo>
                      <a:pt x="709" y="138"/>
                    </a:lnTo>
                    <a:close/>
                    <a:moveTo>
                      <a:pt x="258" y="15"/>
                    </a:moveTo>
                    <a:lnTo>
                      <a:pt x="258" y="20"/>
                    </a:lnTo>
                    <a:lnTo>
                      <a:pt x="303" y="8"/>
                    </a:lnTo>
                    <a:lnTo>
                      <a:pt x="303" y="2"/>
                    </a:lnTo>
                    <a:lnTo>
                      <a:pt x="258" y="15"/>
                    </a:lnTo>
                    <a:close/>
                    <a:moveTo>
                      <a:pt x="359" y="41"/>
                    </a:moveTo>
                    <a:lnTo>
                      <a:pt x="359" y="47"/>
                    </a:lnTo>
                    <a:lnTo>
                      <a:pt x="405" y="34"/>
                    </a:lnTo>
                    <a:lnTo>
                      <a:pt x="405" y="28"/>
                    </a:lnTo>
                    <a:lnTo>
                      <a:pt x="359" y="41"/>
                    </a:lnTo>
                    <a:close/>
                    <a:moveTo>
                      <a:pt x="459" y="68"/>
                    </a:moveTo>
                    <a:lnTo>
                      <a:pt x="459" y="73"/>
                    </a:lnTo>
                    <a:lnTo>
                      <a:pt x="506" y="60"/>
                    </a:lnTo>
                    <a:lnTo>
                      <a:pt x="506" y="54"/>
                    </a:lnTo>
                    <a:lnTo>
                      <a:pt x="459" y="68"/>
                    </a:lnTo>
                    <a:close/>
                    <a:moveTo>
                      <a:pt x="562" y="93"/>
                    </a:moveTo>
                    <a:lnTo>
                      <a:pt x="562" y="99"/>
                    </a:lnTo>
                    <a:lnTo>
                      <a:pt x="607" y="86"/>
                    </a:lnTo>
                    <a:lnTo>
                      <a:pt x="607" y="81"/>
                    </a:lnTo>
                    <a:lnTo>
                      <a:pt x="562" y="93"/>
                    </a:lnTo>
                    <a:close/>
                    <a:moveTo>
                      <a:pt x="663" y="120"/>
                    </a:moveTo>
                    <a:lnTo>
                      <a:pt x="663" y="126"/>
                    </a:lnTo>
                    <a:lnTo>
                      <a:pt x="709" y="113"/>
                    </a:lnTo>
                    <a:lnTo>
                      <a:pt x="709" y="107"/>
                    </a:lnTo>
                    <a:lnTo>
                      <a:pt x="663" y="120"/>
                    </a:lnTo>
                    <a:close/>
                    <a:moveTo>
                      <a:pt x="763" y="146"/>
                    </a:moveTo>
                    <a:lnTo>
                      <a:pt x="763" y="151"/>
                    </a:lnTo>
                    <a:lnTo>
                      <a:pt x="810" y="139"/>
                    </a:lnTo>
                    <a:lnTo>
                      <a:pt x="810" y="134"/>
                    </a:lnTo>
                    <a:lnTo>
                      <a:pt x="763" y="146"/>
                    </a:lnTo>
                    <a:close/>
                    <a:moveTo>
                      <a:pt x="810" y="164"/>
                    </a:moveTo>
                    <a:lnTo>
                      <a:pt x="866" y="178"/>
                    </a:lnTo>
                    <a:lnTo>
                      <a:pt x="866" y="173"/>
                    </a:lnTo>
                    <a:lnTo>
                      <a:pt x="810" y="159"/>
                    </a:lnTo>
                    <a:lnTo>
                      <a:pt x="810" y="164"/>
                    </a:lnTo>
                    <a:close/>
                    <a:moveTo>
                      <a:pt x="866" y="173"/>
                    </a:moveTo>
                    <a:lnTo>
                      <a:pt x="866" y="178"/>
                    </a:lnTo>
                    <a:lnTo>
                      <a:pt x="911" y="165"/>
                    </a:lnTo>
                    <a:lnTo>
                      <a:pt x="911" y="160"/>
                    </a:lnTo>
                    <a:lnTo>
                      <a:pt x="866" y="173"/>
                    </a:lnTo>
                    <a:close/>
                    <a:moveTo>
                      <a:pt x="136" y="25"/>
                    </a:moveTo>
                    <a:lnTo>
                      <a:pt x="190" y="40"/>
                    </a:lnTo>
                    <a:lnTo>
                      <a:pt x="190" y="35"/>
                    </a:lnTo>
                    <a:lnTo>
                      <a:pt x="136" y="20"/>
                    </a:lnTo>
                    <a:lnTo>
                      <a:pt x="136" y="25"/>
                    </a:lnTo>
                    <a:close/>
                    <a:moveTo>
                      <a:pt x="237" y="52"/>
                    </a:moveTo>
                    <a:lnTo>
                      <a:pt x="291" y="67"/>
                    </a:lnTo>
                    <a:lnTo>
                      <a:pt x="291" y="60"/>
                    </a:lnTo>
                    <a:lnTo>
                      <a:pt x="237" y="47"/>
                    </a:lnTo>
                    <a:lnTo>
                      <a:pt x="237" y="52"/>
                    </a:lnTo>
                    <a:close/>
                    <a:moveTo>
                      <a:pt x="337" y="78"/>
                    </a:moveTo>
                    <a:lnTo>
                      <a:pt x="394" y="92"/>
                    </a:lnTo>
                    <a:lnTo>
                      <a:pt x="394" y="87"/>
                    </a:lnTo>
                    <a:lnTo>
                      <a:pt x="337" y="73"/>
                    </a:lnTo>
                    <a:lnTo>
                      <a:pt x="337" y="78"/>
                    </a:lnTo>
                    <a:close/>
                    <a:moveTo>
                      <a:pt x="440" y="105"/>
                    </a:moveTo>
                    <a:lnTo>
                      <a:pt x="494" y="118"/>
                    </a:lnTo>
                    <a:lnTo>
                      <a:pt x="494" y="113"/>
                    </a:lnTo>
                    <a:lnTo>
                      <a:pt x="440" y="99"/>
                    </a:lnTo>
                    <a:lnTo>
                      <a:pt x="440" y="105"/>
                    </a:lnTo>
                    <a:close/>
                    <a:moveTo>
                      <a:pt x="541" y="131"/>
                    </a:moveTo>
                    <a:lnTo>
                      <a:pt x="595" y="145"/>
                    </a:lnTo>
                    <a:lnTo>
                      <a:pt x="595" y="140"/>
                    </a:lnTo>
                    <a:lnTo>
                      <a:pt x="541" y="126"/>
                    </a:lnTo>
                    <a:lnTo>
                      <a:pt x="541" y="131"/>
                    </a:lnTo>
                    <a:close/>
                    <a:moveTo>
                      <a:pt x="641" y="158"/>
                    </a:moveTo>
                    <a:lnTo>
                      <a:pt x="696" y="171"/>
                    </a:lnTo>
                    <a:lnTo>
                      <a:pt x="696" y="166"/>
                    </a:lnTo>
                    <a:lnTo>
                      <a:pt x="641" y="151"/>
                    </a:lnTo>
                    <a:lnTo>
                      <a:pt x="641" y="158"/>
                    </a:lnTo>
                    <a:close/>
                    <a:moveTo>
                      <a:pt x="190" y="35"/>
                    </a:moveTo>
                    <a:lnTo>
                      <a:pt x="190" y="40"/>
                    </a:lnTo>
                    <a:lnTo>
                      <a:pt x="235" y="27"/>
                    </a:lnTo>
                    <a:lnTo>
                      <a:pt x="235" y="21"/>
                    </a:lnTo>
                    <a:lnTo>
                      <a:pt x="190" y="35"/>
                    </a:lnTo>
                    <a:close/>
                    <a:moveTo>
                      <a:pt x="291" y="60"/>
                    </a:moveTo>
                    <a:lnTo>
                      <a:pt x="291" y="66"/>
                    </a:lnTo>
                    <a:lnTo>
                      <a:pt x="337" y="53"/>
                    </a:lnTo>
                    <a:lnTo>
                      <a:pt x="337" y="48"/>
                    </a:lnTo>
                    <a:lnTo>
                      <a:pt x="291" y="60"/>
                    </a:lnTo>
                    <a:close/>
                    <a:moveTo>
                      <a:pt x="394" y="87"/>
                    </a:moveTo>
                    <a:lnTo>
                      <a:pt x="394" y="92"/>
                    </a:lnTo>
                    <a:lnTo>
                      <a:pt x="438" y="80"/>
                    </a:lnTo>
                    <a:lnTo>
                      <a:pt x="438" y="74"/>
                    </a:lnTo>
                    <a:lnTo>
                      <a:pt x="394" y="87"/>
                    </a:lnTo>
                    <a:close/>
                    <a:moveTo>
                      <a:pt x="494" y="113"/>
                    </a:moveTo>
                    <a:lnTo>
                      <a:pt x="494" y="118"/>
                    </a:lnTo>
                    <a:lnTo>
                      <a:pt x="539" y="106"/>
                    </a:lnTo>
                    <a:lnTo>
                      <a:pt x="539" y="101"/>
                    </a:lnTo>
                    <a:lnTo>
                      <a:pt x="494" y="113"/>
                    </a:lnTo>
                    <a:close/>
                    <a:moveTo>
                      <a:pt x="595" y="140"/>
                    </a:moveTo>
                    <a:lnTo>
                      <a:pt x="595" y="145"/>
                    </a:lnTo>
                    <a:lnTo>
                      <a:pt x="641" y="132"/>
                    </a:lnTo>
                    <a:lnTo>
                      <a:pt x="641" y="127"/>
                    </a:lnTo>
                    <a:lnTo>
                      <a:pt x="595" y="140"/>
                    </a:lnTo>
                    <a:close/>
                    <a:moveTo>
                      <a:pt x="696" y="166"/>
                    </a:moveTo>
                    <a:lnTo>
                      <a:pt x="696" y="171"/>
                    </a:lnTo>
                    <a:lnTo>
                      <a:pt x="742" y="159"/>
                    </a:lnTo>
                    <a:lnTo>
                      <a:pt x="742" y="153"/>
                    </a:lnTo>
                    <a:lnTo>
                      <a:pt x="696" y="166"/>
                    </a:lnTo>
                    <a:close/>
                    <a:moveTo>
                      <a:pt x="744" y="183"/>
                    </a:moveTo>
                    <a:lnTo>
                      <a:pt x="798" y="198"/>
                    </a:lnTo>
                    <a:lnTo>
                      <a:pt x="798" y="193"/>
                    </a:lnTo>
                    <a:lnTo>
                      <a:pt x="744" y="178"/>
                    </a:lnTo>
                    <a:lnTo>
                      <a:pt x="744" y="183"/>
                    </a:lnTo>
                    <a:close/>
                    <a:moveTo>
                      <a:pt x="798" y="192"/>
                    </a:moveTo>
                    <a:lnTo>
                      <a:pt x="798" y="198"/>
                    </a:lnTo>
                    <a:lnTo>
                      <a:pt x="843" y="184"/>
                    </a:lnTo>
                    <a:lnTo>
                      <a:pt x="843" y="179"/>
                    </a:lnTo>
                    <a:lnTo>
                      <a:pt x="798" y="192"/>
                    </a:lnTo>
                    <a:close/>
                    <a:moveTo>
                      <a:pt x="68" y="45"/>
                    </a:moveTo>
                    <a:lnTo>
                      <a:pt x="122" y="59"/>
                    </a:lnTo>
                    <a:lnTo>
                      <a:pt x="122" y="54"/>
                    </a:lnTo>
                    <a:lnTo>
                      <a:pt x="68" y="40"/>
                    </a:lnTo>
                    <a:lnTo>
                      <a:pt x="68" y="45"/>
                    </a:lnTo>
                    <a:close/>
                    <a:moveTo>
                      <a:pt x="169" y="72"/>
                    </a:moveTo>
                    <a:lnTo>
                      <a:pt x="223" y="85"/>
                    </a:lnTo>
                    <a:lnTo>
                      <a:pt x="223" y="80"/>
                    </a:lnTo>
                    <a:lnTo>
                      <a:pt x="169" y="67"/>
                    </a:lnTo>
                    <a:lnTo>
                      <a:pt x="169" y="72"/>
                    </a:lnTo>
                    <a:close/>
                    <a:moveTo>
                      <a:pt x="272" y="98"/>
                    </a:moveTo>
                    <a:lnTo>
                      <a:pt x="326" y="112"/>
                    </a:lnTo>
                    <a:lnTo>
                      <a:pt x="326" y="107"/>
                    </a:lnTo>
                    <a:lnTo>
                      <a:pt x="272" y="92"/>
                    </a:lnTo>
                    <a:lnTo>
                      <a:pt x="272" y="98"/>
                    </a:lnTo>
                    <a:close/>
                    <a:moveTo>
                      <a:pt x="372" y="124"/>
                    </a:moveTo>
                    <a:lnTo>
                      <a:pt x="427" y="138"/>
                    </a:lnTo>
                    <a:lnTo>
                      <a:pt x="427" y="133"/>
                    </a:lnTo>
                    <a:lnTo>
                      <a:pt x="372" y="118"/>
                    </a:lnTo>
                    <a:lnTo>
                      <a:pt x="372" y="124"/>
                    </a:lnTo>
                    <a:close/>
                    <a:moveTo>
                      <a:pt x="473" y="150"/>
                    </a:moveTo>
                    <a:lnTo>
                      <a:pt x="527" y="165"/>
                    </a:lnTo>
                    <a:lnTo>
                      <a:pt x="527" y="160"/>
                    </a:lnTo>
                    <a:lnTo>
                      <a:pt x="473" y="145"/>
                    </a:lnTo>
                    <a:lnTo>
                      <a:pt x="473" y="150"/>
                    </a:lnTo>
                    <a:close/>
                    <a:moveTo>
                      <a:pt x="574" y="177"/>
                    </a:moveTo>
                    <a:lnTo>
                      <a:pt x="630" y="191"/>
                    </a:lnTo>
                    <a:lnTo>
                      <a:pt x="630" y="185"/>
                    </a:lnTo>
                    <a:lnTo>
                      <a:pt x="574" y="171"/>
                    </a:lnTo>
                    <a:lnTo>
                      <a:pt x="574" y="177"/>
                    </a:lnTo>
                    <a:close/>
                    <a:moveTo>
                      <a:pt x="122" y="54"/>
                    </a:moveTo>
                    <a:lnTo>
                      <a:pt x="122" y="59"/>
                    </a:lnTo>
                    <a:lnTo>
                      <a:pt x="169" y="47"/>
                    </a:lnTo>
                    <a:lnTo>
                      <a:pt x="169" y="41"/>
                    </a:lnTo>
                    <a:lnTo>
                      <a:pt x="122" y="54"/>
                    </a:lnTo>
                    <a:close/>
                    <a:moveTo>
                      <a:pt x="223" y="80"/>
                    </a:moveTo>
                    <a:lnTo>
                      <a:pt x="223" y="85"/>
                    </a:lnTo>
                    <a:lnTo>
                      <a:pt x="270" y="73"/>
                    </a:lnTo>
                    <a:lnTo>
                      <a:pt x="270" y="68"/>
                    </a:lnTo>
                    <a:lnTo>
                      <a:pt x="223" y="80"/>
                    </a:lnTo>
                    <a:close/>
                    <a:moveTo>
                      <a:pt x="326" y="107"/>
                    </a:moveTo>
                    <a:lnTo>
                      <a:pt x="326" y="112"/>
                    </a:lnTo>
                    <a:lnTo>
                      <a:pt x="370" y="99"/>
                    </a:lnTo>
                    <a:lnTo>
                      <a:pt x="370" y="93"/>
                    </a:lnTo>
                    <a:lnTo>
                      <a:pt x="326" y="107"/>
                    </a:lnTo>
                    <a:close/>
                    <a:moveTo>
                      <a:pt x="427" y="133"/>
                    </a:moveTo>
                    <a:lnTo>
                      <a:pt x="427" y="138"/>
                    </a:lnTo>
                    <a:lnTo>
                      <a:pt x="471" y="126"/>
                    </a:lnTo>
                    <a:lnTo>
                      <a:pt x="471" y="120"/>
                    </a:lnTo>
                    <a:lnTo>
                      <a:pt x="427" y="133"/>
                    </a:lnTo>
                    <a:close/>
                    <a:moveTo>
                      <a:pt x="527" y="160"/>
                    </a:moveTo>
                    <a:lnTo>
                      <a:pt x="527" y="165"/>
                    </a:lnTo>
                    <a:lnTo>
                      <a:pt x="574" y="151"/>
                    </a:lnTo>
                    <a:lnTo>
                      <a:pt x="574" y="146"/>
                    </a:lnTo>
                    <a:lnTo>
                      <a:pt x="527" y="160"/>
                    </a:lnTo>
                    <a:close/>
                    <a:moveTo>
                      <a:pt x="630" y="185"/>
                    </a:moveTo>
                    <a:lnTo>
                      <a:pt x="630" y="191"/>
                    </a:lnTo>
                    <a:lnTo>
                      <a:pt x="674" y="178"/>
                    </a:lnTo>
                    <a:lnTo>
                      <a:pt x="674" y="173"/>
                    </a:lnTo>
                    <a:lnTo>
                      <a:pt x="630" y="185"/>
                    </a:lnTo>
                    <a:close/>
                    <a:moveTo>
                      <a:pt x="676" y="203"/>
                    </a:moveTo>
                    <a:lnTo>
                      <a:pt x="731" y="217"/>
                    </a:lnTo>
                    <a:lnTo>
                      <a:pt x="731" y="211"/>
                    </a:lnTo>
                    <a:lnTo>
                      <a:pt x="676" y="198"/>
                    </a:lnTo>
                    <a:lnTo>
                      <a:pt x="676" y="203"/>
                    </a:lnTo>
                    <a:close/>
                    <a:moveTo>
                      <a:pt x="731" y="211"/>
                    </a:moveTo>
                    <a:lnTo>
                      <a:pt x="731" y="217"/>
                    </a:lnTo>
                    <a:lnTo>
                      <a:pt x="775" y="204"/>
                    </a:lnTo>
                    <a:lnTo>
                      <a:pt x="775" y="199"/>
                    </a:lnTo>
                    <a:lnTo>
                      <a:pt x="731" y="211"/>
                    </a:lnTo>
                    <a:close/>
                    <a:moveTo>
                      <a:pt x="0" y="65"/>
                    </a:moveTo>
                    <a:lnTo>
                      <a:pt x="55" y="79"/>
                    </a:lnTo>
                    <a:lnTo>
                      <a:pt x="55" y="74"/>
                    </a:lnTo>
                    <a:lnTo>
                      <a:pt x="0" y="59"/>
                    </a:lnTo>
                    <a:lnTo>
                      <a:pt x="0" y="65"/>
                    </a:lnTo>
                    <a:close/>
                    <a:moveTo>
                      <a:pt x="101" y="91"/>
                    </a:moveTo>
                    <a:lnTo>
                      <a:pt x="157" y="105"/>
                    </a:lnTo>
                    <a:lnTo>
                      <a:pt x="157" y="100"/>
                    </a:lnTo>
                    <a:lnTo>
                      <a:pt x="101" y="85"/>
                    </a:lnTo>
                    <a:lnTo>
                      <a:pt x="101" y="91"/>
                    </a:lnTo>
                    <a:close/>
                    <a:moveTo>
                      <a:pt x="204" y="117"/>
                    </a:moveTo>
                    <a:lnTo>
                      <a:pt x="459" y="184"/>
                    </a:lnTo>
                    <a:lnTo>
                      <a:pt x="459" y="178"/>
                    </a:lnTo>
                    <a:lnTo>
                      <a:pt x="204" y="112"/>
                    </a:lnTo>
                    <a:lnTo>
                      <a:pt x="204" y="117"/>
                    </a:lnTo>
                    <a:close/>
                    <a:moveTo>
                      <a:pt x="508" y="197"/>
                    </a:moveTo>
                    <a:lnTo>
                      <a:pt x="562" y="210"/>
                    </a:lnTo>
                    <a:lnTo>
                      <a:pt x="562" y="205"/>
                    </a:lnTo>
                    <a:lnTo>
                      <a:pt x="508" y="191"/>
                    </a:lnTo>
                    <a:lnTo>
                      <a:pt x="508" y="197"/>
                    </a:lnTo>
                    <a:close/>
                    <a:moveTo>
                      <a:pt x="55" y="74"/>
                    </a:moveTo>
                    <a:lnTo>
                      <a:pt x="55" y="79"/>
                    </a:lnTo>
                    <a:lnTo>
                      <a:pt x="101" y="67"/>
                    </a:lnTo>
                    <a:lnTo>
                      <a:pt x="101" y="60"/>
                    </a:lnTo>
                    <a:lnTo>
                      <a:pt x="55" y="74"/>
                    </a:lnTo>
                    <a:close/>
                    <a:moveTo>
                      <a:pt x="157" y="100"/>
                    </a:moveTo>
                    <a:lnTo>
                      <a:pt x="157" y="105"/>
                    </a:lnTo>
                    <a:lnTo>
                      <a:pt x="202" y="92"/>
                    </a:lnTo>
                    <a:lnTo>
                      <a:pt x="202" y="87"/>
                    </a:lnTo>
                    <a:lnTo>
                      <a:pt x="157" y="100"/>
                    </a:lnTo>
                    <a:close/>
                    <a:moveTo>
                      <a:pt x="459" y="178"/>
                    </a:moveTo>
                    <a:lnTo>
                      <a:pt x="459" y="184"/>
                    </a:lnTo>
                    <a:lnTo>
                      <a:pt x="506" y="171"/>
                    </a:lnTo>
                    <a:lnTo>
                      <a:pt x="506" y="166"/>
                    </a:lnTo>
                    <a:lnTo>
                      <a:pt x="459" y="178"/>
                    </a:lnTo>
                    <a:close/>
                    <a:moveTo>
                      <a:pt x="562" y="205"/>
                    </a:moveTo>
                    <a:lnTo>
                      <a:pt x="562" y="210"/>
                    </a:lnTo>
                    <a:lnTo>
                      <a:pt x="607" y="198"/>
                    </a:lnTo>
                    <a:lnTo>
                      <a:pt x="607" y="193"/>
                    </a:lnTo>
                    <a:lnTo>
                      <a:pt x="562" y="205"/>
                    </a:lnTo>
                    <a:close/>
                    <a:moveTo>
                      <a:pt x="609" y="223"/>
                    </a:moveTo>
                    <a:lnTo>
                      <a:pt x="663" y="237"/>
                    </a:lnTo>
                    <a:lnTo>
                      <a:pt x="663" y="231"/>
                    </a:lnTo>
                    <a:lnTo>
                      <a:pt x="609" y="217"/>
                    </a:lnTo>
                    <a:lnTo>
                      <a:pt x="609" y="223"/>
                    </a:lnTo>
                    <a:close/>
                    <a:moveTo>
                      <a:pt x="663" y="231"/>
                    </a:moveTo>
                    <a:lnTo>
                      <a:pt x="663" y="237"/>
                    </a:lnTo>
                    <a:lnTo>
                      <a:pt x="707" y="224"/>
                    </a:lnTo>
                    <a:lnTo>
                      <a:pt x="707" y="219"/>
                    </a:lnTo>
                    <a:lnTo>
                      <a:pt x="663" y="231"/>
                    </a:lnTo>
                    <a:close/>
                  </a:path>
                </a:pathLst>
              </a:custGeom>
              <a:solidFill>
                <a:srgbClr val="969696"/>
              </a:solidFill>
              <a:ln w="3175" cmpd="sng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12" name="Freeform 56"/>
              <p:cNvSpPr>
                <a:spLocks/>
              </p:cNvSpPr>
              <p:nvPr/>
            </p:nvSpPr>
            <p:spPr bwMode="auto">
              <a:xfrm>
                <a:off x="769" y="1480"/>
                <a:ext cx="308" cy="153"/>
              </a:xfrm>
              <a:custGeom>
                <a:avLst/>
                <a:gdLst>
                  <a:gd name="T0" fmla="*/ 0 w 774"/>
                  <a:gd name="T1" fmla="*/ 25 h 223"/>
                  <a:gd name="T2" fmla="*/ 774 w 774"/>
                  <a:gd name="T3" fmla="*/ 223 h 223"/>
                  <a:gd name="T4" fmla="*/ 774 w 774"/>
                  <a:gd name="T5" fmla="*/ 197 h 223"/>
                  <a:gd name="T6" fmla="*/ 0 w 774"/>
                  <a:gd name="T7" fmla="*/ 0 h 223"/>
                  <a:gd name="T8" fmla="*/ 0 w 774"/>
                  <a:gd name="T9" fmla="*/ 2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4" h="223">
                    <a:moveTo>
                      <a:pt x="0" y="25"/>
                    </a:moveTo>
                    <a:lnTo>
                      <a:pt x="774" y="223"/>
                    </a:lnTo>
                    <a:lnTo>
                      <a:pt x="774" y="197"/>
                    </a:lnTo>
                    <a:lnTo>
                      <a:pt x="0" y="0"/>
                    </a:lnTo>
                    <a:lnTo>
                      <a:pt x="0" y="25"/>
                    </a:lnTo>
                    <a:close/>
                  </a:path>
                </a:pathLst>
              </a:custGeom>
              <a:noFill/>
              <a:ln w="6350">
                <a:solidFill>
                  <a:srgbClr val="CC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15" name="Freeform 59"/>
              <p:cNvSpPr>
                <a:spLocks/>
              </p:cNvSpPr>
              <p:nvPr/>
            </p:nvSpPr>
            <p:spPr bwMode="auto">
              <a:xfrm>
                <a:off x="955" y="981"/>
                <a:ext cx="442" cy="505"/>
              </a:xfrm>
              <a:custGeom>
                <a:avLst/>
                <a:gdLst>
                  <a:gd name="T0" fmla="*/ 0 w 1109"/>
                  <a:gd name="T1" fmla="*/ 419 h 734"/>
                  <a:gd name="T2" fmla="*/ 124 w 1109"/>
                  <a:gd name="T3" fmla="*/ 466 h 734"/>
                  <a:gd name="T4" fmla="*/ 255 w 1109"/>
                  <a:gd name="T5" fmla="*/ 509 h 734"/>
                  <a:gd name="T6" fmla="*/ 255 w 1109"/>
                  <a:gd name="T7" fmla="*/ 509 h 734"/>
                  <a:gd name="T8" fmla="*/ 238 w 1109"/>
                  <a:gd name="T9" fmla="*/ 534 h 734"/>
                  <a:gd name="T10" fmla="*/ 228 w 1109"/>
                  <a:gd name="T11" fmla="*/ 560 h 734"/>
                  <a:gd name="T12" fmla="*/ 222 w 1109"/>
                  <a:gd name="T13" fmla="*/ 586 h 734"/>
                  <a:gd name="T14" fmla="*/ 224 w 1109"/>
                  <a:gd name="T15" fmla="*/ 612 h 734"/>
                  <a:gd name="T16" fmla="*/ 250 w 1109"/>
                  <a:gd name="T17" fmla="*/ 630 h 734"/>
                  <a:gd name="T18" fmla="*/ 277 w 1109"/>
                  <a:gd name="T19" fmla="*/ 649 h 734"/>
                  <a:gd name="T20" fmla="*/ 310 w 1109"/>
                  <a:gd name="T21" fmla="*/ 664 h 734"/>
                  <a:gd name="T22" fmla="*/ 344 w 1109"/>
                  <a:gd name="T23" fmla="*/ 679 h 734"/>
                  <a:gd name="T24" fmla="*/ 383 w 1109"/>
                  <a:gd name="T25" fmla="*/ 692 h 734"/>
                  <a:gd name="T26" fmla="*/ 424 w 1109"/>
                  <a:gd name="T27" fmla="*/ 704 h 734"/>
                  <a:gd name="T28" fmla="*/ 466 w 1109"/>
                  <a:gd name="T29" fmla="*/ 713 h 734"/>
                  <a:gd name="T30" fmla="*/ 511 w 1109"/>
                  <a:gd name="T31" fmla="*/ 720 h 734"/>
                  <a:gd name="T32" fmla="*/ 557 w 1109"/>
                  <a:gd name="T33" fmla="*/ 726 h 734"/>
                  <a:gd name="T34" fmla="*/ 606 w 1109"/>
                  <a:gd name="T35" fmla="*/ 731 h 734"/>
                  <a:gd name="T36" fmla="*/ 654 w 1109"/>
                  <a:gd name="T37" fmla="*/ 733 h 734"/>
                  <a:gd name="T38" fmla="*/ 703 w 1109"/>
                  <a:gd name="T39" fmla="*/ 734 h 734"/>
                  <a:gd name="T40" fmla="*/ 751 w 1109"/>
                  <a:gd name="T41" fmla="*/ 732 h 734"/>
                  <a:gd name="T42" fmla="*/ 801 w 1109"/>
                  <a:gd name="T43" fmla="*/ 727 h 734"/>
                  <a:gd name="T44" fmla="*/ 850 w 1109"/>
                  <a:gd name="T45" fmla="*/ 721 h 734"/>
                  <a:gd name="T46" fmla="*/ 898 w 1109"/>
                  <a:gd name="T47" fmla="*/ 713 h 734"/>
                  <a:gd name="T48" fmla="*/ 954 w 1109"/>
                  <a:gd name="T49" fmla="*/ 701 h 734"/>
                  <a:gd name="T50" fmla="*/ 1007 w 1109"/>
                  <a:gd name="T51" fmla="*/ 685 h 734"/>
                  <a:gd name="T52" fmla="*/ 1053 w 1109"/>
                  <a:gd name="T53" fmla="*/ 667 h 734"/>
                  <a:gd name="T54" fmla="*/ 1094 w 1109"/>
                  <a:gd name="T55" fmla="*/ 646 h 734"/>
                  <a:gd name="T56" fmla="*/ 1102 w 1109"/>
                  <a:gd name="T57" fmla="*/ 631 h 734"/>
                  <a:gd name="T58" fmla="*/ 1107 w 1109"/>
                  <a:gd name="T59" fmla="*/ 617 h 734"/>
                  <a:gd name="T60" fmla="*/ 1109 w 1109"/>
                  <a:gd name="T61" fmla="*/ 602 h 734"/>
                  <a:gd name="T62" fmla="*/ 1109 w 1109"/>
                  <a:gd name="T63" fmla="*/ 588 h 734"/>
                  <a:gd name="T64" fmla="*/ 1107 w 1109"/>
                  <a:gd name="T65" fmla="*/ 574 h 734"/>
                  <a:gd name="T66" fmla="*/ 1102 w 1109"/>
                  <a:gd name="T67" fmla="*/ 560 h 734"/>
                  <a:gd name="T68" fmla="*/ 1094 w 1109"/>
                  <a:gd name="T69" fmla="*/ 546 h 734"/>
                  <a:gd name="T70" fmla="*/ 1084 w 1109"/>
                  <a:gd name="T71" fmla="*/ 532 h 734"/>
                  <a:gd name="T72" fmla="*/ 1073 w 1109"/>
                  <a:gd name="T73" fmla="*/ 519 h 734"/>
                  <a:gd name="T74" fmla="*/ 1059 w 1109"/>
                  <a:gd name="T75" fmla="*/ 506 h 734"/>
                  <a:gd name="T76" fmla="*/ 1042 w 1109"/>
                  <a:gd name="T77" fmla="*/ 494 h 734"/>
                  <a:gd name="T78" fmla="*/ 1024 w 1109"/>
                  <a:gd name="T79" fmla="*/ 482 h 734"/>
                  <a:gd name="T80" fmla="*/ 1003 w 1109"/>
                  <a:gd name="T81" fmla="*/ 470 h 734"/>
                  <a:gd name="T82" fmla="*/ 980 w 1109"/>
                  <a:gd name="T83" fmla="*/ 460 h 734"/>
                  <a:gd name="T84" fmla="*/ 954 w 1109"/>
                  <a:gd name="T85" fmla="*/ 450 h 734"/>
                  <a:gd name="T86" fmla="*/ 927 w 1109"/>
                  <a:gd name="T87" fmla="*/ 440 h 734"/>
                  <a:gd name="T88" fmla="*/ 927 w 1109"/>
                  <a:gd name="T89" fmla="*/ 440 h 734"/>
                  <a:gd name="T90" fmla="*/ 927 w 1109"/>
                  <a:gd name="T91" fmla="*/ 211 h 734"/>
                  <a:gd name="T92" fmla="*/ 838 w 1109"/>
                  <a:gd name="T93" fmla="*/ 177 h 734"/>
                  <a:gd name="T94" fmla="*/ 745 w 1109"/>
                  <a:gd name="T95" fmla="*/ 144 h 734"/>
                  <a:gd name="T96" fmla="*/ 647 w 1109"/>
                  <a:gd name="T97" fmla="*/ 114 h 734"/>
                  <a:gd name="T98" fmla="*/ 546 w 1109"/>
                  <a:gd name="T99" fmla="*/ 86 h 734"/>
                  <a:gd name="T100" fmla="*/ 441 w 1109"/>
                  <a:gd name="T101" fmla="*/ 61 h 734"/>
                  <a:gd name="T102" fmla="*/ 333 w 1109"/>
                  <a:gd name="T103" fmla="*/ 38 h 734"/>
                  <a:gd name="T104" fmla="*/ 220 w 1109"/>
                  <a:gd name="T105" fmla="*/ 18 h 734"/>
                  <a:gd name="T106" fmla="*/ 106 w 1109"/>
                  <a:gd name="T107" fmla="*/ 0 h 734"/>
                  <a:gd name="T108" fmla="*/ 106 w 1109"/>
                  <a:gd name="T109" fmla="*/ 0 h 734"/>
                  <a:gd name="T110" fmla="*/ 0 w 1109"/>
                  <a:gd name="T111" fmla="*/ 27 h 734"/>
                  <a:gd name="T112" fmla="*/ 0 w 1109"/>
                  <a:gd name="T113" fmla="*/ 419 h 734"/>
                  <a:gd name="T114" fmla="*/ 0 w 1109"/>
                  <a:gd name="T115" fmla="*/ 41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9" h="734">
                    <a:moveTo>
                      <a:pt x="0" y="419"/>
                    </a:moveTo>
                    <a:lnTo>
                      <a:pt x="124" y="466"/>
                    </a:lnTo>
                    <a:lnTo>
                      <a:pt x="255" y="509"/>
                    </a:lnTo>
                    <a:lnTo>
                      <a:pt x="255" y="509"/>
                    </a:lnTo>
                    <a:lnTo>
                      <a:pt x="238" y="534"/>
                    </a:lnTo>
                    <a:lnTo>
                      <a:pt x="228" y="560"/>
                    </a:lnTo>
                    <a:lnTo>
                      <a:pt x="222" y="586"/>
                    </a:lnTo>
                    <a:lnTo>
                      <a:pt x="224" y="612"/>
                    </a:lnTo>
                    <a:lnTo>
                      <a:pt x="250" y="630"/>
                    </a:lnTo>
                    <a:lnTo>
                      <a:pt x="277" y="649"/>
                    </a:lnTo>
                    <a:lnTo>
                      <a:pt x="310" y="664"/>
                    </a:lnTo>
                    <a:lnTo>
                      <a:pt x="344" y="679"/>
                    </a:lnTo>
                    <a:lnTo>
                      <a:pt x="383" y="692"/>
                    </a:lnTo>
                    <a:lnTo>
                      <a:pt x="424" y="704"/>
                    </a:lnTo>
                    <a:lnTo>
                      <a:pt x="466" y="713"/>
                    </a:lnTo>
                    <a:lnTo>
                      <a:pt x="511" y="720"/>
                    </a:lnTo>
                    <a:lnTo>
                      <a:pt x="557" y="726"/>
                    </a:lnTo>
                    <a:lnTo>
                      <a:pt x="606" y="731"/>
                    </a:lnTo>
                    <a:lnTo>
                      <a:pt x="654" y="733"/>
                    </a:lnTo>
                    <a:lnTo>
                      <a:pt x="703" y="734"/>
                    </a:lnTo>
                    <a:lnTo>
                      <a:pt x="751" y="732"/>
                    </a:lnTo>
                    <a:lnTo>
                      <a:pt x="801" y="727"/>
                    </a:lnTo>
                    <a:lnTo>
                      <a:pt x="850" y="721"/>
                    </a:lnTo>
                    <a:lnTo>
                      <a:pt x="898" y="713"/>
                    </a:lnTo>
                    <a:lnTo>
                      <a:pt x="954" y="701"/>
                    </a:lnTo>
                    <a:lnTo>
                      <a:pt x="1007" y="685"/>
                    </a:lnTo>
                    <a:lnTo>
                      <a:pt x="1053" y="667"/>
                    </a:lnTo>
                    <a:lnTo>
                      <a:pt x="1094" y="646"/>
                    </a:lnTo>
                    <a:lnTo>
                      <a:pt x="1102" y="631"/>
                    </a:lnTo>
                    <a:lnTo>
                      <a:pt x="1107" y="617"/>
                    </a:lnTo>
                    <a:lnTo>
                      <a:pt x="1109" y="602"/>
                    </a:lnTo>
                    <a:lnTo>
                      <a:pt x="1109" y="588"/>
                    </a:lnTo>
                    <a:lnTo>
                      <a:pt x="1107" y="574"/>
                    </a:lnTo>
                    <a:lnTo>
                      <a:pt x="1102" y="560"/>
                    </a:lnTo>
                    <a:lnTo>
                      <a:pt x="1094" y="546"/>
                    </a:lnTo>
                    <a:lnTo>
                      <a:pt x="1084" y="532"/>
                    </a:lnTo>
                    <a:lnTo>
                      <a:pt x="1073" y="519"/>
                    </a:lnTo>
                    <a:lnTo>
                      <a:pt x="1059" y="506"/>
                    </a:lnTo>
                    <a:lnTo>
                      <a:pt x="1042" y="494"/>
                    </a:lnTo>
                    <a:lnTo>
                      <a:pt x="1024" y="482"/>
                    </a:lnTo>
                    <a:lnTo>
                      <a:pt x="1003" y="470"/>
                    </a:lnTo>
                    <a:lnTo>
                      <a:pt x="980" y="460"/>
                    </a:lnTo>
                    <a:lnTo>
                      <a:pt x="954" y="450"/>
                    </a:lnTo>
                    <a:lnTo>
                      <a:pt x="927" y="440"/>
                    </a:lnTo>
                    <a:lnTo>
                      <a:pt x="927" y="440"/>
                    </a:lnTo>
                    <a:lnTo>
                      <a:pt x="927" y="211"/>
                    </a:lnTo>
                    <a:lnTo>
                      <a:pt x="838" y="177"/>
                    </a:lnTo>
                    <a:lnTo>
                      <a:pt x="745" y="144"/>
                    </a:lnTo>
                    <a:lnTo>
                      <a:pt x="647" y="114"/>
                    </a:lnTo>
                    <a:lnTo>
                      <a:pt x="546" y="86"/>
                    </a:lnTo>
                    <a:lnTo>
                      <a:pt x="441" y="61"/>
                    </a:lnTo>
                    <a:lnTo>
                      <a:pt x="333" y="38"/>
                    </a:lnTo>
                    <a:lnTo>
                      <a:pt x="220" y="18"/>
                    </a:lnTo>
                    <a:lnTo>
                      <a:pt x="106" y="0"/>
                    </a:lnTo>
                    <a:lnTo>
                      <a:pt x="106" y="0"/>
                    </a:lnTo>
                    <a:lnTo>
                      <a:pt x="0" y="27"/>
                    </a:lnTo>
                    <a:lnTo>
                      <a:pt x="0" y="419"/>
                    </a:lnTo>
                    <a:lnTo>
                      <a:pt x="0" y="419"/>
                    </a:lnTo>
                  </a:path>
                </a:pathLst>
              </a:custGeom>
              <a:solidFill>
                <a:srgbClr val="FF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16" name="Freeform 60"/>
              <p:cNvSpPr>
                <a:spLocks/>
              </p:cNvSpPr>
              <p:nvPr/>
            </p:nvSpPr>
            <p:spPr bwMode="auto">
              <a:xfrm>
                <a:off x="994" y="1036"/>
                <a:ext cx="258" cy="340"/>
              </a:xfrm>
              <a:custGeom>
                <a:avLst/>
                <a:gdLst>
                  <a:gd name="T0" fmla="*/ 0 w 648"/>
                  <a:gd name="T1" fmla="*/ 326 h 494"/>
                  <a:gd name="T2" fmla="*/ 648 w 648"/>
                  <a:gd name="T3" fmla="*/ 494 h 494"/>
                  <a:gd name="T4" fmla="*/ 648 w 648"/>
                  <a:gd name="T5" fmla="*/ 166 h 494"/>
                  <a:gd name="T6" fmla="*/ 0 w 648"/>
                  <a:gd name="T7" fmla="*/ 0 h 494"/>
                  <a:gd name="T8" fmla="*/ 0 w 648"/>
                  <a:gd name="T9" fmla="*/ 326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8" h="494">
                    <a:moveTo>
                      <a:pt x="0" y="326"/>
                    </a:moveTo>
                    <a:lnTo>
                      <a:pt x="648" y="494"/>
                    </a:lnTo>
                    <a:lnTo>
                      <a:pt x="648" y="166"/>
                    </a:lnTo>
                    <a:lnTo>
                      <a:pt x="0" y="0"/>
                    </a:lnTo>
                    <a:lnTo>
                      <a:pt x="0" y="32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FFFF">
                      <a:gamma/>
                      <a:tint val="0"/>
                      <a:invGamma/>
                    </a:srgbClr>
                  </a:gs>
                  <a:gs pos="100000">
                    <a:srgbClr val="CCFFFF"/>
                  </a:gs>
                </a:gsLst>
                <a:path path="rect">
                  <a:fillToRect l="50000" t="50000" r="50000" b="50000"/>
                </a:path>
              </a:gradFill>
              <a:ln w="1270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17" name="Freeform 61"/>
              <p:cNvSpPr>
                <a:spLocks/>
              </p:cNvSpPr>
              <p:nvPr/>
            </p:nvSpPr>
            <p:spPr bwMode="auto">
              <a:xfrm>
                <a:off x="955" y="1000"/>
                <a:ext cx="328" cy="414"/>
              </a:xfrm>
              <a:custGeom>
                <a:avLst/>
                <a:gdLst>
                  <a:gd name="T0" fmla="*/ 0 w 823"/>
                  <a:gd name="T1" fmla="*/ 392 h 603"/>
                  <a:gd name="T2" fmla="*/ 91 w 823"/>
                  <a:gd name="T3" fmla="*/ 426 h 603"/>
                  <a:gd name="T4" fmla="*/ 186 w 823"/>
                  <a:gd name="T5" fmla="*/ 458 h 603"/>
                  <a:gd name="T6" fmla="*/ 284 w 823"/>
                  <a:gd name="T7" fmla="*/ 488 h 603"/>
                  <a:gd name="T8" fmla="*/ 385 w 823"/>
                  <a:gd name="T9" fmla="*/ 516 h 603"/>
                  <a:gd name="T10" fmla="*/ 490 w 823"/>
                  <a:gd name="T11" fmla="*/ 540 h 603"/>
                  <a:gd name="T12" fmla="*/ 598 w 823"/>
                  <a:gd name="T13" fmla="*/ 564 h 603"/>
                  <a:gd name="T14" fmla="*/ 710 w 823"/>
                  <a:gd name="T15" fmla="*/ 585 h 603"/>
                  <a:gd name="T16" fmla="*/ 823 w 823"/>
                  <a:gd name="T17" fmla="*/ 603 h 603"/>
                  <a:gd name="T18" fmla="*/ 823 w 823"/>
                  <a:gd name="T19" fmla="*/ 603 h 603"/>
                  <a:gd name="T20" fmla="*/ 823 w 823"/>
                  <a:gd name="T21" fmla="*/ 211 h 603"/>
                  <a:gd name="T22" fmla="*/ 734 w 823"/>
                  <a:gd name="T23" fmla="*/ 177 h 603"/>
                  <a:gd name="T24" fmla="*/ 639 w 823"/>
                  <a:gd name="T25" fmla="*/ 145 h 603"/>
                  <a:gd name="T26" fmla="*/ 540 w 823"/>
                  <a:gd name="T27" fmla="*/ 115 h 603"/>
                  <a:gd name="T28" fmla="*/ 439 w 823"/>
                  <a:gd name="T29" fmla="*/ 87 h 603"/>
                  <a:gd name="T30" fmla="*/ 333 w 823"/>
                  <a:gd name="T31" fmla="*/ 62 h 603"/>
                  <a:gd name="T32" fmla="*/ 226 w 823"/>
                  <a:gd name="T33" fmla="*/ 38 h 603"/>
                  <a:gd name="T34" fmla="*/ 114 w 823"/>
                  <a:gd name="T35" fmla="*/ 18 h 603"/>
                  <a:gd name="T36" fmla="*/ 0 w 823"/>
                  <a:gd name="T37" fmla="*/ 0 h 603"/>
                  <a:gd name="T38" fmla="*/ 0 w 823"/>
                  <a:gd name="T39" fmla="*/ 0 h 603"/>
                  <a:gd name="T40" fmla="*/ 0 w 823"/>
                  <a:gd name="T41" fmla="*/ 392 h 603"/>
                  <a:gd name="T42" fmla="*/ 0 w 823"/>
                  <a:gd name="T43" fmla="*/ 392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23" h="603">
                    <a:moveTo>
                      <a:pt x="0" y="392"/>
                    </a:moveTo>
                    <a:lnTo>
                      <a:pt x="91" y="426"/>
                    </a:lnTo>
                    <a:lnTo>
                      <a:pt x="186" y="458"/>
                    </a:lnTo>
                    <a:lnTo>
                      <a:pt x="284" y="488"/>
                    </a:lnTo>
                    <a:lnTo>
                      <a:pt x="385" y="516"/>
                    </a:lnTo>
                    <a:lnTo>
                      <a:pt x="490" y="540"/>
                    </a:lnTo>
                    <a:lnTo>
                      <a:pt x="598" y="564"/>
                    </a:lnTo>
                    <a:lnTo>
                      <a:pt x="710" y="585"/>
                    </a:lnTo>
                    <a:lnTo>
                      <a:pt x="823" y="603"/>
                    </a:lnTo>
                    <a:lnTo>
                      <a:pt x="823" y="603"/>
                    </a:lnTo>
                    <a:lnTo>
                      <a:pt x="823" y="211"/>
                    </a:lnTo>
                    <a:lnTo>
                      <a:pt x="734" y="177"/>
                    </a:lnTo>
                    <a:lnTo>
                      <a:pt x="639" y="145"/>
                    </a:lnTo>
                    <a:lnTo>
                      <a:pt x="540" y="115"/>
                    </a:lnTo>
                    <a:lnTo>
                      <a:pt x="439" y="87"/>
                    </a:lnTo>
                    <a:lnTo>
                      <a:pt x="333" y="62"/>
                    </a:lnTo>
                    <a:lnTo>
                      <a:pt x="226" y="38"/>
                    </a:lnTo>
                    <a:lnTo>
                      <a:pt x="114" y="18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92"/>
                    </a:lnTo>
                    <a:lnTo>
                      <a:pt x="0" y="392"/>
                    </a:lnTo>
                  </a:path>
                </a:pathLst>
              </a:custGeom>
              <a:noFill/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634025" name="Text Box 169"/>
            <p:cNvSpPr txBox="1">
              <a:spLocks noChangeArrowheads="1"/>
            </p:cNvSpPr>
            <p:nvPr/>
          </p:nvSpPr>
          <p:spPr bwMode="auto">
            <a:xfrm>
              <a:off x="4322" y="503"/>
              <a:ext cx="726" cy="2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2400">
                  <a:solidFill>
                    <a:srgbClr val="CC000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Сервер</a:t>
              </a:r>
              <a:endParaRPr lang="ru-RU" altLang="ru-RU" sz="2400">
                <a:solidFill>
                  <a:srgbClr val="CC0000"/>
                </a:solidFill>
                <a:cs typeface="Tahoma" panose="020B0604030504040204" pitchFamily="34" charset="0"/>
              </a:endParaRPr>
            </a:p>
          </p:txBody>
        </p:sp>
        <p:sp>
          <p:nvSpPr>
            <p:cNvPr id="634026" name="AutoShape 170"/>
            <p:cNvSpPr>
              <a:spLocks/>
            </p:cNvSpPr>
            <p:nvPr/>
          </p:nvSpPr>
          <p:spPr bwMode="auto">
            <a:xfrm rot="5400000">
              <a:off x="1829" y="-941"/>
              <a:ext cx="144" cy="3465"/>
            </a:xfrm>
            <a:prstGeom prst="leftBrace">
              <a:avLst>
                <a:gd name="adj1" fmla="val 57260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027" name="AutoShape 171"/>
            <p:cNvSpPr>
              <a:spLocks/>
            </p:cNvSpPr>
            <p:nvPr/>
          </p:nvSpPr>
          <p:spPr bwMode="auto">
            <a:xfrm rot="5400000">
              <a:off x="4619" y="-73"/>
              <a:ext cx="144" cy="1740"/>
            </a:xfrm>
            <a:prstGeom prst="leftBrace">
              <a:avLst>
                <a:gd name="adj1" fmla="val 28754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4029" name="Text Box 173"/>
            <p:cNvSpPr txBox="1">
              <a:spLocks noChangeArrowheads="1"/>
            </p:cNvSpPr>
            <p:nvPr/>
          </p:nvSpPr>
          <p:spPr bwMode="auto">
            <a:xfrm>
              <a:off x="3878" y="947"/>
              <a:ext cx="892" cy="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 algn="l">
                <a:lnSpc>
                  <a:spcPct val="96000"/>
                </a:lnSpc>
              </a:pPr>
              <a:r>
                <a:rPr lang="ru-RU" altLang="zh-CN" sz="1800">
                  <a:solidFill>
                    <a:srgbClr val="006666"/>
                  </a:solidFill>
                </a:rPr>
                <a:t>Удалённый сервер</a:t>
              </a:r>
            </a:p>
          </p:txBody>
        </p:sp>
        <p:grpSp>
          <p:nvGrpSpPr>
            <p:cNvPr id="634031" name="Group 175"/>
            <p:cNvGrpSpPr>
              <a:grpSpLocks/>
            </p:cNvGrpSpPr>
            <p:nvPr/>
          </p:nvGrpSpPr>
          <p:grpSpPr bwMode="auto">
            <a:xfrm>
              <a:off x="4968" y="951"/>
              <a:ext cx="526" cy="675"/>
              <a:chOff x="4968" y="951"/>
              <a:chExt cx="526" cy="675"/>
            </a:xfrm>
          </p:grpSpPr>
          <p:sp>
            <p:nvSpPr>
              <p:cNvPr id="633920" name="Freeform 64"/>
              <p:cNvSpPr>
                <a:spLocks/>
              </p:cNvSpPr>
              <p:nvPr/>
            </p:nvSpPr>
            <p:spPr bwMode="auto">
              <a:xfrm>
                <a:off x="4968" y="951"/>
                <a:ext cx="526" cy="63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2" name="Freeform 66"/>
              <p:cNvSpPr>
                <a:spLocks/>
              </p:cNvSpPr>
              <p:nvPr/>
            </p:nvSpPr>
            <p:spPr bwMode="auto">
              <a:xfrm>
                <a:off x="4968" y="951"/>
                <a:ext cx="526" cy="249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3" name="Freeform 67"/>
              <p:cNvSpPr>
                <a:spLocks/>
              </p:cNvSpPr>
              <p:nvPr/>
            </p:nvSpPr>
            <p:spPr bwMode="auto">
              <a:xfrm>
                <a:off x="5167" y="1045"/>
                <a:ext cx="327" cy="542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4" name="Freeform 68"/>
              <p:cNvSpPr>
                <a:spLocks/>
              </p:cNvSpPr>
              <p:nvPr/>
            </p:nvSpPr>
            <p:spPr bwMode="auto">
              <a:xfrm>
                <a:off x="5044" y="1344"/>
                <a:ext cx="32" cy="35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5" name="Freeform 69"/>
              <p:cNvSpPr>
                <a:spLocks/>
              </p:cNvSpPr>
              <p:nvPr/>
            </p:nvSpPr>
            <p:spPr bwMode="auto">
              <a:xfrm>
                <a:off x="5000" y="1423"/>
                <a:ext cx="135" cy="61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6" name="Freeform 70"/>
              <p:cNvSpPr>
                <a:spLocks/>
              </p:cNvSpPr>
              <p:nvPr/>
            </p:nvSpPr>
            <p:spPr bwMode="auto">
              <a:xfrm>
                <a:off x="5000" y="1447"/>
                <a:ext cx="135" cy="60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7" name="Freeform 71"/>
              <p:cNvSpPr>
                <a:spLocks/>
              </p:cNvSpPr>
              <p:nvPr/>
            </p:nvSpPr>
            <p:spPr bwMode="auto">
              <a:xfrm>
                <a:off x="5000" y="1471"/>
                <a:ext cx="135" cy="60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8" name="Freeform 72"/>
              <p:cNvSpPr>
                <a:spLocks/>
              </p:cNvSpPr>
              <p:nvPr/>
            </p:nvSpPr>
            <p:spPr bwMode="auto">
              <a:xfrm>
                <a:off x="4995" y="1179"/>
                <a:ext cx="145" cy="70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29" name="Freeform 73"/>
              <p:cNvSpPr>
                <a:spLocks/>
              </p:cNvSpPr>
              <p:nvPr/>
            </p:nvSpPr>
            <p:spPr bwMode="auto">
              <a:xfrm>
                <a:off x="4997" y="1229"/>
                <a:ext cx="135" cy="67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30" name="Freeform 74"/>
              <p:cNvSpPr>
                <a:spLocks/>
              </p:cNvSpPr>
              <p:nvPr/>
            </p:nvSpPr>
            <p:spPr bwMode="auto">
              <a:xfrm>
                <a:off x="5231" y="1403"/>
                <a:ext cx="175" cy="223"/>
              </a:xfrm>
              <a:custGeom>
                <a:avLst/>
                <a:gdLst>
                  <a:gd name="T0" fmla="*/ 0 w 341"/>
                  <a:gd name="T1" fmla="*/ 344 h 497"/>
                  <a:gd name="T2" fmla="*/ 279 w 341"/>
                  <a:gd name="T3" fmla="*/ 495 h 497"/>
                  <a:gd name="T4" fmla="*/ 289 w 341"/>
                  <a:gd name="T5" fmla="*/ 497 h 497"/>
                  <a:gd name="T6" fmla="*/ 298 w 341"/>
                  <a:gd name="T7" fmla="*/ 497 h 497"/>
                  <a:gd name="T8" fmla="*/ 316 w 341"/>
                  <a:gd name="T9" fmla="*/ 493 h 497"/>
                  <a:gd name="T10" fmla="*/ 331 w 341"/>
                  <a:gd name="T11" fmla="*/ 481 h 497"/>
                  <a:gd name="T12" fmla="*/ 335 w 341"/>
                  <a:gd name="T13" fmla="*/ 475 h 497"/>
                  <a:gd name="T14" fmla="*/ 339 w 341"/>
                  <a:gd name="T15" fmla="*/ 466 h 497"/>
                  <a:gd name="T16" fmla="*/ 341 w 341"/>
                  <a:gd name="T17" fmla="*/ 458 h 497"/>
                  <a:gd name="T18" fmla="*/ 341 w 341"/>
                  <a:gd name="T19" fmla="*/ 447 h 497"/>
                  <a:gd name="T20" fmla="*/ 341 w 341"/>
                  <a:gd name="T21" fmla="*/ 192 h 497"/>
                  <a:gd name="T22" fmla="*/ 179 w 341"/>
                  <a:gd name="T23" fmla="*/ 100 h 497"/>
                  <a:gd name="T24" fmla="*/ 171 w 341"/>
                  <a:gd name="T25" fmla="*/ 65 h 497"/>
                  <a:gd name="T26" fmla="*/ 34 w 341"/>
                  <a:gd name="T27" fmla="*/ 0 h 497"/>
                  <a:gd name="T28" fmla="*/ 32 w 341"/>
                  <a:gd name="T29" fmla="*/ 66 h 497"/>
                  <a:gd name="T30" fmla="*/ 17 w 341"/>
                  <a:gd name="T31" fmla="*/ 58 h 497"/>
                  <a:gd name="T32" fmla="*/ 0 w 341"/>
                  <a:gd name="T33" fmla="*/ 51 h 497"/>
                  <a:gd name="T34" fmla="*/ 0 w 341"/>
                  <a:gd name="T35" fmla="*/ 51 h 497"/>
                  <a:gd name="T36" fmla="*/ 0 w 341"/>
                  <a:gd name="T37" fmla="*/ 344 h 497"/>
                  <a:gd name="T38" fmla="*/ 0 w 341"/>
                  <a:gd name="T39" fmla="*/ 34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41" h="497">
                    <a:moveTo>
                      <a:pt x="0" y="344"/>
                    </a:moveTo>
                    <a:lnTo>
                      <a:pt x="279" y="495"/>
                    </a:lnTo>
                    <a:lnTo>
                      <a:pt x="289" y="497"/>
                    </a:lnTo>
                    <a:lnTo>
                      <a:pt x="298" y="497"/>
                    </a:lnTo>
                    <a:lnTo>
                      <a:pt x="316" y="493"/>
                    </a:lnTo>
                    <a:lnTo>
                      <a:pt x="331" y="481"/>
                    </a:lnTo>
                    <a:lnTo>
                      <a:pt x="335" y="475"/>
                    </a:lnTo>
                    <a:lnTo>
                      <a:pt x="339" y="466"/>
                    </a:lnTo>
                    <a:lnTo>
                      <a:pt x="341" y="458"/>
                    </a:lnTo>
                    <a:lnTo>
                      <a:pt x="341" y="447"/>
                    </a:lnTo>
                    <a:lnTo>
                      <a:pt x="341" y="192"/>
                    </a:lnTo>
                    <a:lnTo>
                      <a:pt x="179" y="100"/>
                    </a:lnTo>
                    <a:lnTo>
                      <a:pt x="171" y="65"/>
                    </a:lnTo>
                    <a:lnTo>
                      <a:pt x="34" y="0"/>
                    </a:lnTo>
                    <a:lnTo>
                      <a:pt x="32" y="66"/>
                    </a:lnTo>
                    <a:lnTo>
                      <a:pt x="17" y="58"/>
                    </a:lnTo>
                    <a:lnTo>
                      <a:pt x="0" y="51"/>
                    </a:lnTo>
                    <a:lnTo>
                      <a:pt x="0" y="51"/>
                    </a:lnTo>
                    <a:lnTo>
                      <a:pt x="0" y="344"/>
                    </a:lnTo>
                    <a:lnTo>
                      <a:pt x="0" y="344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33931" name="Freeform 75"/>
              <p:cNvSpPr>
                <a:spLocks/>
              </p:cNvSpPr>
              <p:nvPr/>
            </p:nvSpPr>
            <p:spPr bwMode="auto">
              <a:xfrm>
                <a:off x="5244" y="1432"/>
                <a:ext cx="135" cy="192"/>
              </a:xfrm>
              <a:custGeom>
                <a:avLst/>
                <a:gdLst>
                  <a:gd name="T0" fmla="*/ 0 w 264"/>
                  <a:gd name="T1" fmla="*/ 0 h 436"/>
                  <a:gd name="T2" fmla="*/ 264 w 264"/>
                  <a:gd name="T3" fmla="*/ 143 h 436"/>
                  <a:gd name="T4" fmla="*/ 264 w 264"/>
                  <a:gd name="T5" fmla="*/ 436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4" h="436">
                    <a:moveTo>
                      <a:pt x="0" y="0"/>
                    </a:moveTo>
                    <a:lnTo>
                      <a:pt x="264" y="143"/>
                    </a:lnTo>
                    <a:lnTo>
                      <a:pt x="264" y="436"/>
                    </a:lnTo>
                  </a:path>
                </a:pathLst>
              </a:custGeom>
              <a:solidFill>
                <a:srgbClr val="CCFF99"/>
              </a:solidFill>
              <a:ln w="19050" cmpd="sng">
                <a:solidFill>
                  <a:srgbClr val="CC33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634030" name="Group 174"/>
              <p:cNvGrpSpPr>
                <a:grpSpLocks/>
              </p:cNvGrpSpPr>
              <p:nvPr/>
            </p:nvGrpSpPr>
            <p:grpSpPr bwMode="auto">
              <a:xfrm>
                <a:off x="5260" y="1482"/>
                <a:ext cx="96" cy="93"/>
                <a:chOff x="4742" y="1311"/>
                <a:chExt cx="96" cy="93"/>
              </a:xfrm>
            </p:grpSpPr>
            <p:sp>
              <p:nvSpPr>
                <p:cNvPr id="633934" name="Oval 78"/>
                <p:cNvSpPr>
                  <a:spLocks noChangeArrowheads="1"/>
                </p:cNvSpPr>
                <p:nvPr/>
              </p:nvSpPr>
              <p:spPr bwMode="auto">
                <a:xfrm rot="795481">
                  <a:off x="4742" y="1311"/>
                  <a:ext cx="96" cy="93"/>
                </a:xfrm>
                <a:prstGeom prst="ellipse">
                  <a:avLst/>
                </a:prstGeom>
                <a:solidFill>
                  <a:srgbClr val="CCFF99"/>
                </a:solidFill>
                <a:ln w="19050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633933" name="Freeform 77"/>
                <p:cNvSpPr>
                  <a:spLocks/>
                </p:cNvSpPr>
                <p:nvPr/>
              </p:nvSpPr>
              <p:spPr bwMode="auto">
                <a:xfrm rot="795481">
                  <a:off x="4749" y="1316"/>
                  <a:ext cx="87" cy="84"/>
                </a:xfrm>
                <a:custGeom>
                  <a:avLst/>
                  <a:gdLst>
                    <a:gd name="T0" fmla="*/ 88 w 187"/>
                    <a:gd name="T1" fmla="*/ 153 h 182"/>
                    <a:gd name="T2" fmla="*/ 105 w 187"/>
                    <a:gd name="T3" fmla="*/ 132 h 182"/>
                    <a:gd name="T4" fmla="*/ 105 w 187"/>
                    <a:gd name="T5" fmla="*/ 117 h 182"/>
                    <a:gd name="T6" fmla="*/ 95 w 187"/>
                    <a:gd name="T7" fmla="*/ 109 h 182"/>
                    <a:gd name="T8" fmla="*/ 78 w 187"/>
                    <a:gd name="T9" fmla="*/ 110 h 182"/>
                    <a:gd name="T10" fmla="*/ 67 w 187"/>
                    <a:gd name="T11" fmla="*/ 110 h 182"/>
                    <a:gd name="T12" fmla="*/ 79 w 187"/>
                    <a:gd name="T13" fmla="*/ 95 h 182"/>
                    <a:gd name="T14" fmla="*/ 65 w 187"/>
                    <a:gd name="T15" fmla="*/ 85 h 182"/>
                    <a:gd name="T16" fmla="*/ 85 w 187"/>
                    <a:gd name="T17" fmla="*/ 54 h 182"/>
                    <a:gd name="T18" fmla="*/ 81 w 187"/>
                    <a:gd name="T19" fmla="*/ 37 h 182"/>
                    <a:gd name="T20" fmla="*/ 69 w 187"/>
                    <a:gd name="T21" fmla="*/ 17 h 182"/>
                    <a:gd name="T22" fmla="*/ 91 w 187"/>
                    <a:gd name="T23" fmla="*/ 41 h 182"/>
                    <a:gd name="T24" fmla="*/ 112 w 187"/>
                    <a:gd name="T25" fmla="*/ 39 h 182"/>
                    <a:gd name="T26" fmla="*/ 134 w 187"/>
                    <a:gd name="T27" fmla="*/ 71 h 182"/>
                    <a:gd name="T28" fmla="*/ 122 w 187"/>
                    <a:gd name="T29" fmla="*/ 92 h 182"/>
                    <a:gd name="T30" fmla="*/ 128 w 187"/>
                    <a:gd name="T31" fmla="*/ 107 h 182"/>
                    <a:gd name="T32" fmla="*/ 138 w 187"/>
                    <a:gd name="T33" fmla="*/ 114 h 182"/>
                    <a:gd name="T34" fmla="*/ 149 w 187"/>
                    <a:gd name="T35" fmla="*/ 110 h 182"/>
                    <a:gd name="T36" fmla="*/ 159 w 187"/>
                    <a:gd name="T37" fmla="*/ 122 h 182"/>
                    <a:gd name="T38" fmla="*/ 161 w 187"/>
                    <a:gd name="T39" fmla="*/ 127 h 182"/>
                    <a:gd name="T40" fmla="*/ 175 w 187"/>
                    <a:gd name="T41" fmla="*/ 136 h 182"/>
                    <a:gd name="T42" fmla="*/ 185 w 187"/>
                    <a:gd name="T43" fmla="*/ 104 h 182"/>
                    <a:gd name="T44" fmla="*/ 187 w 187"/>
                    <a:gd name="T45" fmla="*/ 78 h 182"/>
                    <a:gd name="T46" fmla="*/ 181 w 187"/>
                    <a:gd name="T47" fmla="*/ 61 h 182"/>
                    <a:gd name="T48" fmla="*/ 169 w 187"/>
                    <a:gd name="T49" fmla="*/ 41 h 182"/>
                    <a:gd name="T50" fmla="*/ 151 w 187"/>
                    <a:gd name="T51" fmla="*/ 34 h 182"/>
                    <a:gd name="T52" fmla="*/ 149 w 187"/>
                    <a:gd name="T53" fmla="*/ 56 h 182"/>
                    <a:gd name="T54" fmla="*/ 135 w 187"/>
                    <a:gd name="T55" fmla="*/ 54 h 182"/>
                    <a:gd name="T56" fmla="*/ 132 w 187"/>
                    <a:gd name="T57" fmla="*/ 73 h 182"/>
                    <a:gd name="T58" fmla="*/ 135 w 187"/>
                    <a:gd name="T59" fmla="*/ 44 h 182"/>
                    <a:gd name="T60" fmla="*/ 122 w 187"/>
                    <a:gd name="T61" fmla="*/ 36 h 182"/>
                    <a:gd name="T62" fmla="*/ 127 w 187"/>
                    <a:gd name="T63" fmla="*/ 8 h 182"/>
                    <a:gd name="T64" fmla="*/ 95 w 187"/>
                    <a:gd name="T65" fmla="*/ 7 h 182"/>
                    <a:gd name="T66" fmla="*/ 75 w 187"/>
                    <a:gd name="T67" fmla="*/ 0 h 182"/>
                    <a:gd name="T68" fmla="*/ 61 w 187"/>
                    <a:gd name="T69" fmla="*/ 20 h 182"/>
                    <a:gd name="T70" fmla="*/ 57 w 187"/>
                    <a:gd name="T71" fmla="*/ 36 h 182"/>
                    <a:gd name="T72" fmla="*/ 64 w 187"/>
                    <a:gd name="T73" fmla="*/ 42 h 182"/>
                    <a:gd name="T74" fmla="*/ 64 w 187"/>
                    <a:gd name="T75" fmla="*/ 47 h 182"/>
                    <a:gd name="T76" fmla="*/ 60 w 187"/>
                    <a:gd name="T77" fmla="*/ 54 h 182"/>
                    <a:gd name="T78" fmla="*/ 51 w 187"/>
                    <a:gd name="T79" fmla="*/ 53 h 182"/>
                    <a:gd name="T80" fmla="*/ 47 w 187"/>
                    <a:gd name="T81" fmla="*/ 46 h 182"/>
                    <a:gd name="T82" fmla="*/ 45 w 187"/>
                    <a:gd name="T83" fmla="*/ 17 h 182"/>
                    <a:gd name="T84" fmla="*/ 27 w 187"/>
                    <a:gd name="T85" fmla="*/ 29 h 182"/>
                    <a:gd name="T86" fmla="*/ 14 w 187"/>
                    <a:gd name="T87" fmla="*/ 30 h 182"/>
                    <a:gd name="T88" fmla="*/ 0 w 187"/>
                    <a:gd name="T89" fmla="*/ 53 h 182"/>
                    <a:gd name="T90" fmla="*/ 17 w 187"/>
                    <a:gd name="T91" fmla="*/ 68 h 182"/>
                    <a:gd name="T92" fmla="*/ 24 w 187"/>
                    <a:gd name="T93" fmla="*/ 88 h 182"/>
                    <a:gd name="T94" fmla="*/ 41 w 187"/>
                    <a:gd name="T95" fmla="*/ 98 h 182"/>
                    <a:gd name="T96" fmla="*/ 58 w 187"/>
                    <a:gd name="T97" fmla="*/ 102 h 182"/>
                    <a:gd name="T98" fmla="*/ 67 w 187"/>
                    <a:gd name="T99" fmla="*/ 112 h 182"/>
                    <a:gd name="T100" fmla="*/ 65 w 187"/>
                    <a:gd name="T101" fmla="*/ 122 h 182"/>
                    <a:gd name="T102" fmla="*/ 64 w 187"/>
                    <a:gd name="T103" fmla="*/ 131 h 182"/>
                    <a:gd name="T104" fmla="*/ 65 w 187"/>
                    <a:gd name="T105" fmla="*/ 136 h 182"/>
                    <a:gd name="T106" fmla="*/ 75 w 187"/>
                    <a:gd name="T107" fmla="*/ 148 h 182"/>
                    <a:gd name="T108" fmla="*/ 71 w 187"/>
                    <a:gd name="T109" fmla="*/ 161 h 182"/>
                    <a:gd name="T110" fmla="*/ 77 w 187"/>
                    <a:gd name="T111" fmla="*/ 182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87" h="182">
                      <a:moveTo>
                        <a:pt x="77" y="182"/>
                      </a:moveTo>
                      <a:lnTo>
                        <a:pt x="88" y="153"/>
                      </a:lnTo>
                      <a:lnTo>
                        <a:pt x="101" y="141"/>
                      </a:lnTo>
                      <a:lnTo>
                        <a:pt x="105" y="132"/>
                      </a:lnTo>
                      <a:lnTo>
                        <a:pt x="107" y="124"/>
                      </a:lnTo>
                      <a:lnTo>
                        <a:pt x="105" y="117"/>
                      </a:lnTo>
                      <a:lnTo>
                        <a:pt x="101" y="112"/>
                      </a:lnTo>
                      <a:lnTo>
                        <a:pt x="95" y="109"/>
                      </a:lnTo>
                      <a:lnTo>
                        <a:pt x="89" y="107"/>
                      </a:lnTo>
                      <a:lnTo>
                        <a:pt x="78" y="110"/>
                      </a:lnTo>
                      <a:lnTo>
                        <a:pt x="71" y="117"/>
                      </a:lnTo>
                      <a:lnTo>
                        <a:pt x="67" y="110"/>
                      </a:lnTo>
                      <a:lnTo>
                        <a:pt x="75" y="104"/>
                      </a:lnTo>
                      <a:lnTo>
                        <a:pt x="79" y="95"/>
                      </a:lnTo>
                      <a:lnTo>
                        <a:pt x="71" y="90"/>
                      </a:lnTo>
                      <a:lnTo>
                        <a:pt x="65" y="85"/>
                      </a:lnTo>
                      <a:lnTo>
                        <a:pt x="81" y="71"/>
                      </a:lnTo>
                      <a:lnTo>
                        <a:pt x="85" y="54"/>
                      </a:lnTo>
                      <a:lnTo>
                        <a:pt x="72" y="47"/>
                      </a:lnTo>
                      <a:lnTo>
                        <a:pt x="81" y="37"/>
                      </a:lnTo>
                      <a:lnTo>
                        <a:pt x="67" y="29"/>
                      </a:lnTo>
                      <a:lnTo>
                        <a:pt x="69" y="17"/>
                      </a:lnTo>
                      <a:lnTo>
                        <a:pt x="92" y="24"/>
                      </a:lnTo>
                      <a:lnTo>
                        <a:pt x="91" y="41"/>
                      </a:lnTo>
                      <a:lnTo>
                        <a:pt x="101" y="44"/>
                      </a:lnTo>
                      <a:lnTo>
                        <a:pt x="112" y="39"/>
                      </a:lnTo>
                      <a:lnTo>
                        <a:pt x="122" y="46"/>
                      </a:lnTo>
                      <a:lnTo>
                        <a:pt x="134" y="71"/>
                      </a:lnTo>
                      <a:lnTo>
                        <a:pt x="129" y="87"/>
                      </a:lnTo>
                      <a:lnTo>
                        <a:pt x="122" y="92"/>
                      </a:lnTo>
                      <a:lnTo>
                        <a:pt x="125" y="102"/>
                      </a:lnTo>
                      <a:lnTo>
                        <a:pt x="128" y="107"/>
                      </a:lnTo>
                      <a:lnTo>
                        <a:pt x="132" y="110"/>
                      </a:lnTo>
                      <a:lnTo>
                        <a:pt x="138" y="114"/>
                      </a:lnTo>
                      <a:lnTo>
                        <a:pt x="145" y="114"/>
                      </a:lnTo>
                      <a:lnTo>
                        <a:pt x="149" y="110"/>
                      </a:lnTo>
                      <a:lnTo>
                        <a:pt x="158" y="117"/>
                      </a:lnTo>
                      <a:lnTo>
                        <a:pt x="159" y="122"/>
                      </a:lnTo>
                      <a:lnTo>
                        <a:pt x="161" y="127"/>
                      </a:lnTo>
                      <a:lnTo>
                        <a:pt x="161" y="127"/>
                      </a:lnTo>
                      <a:lnTo>
                        <a:pt x="165" y="149"/>
                      </a:lnTo>
                      <a:lnTo>
                        <a:pt x="175" y="136"/>
                      </a:lnTo>
                      <a:lnTo>
                        <a:pt x="182" y="121"/>
                      </a:lnTo>
                      <a:lnTo>
                        <a:pt x="185" y="104"/>
                      </a:lnTo>
                      <a:lnTo>
                        <a:pt x="187" y="88"/>
                      </a:lnTo>
                      <a:lnTo>
                        <a:pt x="187" y="78"/>
                      </a:lnTo>
                      <a:lnTo>
                        <a:pt x="184" y="70"/>
                      </a:lnTo>
                      <a:lnTo>
                        <a:pt x="181" y="61"/>
                      </a:lnTo>
                      <a:lnTo>
                        <a:pt x="175" y="53"/>
                      </a:lnTo>
                      <a:lnTo>
                        <a:pt x="169" y="41"/>
                      </a:lnTo>
                      <a:lnTo>
                        <a:pt x="159" y="30"/>
                      </a:lnTo>
                      <a:lnTo>
                        <a:pt x="151" y="34"/>
                      </a:lnTo>
                      <a:lnTo>
                        <a:pt x="145" y="42"/>
                      </a:lnTo>
                      <a:lnTo>
                        <a:pt x="149" y="56"/>
                      </a:lnTo>
                      <a:lnTo>
                        <a:pt x="142" y="58"/>
                      </a:lnTo>
                      <a:lnTo>
                        <a:pt x="135" y="54"/>
                      </a:lnTo>
                      <a:lnTo>
                        <a:pt x="135" y="54"/>
                      </a:lnTo>
                      <a:lnTo>
                        <a:pt x="132" y="73"/>
                      </a:lnTo>
                      <a:lnTo>
                        <a:pt x="122" y="49"/>
                      </a:lnTo>
                      <a:lnTo>
                        <a:pt x="135" y="44"/>
                      </a:lnTo>
                      <a:lnTo>
                        <a:pt x="131" y="37"/>
                      </a:lnTo>
                      <a:lnTo>
                        <a:pt x="122" y="36"/>
                      </a:lnTo>
                      <a:lnTo>
                        <a:pt x="122" y="29"/>
                      </a:lnTo>
                      <a:lnTo>
                        <a:pt x="127" y="8"/>
                      </a:lnTo>
                      <a:lnTo>
                        <a:pt x="105" y="2"/>
                      </a:lnTo>
                      <a:lnTo>
                        <a:pt x="95" y="7"/>
                      </a:lnTo>
                      <a:lnTo>
                        <a:pt x="88" y="0"/>
                      </a:lnTo>
                      <a:lnTo>
                        <a:pt x="75" y="0"/>
                      </a:lnTo>
                      <a:lnTo>
                        <a:pt x="50" y="13"/>
                      </a:lnTo>
                      <a:lnTo>
                        <a:pt x="61" y="20"/>
                      </a:lnTo>
                      <a:lnTo>
                        <a:pt x="52" y="34"/>
                      </a:lnTo>
                      <a:lnTo>
                        <a:pt x="57" y="36"/>
                      </a:lnTo>
                      <a:lnTo>
                        <a:pt x="61" y="39"/>
                      </a:lnTo>
                      <a:lnTo>
                        <a:pt x="64" y="42"/>
                      </a:lnTo>
                      <a:lnTo>
                        <a:pt x="64" y="47"/>
                      </a:lnTo>
                      <a:lnTo>
                        <a:pt x="64" y="47"/>
                      </a:lnTo>
                      <a:lnTo>
                        <a:pt x="62" y="51"/>
                      </a:lnTo>
                      <a:lnTo>
                        <a:pt x="60" y="54"/>
                      </a:lnTo>
                      <a:lnTo>
                        <a:pt x="57" y="53"/>
                      </a:lnTo>
                      <a:lnTo>
                        <a:pt x="51" y="53"/>
                      </a:lnTo>
                      <a:lnTo>
                        <a:pt x="47" y="49"/>
                      </a:lnTo>
                      <a:lnTo>
                        <a:pt x="47" y="46"/>
                      </a:lnTo>
                      <a:lnTo>
                        <a:pt x="50" y="30"/>
                      </a:lnTo>
                      <a:lnTo>
                        <a:pt x="45" y="17"/>
                      </a:lnTo>
                      <a:lnTo>
                        <a:pt x="27" y="19"/>
                      </a:lnTo>
                      <a:lnTo>
                        <a:pt x="27" y="29"/>
                      </a:lnTo>
                      <a:lnTo>
                        <a:pt x="22" y="32"/>
                      </a:lnTo>
                      <a:lnTo>
                        <a:pt x="14" y="30"/>
                      </a:lnTo>
                      <a:lnTo>
                        <a:pt x="7" y="42"/>
                      </a:lnTo>
                      <a:lnTo>
                        <a:pt x="0" y="53"/>
                      </a:lnTo>
                      <a:lnTo>
                        <a:pt x="11" y="58"/>
                      </a:lnTo>
                      <a:lnTo>
                        <a:pt x="17" y="68"/>
                      </a:lnTo>
                      <a:lnTo>
                        <a:pt x="18" y="81"/>
                      </a:lnTo>
                      <a:lnTo>
                        <a:pt x="24" y="88"/>
                      </a:lnTo>
                      <a:lnTo>
                        <a:pt x="32" y="95"/>
                      </a:lnTo>
                      <a:lnTo>
                        <a:pt x="41" y="98"/>
                      </a:lnTo>
                      <a:lnTo>
                        <a:pt x="51" y="98"/>
                      </a:lnTo>
                      <a:lnTo>
                        <a:pt x="58" y="102"/>
                      </a:lnTo>
                      <a:lnTo>
                        <a:pt x="62" y="107"/>
                      </a:lnTo>
                      <a:lnTo>
                        <a:pt x="67" y="112"/>
                      </a:lnTo>
                      <a:lnTo>
                        <a:pt x="68" y="119"/>
                      </a:lnTo>
                      <a:lnTo>
                        <a:pt x="65" y="122"/>
                      </a:lnTo>
                      <a:lnTo>
                        <a:pt x="64" y="127"/>
                      </a:lnTo>
                      <a:lnTo>
                        <a:pt x="64" y="131"/>
                      </a:lnTo>
                      <a:lnTo>
                        <a:pt x="65" y="136"/>
                      </a:lnTo>
                      <a:lnTo>
                        <a:pt x="65" y="136"/>
                      </a:lnTo>
                      <a:lnTo>
                        <a:pt x="77" y="141"/>
                      </a:lnTo>
                      <a:lnTo>
                        <a:pt x="75" y="148"/>
                      </a:lnTo>
                      <a:lnTo>
                        <a:pt x="71" y="155"/>
                      </a:lnTo>
                      <a:lnTo>
                        <a:pt x="71" y="161"/>
                      </a:lnTo>
                      <a:lnTo>
                        <a:pt x="71" y="168"/>
                      </a:lnTo>
                      <a:lnTo>
                        <a:pt x="77" y="182"/>
                      </a:lnTo>
                      <a:lnTo>
                        <a:pt x="77" y="182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 w="19050" cmpd="sng">
                  <a:solidFill>
                    <a:srgbClr val="CC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634032" name="Text Box 176"/>
            <p:cNvSpPr txBox="1">
              <a:spLocks noChangeArrowheads="1"/>
            </p:cNvSpPr>
            <p:nvPr/>
          </p:nvSpPr>
          <p:spPr bwMode="auto">
            <a:xfrm>
              <a:off x="4484" y="2123"/>
              <a:ext cx="10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>
                <a:lnSpc>
                  <a:spcPct val="96000"/>
                </a:lnSpc>
              </a:pPr>
              <a:r>
                <a:rPr lang="ru-RU" altLang="zh-CN" sz="1600" b="1" i="1">
                  <a:solidFill>
                    <a:srgbClr val="CC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Операционная система</a:t>
              </a:r>
              <a:endParaRPr lang="ru-RU" altLang="ru-RU" sz="16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634033" name="Text Box 177"/>
            <p:cNvSpPr txBox="1">
              <a:spLocks noChangeArrowheads="1"/>
            </p:cNvSpPr>
            <p:nvPr/>
          </p:nvSpPr>
          <p:spPr bwMode="auto">
            <a:xfrm>
              <a:off x="3893" y="1363"/>
              <a:ext cx="770" cy="33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6000"/>
                </a:lnSpc>
              </a:pPr>
              <a:r>
                <a:rPr lang="ru-RU" altLang="ru-RU" sz="1800" b="1">
                  <a:solidFill>
                    <a:srgbClr val="006666"/>
                  </a:solidFill>
                </a:rPr>
                <a:t>Сервер</a:t>
              </a:r>
            </a:p>
            <a:p>
              <a:pPr>
                <a:lnSpc>
                  <a:spcPct val="96000"/>
                </a:lnSpc>
              </a:pPr>
              <a:r>
                <a:rPr lang="ru-RU" altLang="ru-RU" sz="1800" b="1">
                  <a:solidFill>
                    <a:srgbClr val="006666"/>
                  </a:solidFill>
                </a:rPr>
                <a:t>“</a:t>
              </a:r>
              <a:r>
                <a:rPr lang="en-US" altLang="ru-RU" sz="1800" b="1">
                  <a:solidFill>
                    <a:srgbClr val="006666"/>
                  </a:solidFill>
                </a:rPr>
                <a:t>TELNET</a:t>
              </a:r>
              <a:r>
                <a:rPr lang="ru-RU" altLang="ru-RU" sz="1800" b="1">
                  <a:solidFill>
                    <a:srgbClr val="006666"/>
                  </a:solidFill>
                </a:rPr>
                <a:t>”</a:t>
              </a:r>
            </a:p>
          </p:txBody>
        </p:sp>
      </p:grpSp>
      <p:sp>
        <p:nvSpPr>
          <p:cNvPr id="634034" name="Text Box 178"/>
          <p:cNvSpPr txBox="1">
            <a:spLocks noChangeArrowheads="1"/>
          </p:cNvSpPr>
          <p:nvPr/>
        </p:nvSpPr>
        <p:spPr bwMode="auto">
          <a:xfrm>
            <a:off x="0" y="5886450"/>
            <a:ext cx="9144000" cy="822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800080"/>
                </a:solidFill>
              </a:rPr>
              <a:t>Рис.14.1. Взаимодействие локального терминала с ОС локального и удалённого серверов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634036" name="Text Box 180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Text Box 3"/>
          <p:cNvSpPr txBox="1">
            <a:spLocks noChangeArrowheads="1"/>
          </p:cNvSpPr>
          <p:nvPr/>
        </p:nvSpPr>
        <p:spPr bwMode="auto">
          <a:xfrm>
            <a:off x="276225" y="1179513"/>
            <a:ext cx="8593138" cy="54530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Необходимо заметить, что системы “Локальный терминал” и “Локальный сервер”, показанные на рис.14.1, разделены условно. На практике они чаще всего выступают как единая программно-аппаратная система. Поэтому представленное деление (рассмотрение терминала как отдельного устройства стандартного ввода/вывода) более удобно для понимания работы TELNET-протокола в целом. 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7" name="Text Box 3"/>
          <p:cNvSpPr txBox="1">
            <a:spLocks noChangeArrowheads="1"/>
          </p:cNvSpPr>
          <p:nvPr/>
        </p:nvSpPr>
        <p:spPr bwMode="auto">
          <a:xfrm>
            <a:off x="0" y="788988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CC3300"/>
                </a:solidFill>
                <a:latin typeface="Tahoma" panose="020B0604030504040204" pitchFamily="34" charset="0"/>
              </a:rPr>
              <a:t>14.2. </a:t>
            </a:r>
            <a:r>
              <a:rPr lang="ru-RU" altLang="ru-RU" sz="2400" b="1">
                <a:solidFill>
                  <a:srgbClr val="CC3300"/>
                </a:solidFill>
              </a:rPr>
              <a:t>Функции NVT-интерфейса</a:t>
            </a:r>
            <a:r>
              <a:rPr lang="ru-RU" altLang="ru-RU" sz="2400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0" y="1652588"/>
            <a:ext cx="9144000" cy="50260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700" b="1">
                <a:solidFill>
                  <a:srgbClr val="800080"/>
                </a:solidFill>
              </a:rPr>
              <a:t>Сопряжение разнотипных терминалов с программами</a:t>
            </a:r>
            <a:r>
              <a:rPr lang="ru-RU" altLang="ru-RU" sz="2700">
                <a:solidFill>
                  <a:srgbClr val="800080"/>
                </a:solidFill>
              </a:rPr>
              <a:t> (порожденными ими процессами). При организации межтерминальных (сквозных) соединений в реальных сетях, где в качестве оконечного оборудования могут применяться существенно различающиеся программно-аппаратные средства, возникают конфликты, связанные с интерпретацией символьных кодов. Например, одни текстовые терминалы в качестве символа, переводящего строку, используют специальный код </a:t>
            </a:r>
            <a:r>
              <a:rPr lang="ru-RU" altLang="ru-RU" sz="2700" i="1">
                <a:solidFill>
                  <a:srgbClr val="800080"/>
                </a:solidFill>
              </a:rPr>
              <a:t>CR</a:t>
            </a:r>
            <a:r>
              <a:rPr lang="ru-RU" altLang="ru-RU" sz="2700">
                <a:solidFill>
                  <a:srgbClr val="800080"/>
                </a:solidFill>
              </a:rPr>
              <a:t> (</a:t>
            </a:r>
            <a:r>
              <a:rPr lang="en-US" altLang="ru-RU" sz="2700">
                <a:solidFill>
                  <a:srgbClr val="800080"/>
                </a:solidFill>
              </a:rPr>
              <a:t>carriage return </a:t>
            </a:r>
            <a:r>
              <a:rPr lang="ru-RU" altLang="ru-RU" sz="2700">
                <a:solidFill>
                  <a:srgbClr val="800080"/>
                </a:solidFill>
              </a:rPr>
              <a:t>— возврат каретки), другие — код </a:t>
            </a:r>
            <a:r>
              <a:rPr lang="ru-RU" altLang="ru-RU" sz="2700" i="1">
                <a:solidFill>
                  <a:srgbClr val="800080"/>
                </a:solidFill>
              </a:rPr>
              <a:t>LF</a:t>
            </a:r>
            <a:r>
              <a:rPr lang="ru-RU" altLang="ru-RU" sz="2700">
                <a:solidFill>
                  <a:srgbClr val="800080"/>
                </a:solidFill>
              </a:rPr>
              <a:t> (</a:t>
            </a:r>
            <a:r>
              <a:rPr lang="en-US" altLang="ru-RU" sz="2700">
                <a:solidFill>
                  <a:srgbClr val="800080"/>
                </a:solidFill>
              </a:rPr>
              <a:t>line feed </a:t>
            </a:r>
            <a:r>
              <a:rPr lang="ru-RU" altLang="ru-RU" sz="2700">
                <a:solidFill>
                  <a:srgbClr val="800080"/>
                </a:solidFill>
              </a:rPr>
              <a:t>— перевод строки), третьи — пару </a:t>
            </a:r>
            <a:r>
              <a:rPr lang="ru-RU" altLang="ru-RU" sz="2700" i="1">
                <a:solidFill>
                  <a:srgbClr val="800080"/>
                </a:solidFill>
              </a:rPr>
              <a:t>CR-LF</a:t>
            </a:r>
            <a:r>
              <a:rPr lang="ru-RU" altLang="ru-RU" sz="2700">
                <a:solidFill>
                  <a:srgbClr val="800080"/>
                </a:solidFill>
              </a:rPr>
              <a:t>. </a:t>
            </a:r>
          </a:p>
        </p:txBody>
      </p:sp>
      <p:sp>
        <p:nvSpPr>
          <p:cNvPr id="63590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№14: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прикладного уровня INTERNET.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Протоколы удаленного доступа TELNET и доставки файлов FTP.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7509</TotalTime>
  <Words>3822</Words>
  <Application>Microsoft Office PowerPoint</Application>
  <PresentationFormat>Экран (4:3)</PresentationFormat>
  <Paragraphs>485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7" baseType="lpstr">
      <vt:lpstr>SimSun</vt:lpstr>
      <vt:lpstr>Arial</vt:lpstr>
      <vt:lpstr>Arial Black</vt:lpstr>
      <vt:lpstr>Arial Narrow</vt:lpstr>
      <vt:lpstr>Symbol</vt:lpstr>
      <vt:lpstr>Tahoma</vt:lpstr>
      <vt:lpstr>Times New Roman</vt:lpstr>
      <vt:lpstr>Wingdings</vt:lpstr>
      <vt:lpstr>Wingdings 2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298</cp:revision>
  <dcterms:created xsi:type="dcterms:W3CDTF">2008-08-28T16:29:17Z</dcterms:created>
  <dcterms:modified xsi:type="dcterms:W3CDTF">2022-09-18T10:39:51Z</dcterms:modified>
</cp:coreProperties>
</file>