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sldIdLst>
    <p:sldId id="256" r:id="rId2"/>
    <p:sldId id="257" r:id="rId3"/>
    <p:sldId id="698" r:id="rId4"/>
    <p:sldId id="699" r:id="rId5"/>
    <p:sldId id="700" r:id="rId6"/>
    <p:sldId id="701" r:id="rId7"/>
    <p:sldId id="702" r:id="rId8"/>
    <p:sldId id="703" r:id="rId9"/>
    <p:sldId id="704" r:id="rId10"/>
    <p:sldId id="705" r:id="rId11"/>
    <p:sldId id="706" r:id="rId12"/>
    <p:sldId id="707" r:id="rId13"/>
    <p:sldId id="708" r:id="rId14"/>
    <p:sldId id="709" r:id="rId15"/>
    <p:sldId id="710" r:id="rId16"/>
    <p:sldId id="711" r:id="rId17"/>
    <p:sldId id="712" r:id="rId18"/>
    <p:sldId id="713" r:id="rId19"/>
    <p:sldId id="714" r:id="rId20"/>
    <p:sldId id="715" r:id="rId21"/>
    <p:sldId id="716" r:id="rId22"/>
    <p:sldId id="717" r:id="rId23"/>
    <p:sldId id="718" r:id="rId24"/>
    <p:sldId id="719" r:id="rId25"/>
    <p:sldId id="720" r:id="rId26"/>
    <p:sldId id="721" r:id="rId27"/>
    <p:sldId id="722" r:id="rId28"/>
    <p:sldId id="723" r:id="rId29"/>
    <p:sldId id="724" r:id="rId30"/>
    <p:sldId id="725" r:id="rId31"/>
    <p:sldId id="727" r:id="rId32"/>
    <p:sldId id="726" r:id="rId33"/>
    <p:sldId id="728" r:id="rId34"/>
    <p:sldId id="729" r:id="rId35"/>
    <p:sldId id="730" r:id="rId36"/>
  </p:sldIdLst>
  <p:sldSz cx="9144000" cy="6858000" type="screen4x3"/>
  <p:notesSz cx="6858000" cy="9144000"/>
  <p:defaultTextStyle>
    <a:defPPr>
      <a:defRPr lang="ru-RU"/>
    </a:defPPr>
    <a:lvl1pPr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996633"/>
    <a:srgbClr val="FF9933"/>
    <a:srgbClr val="CCFF99"/>
    <a:srgbClr val="CCFFCC"/>
    <a:srgbClr val="CC0000"/>
    <a:srgbClr val="80008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54" autoAdjust="0"/>
    <p:restoredTop sz="94702" autoAdjust="0"/>
  </p:normalViewPr>
  <p:slideViewPr>
    <p:cSldViewPr snapToGrid="0" showGuides="1">
      <p:cViewPr varScale="1">
        <p:scale>
          <a:sx n="84" d="100"/>
          <a:sy n="84" d="100"/>
        </p:scale>
        <p:origin x="1574" y="8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ru-RU" altLang="ru-RU"/>
          </a:p>
        </p:txBody>
      </p:sp>
      <p:sp>
        <p:nvSpPr>
          <p:cNvPr id="546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ru-RU"/>
          </a:p>
        </p:txBody>
      </p:sp>
      <p:sp>
        <p:nvSpPr>
          <p:cNvPr id="546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6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546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ru-RU" altLang="ru-RU"/>
          </a:p>
        </p:txBody>
      </p:sp>
      <p:sp>
        <p:nvSpPr>
          <p:cNvPr id="546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42F8E1-1A06-47D3-9BBE-FAE43C9A7581}"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D401F958-6F73-4C00-9DA4-AB572E929542}"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F177E121-E070-4531-91C9-51EC8794ED88}" type="slidenum">
              <a:rPr lang="ru-RU" altLang="ru-RU"/>
              <a:pPr/>
              <a:t>‹#›</a:t>
            </a:fld>
            <a:endParaRPr lang="ru-RU" altLang="ru-RU"/>
          </a:p>
        </p:txBody>
      </p:sp>
    </p:spTree>
    <p:extLst>
      <p:ext uri="{BB962C8B-B14F-4D97-AF65-F5344CB8AC3E}">
        <p14:creationId xmlns:p14="http://schemas.microsoft.com/office/powerpoint/2010/main" val="2922122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4F227288-148B-46EE-BE16-4E2EA7DA8097}"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72447B38-201B-4CFA-ADFE-04C026557782}" type="slidenum">
              <a:rPr lang="ru-RU" altLang="ru-RU"/>
              <a:pPr/>
              <a:t>‹#›</a:t>
            </a:fld>
            <a:endParaRPr lang="ru-RU" altLang="ru-RU"/>
          </a:p>
        </p:txBody>
      </p:sp>
    </p:spTree>
    <p:extLst>
      <p:ext uri="{BB962C8B-B14F-4D97-AF65-F5344CB8AC3E}">
        <p14:creationId xmlns:p14="http://schemas.microsoft.com/office/powerpoint/2010/main" val="3420999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2241AB3B-AC52-4D75-A999-46C59630E421}"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E55BDD21-3FBC-4026-BB37-4E7BAA446621}" type="slidenum">
              <a:rPr lang="ru-RU" altLang="ru-RU"/>
              <a:pPr/>
              <a:t>‹#›</a:t>
            </a:fld>
            <a:endParaRPr lang="ru-RU" altLang="ru-RU"/>
          </a:p>
        </p:txBody>
      </p:sp>
    </p:spTree>
    <p:extLst>
      <p:ext uri="{BB962C8B-B14F-4D97-AF65-F5344CB8AC3E}">
        <p14:creationId xmlns:p14="http://schemas.microsoft.com/office/powerpoint/2010/main" val="16099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AB75B45C-62BC-44D1-AAD1-F60EC613B550}"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BD99A5A2-F00A-4A71-A377-9CA69666FC19}" type="slidenum">
              <a:rPr lang="ru-RU" altLang="ru-RU"/>
              <a:pPr/>
              <a:t>‹#›</a:t>
            </a:fld>
            <a:endParaRPr lang="ru-RU" altLang="ru-RU"/>
          </a:p>
        </p:txBody>
      </p:sp>
    </p:spTree>
    <p:extLst>
      <p:ext uri="{BB962C8B-B14F-4D97-AF65-F5344CB8AC3E}">
        <p14:creationId xmlns:p14="http://schemas.microsoft.com/office/powerpoint/2010/main" val="4085596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CDC9BD05-3378-4F2F-BFC1-052DEE25B5C4}"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DB1EEE9F-5C3E-447F-BA39-10CD816B8423}" type="slidenum">
              <a:rPr lang="ru-RU" altLang="ru-RU"/>
              <a:pPr/>
              <a:t>‹#›</a:t>
            </a:fld>
            <a:endParaRPr lang="ru-RU" altLang="ru-RU"/>
          </a:p>
        </p:txBody>
      </p:sp>
    </p:spTree>
    <p:extLst>
      <p:ext uri="{BB962C8B-B14F-4D97-AF65-F5344CB8AC3E}">
        <p14:creationId xmlns:p14="http://schemas.microsoft.com/office/powerpoint/2010/main" val="312103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460AA505-0B92-4030-BFD0-622910DC5F0D}"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F51E5C56-AD4D-4E94-95BA-076CF4C25EE2}" type="slidenum">
              <a:rPr lang="ru-RU" altLang="ru-RU"/>
              <a:pPr/>
              <a:t>‹#›</a:t>
            </a:fld>
            <a:endParaRPr lang="ru-RU" altLang="ru-RU"/>
          </a:p>
        </p:txBody>
      </p:sp>
    </p:spTree>
    <p:extLst>
      <p:ext uri="{BB962C8B-B14F-4D97-AF65-F5344CB8AC3E}">
        <p14:creationId xmlns:p14="http://schemas.microsoft.com/office/powerpoint/2010/main" val="3605342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46E5273A-73AF-4F95-875E-4F85B3774D32}" type="datetime1">
              <a:rPr lang="ru-RU" altLang="ru-RU"/>
              <a:pPr/>
              <a:t>18.09.2022</a:t>
            </a:fld>
            <a:endParaRPr lang="ru-RU" altLang="ru-RU"/>
          </a:p>
        </p:txBody>
      </p:sp>
      <p:sp>
        <p:nvSpPr>
          <p:cNvPr id="8" name="Нижний колонтитул 7"/>
          <p:cNvSpPr>
            <a:spLocks noGrp="1"/>
          </p:cNvSpPr>
          <p:nvPr>
            <p:ph type="ftr" sz="quarter" idx="11"/>
          </p:nvPr>
        </p:nvSpPr>
        <p:spPr/>
        <p:txBody>
          <a:bodyPr/>
          <a:lstStyle>
            <a:lvl1pPr>
              <a:defRPr/>
            </a:lvl1pPr>
          </a:lstStyle>
          <a:p>
            <a:r>
              <a:rPr lang="ru-RU" altLang="ru-RU"/>
              <a:t>Мельников Д.А.</a:t>
            </a:r>
          </a:p>
        </p:txBody>
      </p:sp>
      <p:sp>
        <p:nvSpPr>
          <p:cNvPr id="9" name="Номер слайда 8"/>
          <p:cNvSpPr>
            <a:spLocks noGrp="1"/>
          </p:cNvSpPr>
          <p:nvPr>
            <p:ph type="sldNum" sz="quarter" idx="12"/>
          </p:nvPr>
        </p:nvSpPr>
        <p:spPr/>
        <p:txBody>
          <a:bodyPr/>
          <a:lstStyle>
            <a:lvl1pPr>
              <a:defRPr/>
            </a:lvl1pPr>
          </a:lstStyle>
          <a:p>
            <a:fld id="{A516C159-BCB4-41C0-A09B-FCC03D1A1D6B}" type="slidenum">
              <a:rPr lang="ru-RU" altLang="ru-RU"/>
              <a:pPr/>
              <a:t>‹#›</a:t>
            </a:fld>
            <a:endParaRPr lang="ru-RU" altLang="ru-RU"/>
          </a:p>
        </p:txBody>
      </p:sp>
    </p:spTree>
    <p:extLst>
      <p:ext uri="{BB962C8B-B14F-4D97-AF65-F5344CB8AC3E}">
        <p14:creationId xmlns:p14="http://schemas.microsoft.com/office/powerpoint/2010/main" val="3458691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EC86182B-85F3-4EDB-9941-D716786B55A2}" type="datetime1">
              <a:rPr lang="ru-RU" altLang="ru-RU"/>
              <a:pPr/>
              <a:t>18.09.2022</a:t>
            </a:fld>
            <a:endParaRPr lang="ru-RU" altLang="ru-RU"/>
          </a:p>
        </p:txBody>
      </p:sp>
      <p:sp>
        <p:nvSpPr>
          <p:cNvPr id="4" name="Нижний колонтитул 3"/>
          <p:cNvSpPr>
            <a:spLocks noGrp="1"/>
          </p:cNvSpPr>
          <p:nvPr>
            <p:ph type="ftr" sz="quarter" idx="11"/>
          </p:nvPr>
        </p:nvSpPr>
        <p:spPr/>
        <p:txBody>
          <a:bodyPr/>
          <a:lstStyle>
            <a:lvl1pPr>
              <a:defRPr/>
            </a:lvl1pPr>
          </a:lstStyle>
          <a:p>
            <a:r>
              <a:rPr lang="ru-RU" altLang="ru-RU"/>
              <a:t>Мельников Д.А.</a:t>
            </a:r>
          </a:p>
        </p:txBody>
      </p:sp>
      <p:sp>
        <p:nvSpPr>
          <p:cNvPr id="5" name="Номер слайда 4"/>
          <p:cNvSpPr>
            <a:spLocks noGrp="1"/>
          </p:cNvSpPr>
          <p:nvPr>
            <p:ph type="sldNum" sz="quarter" idx="12"/>
          </p:nvPr>
        </p:nvSpPr>
        <p:spPr/>
        <p:txBody>
          <a:bodyPr/>
          <a:lstStyle>
            <a:lvl1pPr>
              <a:defRPr/>
            </a:lvl1pPr>
          </a:lstStyle>
          <a:p>
            <a:fld id="{EDD33554-D9EE-44FE-9BBC-5E91C31C9C89}" type="slidenum">
              <a:rPr lang="ru-RU" altLang="ru-RU"/>
              <a:pPr/>
              <a:t>‹#›</a:t>
            </a:fld>
            <a:endParaRPr lang="ru-RU" altLang="ru-RU"/>
          </a:p>
        </p:txBody>
      </p:sp>
    </p:spTree>
    <p:extLst>
      <p:ext uri="{BB962C8B-B14F-4D97-AF65-F5344CB8AC3E}">
        <p14:creationId xmlns:p14="http://schemas.microsoft.com/office/powerpoint/2010/main" val="3202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83CF4128-695A-47BC-969E-F59921C03823}" type="datetime1">
              <a:rPr lang="ru-RU" altLang="ru-RU"/>
              <a:pPr/>
              <a:t>18.09.2022</a:t>
            </a:fld>
            <a:endParaRPr lang="ru-RU" altLang="ru-RU"/>
          </a:p>
        </p:txBody>
      </p:sp>
      <p:sp>
        <p:nvSpPr>
          <p:cNvPr id="3" name="Нижний колонтитул 2"/>
          <p:cNvSpPr>
            <a:spLocks noGrp="1"/>
          </p:cNvSpPr>
          <p:nvPr>
            <p:ph type="ftr" sz="quarter" idx="11"/>
          </p:nvPr>
        </p:nvSpPr>
        <p:spPr/>
        <p:txBody>
          <a:bodyPr/>
          <a:lstStyle>
            <a:lvl1pPr>
              <a:defRPr/>
            </a:lvl1pPr>
          </a:lstStyle>
          <a:p>
            <a:r>
              <a:rPr lang="ru-RU" altLang="ru-RU"/>
              <a:t>Мельников Д.А.</a:t>
            </a:r>
          </a:p>
        </p:txBody>
      </p:sp>
      <p:sp>
        <p:nvSpPr>
          <p:cNvPr id="4" name="Номер слайда 3"/>
          <p:cNvSpPr>
            <a:spLocks noGrp="1"/>
          </p:cNvSpPr>
          <p:nvPr>
            <p:ph type="sldNum" sz="quarter" idx="12"/>
          </p:nvPr>
        </p:nvSpPr>
        <p:spPr/>
        <p:txBody>
          <a:bodyPr/>
          <a:lstStyle>
            <a:lvl1pPr>
              <a:defRPr/>
            </a:lvl1pPr>
          </a:lstStyle>
          <a:p>
            <a:fld id="{22AC41F8-E249-4B6A-9777-774FCBC56C4C}" type="slidenum">
              <a:rPr lang="ru-RU" altLang="ru-RU"/>
              <a:pPr/>
              <a:t>‹#›</a:t>
            </a:fld>
            <a:endParaRPr lang="ru-RU" altLang="ru-RU"/>
          </a:p>
        </p:txBody>
      </p:sp>
    </p:spTree>
    <p:extLst>
      <p:ext uri="{BB962C8B-B14F-4D97-AF65-F5344CB8AC3E}">
        <p14:creationId xmlns:p14="http://schemas.microsoft.com/office/powerpoint/2010/main" val="2498099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F07D5F23-E4F1-4723-9552-C51B8942CCFD}"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A792AA61-5E46-4354-9DBF-FCC6ED31DC53}" type="slidenum">
              <a:rPr lang="ru-RU" altLang="ru-RU"/>
              <a:pPr/>
              <a:t>‹#›</a:t>
            </a:fld>
            <a:endParaRPr lang="ru-RU" altLang="ru-RU"/>
          </a:p>
        </p:txBody>
      </p:sp>
    </p:spTree>
    <p:extLst>
      <p:ext uri="{BB962C8B-B14F-4D97-AF65-F5344CB8AC3E}">
        <p14:creationId xmlns:p14="http://schemas.microsoft.com/office/powerpoint/2010/main" val="259706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6A783150-88D0-4785-897C-25E9B15403CB}"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2E871525-E30D-4FCE-BACB-076EA8B7839B}" type="slidenum">
              <a:rPr lang="ru-RU" altLang="ru-RU"/>
              <a:pPr/>
              <a:t>‹#›</a:t>
            </a:fld>
            <a:endParaRPr lang="ru-RU" altLang="ru-RU"/>
          </a:p>
        </p:txBody>
      </p:sp>
    </p:spTree>
    <p:extLst>
      <p:ext uri="{BB962C8B-B14F-4D97-AF65-F5344CB8AC3E}">
        <p14:creationId xmlns:p14="http://schemas.microsoft.com/office/powerpoint/2010/main" val="104442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3899D62C-2052-4116-992C-105F1AB3011E}" type="datetime1">
              <a:rPr lang="ru-RU" altLang="ru-RU"/>
              <a:pPr/>
              <a:t>18.09.2022</a:t>
            </a:fld>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ru-RU" altLang="ru-RU"/>
              <a:t>Мельников Д.А.</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BD13291-EE4C-4518-918E-9D8AB5CD54F9}"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829175"/>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ru-RU" altLang="ru-RU" sz="1800"/>
          </a:p>
        </p:txBody>
      </p:sp>
      <p:sp>
        <p:nvSpPr>
          <p:cNvPr id="2058" name="Text Box 10"/>
          <p:cNvSpPr txBox="1">
            <a:spLocks noChangeArrowheads="1"/>
          </p:cNvSpPr>
          <p:nvPr/>
        </p:nvSpPr>
        <p:spPr bwMode="auto">
          <a:xfrm>
            <a:off x="989013" y="3444875"/>
            <a:ext cx="7153275" cy="1127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b="1">
                <a:solidFill>
                  <a:srgbClr val="336600"/>
                </a:solidFill>
              </a:rPr>
              <a:t>Раздел </a:t>
            </a:r>
            <a:r>
              <a:rPr lang="en-US" altLang="ru-RU" sz="2000" b="1">
                <a:solidFill>
                  <a:srgbClr val="336600"/>
                </a:solidFill>
              </a:rPr>
              <a:t>II: </a:t>
            </a:r>
            <a:r>
              <a:rPr lang="ru-RU" altLang="ru-RU" sz="2000" b="1">
                <a:solidFill>
                  <a:srgbClr val="336600"/>
                </a:solidFill>
              </a:rPr>
              <a:t>ОРГАНИЗАЦИЯ  ИНФОРМАЦИОННОГО ВЗАИМОДЕЙСТВИЯ</a:t>
            </a:r>
            <a:r>
              <a:rPr lang="en-US" altLang="ru-RU" sz="2000" b="1">
                <a:solidFill>
                  <a:srgbClr val="336600"/>
                </a:solidFill>
              </a:rPr>
              <a:t> </a:t>
            </a:r>
            <a:r>
              <a:rPr lang="ru-RU" altLang="ru-RU" sz="2000" b="1">
                <a:solidFill>
                  <a:srgbClr val="336600"/>
                </a:solidFill>
              </a:rPr>
              <a:t>В </a:t>
            </a:r>
            <a:r>
              <a:rPr lang="ru-RU" altLang="ru-RU" b="1">
                <a:solidFill>
                  <a:srgbClr val="336600"/>
                </a:solidFill>
              </a:rPr>
              <a:t>ИТС</a:t>
            </a:r>
            <a:r>
              <a:rPr lang="ru-RU" altLang="ru-RU" sz="2000" b="1">
                <a:solidFill>
                  <a:srgbClr val="336600"/>
                </a:solidFill>
              </a:rPr>
              <a:t> ГЛОБАЛЬНОГО СООБЩЕСТВА </a:t>
            </a:r>
            <a:r>
              <a:rPr lang="ru-RU" altLang="ru-RU" b="1">
                <a:solidFill>
                  <a:srgbClr val="336600"/>
                </a:solidFill>
              </a:rPr>
              <a:t>INTERNET</a:t>
            </a:r>
            <a:r>
              <a:rPr lang="ru-RU" altLang="ru-RU" sz="2000" b="1">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i="1">
                <a:solidFill>
                  <a:srgbClr val="CC0000"/>
                </a:solidFill>
              </a:rPr>
              <a:t>КУРС ЛЕКЦИЙ</a:t>
            </a:r>
          </a:p>
          <a:p>
            <a:endParaRPr lang="ru-RU" altLang="ru-RU" b="1">
              <a:solidFill>
                <a:srgbClr val="CC0000"/>
              </a:solidFill>
            </a:endParaRPr>
          </a:p>
          <a:p>
            <a:r>
              <a:rPr lang="ru-RU" altLang="ru-RU" sz="2800" b="1">
                <a:solidFill>
                  <a:srgbClr val="FF0000"/>
                </a:solidFill>
              </a:rPr>
              <a:t>ОРГАНИЗАЦИЯ И</a:t>
            </a:r>
          </a:p>
          <a:p>
            <a:r>
              <a:rPr lang="ru-RU" altLang="ru-RU" sz="2800" b="1">
                <a:solidFill>
                  <a:srgbClr val="FF0000"/>
                </a:solidFill>
              </a:rPr>
              <a:t>ОБЕСПЕЧЕНИЕ БЕЗОПАСНОСТИ</a:t>
            </a:r>
          </a:p>
          <a:p>
            <a:r>
              <a:rPr lang="ru-RU" altLang="ru-RU" sz="2800" b="1">
                <a:solidFill>
                  <a:srgbClr val="FF0000"/>
                </a:solidFill>
              </a:rPr>
              <a:t>ИНФОРМАЦИОННО-ТЕХНОЛОГИЧЕСКИХ</a:t>
            </a:r>
          </a:p>
          <a:p>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5843" name="Text Box 3"/>
          <p:cNvSpPr txBox="1">
            <a:spLocks noChangeArrowheads="1"/>
          </p:cNvSpPr>
          <p:nvPr/>
        </p:nvSpPr>
        <p:spPr bwMode="auto">
          <a:xfrm>
            <a:off x="250825" y="863600"/>
            <a:ext cx="8642350"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Тело письма, в соответствии с RFC-822, включает текст письма в ASCII-кодировке.</a:t>
            </a:r>
          </a:p>
          <a:p>
            <a:r>
              <a:rPr lang="ru-RU" altLang="ru-RU" sz="2800">
                <a:solidFill>
                  <a:srgbClr val="800080"/>
                </a:solidFill>
              </a:rPr>
              <a:t>Необходимо отметить, что формат сообщения постоянно дополняется и совершенствуется. Например, в стандарте RFC-1327 введены дополнительные поля для совместимости с ЭП, стандартизированной ITU-T (Рекомендация Х.400). При использовании UUCP-протокола указатель “</a:t>
            </a:r>
            <a:r>
              <a:rPr lang="en-US" altLang="ru-RU" sz="2800" i="1">
                <a:solidFill>
                  <a:srgbClr val="800080"/>
                </a:solidFill>
              </a:rPr>
              <a:t>From</a:t>
            </a:r>
            <a:r>
              <a:rPr lang="ru-RU" altLang="ru-RU" sz="2800">
                <a:solidFill>
                  <a:srgbClr val="800080"/>
                </a:solidFill>
              </a:rPr>
              <a:t>”</a:t>
            </a:r>
            <a:r>
              <a:rPr lang="ru-RU" altLang="ru-RU" sz="2800" i="1">
                <a:solidFill>
                  <a:srgbClr val="800080"/>
                </a:solidFill>
              </a:rPr>
              <a:t> </a:t>
            </a:r>
            <a:r>
              <a:rPr lang="ru-RU" altLang="ru-RU" sz="2800">
                <a:solidFill>
                  <a:srgbClr val="800080"/>
                </a:solidFill>
              </a:rPr>
              <a:t>определяет путь сообщения (через какие узлы связи оно передавалось), а дополнительное поле “</a:t>
            </a:r>
            <a:r>
              <a:rPr lang="en-US" altLang="ru-RU" sz="2800" i="1">
                <a:solidFill>
                  <a:srgbClr val="800080"/>
                </a:solidFill>
              </a:rPr>
              <a:t>Received</a:t>
            </a:r>
            <a:r>
              <a:rPr lang="ru-RU" altLang="ru-RU" sz="2800">
                <a:solidFill>
                  <a:srgbClr val="800080"/>
                </a:solidFill>
              </a:rPr>
              <a:t>” содержит транзитные адреса почтовых серверов с датой и временем прохождения сообщения.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6867" name="Text Box 3"/>
          <p:cNvSpPr txBox="1">
            <a:spLocks noChangeArrowheads="1"/>
          </p:cNvSpPr>
          <p:nvPr/>
        </p:nvSpPr>
        <p:spPr bwMode="auto">
          <a:xfrm>
            <a:off x="0" y="54927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0000"/>
                </a:solidFill>
                <a:latin typeface="Tahoma" panose="020B0604030504040204" pitchFamily="34" charset="0"/>
              </a:rPr>
              <a:t>15.3. </a:t>
            </a:r>
            <a:r>
              <a:rPr lang="ru-RU" altLang="ru-RU" b="1">
                <a:solidFill>
                  <a:srgbClr val="CC0000"/>
                </a:solidFill>
              </a:rPr>
              <a:t>Адресация и маршрутизация в почтовой службе </a:t>
            </a:r>
            <a:r>
              <a:rPr lang="en-US" altLang="ru-RU" b="1">
                <a:solidFill>
                  <a:srgbClr val="CC0000"/>
                </a:solidFill>
              </a:rPr>
              <a:t>Internet</a:t>
            </a:r>
            <a:r>
              <a:rPr lang="ru-RU" altLang="ru-RU">
                <a:solidFill>
                  <a:srgbClr val="CC0000"/>
                </a:solidFill>
              </a:rPr>
              <a:t> </a:t>
            </a:r>
          </a:p>
        </p:txBody>
      </p:sp>
      <p:sp>
        <p:nvSpPr>
          <p:cNvPr id="676868" name="Text Box 4"/>
          <p:cNvSpPr txBox="1">
            <a:spLocks noChangeArrowheads="1"/>
          </p:cNvSpPr>
          <p:nvPr/>
        </p:nvSpPr>
        <p:spPr bwMode="auto">
          <a:xfrm>
            <a:off x="0" y="1406525"/>
            <a:ext cx="9144000"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200">
                <a:solidFill>
                  <a:srgbClr val="800080"/>
                </a:solidFill>
              </a:rPr>
              <a:t>Основой любой почтовой службы является система адресации абонентов. Без точного адреса невозможно доставить почту адресату. В ЭП </a:t>
            </a:r>
            <a:r>
              <a:rPr lang="en-US" altLang="ru-RU" sz="2200">
                <a:solidFill>
                  <a:srgbClr val="800080"/>
                </a:solidFill>
              </a:rPr>
              <a:t>Internet</a:t>
            </a:r>
            <a:r>
              <a:rPr lang="ru-RU" altLang="ru-RU" sz="2200">
                <a:solidFill>
                  <a:srgbClr val="800080"/>
                </a:solidFill>
              </a:rPr>
              <a:t> принята адресация, которая базируется на системе DNS (</a:t>
            </a:r>
            <a:r>
              <a:rPr lang="en-GB" altLang="ru-RU" sz="2200">
                <a:solidFill>
                  <a:srgbClr val="800080"/>
                </a:solidFill>
              </a:rPr>
              <a:t>Domain Name System</a:t>
            </a:r>
            <a:r>
              <a:rPr lang="ru-RU" altLang="ru-RU" sz="2200">
                <a:solidFill>
                  <a:srgbClr val="800080"/>
                </a:solidFill>
              </a:rPr>
              <a:t>, система именования сегментов/областей). Под сегментом будем понимать совокупность адресов, сформированных по организационному признаку (принадлежность к одной организации), а под областью — совокупность адресов, сформированных по географическому признаку (принадлежность к одной географической территории, как правило, территория одного государства). DNS-система ориентирована на пользователя как система присвоения имен, которая может применяться в ряде прикладных систем наряду с системой IP-адресации. В рамках этой системы каждой ГВМ (</a:t>
            </a:r>
            <a:r>
              <a:rPr lang="en-US" altLang="ru-RU" sz="2200">
                <a:solidFill>
                  <a:srgbClr val="800080"/>
                </a:solidFill>
              </a:rPr>
              <a:t>IP</a:t>
            </a:r>
            <a:r>
              <a:rPr lang="ru-RU" altLang="ru-RU" sz="2200">
                <a:solidFill>
                  <a:srgbClr val="800080"/>
                </a:solidFill>
              </a:rPr>
              <a:t>-узлу) может быть присвоено иерархическое (читаемое справа налево) имя (адрес), легко понимаемое и запоминаемое пользователем.</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7891" name="Text Box 3"/>
          <p:cNvSpPr txBox="1">
            <a:spLocks noChangeArrowheads="1"/>
          </p:cNvSpPr>
          <p:nvPr/>
        </p:nvSpPr>
        <p:spPr bwMode="auto">
          <a:xfrm>
            <a:off x="250825" y="1493838"/>
            <a:ext cx="8596313"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Адрес в ЭП обычно состоит из двух основных частей: локального имени и имени сегмента-области, разделяемых при помощи символа “@” — </a:t>
            </a:r>
            <a:r>
              <a:rPr lang="ru-RU" altLang="ru-RU" sz="2800" i="1">
                <a:solidFill>
                  <a:srgbClr val="800080"/>
                </a:solidFill>
              </a:rPr>
              <a:t>локальное имя@имя сегмента-области</a:t>
            </a:r>
            <a:r>
              <a:rPr lang="ru-RU" altLang="ru-RU" sz="2800">
                <a:solidFill>
                  <a:srgbClr val="800080"/>
                </a:solidFill>
              </a:rPr>
              <a:t>.</a:t>
            </a:r>
          </a:p>
          <a:p>
            <a:r>
              <a:rPr lang="ru-RU" altLang="ru-RU" sz="2800">
                <a:solidFill>
                  <a:srgbClr val="800080"/>
                </a:solidFill>
              </a:rPr>
              <a:t>И локальное имя, и имя сегмента/области могут иметь произвольно сложную структуру и состоять из нескольких элементов, разделяемых точками. Имя сегмента/области не эквивалентно имени конкретной ПЭВМ (РС), пусть даже это имя почтового сервера, ведущего локальную обработку почты.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8915" name="Text Box 3"/>
          <p:cNvSpPr txBox="1">
            <a:spLocks noChangeArrowheads="1"/>
          </p:cNvSpPr>
          <p:nvPr/>
        </p:nvSpPr>
        <p:spPr bwMode="auto">
          <a:xfrm>
            <a:off x="250825" y="1358900"/>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Для сетей, подключенных к </a:t>
            </a:r>
            <a:r>
              <a:rPr lang="en-US" altLang="ru-RU" sz="2800">
                <a:solidFill>
                  <a:srgbClr val="800080"/>
                </a:solidFill>
              </a:rPr>
              <a:t>Internet</a:t>
            </a:r>
            <a:r>
              <a:rPr lang="ru-RU" altLang="ru-RU" sz="2800">
                <a:solidFill>
                  <a:srgbClr val="800080"/>
                </a:solidFill>
              </a:rPr>
              <a:t>, имена стандартизованы и построены иерархически (рис.15.3, 15.4). На верхнем уровне расположен неименованный базовый (региональный) сервер. Дальнейшее разделение имен производится на два больших подмножества: сегменты (совокупность адресов, принадлежащих к одной организации) и области (совокупность адресов, принадлежащих к одной географической территории).</a:t>
            </a:r>
          </a:p>
          <a:p>
            <a:r>
              <a:rPr lang="ru-RU" altLang="ru-RU" sz="2800">
                <a:solidFill>
                  <a:srgbClr val="800080"/>
                </a:solidFill>
              </a:rPr>
              <a:t>Сегменты кодируются обычно трехбуквенными именами: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pSp>
        <p:nvGrpSpPr>
          <p:cNvPr id="679957" name="Group 21"/>
          <p:cNvGrpSpPr>
            <a:grpSpLocks/>
          </p:cNvGrpSpPr>
          <p:nvPr/>
        </p:nvGrpSpPr>
        <p:grpSpPr bwMode="auto">
          <a:xfrm>
            <a:off x="250825" y="1268413"/>
            <a:ext cx="8642350" cy="3986212"/>
            <a:chOff x="158" y="1026"/>
            <a:chExt cx="5472" cy="2511"/>
          </a:xfrm>
        </p:grpSpPr>
        <p:sp>
          <p:nvSpPr>
            <p:cNvPr id="679940" name="Text Box 4"/>
            <p:cNvSpPr txBox="1">
              <a:spLocks noChangeArrowheads="1"/>
            </p:cNvSpPr>
            <p:nvPr/>
          </p:nvSpPr>
          <p:spPr bwMode="auto">
            <a:xfrm>
              <a:off x="1495" y="2278"/>
              <a:ext cx="417" cy="417"/>
            </a:xfrm>
            <a:prstGeom prst="rect">
              <a:avLst/>
            </a:prstGeom>
            <a:solidFill>
              <a:srgbClr val="FFFF99"/>
            </a:solidFill>
            <a:ln w="38100">
              <a:solidFill>
                <a:srgbClr val="336600"/>
              </a:solidFill>
              <a:miter lim="800000"/>
              <a:headEnd/>
              <a:tailEnd/>
            </a:ln>
            <a:effectLst>
              <a:outerShdw dist="35921" dir="2700000" algn="ctr" rotWithShape="0">
                <a:srgbClr val="FF9933"/>
              </a:outerShdw>
            </a:effectLst>
          </p:spPr>
          <p:txBody>
            <a:bodyPr lIns="0" tIns="0" rIns="0" bIns="0" anchor="ctr" anchorCtr="1"/>
            <a:lstStyle/>
            <a:p>
              <a:r>
                <a:rPr lang="en-US" altLang="zh-CN" sz="2200" b="1" i="1">
                  <a:solidFill>
                    <a:srgbClr val="6600CC"/>
                  </a:solidFill>
                  <a:effectLst>
                    <a:outerShdw blurRad="38100" dist="38100" dir="2700000" algn="tl">
                      <a:srgbClr val="000000"/>
                    </a:outerShdw>
                  </a:effectLst>
                  <a:ea typeface="SimSun" panose="02010600030101010101" pitchFamily="2" charset="-122"/>
                </a:rPr>
                <a:t>edu</a:t>
              </a:r>
              <a:endParaRPr lang="ru-RU" altLang="ru-RU" sz="2200" b="1" i="1">
                <a:solidFill>
                  <a:srgbClr val="6600CC"/>
                </a:solidFill>
                <a:effectLst>
                  <a:outerShdw blurRad="38100" dist="38100" dir="2700000" algn="tl">
                    <a:srgbClr val="000000"/>
                  </a:outerShdw>
                </a:effectLst>
              </a:endParaRPr>
            </a:p>
          </p:txBody>
        </p:sp>
        <p:sp>
          <p:nvSpPr>
            <p:cNvPr id="679941" name="Text Box 5"/>
            <p:cNvSpPr txBox="1">
              <a:spLocks noChangeArrowheads="1"/>
            </p:cNvSpPr>
            <p:nvPr/>
          </p:nvSpPr>
          <p:spPr bwMode="auto">
            <a:xfrm>
              <a:off x="2163" y="2278"/>
              <a:ext cx="418" cy="417"/>
            </a:xfrm>
            <a:prstGeom prst="rect">
              <a:avLst/>
            </a:prstGeom>
            <a:solidFill>
              <a:srgbClr val="FFFF99"/>
            </a:solidFill>
            <a:ln w="38100">
              <a:solidFill>
                <a:srgbClr val="336600"/>
              </a:solidFill>
              <a:miter lim="800000"/>
              <a:headEnd/>
              <a:tailEnd/>
            </a:ln>
            <a:effectLst>
              <a:outerShdw dist="35921" dir="2700000" algn="ctr" rotWithShape="0">
                <a:srgbClr val="FF9933"/>
              </a:outerShdw>
            </a:effectLst>
          </p:spPr>
          <p:txBody>
            <a:bodyPr lIns="0" tIns="0" rIns="0" bIns="0" anchor="ctr" anchorCtr="1"/>
            <a:lstStyle/>
            <a:p>
              <a:r>
                <a:rPr lang="en-US" altLang="zh-CN" sz="2200" b="1" i="1">
                  <a:solidFill>
                    <a:srgbClr val="6600CC"/>
                  </a:solidFill>
                  <a:effectLst>
                    <a:outerShdw blurRad="38100" dist="38100" dir="2700000" algn="tl">
                      <a:srgbClr val="000000"/>
                    </a:outerShdw>
                  </a:effectLst>
                  <a:ea typeface="SimSun" panose="02010600030101010101" pitchFamily="2" charset="-122"/>
                </a:rPr>
                <a:t>org</a:t>
              </a:r>
              <a:endParaRPr lang="ru-RU" altLang="ru-RU" sz="2200" b="1" i="1">
                <a:solidFill>
                  <a:srgbClr val="6600CC"/>
                </a:solidFill>
                <a:effectLst>
                  <a:outerShdw blurRad="38100" dist="38100" dir="2700000" algn="tl">
                    <a:srgbClr val="000000"/>
                  </a:outerShdw>
                </a:effectLst>
              </a:endParaRPr>
            </a:p>
          </p:txBody>
        </p:sp>
        <p:sp>
          <p:nvSpPr>
            <p:cNvPr id="679942" name="Text Box 6"/>
            <p:cNvSpPr txBox="1">
              <a:spLocks noChangeArrowheads="1"/>
            </p:cNvSpPr>
            <p:nvPr/>
          </p:nvSpPr>
          <p:spPr bwMode="auto">
            <a:xfrm>
              <a:off x="3166" y="2278"/>
              <a:ext cx="417" cy="417"/>
            </a:xfrm>
            <a:prstGeom prst="rect">
              <a:avLst/>
            </a:prstGeom>
            <a:solidFill>
              <a:srgbClr val="FFFF99"/>
            </a:solidFill>
            <a:ln w="38100">
              <a:solidFill>
                <a:srgbClr val="336600"/>
              </a:solidFill>
              <a:miter lim="800000"/>
              <a:headEnd/>
              <a:tailEnd/>
            </a:ln>
            <a:effectLst>
              <a:outerShdw dist="35921" dir="2700000" algn="ctr" rotWithShape="0">
                <a:srgbClr val="FF9933"/>
              </a:outerShdw>
            </a:effectLst>
          </p:spPr>
          <p:txBody>
            <a:bodyPr lIns="0" tIns="0" rIns="0" bIns="0" anchor="ctr" anchorCtr="1"/>
            <a:lstStyle/>
            <a:p>
              <a:r>
                <a:rPr lang="en-US" altLang="zh-CN" sz="2200" b="1" i="1">
                  <a:solidFill>
                    <a:srgbClr val="6600CC"/>
                  </a:solidFill>
                  <a:effectLst>
                    <a:outerShdw blurRad="38100" dist="38100" dir="2700000" algn="tl">
                      <a:srgbClr val="000000"/>
                    </a:outerShdw>
                  </a:effectLst>
                  <a:ea typeface="SimSun" panose="02010600030101010101" pitchFamily="2" charset="-122"/>
                </a:rPr>
                <a:t>ru</a:t>
              </a:r>
              <a:endParaRPr lang="ru-RU" altLang="ru-RU" sz="2200" b="1" i="1">
                <a:solidFill>
                  <a:srgbClr val="6600CC"/>
                </a:solidFill>
                <a:effectLst>
                  <a:outerShdw blurRad="38100" dist="38100" dir="2700000" algn="tl">
                    <a:srgbClr val="000000"/>
                  </a:outerShdw>
                </a:effectLst>
              </a:endParaRPr>
            </a:p>
          </p:txBody>
        </p:sp>
        <p:sp>
          <p:nvSpPr>
            <p:cNvPr id="679943" name="Text Box 7"/>
            <p:cNvSpPr txBox="1">
              <a:spLocks noChangeArrowheads="1"/>
            </p:cNvSpPr>
            <p:nvPr/>
          </p:nvSpPr>
          <p:spPr bwMode="auto">
            <a:xfrm>
              <a:off x="4502" y="2278"/>
              <a:ext cx="418" cy="417"/>
            </a:xfrm>
            <a:prstGeom prst="rect">
              <a:avLst/>
            </a:prstGeom>
            <a:solidFill>
              <a:srgbClr val="FFFF99"/>
            </a:solidFill>
            <a:ln w="38100">
              <a:solidFill>
                <a:srgbClr val="336600"/>
              </a:solidFill>
              <a:miter lim="800000"/>
              <a:headEnd/>
              <a:tailEnd/>
            </a:ln>
            <a:effectLst>
              <a:outerShdw dist="35921" dir="2700000" algn="ctr" rotWithShape="0">
                <a:srgbClr val="FF9933"/>
              </a:outerShdw>
            </a:effectLst>
          </p:spPr>
          <p:txBody>
            <a:bodyPr lIns="0" tIns="0" rIns="0" bIns="0" anchor="ctr" anchorCtr="1"/>
            <a:lstStyle/>
            <a:p>
              <a:r>
                <a:rPr lang="en-US" altLang="zh-CN" sz="2200" b="1" i="1">
                  <a:solidFill>
                    <a:srgbClr val="6600CC"/>
                  </a:solidFill>
                  <a:effectLst>
                    <a:outerShdw blurRad="38100" dist="38100" dir="2700000" algn="tl">
                      <a:srgbClr val="000000"/>
                    </a:outerShdw>
                  </a:effectLst>
                  <a:ea typeface="SimSun" panose="02010600030101010101" pitchFamily="2" charset="-122"/>
                </a:rPr>
                <a:t>us</a:t>
              </a:r>
              <a:endParaRPr lang="ru-RU" altLang="ru-RU" sz="2200" b="1" i="1">
                <a:solidFill>
                  <a:srgbClr val="6600CC"/>
                </a:solidFill>
                <a:effectLst>
                  <a:outerShdw blurRad="38100" dist="38100" dir="2700000" algn="tl">
                    <a:srgbClr val="000000"/>
                  </a:outerShdw>
                </a:effectLst>
              </a:endParaRPr>
            </a:p>
          </p:txBody>
        </p:sp>
        <p:sp>
          <p:nvSpPr>
            <p:cNvPr id="679944" name="Text Box 8"/>
            <p:cNvSpPr txBox="1">
              <a:spLocks noChangeArrowheads="1"/>
            </p:cNvSpPr>
            <p:nvPr/>
          </p:nvSpPr>
          <p:spPr bwMode="auto">
            <a:xfrm>
              <a:off x="5171" y="2278"/>
              <a:ext cx="417" cy="417"/>
            </a:xfrm>
            <a:prstGeom prst="rect">
              <a:avLst/>
            </a:prstGeom>
            <a:solidFill>
              <a:srgbClr val="FFFF99"/>
            </a:solidFill>
            <a:ln w="38100">
              <a:solidFill>
                <a:srgbClr val="336600"/>
              </a:solidFill>
              <a:miter lim="800000"/>
              <a:headEnd/>
              <a:tailEnd/>
            </a:ln>
            <a:effectLst>
              <a:outerShdw dist="35921" dir="2700000" algn="ctr" rotWithShape="0">
                <a:srgbClr val="FF9933"/>
              </a:outerShdw>
            </a:effectLst>
          </p:spPr>
          <p:txBody>
            <a:bodyPr lIns="0" tIns="0" rIns="0" bIns="0" anchor="ctr" anchorCtr="1"/>
            <a:lstStyle/>
            <a:p>
              <a:r>
                <a:rPr lang="en-US" altLang="zh-CN" sz="2200" b="1" i="1">
                  <a:solidFill>
                    <a:srgbClr val="6600CC"/>
                  </a:solidFill>
                  <a:effectLst>
                    <a:outerShdw blurRad="38100" dist="38100" dir="2700000" algn="tl">
                      <a:srgbClr val="000000"/>
                    </a:outerShdw>
                  </a:effectLst>
                  <a:ea typeface="SimSun" panose="02010600030101010101" pitchFamily="2" charset="-122"/>
                </a:rPr>
                <a:t>uk</a:t>
              </a:r>
              <a:endParaRPr lang="ru-RU" altLang="ru-RU" sz="2200" b="1" i="1">
                <a:solidFill>
                  <a:srgbClr val="6600CC"/>
                </a:solidFill>
                <a:effectLst>
                  <a:outerShdw blurRad="38100" dist="38100" dir="2700000" algn="tl">
                    <a:srgbClr val="000000"/>
                  </a:outerShdw>
                </a:effectLst>
              </a:endParaRPr>
            </a:p>
          </p:txBody>
        </p:sp>
        <p:sp>
          <p:nvSpPr>
            <p:cNvPr id="679945" name="Text Box 9"/>
            <p:cNvSpPr txBox="1">
              <a:spLocks noChangeArrowheads="1"/>
            </p:cNvSpPr>
            <p:nvPr/>
          </p:nvSpPr>
          <p:spPr bwMode="auto">
            <a:xfrm>
              <a:off x="826" y="2278"/>
              <a:ext cx="418" cy="417"/>
            </a:xfrm>
            <a:prstGeom prst="rect">
              <a:avLst/>
            </a:prstGeom>
            <a:noFill/>
            <a:ln>
              <a:noFill/>
            </a:ln>
            <a:effectLst>
              <a:outerShdw dist="3592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nchorCtr="1"/>
            <a:lstStyle/>
            <a:p>
              <a:r>
                <a:rPr lang="en-US" altLang="zh-CN">
                  <a:solidFill>
                    <a:schemeClr val="accent2"/>
                  </a:solidFill>
                  <a:latin typeface="Arial Black" panose="020B0A04020102020204" pitchFamily="34" charset="0"/>
                  <a:ea typeface="SimSun" panose="02010600030101010101" pitchFamily="2" charset="-122"/>
                </a:rPr>
                <a:t>…</a:t>
              </a:r>
              <a:endParaRPr lang="ru-RU" altLang="ru-RU">
                <a:solidFill>
                  <a:schemeClr val="accent2"/>
                </a:solidFill>
                <a:latin typeface="Arial Black" panose="020B0A04020102020204" pitchFamily="34" charset="0"/>
              </a:endParaRPr>
            </a:p>
          </p:txBody>
        </p:sp>
        <p:sp>
          <p:nvSpPr>
            <p:cNvPr id="679946" name="Text Box 10"/>
            <p:cNvSpPr txBox="1">
              <a:spLocks noChangeArrowheads="1"/>
            </p:cNvSpPr>
            <p:nvPr/>
          </p:nvSpPr>
          <p:spPr bwMode="auto">
            <a:xfrm>
              <a:off x="3834" y="2278"/>
              <a:ext cx="418" cy="417"/>
            </a:xfrm>
            <a:prstGeom prst="rect">
              <a:avLst/>
            </a:prstGeom>
            <a:noFill/>
            <a:ln>
              <a:noFill/>
            </a:ln>
            <a:effectLst>
              <a:outerShdw dist="3592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nchorCtr="1"/>
            <a:lstStyle/>
            <a:p>
              <a:r>
                <a:rPr lang="en-US" altLang="zh-CN">
                  <a:solidFill>
                    <a:schemeClr val="accent2"/>
                  </a:solidFill>
                  <a:latin typeface="Arial Black" panose="020B0A04020102020204" pitchFamily="34" charset="0"/>
                  <a:ea typeface="SimSun" panose="02010600030101010101" pitchFamily="2" charset="-122"/>
                </a:rPr>
                <a:t>…</a:t>
              </a:r>
              <a:endParaRPr lang="ru-RU" altLang="ru-RU">
                <a:solidFill>
                  <a:schemeClr val="accent2"/>
                </a:solidFill>
                <a:latin typeface="Arial Black" panose="020B0A04020102020204" pitchFamily="34" charset="0"/>
              </a:endParaRPr>
            </a:p>
          </p:txBody>
        </p:sp>
        <p:sp>
          <p:nvSpPr>
            <p:cNvPr id="679947" name="Text Box 11"/>
            <p:cNvSpPr txBox="1">
              <a:spLocks noChangeArrowheads="1"/>
            </p:cNvSpPr>
            <p:nvPr/>
          </p:nvSpPr>
          <p:spPr bwMode="auto">
            <a:xfrm>
              <a:off x="158" y="3165"/>
              <a:ext cx="2423" cy="35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nSpc>
                  <a:spcPct val="88000"/>
                </a:lnSpc>
              </a:pPr>
              <a:r>
                <a:rPr lang="ru-RU" altLang="zh-CN" sz="2000" b="1" i="1">
                  <a:solidFill>
                    <a:srgbClr val="993366"/>
                  </a:solidFill>
                </a:rPr>
                <a:t>Организационно именуемые</a:t>
              </a:r>
            </a:p>
            <a:p>
              <a:pPr>
                <a:lnSpc>
                  <a:spcPct val="88000"/>
                </a:lnSpc>
              </a:pPr>
              <a:r>
                <a:rPr lang="ru-RU" altLang="zh-CN" sz="2000" b="1" i="1">
                  <a:solidFill>
                    <a:srgbClr val="993366"/>
                  </a:solidFill>
                </a:rPr>
                <a:t>сегменты</a:t>
              </a:r>
              <a:endParaRPr lang="ru-RU" altLang="ru-RU" sz="2000" b="1">
                <a:solidFill>
                  <a:srgbClr val="993366"/>
                </a:solidFill>
              </a:endParaRPr>
            </a:p>
          </p:txBody>
        </p:sp>
        <p:sp>
          <p:nvSpPr>
            <p:cNvPr id="679948" name="Freeform 12"/>
            <p:cNvSpPr>
              <a:spLocks/>
            </p:cNvSpPr>
            <p:nvPr/>
          </p:nvSpPr>
          <p:spPr bwMode="auto">
            <a:xfrm>
              <a:off x="367" y="1287"/>
              <a:ext cx="3001" cy="992"/>
            </a:xfrm>
            <a:custGeom>
              <a:avLst/>
              <a:gdLst>
                <a:gd name="T0" fmla="*/ 0 w 4095"/>
                <a:gd name="T1" fmla="*/ 1060 h 1060"/>
                <a:gd name="T2" fmla="*/ 0 w 4095"/>
                <a:gd name="T3" fmla="*/ 0 h 1060"/>
                <a:gd name="T4" fmla="*/ 4095 w 4095"/>
                <a:gd name="T5" fmla="*/ 0 h 1060"/>
                <a:gd name="T6" fmla="*/ 4095 w 4095"/>
                <a:gd name="T7" fmla="*/ 1042 h 1060"/>
              </a:gdLst>
              <a:ahLst/>
              <a:cxnLst>
                <a:cxn ang="0">
                  <a:pos x="T0" y="T1"/>
                </a:cxn>
                <a:cxn ang="0">
                  <a:pos x="T2" y="T3"/>
                </a:cxn>
                <a:cxn ang="0">
                  <a:pos x="T4" y="T5"/>
                </a:cxn>
                <a:cxn ang="0">
                  <a:pos x="T6" y="T7"/>
                </a:cxn>
              </a:cxnLst>
              <a:rect l="0" t="0" r="r" b="b"/>
              <a:pathLst>
                <a:path w="4095" h="1060">
                  <a:moveTo>
                    <a:pt x="0" y="1060"/>
                  </a:moveTo>
                  <a:lnTo>
                    <a:pt x="0" y="0"/>
                  </a:lnTo>
                  <a:lnTo>
                    <a:pt x="4095" y="0"/>
                  </a:lnTo>
                  <a:lnTo>
                    <a:pt x="4095" y="1042"/>
                  </a:lnTo>
                </a:path>
              </a:pathLst>
            </a:custGeom>
            <a:noFill/>
            <a:ln w="38100" cmpd="sng">
              <a:solidFill>
                <a:srgbClr val="CC0000"/>
              </a:solidFill>
              <a:round/>
              <a:headEnd type="arrow" w="med" len="lg"/>
              <a:tailEnd type="arrow"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949" name="Freeform 13"/>
            <p:cNvSpPr>
              <a:spLocks/>
            </p:cNvSpPr>
            <p:nvPr/>
          </p:nvSpPr>
          <p:spPr bwMode="auto">
            <a:xfrm>
              <a:off x="1704" y="1287"/>
              <a:ext cx="3000" cy="991"/>
            </a:xfrm>
            <a:custGeom>
              <a:avLst/>
              <a:gdLst>
                <a:gd name="T0" fmla="*/ 0 w 4095"/>
                <a:gd name="T1" fmla="*/ 1060 h 1060"/>
                <a:gd name="T2" fmla="*/ 0 w 4095"/>
                <a:gd name="T3" fmla="*/ 0 h 1060"/>
                <a:gd name="T4" fmla="*/ 4095 w 4095"/>
                <a:gd name="T5" fmla="*/ 0 h 1060"/>
                <a:gd name="T6" fmla="*/ 4095 w 4095"/>
                <a:gd name="T7" fmla="*/ 1042 h 1060"/>
              </a:gdLst>
              <a:ahLst/>
              <a:cxnLst>
                <a:cxn ang="0">
                  <a:pos x="T0" y="T1"/>
                </a:cxn>
                <a:cxn ang="0">
                  <a:pos x="T2" y="T3"/>
                </a:cxn>
                <a:cxn ang="0">
                  <a:pos x="T4" y="T5"/>
                </a:cxn>
                <a:cxn ang="0">
                  <a:pos x="T6" y="T7"/>
                </a:cxn>
              </a:cxnLst>
              <a:rect l="0" t="0" r="r" b="b"/>
              <a:pathLst>
                <a:path w="4095" h="1060">
                  <a:moveTo>
                    <a:pt x="0" y="1060"/>
                  </a:moveTo>
                  <a:lnTo>
                    <a:pt x="0" y="0"/>
                  </a:lnTo>
                  <a:lnTo>
                    <a:pt x="4095" y="0"/>
                  </a:lnTo>
                  <a:lnTo>
                    <a:pt x="4095" y="1042"/>
                  </a:lnTo>
                </a:path>
              </a:pathLst>
            </a:custGeom>
            <a:noFill/>
            <a:ln w="38100" cmpd="sng">
              <a:solidFill>
                <a:srgbClr val="CC0000"/>
              </a:solidFill>
              <a:round/>
              <a:headEnd type="arrow" w="med" len="lg"/>
              <a:tailEnd type="arrow"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950" name="Freeform 14"/>
            <p:cNvSpPr>
              <a:spLocks/>
            </p:cNvSpPr>
            <p:nvPr/>
          </p:nvSpPr>
          <p:spPr bwMode="auto">
            <a:xfrm>
              <a:off x="2372" y="1287"/>
              <a:ext cx="3001" cy="991"/>
            </a:xfrm>
            <a:custGeom>
              <a:avLst/>
              <a:gdLst>
                <a:gd name="T0" fmla="*/ 0 w 4095"/>
                <a:gd name="T1" fmla="*/ 1060 h 1060"/>
                <a:gd name="T2" fmla="*/ 0 w 4095"/>
                <a:gd name="T3" fmla="*/ 0 h 1060"/>
                <a:gd name="T4" fmla="*/ 4095 w 4095"/>
                <a:gd name="T5" fmla="*/ 0 h 1060"/>
                <a:gd name="T6" fmla="*/ 4095 w 4095"/>
                <a:gd name="T7" fmla="*/ 1042 h 1060"/>
              </a:gdLst>
              <a:ahLst/>
              <a:cxnLst>
                <a:cxn ang="0">
                  <a:pos x="T0" y="T1"/>
                </a:cxn>
                <a:cxn ang="0">
                  <a:pos x="T2" y="T3"/>
                </a:cxn>
                <a:cxn ang="0">
                  <a:pos x="T4" y="T5"/>
                </a:cxn>
                <a:cxn ang="0">
                  <a:pos x="T6" y="T7"/>
                </a:cxn>
              </a:cxnLst>
              <a:rect l="0" t="0" r="r" b="b"/>
              <a:pathLst>
                <a:path w="4095" h="1060">
                  <a:moveTo>
                    <a:pt x="0" y="1060"/>
                  </a:moveTo>
                  <a:lnTo>
                    <a:pt x="0" y="0"/>
                  </a:lnTo>
                  <a:lnTo>
                    <a:pt x="4095" y="0"/>
                  </a:lnTo>
                  <a:lnTo>
                    <a:pt x="4095" y="1042"/>
                  </a:lnTo>
                </a:path>
              </a:pathLst>
            </a:custGeom>
            <a:noFill/>
            <a:ln w="38100" cmpd="sng">
              <a:solidFill>
                <a:srgbClr val="CC0000"/>
              </a:solidFill>
              <a:round/>
              <a:headEnd type="arrow" w="med" len="lg"/>
              <a:tailEnd type="arrow"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951" name="Text Box 15"/>
            <p:cNvSpPr txBox="1">
              <a:spLocks noChangeArrowheads="1"/>
            </p:cNvSpPr>
            <p:nvPr/>
          </p:nvSpPr>
          <p:spPr bwMode="auto">
            <a:xfrm>
              <a:off x="612" y="1026"/>
              <a:ext cx="4536" cy="522"/>
            </a:xfrm>
            <a:prstGeom prst="rect">
              <a:avLst/>
            </a:prstGeom>
            <a:solidFill>
              <a:srgbClr val="FFFFCC"/>
            </a:solidFill>
            <a:ln w="38100">
              <a:solidFill>
                <a:schemeClr val="hlink"/>
              </a:solidFill>
              <a:miter lim="800000"/>
              <a:headEnd/>
              <a:tailEnd/>
            </a:ln>
            <a:effectLst>
              <a:outerShdw dist="35921" dir="2700000" algn="ctr" rotWithShape="0">
                <a:srgbClr val="FF9933"/>
              </a:outerShdw>
            </a:effectLst>
          </p:spPr>
          <p:txBody>
            <a:bodyPr lIns="0" tIns="0" rIns="0" bIns="0" anchor="ctr" anchorCtr="1"/>
            <a:lstStyle/>
            <a:p>
              <a:r>
                <a:rPr lang="ru-RU" altLang="zh-CN" sz="2200" b="1">
                  <a:solidFill>
                    <a:srgbClr val="CC0000"/>
                  </a:solidFill>
                  <a:effectLst>
                    <a:outerShdw blurRad="38100" dist="38100" dir="2700000" algn="tl">
                      <a:srgbClr val="000000"/>
                    </a:outerShdw>
                  </a:effectLst>
                </a:rPr>
                <a:t>Базовый (корневой) регион, обслуживаемый неименованной ГВМ (сервером)</a:t>
              </a:r>
              <a:endParaRPr lang="ru-RU" altLang="ru-RU" sz="2200" b="1">
                <a:solidFill>
                  <a:srgbClr val="CC0000"/>
                </a:solidFill>
                <a:effectLst>
                  <a:outerShdw blurRad="38100" dist="38100" dir="2700000" algn="tl">
                    <a:srgbClr val="000000"/>
                  </a:outerShdw>
                </a:effectLst>
              </a:endParaRPr>
            </a:p>
          </p:txBody>
        </p:sp>
        <p:sp>
          <p:nvSpPr>
            <p:cNvPr id="679952" name="AutoShape 16"/>
            <p:cNvSpPr>
              <a:spLocks/>
            </p:cNvSpPr>
            <p:nvPr/>
          </p:nvSpPr>
          <p:spPr bwMode="auto">
            <a:xfrm rot="-5400000">
              <a:off x="1207" y="1750"/>
              <a:ext cx="366" cy="2464"/>
            </a:xfrm>
            <a:prstGeom prst="leftBrace">
              <a:avLst>
                <a:gd name="adj1" fmla="val 56102"/>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954" name="AutoShape 18"/>
            <p:cNvSpPr>
              <a:spLocks/>
            </p:cNvSpPr>
            <p:nvPr/>
          </p:nvSpPr>
          <p:spPr bwMode="auto">
            <a:xfrm rot="-5400000">
              <a:off x="4215" y="1750"/>
              <a:ext cx="366" cy="2464"/>
            </a:xfrm>
            <a:prstGeom prst="leftBrace">
              <a:avLst>
                <a:gd name="adj1" fmla="val 56102"/>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955" name="Text Box 19"/>
            <p:cNvSpPr txBox="1">
              <a:spLocks noChangeArrowheads="1"/>
            </p:cNvSpPr>
            <p:nvPr/>
          </p:nvSpPr>
          <p:spPr bwMode="auto">
            <a:xfrm>
              <a:off x="158" y="2278"/>
              <a:ext cx="418" cy="417"/>
            </a:xfrm>
            <a:prstGeom prst="rect">
              <a:avLst/>
            </a:prstGeom>
            <a:solidFill>
              <a:srgbClr val="FFFF99"/>
            </a:solidFill>
            <a:ln w="38100">
              <a:solidFill>
                <a:srgbClr val="336600"/>
              </a:solidFill>
              <a:miter lim="800000"/>
              <a:headEnd/>
              <a:tailEnd/>
            </a:ln>
            <a:effectLst>
              <a:outerShdw dist="35921" dir="2700000" algn="ctr" rotWithShape="0">
                <a:srgbClr val="FF9933"/>
              </a:outerShdw>
            </a:effectLst>
          </p:spPr>
          <p:txBody>
            <a:bodyPr lIns="0" tIns="0" rIns="0" bIns="0" anchor="ctr" anchorCtr="1"/>
            <a:lstStyle/>
            <a:p>
              <a:r>
                <a:rPr lang="en-US" altLang="zh-CN" sz="2200" b="1" i="1">
                  <a:solidFill>
                    <a:srgbClr val="6600CC"/>
                  </a:solidFill>
                  <a:effectLst>
                    <a:outerShdw blurRad="38100" dist="38100" dir="2700000" algn="tl">
                      <a:srgbClr val="000000"/>
                    </a:outerShdw>
                  </a:effectLst>
                  <a:ea typeface="SimSun" panose="02010600030101010101" pitchFamily="2" charset="-122"/>
                </a:rPr>
                <a:t>com</a:t>
              </a:r>
              <a:endParaRPr lang="ru-RU" altLang="ru-RU" sz="2200" b="1" i="1">
                <a:solidFill>
                  <a:srgbClr val="6600CC"/>
                </a:solidFill>
                <a:effectLst>
                  <a:outerShdw blurRad="38100" dist="38100" dir="2700000" algn="tl">
                    <a:srgbClr val="000000"/>
                  </a:outerShdw>
                </a:effectLst>
              </a:endParaRPr>
            </a:p>
          </p:txBody>
        </p:sp>
        <p:sp>
          <p:nvSpPr>
            <p:cNvPr id="679956" name="Text Box 20"/>
            <p:cNvSpPr txBox="1">
              <a:spLocks noChangeArrowheads="1"/>
            </p:cNvSpPr>
            <p:nvPr/>
          </p:nvSpPr>
          <p:spPr bwMode="auto">
            <a:xfrm>
              <a:off x="3163" y="3181"/>
              <a:ext cx="2423" cy="35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nSpc>
                  <a:spcPct val="88000"/>
                </a:lnSpc>
              </a:pPr>
              <a:r>
                <a:rPr lang="ru-RU" altLang="zh-CN" sz="2000" b="1" i="1">
                  <a:solidFill>
                    <a:srgbClr val="993366"/>
                  </a:solidFill>
                </a:rPr>
                <a:t>Географически именуемые</a:t>
              </a:r>
            </a:p>
            <a:p>
              <a:pPr>
                <a:lnSpc>
                  <a:spcPct val="88000"/>
                </a:lnSpc>
              </a:pPr>
              <a:r>
                <a:rPr lang="ru-RU" altLang="zh-CN" sz="2000" b="1" i="1">
                  <a:solidFill>
                    <a:srgbClr val="993366"/>
                  </a:solidFill>
                </a:rPr>
                <a:t>сегменты</a:t>
              </a:r>
              <a:endParaRPr lang="ru-RU" altLang="ru-RU" sz="2000" b="1">
                <a:solidFill>
                  <a:srgbClr val="993366"/>
                </a:solidFill>
              </a:endParaRPr>
            </a:p>
          </p:txBody>
        </p:sp>
      </p:grpSp>
      <p:sp>
        <p:nvSpPr>
          <p:cNvPr id="679958" name="Text Box 22"/>
          <p:cNvSpPr txBox="1">
            <a:spLocks noChangeArrowheads="1"/>
          </p:cNvSpPr>
          <p:nvPr/>
        </p:nvSpPr>
        <p:spPr bwMode="auto">
          <a:xfrm>
            <a:off x="0" y="5768975"/>
            <a:ext cx="9144000" cy="749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Рис.15.3. </a:t>
            </a:r>
            <a:r>
              <a:rPr lang="en-US" altLang="ru-RU" b="1">
                <a:solidFill>
                  <a:srgbClr val="800080"/>
                </a:solidFill>
              </a:rPr>
              <a:t>DNS</a:t>
            </a:r>
            <a:r>
              <a:rPr lang="ru-RU" altLang="ru-RU" b="1">
                <a:solidFill>
                  <a:srgbClr val="800080"/>
                </a:solidFill>
              </a:rPr>
              <a:t>-иерархия сегментов/областей в сети </a:t>
            </a:r>
            <a:r>
              <a:rPr lang="en-US" altLang="ru-RU" b="1">
                <a:solidFill>
                  <a:srgbClr val="800080"/>
                </a:solidFill>
              </a:rPr>
              <a:t>Internet</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80963" name="Text Box 3"/>
          <p:cNvSpPr txBox="1">
            <a:spLocks noChangeArrowheads="1"/>
          </p:cNvSpPr>
          <p:nvPr/>
        </p:nvSpPr>
        <p:spPr bwMode="auto">
          <a:xfrm>
            <a:off x="250825" y="1538288"/>
            <a:ext cx="8596313" cy="4478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lgn="l">
              <a:defRPr>
                <a:solidFill>
                  <a:schemeClr val="tx1"/>
                </a:solidFill>
                <a:latin typeface="Arial" panose="020B0604020202020204" pitchFamily="34" charset="0"/>
                <a:cs typeface="Arial" panose="020B0604020202020204" pitchFamily="34" charset="0"/>
              </a:defRPr>
            </a:lvl1pPr>
            <a:lvl2pPr marL="1882775" algn="l">
              <a:defRPr>
                <a:solidFill>
                  <a:schemeClr val="tx1"/>
                </a:solidFill>
                <a:latin typeface="Arial" panose="020B0604020202020204" pitchFamily="34" charset="0"/>
                <a:cs typeface="Arial" panose="020B0604020202020204" pitchFamily="34" charset="0"/>
              </a:defRPr>
            </a:lvl2pPr>
            <a:lvl3pPr marL="2062163" algn="l">
              <a:defRPr>
                <a:solidFill>
                  <a:schemeClr val="tx1"/>
                </a:solidFill>
                <a:latin typeface="Arial" panose="020B0604020202020204" pitchFamily="34" charset="0"/>
                <a:cs typeface="Arial" panose="020B0604020202020204" pitchFamily="34" charset="0"/>
              </a:defRPr>
            </a:lvl3pPr>
            <a:lvl4pPr marL="2241550" algn="l">
              <a:defRPr>
                <a:solidFill>
                  <a:schemeClr val="tx1"/>
                </a:solidFill>
                <a:latin typeface="Arial" panose="020B0604020202020204" pitchFamily="34" charset="0"/>
                <a:cs typeface="Arial" panose="020B0604020202020204" pitchFamily="34" charset="0"/>
              </a:defRPr>
            </a:lvl4pPr>
            <a:lvl5pPr marL="2420938" algn="l">
              <a:defRPr>
                <a:solidFill>
                  <a:schemeClr val="tx1"/>
                </a:solidFill>
                <a:latin typeface="Arial" panose="020B0604020202020204" pitchFamily="34" charset="0"/>
                <a:cs typeface="Arial" panose="020B0604020202020204" pitchFamily="34" charset="0"/>
              </a:defRPr>
            </a:lvl5pPr>
            <a:lvl6pPr marL="2878138"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335338"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792538"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249738"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3200" b="1" i="1">
                <a:solidFill>
                  <a:srgbClr val="800080"/>
                </a:solidFill>
              </a:rPr>
              <a:t>com</a:t>
            </a:r>
            <a:r>
              <a:rPr lang="ru-RU" altLang="ru-RU" sz="3200">
                <a:solidFill>
                  <a:srgbClr val="800080"/>
                </a:solidFill>
              </a:rPr>
              <a:t> — коммерческие организации;</a:t>
            </a:r>
            <a:endParaRPr lang="ru-RU" altLang="ru-RU" sz="3200" i="1">
              <a:solidFill>
                <a:srgbClr val="800080"/>
              </a:solidFill>
            </a:endParaRPr>
          </a:p>
          <a:p>
            <a:r>
              <a:rPr lang="ru-RU" altLang="ru-RU" sz="3200" b="1" i="1">
                <a:solidFill>
                  <a:srgbClr val="800080"/>
                </a:solidFill>
              </a:rPr>
              <a:t>edu</a:t>
            </a:r>
            <a:r>
              <a:rPr lang="ru-RU" altLang="ru-RU" sz="3200">
                <a:solidFill>
                  <a:srgbClr val="800080"/>
                </a:solidFill>
              </a:rPr>
              <a:t> — учебные заведения;</a:t>
            </a:r>
            <a:endParaRPr lang="ru-RU" altLang="ru-RU" sz="3200" i="1">
              <a:solidFill>
                <a:srgbClr val="800080"/>
              </a:solidFill>
            </a:endParaRPr>
          </a:p>
          <a:p>
            <a:r>
              <a:rPr lang="ru-RU" altLang="ru-RU" sz="3200" b="1" i="1">
                <a:solidFill>
                  <a:srgbClr val="800080"/>
                </a:solidFill>
              </a:rPr>
              <a:t>gov</a:t>
            </a:r>
            <a:r>
              <a:rPr lang="ru-RU" altLang="ru-RU" sz="3200">
                <a:solidFill>
                  <a:srgbClr val="800080"/>
                </a:solidFill>
              </a:rPr>
              <a:t> — правительственные организации;</a:t>
            </a:r>
            <a:endParaRPr lang="ru-RU" altLang="ru-RU" sz="3200" i="1">
              <a:solidFill>
                <a:srgbClr val="800080"/>
              </a:solidFill>
            </a:endParaRPr>
          </a:p>
          <a:p>
            <a:r>
              <a:rPr lang="ru-RU" altLang="ru-RU" sz="3200" b="1" i="1">
                <a:solidFill>
                  <a:srgbClr val="800080"/>
                </a:solidFill>
              </a:rPr>
              <a:t>mil</a:t>
            </a:r>
            <a:r>
              <a:rPr lang="ru-RU" altLang="ru-RU" sz="3200" b="1">
                <a:solidFill>
                  <a:srgbClr val="800080"/>
                </a:solidFill>
              </a:rPr>
              <a:t> </a:t>
            </a:r>
            <a:r>
              <a:rPr lang="ru-RU" altLang="ru-RU" sz="3200">
                <a:solidFill>
                  <a:srgbClr val="800080"/>
                </a:solidFill>
              </a:rPr>
              <a:t>— военные организации;</a:t>
            </a:r>
            <a:endParaRPr lang="ru-RU" altLang="ru-RU" sz="3200" i="1">
              <a:solidFill>
                <a:srgbClr val="800080"/>
              </a:solidFill>
            </a:endParaRPr>
          </a:p>
          <a:p>
            <a:r>
              <a:rPr lang="ru-RU" altLang="ru-RU" sz="3200" b="1" i="1">
                <a:solidFill>
                  <a:srgbClr val="800080"/>
                </a:solidFill>
              </a:rPr>
              <a:t>net</a:t>
            </a:r>
            <a:r>
              <a:rPr lang="ru-RU" altLang="ru-RU" sz="3200" i="1">
                <a:solidFill>
                  <a:srgbClr val="800080"/>
                </a:solidFill>
              </a:rPr>
              <a:t> </a:t>
            </a:r>
            <a:r>
              <a:rPr lang="ru-RU" altLang="ru-RU" sz="3200">
                <a:solidFill>
                  <a:srgbClr val="800080"/>
                </a:solidFill>
              </a:rPr>
              <a:t>— крупные центры поддержания сети;</a:t>
            </a:r>
            <a:endParaRPr lang="ru-RU" altLang="ru-RU" sz="3200" i="1">
              <a:solidFill>
                <a:srgbClr val="800080"/>
              </a:solidFill>
            </a:endParaRPr>
          </a:p>
          <a:p>
            <a:r>
              <a:rPr lang="ru-RU" altLang="ru-RU" sz="3200" b="1" i="1">
                <a:solidFill>
                  <a:srgbClr val="800080"/>
                </a:solidFill>
              </a:rPr>
              <a:t>int</a:t>
            </a:r>
            <a:r>
              <a:rPr lang="ru-RU" altLang="ru-RU" sz="3200" b="1">
                <a:solidFill>
                  <a:srgbClr val="800080"/>
                </a:solidFill>
              </a:rPr>
              <a:t> </a:t>
            </a:r>
            <a:r>
              <a:rPr lang="ru-RU" altLang="ru-RU" sz="3200">
                <a:solidFill>
                  <a:srgbClr val="800080"/>
                </a:solidFill>
              </a:rPr>
              <a:t>— международные организации;</a:t>
            </a:r>
            <a:endParaRPr lang="ru-RU" altLang="ru-RU" sz="3200" i="1">
              <a:solidFill>
                <a:srgbClr val="800080"/>
              </a:solidFill>
            </a:endParaRPr>
          </a:p>
          <a:p>
            <a:r>
              <a:rPr lang="ru-RU" altLang="ru-RU" sz="3200" b="1" i="1">
                <a:solidFill>
                  <a:srgbClr val="800080"/>
                </a:solidFill>
              </a:rPr>
              <a:t>org </a:t>
            </a:r>
            <a:r>
              <a:rPr lang="ru-RU" altLang="ru-RU" sz="3200">
                <a:solidFill>
                  <a:srgbClr val="800080"/>
                </a:solidFill>
              </a:rPr>
              <a:t>— прочие организации;</a:t>
            </a:r>
            <a:endParaRPr lang="ru-RU" altLang="ru-RU" sz="3200" i="1">
              <a:solidFill>
                <a:srgbClr val="800080"/>
              </a:solidFill>
            </a:endParaRPr>
          </a:p>
          <a:p>
            <a:r>
              <a:rPr lang="ru-RU" altLang="ru-RU" sz="3200" b="1" i="1">
                <a:solidFill>
                  <a:srgbClr val="800080"/>
                </a:solidFill>
              </a:rPr>
              <a:t>arpa</a:t>
            </a:r>
            <a:r>
              <a:rPr lang="ru-RU" altLang="ru-RU" sz="3200" i="1">
                <a:solidFill>
                  <a:srgbClr val="800080"/>
                </a:solidFill>
              </a:rPr>
              <a:t> </a:t>
            </a:r>
            <a:r>
              <a:rPr lang="ru-RU" altLang="ru-RU" sz="3200">
                <a:solidFill>
                  <a:srgbClr val="800080"/>
                </a:solidFill>
              </a:rPr>
              <a:t>— временное (устаревшее) имя сети</a:t>
            </a:r>
          </a:p>
          <a:p>
            <a:r>
              <a:rPr lang="ru-RU" altLang="ru-RU" sz="3200">
                <a:solidFill>
                  <a:srgbClr val="800080"/>
                </a:solidFill>
              </a:rPr>
              <a:t>             ARPA.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81987" name="Text Box 3"/>
          <p:cNvSpPr txBox="1">
            <a:spLocks noChangeArrowheads="1"/>
          </p:cNvSpPr>
          <p:nvPr/>
        </p:nvSpPr>
        <p:spPr bwMode="auto">
          <a:xfrm>
            <a:off x="250825" y="1223963"/>
            <a:ext cx="8596313"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Области кодируются двухбуквенным кодом страны (например, </a:t>
            </a:r>
            <a:r>
              <a:rPr lang="en-US" altLang="ru-RU" sz="2800" i="1">
                <a:solidFill>
                  <a:srgbClr val="800080"/>
                </a:solidFill>
              </a:rPr>
              <a:t>ru</a:t>
            </a:r>
            <a:r>
              <a:rPr lang="en-US" altLang="ru-RU" sz="2800">
                <a:solidFill>
                  <a:srgbClr val="800080"/>
                </a:solidFill>
              </a:rPr>
              <a:t> </a:t>
            </a:r>
            <a:r>
              <a:rPr lang="ru-RU" altLang="ru-RU" sz="2800">
                <a:solidFill>
                  <a:srgbClr val="800080"/>
                </a:solidFill>
              </a:rPr>
              <a:t>— Россия, </a:t>
            </a:r>
            <a:r>
              <a:rPr lang="en-US" altLang="ru-RU" sz="2800" i="1">
                <a:solidFill>
                  <a:srgbClr val="800080"/>
                </a:solidFill>
              </a:rPr>
              <a:t>us </a:t>
            </a:r>
            <a:r>
              <a:rPr lang="ru-RU" altLang="ru-RU" sz="2800">
                <a:solidFill>
                  <a:srgbClr val="800080"/>
                </a:solidFill>
              </a:rPr>
              <a:t>— США, </a:t>
            </a:r>
            <a:r>
              <a:rPr lang="en-US" altLang="ru-RU" sz="2800" i="1">
                <a:solidFill>
                  <a:srgbClr val="800080"/>
                </a:solidFill>
              </a:rPr>
              <a:t>uk</a:t>
            </a:r>
            <a:r>
              <a:rPr lang="en-US" altLang="ru-RU" sz="2800">
                <a:solidFill>
                  <a:srgbClr val="800080"/>
                </a:solidFill>
              </a:rPr>
              <a:t> </a:t>
            </a:r>
            <a:r>
              <a:rPr lang="ru-RU" altLang="ru-RU" sz="2800">
                <a:solidFill>
                  <a:srgbClr val="800080"/>
                </a:solidFill>
              </a:rPr>
              <a:t>— Великобритания и т.д.).</a:t>
            </a:r>
          </a:p>
          <a:p>
            <a:r>
              <a:rPr lang="ru-RU" altLang="ru-RU" sz="2800">
                <a:solidFill>
                  <a:srgbClr val="800080"/>
                </a:solidFill>
              </a:rPr>
              <a:t>В соответствии с идеологией DNS-системы иерархия (дерево) адресов ЭП, представленная на рис.15.3 и рис.15.4, определяет жесткую структуру связанных между собой почтовых серверов DNS-системы.</a:t>
            </a:r>
          </a:p>
          <a:p>
            <a:r>
              <a:rPr lang="ru-RU" altLang="ru-RU" sz="2800">
                <a:solidFill>
                  <a:srgbClr val="800080"/>
                </a:solidFill>
              </a:rPr>
              <a:t>Служба DNS актуальна не только для ЭП, но и для других приложений, в том числе для обеспечения маршрутизации (поиск IP-адреса получателя по его почтовому адресу).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pSp>
        <p:nvGrpSpPr>
          <p:cNvPr id="683247" name="Group 239"/>
          <p:cNvGrpSpPr>
            <a:grpSpLocks/>
          </p:cNvGrpSpPr>
          <p:nvPr/>
        </p:nvGrpSpPr>
        <p:grpSpPr bwMode="auto">
          <a:xfrm>
            <a:off x="250825" y="728663"/>
            <a:ext cx="8596313" cy="4826000"/>
            <a:chOff x="158" y="544"/>
            <a:chExt cx="5415" cy="3040"/>
          </a:xfrm>
        </p:grpSpPr>
        <p:grpSp>
          <p:nvGrpSpPr>
            <p:cNvPr id="683013" name="Group 5"/>
            <p:cNvGrpSpPr>
              <a:grpSpLocks/>
            </p:cNvGrpSpPr>
            <p:nvPr/>
          </p:nvGrpSpPr>
          <p:grpSpPr bwMode="auto">
            <a:xfrm>
              <a:off x="158" y="640"/>
              <a:ext cx="5387" cy="2944"/>
              <a:chOff x="3884" y="4041"/>
              <a:chExt cx="3249" cy="2223"/>
            </a:xfrm>
          </p:grpSpPr>
          <p:grpSp>
            <p:nvGrpSpPr>
              <p:cNvPr id="683014" name="Group 6"/>
              <p:cNvGrpSpPr>
                <a:grpSpLocks/>
              </p:cNvGrpSpPr>
              <p:nvPr/>
            </p:nvGrpSpPr>
            <p:grpSpPr bwMode="auto">
              <a:xfrm>
                <a:off x="3884" y="4041"/>
                <a:ext cx="3249" cy="2223"/>
                <a:chOff x="3884" y="4041"/>
                <a:chExt cx="3249" cy="2223"/>
              </a:xfrm>
            </p:grpSpPr>
            <p:grpSp>
              <p:nvGrpSpPr>
                <p:cNvPr id="683015" name="Group 7"/>
                <p:cNvGrpSpPr>
                  <a:grpSpLocks/>
                </p:cNvGrpSpPr>
                <p:nvPr/>
              </p:nvGrpSpPr>
              <p:grpSpPr bwMode="auto">
                <a:xfrm>
                  <a:off x="3884" y="4041"/>
                  <a:ext cx="3249" cy="2223"/>
                  <a:chOff x="3884" y="4041"/>
                  <a:chExt cx="3249" cy="2223"/>
                </a:xfrm>
              </p:grpSpPr>
              <p:sp>
                <p:nvSpPr>
                  <p:cNvPr id="683016" name="Oval 8"/>
                  <p:cNvSpPr>
                    <a:spLocks noChangeArrowheads="1"/>
                  </p:cNvSpPr>
                  <p:nvPr/>
                </p:nvSpPr>
                <p:spPr bwMode="auto">
                  <a:xfrm>
                    <a:off x="3884" y="4611"/>
                    <a:ext cx="1083" cy="969"/>
                  </a:xfrm>
                  <a:prstGeom prst="ellipse">
                    <a:avLst/>
                  </a:prstGeom>
                  <a:solidFill>
                    <a:srgbClr val="FF9933"/>
                  </a:solidFill>
                  <a:ln w="12700">
                    <a:solidFill>
                      <a:srgbClr val="FF9933"/>
                    </a:solidFill>
                    <a:round/>
                    <a:headEnd/>
                    <a:tailEnd/>
                  </a:ln>
                </p:spPr>
                <p:txBody>
                  <a:bodyPr/>
                  <a:lstStyle/>
                  <a:p>
                    <a:endParaRPr lang="ru-RU"/>
                  </a:p>
                </p:txBody>
              </p:sp>
              <p:sp>
                <p:nvSpPr>
                  <p:cNvPr id="683017" name="Oval 9"/>
                  <p:cNvSpPr>
                    <a:spLocks noChangeArrowheads="1"/>
                  </p:cNvSpPr>
                  <p:nvPr/>
                </p:nvSpPr>
                <p:spPr bwMode="auto">
                  <a:xfrm>
                    <a:off x="4055" y="5124"/>
                    <a:ext cx="1140" cy="912"/>
                  </a:xfrm>
                  <a:prstGeom prst="ellipse">
                    <a:avLst/>
                  </a:prstGeom>
                  <a:solidFill>
                    <a:srgbClr val="FF9933"/>
                  </a:solidFill>
                  <a:ln w="12700">
                    <a:solidFill>
                      <a:srgbClr val="FF9933"/>
                    </a:solidFill>
                    <a:round/>
                    <a:headEnd/>
                    <a:tailEnd/>
                  </a:ln>
                </p:spPr>
                <p:txBody>
                  <a:bodyPr/>
                  <a:lstStyle/>
                  <a:p>
                    <a:endParaRPr lang="ru-RU"/>
                  </a:p>
                </p:txBody>
              </p:sp>
              <p:sp>
                <p:nvSpPr>
                  <p:cNvPr id="683018" name="Oval 10"/>
                  <p:cNvSpPr>
                    <a:spLocks noChangeArrowheads="1"/>
                  </p:cNvSpPr>
                  <p:nvPr/>
                </p:nvSpPr>
                <p:spPr bwMode="auto">
                  <a:xfrm>
                    <a:off x="4739" y="5523"/>
                    <a:ext cx="1197" cy="741"/>
                  </a:xfrm>
                  <a:prstGeom prst="ellipse">
                    <a:avLst/>
                  </a:prstGeom>
                  <a:solidFill>
                    <a:srgbClr val="FF9933"/>
                  </a:solidFill>
                  <a:ln w="12700">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83019" name="Oval 11"/>
                  <p:cNvSpPr>
                    <a:spLocks noChangeArrowheads="1"/>
                  </p:cNvSpPr>
                  <p:nvPr/>
                </p:nvSpPr>
                <p:spPr bwMode="auto">
                  <a:xfrm>
                    <a:off x="5252" y="4953"/>
                    <a:ext cx="1425" cy="969"/>
                  </a:xfrm>
                  <a:prstGeom prst="ellipse">
                    <a:avLst/>
                  </a:prstGeom>
                  <a:solidFill>
                    <a:srgbClr val="FF9933"/>
                  </a:solidFill>
                  <a:ln w="12700">
                    <a:solidFill>
                      <a:srgbClr val="FF9933"/>
                    </a:solidFill>
                    <a:round/>
                    <a:headEnd/>
                    <a:tailEnd/>
                  </a:ln>
                </p:spPr>
                <p:txBody>
                  <a:bodyPr/>
                  <a:lstStyle/>
                  <a:p>
                    <a:endParaRPr lang="ru-RU"/>
                  </a:p>
                </p:txBody>
              </p:sp>
              <p:sp>
                <p:nvSpPr>
                  <p:cNvPr id="683020" name="Oval 12"/>
                  <p:cNvSpPr>
                    <a:spLocks noChangeArrowheads="1"/>
                  </p:cNvSpPr>
                  <p:nvPr/>
                </p:nvSpPr>
                <p:spPr bwMode="auto">
                  <a:xfrm>
                    <a:off x="5822" y="4611"/>
                    <a:ext cx="1311" cy="855"/>
                  </a:xfrm>
                  <a:prstGeom prst="ellipse">
                    <a:avLst/>
                  </a:prstGeom>
                  <a:solidFill>
                    <a:srgbClr val="FF9933"/>
                  </a:solidFill>
                  <a:ln w="12700">
                    <a:solidFill>
                      <a:srgbClr val="FF9933"/>
                    </a:solidFill>
                    <a:round/>
                    <a:headEnd/>
                    <a:tailEnd/>
                  </a:ln>
                </p:spPr>
                <p:txBody>
                  <a:bodyPr/>
                  <a:lstStyle/>
                  <a:p>
                    <a:endParaRPr lang="ru-RU"/>
                  </a:p>
                </p:txBody>
              </p:sp>
              <p:sp>
                <p:nvSpPr>
                  <p:cNvPr id="683021" name="Oval 13"/>
                  <p:cNvSpPr>
                    <a:spLocks noChangeArrowheads="1"/>
                  </p:cNvSpPr>
                  <p:nvPr/>
                </p:nvSpPr>
                <p:spPr bwMode="auto">
                  <a:xfrm>
                    <a:off x="3884" y="4497"/>
                    <a:ext cx="1083" cy="1026"/>
                  </a:xfrm>
                  <a:prstGeom prst="ellipse">
                    <a:avLst/>
                  </a:prstGeom>
                  <a:solidFill>
                    <a:srgbClr val="FFFFCC"/>
                  </a:solidFill>
                  <a:ln w="38100">
                    <a:solidFill>
                      <a:srgbClr val="993366"/>
                    </a:solidFill>
                    <a:round/>
                    <a:headEnd/>
                    <a:tailEnd/>
                  </a:ln>
                </p:spPr>
                <p:txBody>
                  <a:bodyPr/>
                  <a:lstStyle/>
                  <a:p>
                    <a:endParaRPr lang="ru-RU"/>
                  </a:p>
                </p:txBody>
              </p:sp>
              <p:sp>
                <p:nvSpPr>
                  <p:cNvPr id="683022" name="Oval 14"/>
                  <p:cNvSpPr>
                    <a:spLocks noChangeArrowheads="1"/>
                  </p:cNvSpPr>
                  <p:nvPr/>
                </p:nvSpPr>
                <p:spPr bwMode="auto">
                  <a:xfrm>
                    <a:off x="4739" y="5295"/>
                    <a:ext cx="1197" cy="912"/>
                  </a:xfrm>
                  <a:prstGeom prst="ellipse">
                    <a:avLst/>
                  </a:prstGeom>
                  <a:solidFill>
                    <a:srgbClr val="FFFFCC"/>
                  </a:solidFill>
                  <a:ln w="38100">
                    <a:solidFill>
                      <a:srgbClr val="993366"/>
                    </a:solidFill>
                    <a:round/>
                    <a:headEnd/>
                    <a:tailEnd/>
                  </a:ln>
                </p:spPr>
                <p:txBody>
                  <a:bodyPr/>
                  <a:lstStyle/>
                  <a:p>
                    <a:endParaRPr lang="ru-RU"/>
                  </a:p>
                </p:txBody>
              </p:sp>
              <p:sp>
                <p:nvSpPr>
                  <p:cNvPr id="683023" name="Oval 15"/>
                  <p:cNvSpPr>
                    <a:spLocks noChangeArrowheads="1"/>
                  </p:cNvSpPr>
                  <p:nvPr/>
                </p:nvSpPr>
                <p:spPr bwMode="auto">
                  <a:xfrm>
                    <a:off x="4454" y="4041"/>
                    <a:ext cx="1083" cy="1026"/>
                  </a:xfrm>
                  <a:prstGeom prst="ellipse">
                    <a:avLst/>
                  </a:prstGeom>
                  <a:solidFill>
                    <a:srgbClr val="FFFFCC"/>
                  </a:solidFill>
                  <a:ln w="38100">
                    <a:solidFill>
                      <a:srgbClr val="993366"/>
                    </a:solidFill>
                    <a:round/>
                    <a:headEnd/>
                    <a:tailEnd/>
                  </a:ln>
                </p:spPr>
                <p:txBody>
                  <a:bodyPr/>
                  <a:lstStyle/>
                  <a:p>
                    <a:endParaRPr lang="ru-RU"/>
                  </a:p>
                </p:txBody>
              </p:sp>
              <p:sp>
                <p:nvSpPr>
                  <p:cNvPr id="683024" name="Oval 16"/>
                  <p:cNvSpPr>
                    <a:spLocks noChangeArrowheads="1"/>
                  </p:cNvSpPr>
                  <p:nvPr/>
                </p:nvSpPr>
                <p:spPr bwMode="auto">
                  <a:xfrm>
                    <a:off x="5822" y="4554"/>
                    <a:ext cx="1311" cy="855"/>
                  </a:xfrm>
                  <a:prstGeom prst="ellipse">
                    <a:avLst/>
                  </a:prstGeom>
                  <a:solidFill>
                    <a:srgbClr val="FFFFCC"/>
                  </a:solidFill>
                  <a:ln w="38100">
                    <a:solidFill>
                      <a:srgbClr val="993366"/>
                    </a:solidFill>
                    <a:round/>
                    <a:headEnd/>
                    <a:tailEnd/>
                  </a:ln>
                </p:spPr>
                <p:txBody>
                  <a:bodyPr/>
                  <a:lstStyle/>
                  <a:p>
                    <a:endParaRPr lang="ru-RU"/>
                  </a:p>
                </p:txBody>
              </p:sp>
              <p:sp>
                <p:nvSpPr>
                  <p:cNvPr id="683025" name="Oval 17"/>
                  <p:cNvSpPr>
                    <a:spLocks noChangeArrowheads="1"/>
                  </p:cNvSpPr>
                  <p:nvPr/>
                </p:nvSpPr>
                <p:spPr bwMode="auto">
                  <a:xfrm>
                    <a:off x="5195" y="4155"/>
                    <a:ext cx="1254" cy="912"/>
                  </a:xfrm>
                  <a:prstGeom prst="ellipse">
                    <a:avLst/>
                  </a:prstGeom>
                  <a:solidFill>
                    <a:srgbClr val="FFFFCC"/>
                  </a:solidFill>
                  <a:ln w="38100">
                    <a:solidFill>
                      <a:srgbClr val="993366"/>
                    </a:solidFill>
                    <a:round/>
                    <a:headEnd/>
                    <a:tailEnd/>
                  </a:ln>
                </p:spPr>
                <p:txBody>
                  <a:bodyPr/>
                  <a:lstStyle/>
                  <a:p>
                    <a:endParaRPr lang="ru-RU"/>
                  </a:p>
                </p:txBody>
              </p:sp>
              <p:sp>
                <p:nvSpPr>
                  <p:cNvPr id="683026" name="Oval 18"/>
                  <p:cNvSpPr>
                    <a:spLocks noChangeArrowheads="1"/>
                  </p:cNvSpPr>
                  <p:nvPr/>
                </p:nvSpPr>
                <p:spPr bwMode="auto">
                  <a:xfrm>
                    <a:off x="5195" y="4953"/>
                    <a:ext cx="1482" cy="912"/>
                  </a:xfrm>
                  <a:prstGeom prst="ellipse">
                    <a:avLst/>
                  </a:prstGeom>
                  <a:solidFill>
                    <a:srgbClr val="FFFFCC"/>
                  </a:solidFill>
                  <a:ln w="38100">
                    <a:solidFill>
                      <a:srgbClr val="993366"/>
                    </a:solidFill>
                    <a:round/>
                    <a:headEnd/>
                    <a:tailEnd/>
                  </a:ln>
                </p:spPr>
                <p:txBody>
                  <a:bodyPr/>
                  <a:lstStyle/>
                  <a:p>
                    <a:endParaRPr lang="ru-RU"/>
                  </a:p>
                </p:txBody>
              </p:sp>
              <p:sp>
                <p:nvSpPr>
                  <p:cNvPr id="683027" name="Oval 19"/>
                  <p:cNvSpPr>
                    <a:spLocks noChangeArrowheads="1"/>
                  </p:cNvSpPr>
                  <p:nvPr/>
                </p:nvSpPr>
                <p:spPr bwMode="auto">
                  <a:xfrm>
                    <a:off x="4055" y="4953"/>
                    <a:ext cx="1083" cy="1026"/>
                  </a:xfrm>
                  <a:prstGeom prst="ellipse">
                    <a:avLst/>
                  </a:prstGeom>
                  <a:solidFill>
                    <a:srgbClr val="FFFFCC"/>
                  </a:solidFill>
                  <a:ln w="38100">
                    <a:solidFill>
                      <a:srgbClr val="993366"/>
                    </a:solidFill>
                    <a:round/>
                    <a:headEnd/>
                    <a:tailEnd/>
                  </a:ln>
                </p:spPr>
                <p:txBody>
                  <a:bodyPr/>
                  <a:lstStyle/>
                  <a:p>
                    <a:endParaRPr lang="ru-RU"/>
                  </a:p>
                </p:txBody>
              </p:sp>
            </p:grpSp>
            <p:sp>
              <p:nvSpPr>
                <p:cNvPr id="683028" name="Oval 20"/>
                <p:cNvSpPr>
                  <a:spLocks noChangeArrowheads="1"/>
                </p:cNvSpPr>
                <p:nvPr/>
              </p:nvSpPr>
              <p:spPr bwMode="auto">
                <a:xfrm>
                  <a:off x="4055" y="4383"/>
                  <a:ext cx="2679" cy="1368"/>
                </a:xfrm>
                <a:prstGeom prst="ellipse">
                  <a:avLst/>
                </a:prstGeom>
                <a:solidFill>
                  <a:srgbClr val="FFFFCC"/>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sp>
            <p:nvSpPr>
              <p:cNvPr id="683029" name="Oval 21"/>
              <p:cNvSpPr>
                <a:spLocks noChangeArrowheads="1"/>
              </p:cNvSpPr>
              <p:nvPr/>
            </p:nvSpPr>
            <p:spPr bwMode="auto">
              <a:xfrm>
                <a:off x="4796" y="5295"/>
                <a:ext cx="1083" cy="741"/>
              </a:xfrm>
              <a:prstGeom prst="ellipse">
                <a:avLst/>
              </a:prstGeom>
              <a:solidFill>
                <a:srgbClr val="FFFFCC"/>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3030" name="Group 22"/>
            <p:cNvGrpSpPr>
              <a:grpSpLocks/>
            </p:cNvGrpSpPr>
            <p:nvPr/>
          </p:nvGrpSpPr>
          <p:grpSpPr bwMode="auto">
            <a:xfrm>
              <a:off x="1841" y="1527"/>
              <a:ext cx="2458" cy="1621"/>
              <a:chOff x="3884" y="4041"/>
              <a:chExt cx="3249" cy="2223"/>
            </a:xfrm>
          </p:grpSpPr>
          <p:grpSp>
            <p:nvGrpSpPr>
              <p:cNvPr id="683031" name="Group 23"/>
              <p:cNvGrpSpPr>
                <a:grpSpLocks/>
              </p:cNvGrpSpPr>
              <p:nvPr/>
            </p:nvGrpSpPr>
            <p:grpSpPr bwMode="auto">
              <a:xfrm>
                <a:off x="3884" y="4041"/>
                <a:ext cx="3249" cy="2223"/>
                <a:chOff x="3884" y="4041"/>
                <a:chExt cx="3249" cy="2223"/>
              </a:xfrm>
            </p:grpSpPr>
            <p:grpSp>
              <p:nvGrpSpPr>
                <p:cNvPr id="683032" name="Group 24"/>
                <p:cNvGrpSpPr>
                  <a:grpSpLocks/>
                </p:cNvGrpSpPr>
                <p:nvPr/>
              </p:nvGrpSpPr>
              <p:grpSpPr bwMode="auto">
                <a:xfrm>
                  <a:off x="3884" y="4041"/>
                  <a:ext cx="3249" cy="2223"/>
                  <a:chOff x="3884" y="4041"/>
                  <a:chExt cx="3249" cy="2223"/>
                </a:xfrm>
              </p:grpSpPr>
              <p:sp>
                <p:nvSpPr>
                  <p:cNvPr id="683033" name="Oval 25"/>
                  <p:cNvSpPr>
                    <a:spLocks noChangeArrowheads="1"/>
                  </p:cNvSpPr>
                  <p:nvPr/>
                </p:nvSpPr>
                <p:spPr bwMode="auto">
                  <a:xfrm>
                    <a:off x="3884" y="4611"/>
                    <a:ext cx="1083" cy="969"/>
                  </a:xfrm>
                  <a:prstGeom prst="ellipse">
                    <a:avLst/>
                  </a:prstGeom>
                  <a:solidFill>
                    <a:srgbClr val="FF9933"/>
                  </a:solidFill>
                  <a:ln w="12700">
                    <a:solidFill>
                      <a:srgbClr val="FF9933"/>
                    </a:solidFill>
                    <a:round/>
                    <a:headEnd/>
                    <a:tailEnd/>
                  </a:ln>
                </p:spPr>
                <p:txBody>
                  <a:bodyPr/>
                  <a:lstStyle/>
                  <a:p>
                    <a:endParaRPr lang="ru-RU"/>
                  </a:p>
                </p:txBody>
              </p:sp>
              <p:sp>
                <p:nvSpPr>
                  <p:cNvPr id="683034" name="Oval 26"/>
                  <p:cNvSpPr>
                    <a:spLocks noChangeArrowheads="1"/>
                  </p:cNvSpPr>
                  <p:nvPr/>
                </p:nvSpPr>
                <p:spPr bwMode="auto">
                  <a:xfrm>
                    <a:off x="4055" y="5124"/>
                    <a:ext cx="1140" cy="912"/>
                  </a:xfrm>
                  <a:prstGeom prst="ellipse">
                    <a:avLst/>
                  </a:prstGeom>
                  <a:solidFill>
                    <a:srgbClr val="FF9933"/>
                  </a:solidFill>
                  <a:ln w="12700">
                    <a:solidFill>
                      <a:srgbClr val="FF9933"/>
                    </a:solidFill>
                    <a:round/>
                    <a:headEnd/>
                    <a:tailEnd/>
                  </a:ln>
                </p:spPr>
                <p:txBody>
                  <a:bodyPr/>
                  <a:lstStyle/>
                  <a:p>
                    <a:endParaRPr lang="ru-RU"/>
                  </a:p>
                </p:txBody>
              </p:sp>
              <p:sp>
                <p:nvSpPr>
                  <p:cNvPr id="683035" name="Oval 27"/>
                  <p:cNvSpPr>
                    <a:spLocks noChangeArrowheads="1"/>
                  </p:cNvSpPr>
                  <p:nvPr/>
                </p:nvSpPr>
                <p:spPr bwMode="auto">
                  <a:xfrm>
                    <a:off x="4739" y="5523"/>
                    <a:ext cx="1197" cy="741"/>
                  </a:xfrm>
                  <a:prstGeom prst="ellipse">
                    <a:avLst/>
                  </a:prstGeom>
                  <a:solidFill>
                    <a:srgbClr val="FF9933"/>
                  </a:solidFill>
                  <a:ln w="12700">
                    <a:solidFill>
                      <a:srgbClr val="FF9933"/>
                    </a:solidFill>
                    <a:round/>
                    <a:headEnd/>
                    <a:tailEnd/>
                  </a:ln>
                </p:spPr>
                <p:txBody>
                  <a:bodyPr/>
                  <a:lstStyle/>
                  <a:p>
                    <a:endParaRPr lang="ru-RU"/>
                  </a:p>
                </p:txBody>
              </p:sp>
              <p:sp>
                <p:nvSpPr>
                  <p:cNvPr id="683036" name="Oval 28"/>
                  <p:cNvSpPr>
                    <a:spLocks noChangeArrowheads="1"/>
                  </p:cNvSpPr>
                  <p:nvPr/>
                </p:nvSpPr>
                <p:spPr bwMode="auto">
                  <a:xfrm>
                    <a:off x="5252" y="4953"/>
                    <a:ext cx="1425" cy="969"/>
                  </a:xfrm>
                  <a:prstGeom prst="ellipse">
                    <a:avLst/>
                  </a:prstGeom>
                  <a:solidFill>
                    <a:srgbClr val="FF9933"/>
                  </a:solidFill>
                  <a:ln w="12700">
                    <a:solidFill>
                      <a:srgbClr val="FF9933"/>
                    </a:solidFill>
                    <a:round/>
                    <a:headEnd/>
                    <a:tailEnd/>
                  </a:ln>
                </p:spPr>
                <p:txBody>
                  <a:bodyPr/>
                  <a:lstStyle/>
                  <a:p>
                    <a:endParaRPr lang="ru-RU"/>
                  </a:p>
                </p:txBody>
              </p:sp>
              <p:sp>
                <p:nvSpPr>
                  <p:cNvPr id="683037" name="Oval 29"/>
                  <p:cNvSpPr>
                    <a:spLocks noChangeArrowheads="1"/>
                  </p:cNvSpPr>
                  <p:nvPr/>
                </p:nvSpPr>
                <p:spPr bwMode="auto">
                  <a:xfrm>
                    <a:off x="5822" y="4611"/>
                    <a:ext cx="1311" cy="855"/>
                  </a:xfrm>
                  <a:prstGeom prst="ellipse">
                    <a:avLst/>
                  </a:prstGeom>
                  <a:solidFill>
                    <a:srgbClr val="FF9933"/>
                  </a:solidFill>
                  <a:ln w="12700">
                    <a:solidFill>
                      <a:srgbClr val="FF9933"/>
                    </a:solidFill>
                    <a:round/>
                    <a:headEnd/>
                    <a:tailEnd/>
                  </a:ln>
                </p:spPr>
                <p:txBody>
                  <a:bodyPr/>
                  <a:lstStyle/>
                  <a:p>
                    <a:endParaRPr lang="ru-RU"/>
                  </a:p>
                </p:txBody>
              </p:sp>
              <p:sp>
                <p:nvSpPr>
                  <p:cNvPr id="683038" name="Oval 30"/>
                  <p:cNvSpPr>
                    <a:spLocks noChangeArrowheads="1"/>
                  </p:cNvSpPr>
                  <p:nvPr/>
                </p:nvSpPr>
                <p:spPr bwMode="auto">
                  <a:xfrm>
                    <a:off x="3884" y="4497"/>
                    <a:ext cx="1083" cy="1026"/>
                  </a:xfrm>
                  <a:prstGeom prst="ellipse">
                    <a:avLst/>
                  </a:prstGeom>
                  <a:solidFill>
                    <a:srgbClr val="99FF99"/>
                  </a:solidFill>
                  <a:ln w="28575">
                    <a:solidFill>
                      <a:schemeClr val="hlink"/>
                    </a:solidFill>
                    <a:round/>
                    <a:headEnd/>
                    <a:tailEnd/>
                  </a:ln>
                </p:spPr>
                <p:txBody>
                  <a:bodyPr/>
                  <a:lstStyle/>
                  <a:p>
                    <a:endParaRPr lang="ru-RU"/>
                  </a:p>
                </p:txBody>
              </p:sp>
              <p:sp>
                <p:nvSpPr>
                  <p:cNvPr id="683039" name="Oval 31"/>
                  <p:cNvSpPr>
                    <a:spLocks noChangeArrowheads="1"/>
                  </p:cNvSpPr>
                  <p:nvPr/>
                </p:nvSpPr>
                <p:spPr bwMode="auto">
                  <a:xfrm>
                    <a:off x="4739" y="5295"/>
                    <a:ext cx="1197" cy="912"/>
                  </a:xfrm>
                  <a:prstGeom prst="ellipse">
                    <a:avLst/>
                  </a:prstGeom>
                  <a:solidFill>
                    <a:srgbClr val="99FF99"/>
                  </a:solidFill>
                  <a:ln w="28575">
                    <a:solidFill>
                      <a:schemeClr val="hlink"/>
                    </a:solidFill>
                    <a:round/>
                    <a:headEnd/>
                    <a:tailEnd/>
                  </a:ln>
                </p:spPr>
                <p:txBody>
                  <a:bodyPr/>
                  <a:lstStyle/>
                  <a:p>
                    <a:endParaRPr lang="ru-RU"/>
                  </a:p>
                </p:txBody>
              </p:sp>
              <p:sp>
                <p:nvSpPr>
                  <p:cNvPr id="683040" name="Oval 32"/>
                  <p:cNvSpPr>
                    <a:spLocks noChangeArrowheads="1"/>
                  </p:cNvSpPr>
                  <p:nvPr/>
                </p:nvSpPr>
                <p:spPr bwMode="auto">
                  <a:xfrm>
                    <a:off x="4454" y="4041"/>
                    <a:ext cx="1083" cy="1026"/>
                  </a:xfrm>
                  <a:prstGeom prst="ellipse">
                    <a:avLst/>
                  </a:prstGeom>
                  <a:solidFill>
                    <a:srgbClr val="99FF99"/>
                  </a:solidFill>
                  <a:ln w="28575">
                    <a:solidFill>
                      <a:schemeClr val="hlink"/>
                    </a:solidFill>
                    <a:round/>
                    <a:headEnd/>
                    <a:tailEnd/>
                  </a:ln>
                </p:spPr>
                <p:txBody>
                  <a:bodyPr/>
                  <a:lstStyle/>
                  <a:p>
                    <a:endParaRPr lang="ru-RU"/>
                  </a:p>
                </p:txBody>
              </p:sp>
              <p:sp>
                <p:nvSpPr>
                  <p:cNvPr id="683041" name="Oval 33"/>
                  <p:cNvSpPr>
                    <a:spLocks noChangeArrowheads="1"/>
                  </p:cNvSpPr>
                  <p:nvPr/>
                </p:nvSpPr>
                <p:spPr bwMode="auto">
                  <a:xfrm>
                    <a:off x="5822" y="4554"/>
                    <a:ext cx="1311" cy="855"/>
                  </a:xfrm>
                  <a:prstGeom prst="ellipse">
                    <a:avLst/>
                  </a:prstGeom>
                  <a:solidFill>
                    <a:srgbClr val="99FF99"/>
                  </a:solidFill>
                  <a:ln w="28575">
                    <a:solidFill>
                      <a:schemeClr val="hlink"/>
                    </a:solidFill>
                    <a:round/>
                    <a:headEnd/>
                    <a:tailEnd/>
                  </a:ln>
                </p:spPr>
                <p:txBody>
                  <a:bodyPr/>
                  <a:lstStyle/>
                  <a:p>
                    <a:endParaRPr lang="ru-RU"/>
                  </a:p>
                </p:txBody>
              </p:sp>
              <p:sp>
                <p:nvSpPr>
                  <p:cNvPr id="683042" name="Oval 34"/>
                  <p:cNvSpPr>
                    <a:spLocks noChangeArrowheads="1"/>
                  </p:cNvSpPr>
                  <p:nvPr/>
                </p:nvSpPr>
                <p:spPr bwMode="auto">
                  <a:xfrm>
                    <a:off x="5195" y="4155"/>
                    <a:ext cx="1254" cy="912"/>
                  </a:xfrm>
                  <a:prstGeom prst="ellipse">
                    <a:avLst/>
                  </a:prstGeom>
                  <a:solidFill>
                    <a:srgbClr val="99FF99"/>
                  </a:solidFill>
                  <a:ln w="28575">
                    <a:solidFill>
                      <a:schemeClr val="hlink"/>
                    </a:solidFill>
                    <a:round/>
                    <a:headEnd/>
                    <a:tailEnd/>
                  </a:ln>
                </p:spPr>
                <p:txBody>
                  <a:bodyPr/>
                  <a:lstStyle/>
                  <a:p>
                    <a:endParaRPr lang="ru-RU"/>
                  </a:p>
                </p:txBody>
              </p:sp>
              <p:sp>
                <p:nvSpPr>
                  <p:cNvPr id="683043" name="Oval 35"/>
                  <p:cNvSpPr>
                    <a:spLocks noChangeArrowheads="1"/>
                  </p:cNvSpPr>
                  <p:nvPr/>
                </p:nvSpPr>
                <p:spPr bwMode="auto">
                  <a:xfrm>
                    <a:off x="5195" y="4953"/>
                    <a:ext cx="1482" cy="912"/>
                  </a:xfrm>
                  <a:prstGeom prst="ellipse">
                    <a:avLst/>
                  </a:prstGeom>
                  <a:solidFill>
                    <a:srgbClr val="99FF99"/>
                  </a:solidFill>
                  <a:ln w="28575">
                    <a:solidFill>
                      <a:schemeClr val="hlink"/>
                    </a:solidFill>
                    <a:round/>
                    <a:headEnd/>
                    <a:tailEnd/>
                  </a:ln>
                </p:spPr>
                <p:txBody>
                  <a:bodyPr/>
                  <a:lstStyle/>
                  <a:p>
                    <a:endParaRPr lang="ru-RU"/>
                  </a:p>
                </p:txBody>
              </p:sp>
              <p:sp>
                <p:nvSpPr>
                  <p:cNvPr id="683044" name="Oval 36"/>
                  <p:cNvSpPr>
                    <a:spLocks noChangeArrowheads="1"/>
                  </p:cNvSpPr>
                  <p:nvPr/>
                </p:nvSpPr>
                <p:spPr bwMode="auto">
                  <a:xfrm>
                    <a:off x="4055" y="4953"/>
                    <a:ext cx="1083" cy="1026"/>
                  </a:xfrm>
                  <a:prstGeom prst="ellipse">
                    <a:avLst/>
                  </a:prstGeom>
                  <a:solidFill>
                    <a:srgbClr val="99FF99"/>
                  </a:solidFill>
                  <a:ln w="28575">
                    <a:solidFill>
                      <a:schemeClr val="hlink"/>
                    </a:solidFill>
                    <a:round/>
                    <a:headEnd/>
                    <a:tailEnd/>
                  </a:ln>
                </p:spPr>
                <p:txBody>
                  <a:bodyPr/>
                  <a:lstStyle/>
                  <a:p>
                    <a:endParaRPr lang="ru-RU"/>
                  </a:p>
                </p:txBody>
              </p:sp>
            </p:grpSp>
            <p:sp>
              <p:nvSpPr>
                <p:cNvPr id="683045" name="Oval 37"/>
                <p:cNvSpPr>
                  <a:spLocks noChangeArrowheads="1"/>
                </p:cNvSpPr>
                <p:nvPr/>
              </p:nvSpPr>
              <p:spPr bwMode="auto">
                <a:xfrm>
                  <a:off x="4055" y="4383"/>
                  <a:ext cx="2679" cy="1368"/>
                </a:xfrm>
                <a:prstGeom prst="ellipse">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sp>
            <p:nvSpPr>
              <p:cNvPr id="683046" name="Oval 38"/>
              <p:cNvSpPr>
                <a:spLocks noChangeArrowheads="1"/>
              </p:cNvSpPr>
              <p:nvPr/>
            </p:nvSpPr>
            <p:spPr bwMode="auto">
              <a:xfrm>
                <a:off x="4796" y="5295"/>
                <a:ext cx="1083" cy="741"/>
              </a:xfrm>
              <a:prstGeom prst="ellipse">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3047" name="Group 39"/>
            <p:cNvGrpSpPr>
              <a:grpSpLocks/>
            </p:cNvGrpSpPr>
            <p:nvPr/>
          </p:nvGrpSpPr>
          <p:grpSpPr bwMode="auto">
            <a:xfrm>
              <a:off x="446" y="1385"/>
              <a:ext cx="1362" cy="1623"/>
              <a:chOff x="3884" y="4041"/>
              <a:chExt cx="3249" cy="2223"/>
            </a:xfrm>
          </p:grpSpPr>
          <p:grpSp>
            <p:nvGrpSpPr>
              <p:cNvPr id="683048" name="Group 40"/>
              <p:cNvGrpSpPr>
                <a:grpSpLocks/>
              </p:cNvGrpSpPr>
              <p:nvPr/>
            </p:nvGrpSpPr>
            <p:grpSpPr bwMode="auto">
              <a:xfrm>
                <a:off x="3884" y="4041"/>
                <a:ext cx="3249" cy="2223"/>
                <a:chOff x="3884" y="4041"/>
                <a:chExt cx="3249" cy="2223"/>
              </a:xfrm>
            </p:grpSpPr>
            <p:grpSp>
              <p:nvGrpSpPr>
                <p:cNvPr id="683049" name="Group 41"/>
                <p:cNvGrpSpPr>
                  <a:grpSpLocks/>
                </p:cNvGrpSpPr>
                <p:nvPr/>
              </p:nvGrpSpPr>
              <p:grpSpPr bwMode="auto">
                <a:xfrm>
                  <a:off x="3884" y="4041"/>
                  <a:ext cx="3249" cy="2223"/>
                  <a:chOff x="3884" y="4041"/>
                  <a:chExt cx="3249" cy="2223"/>
                </a:xfrm>
              </p:grpSpPr>
              <p:sp>
                <p:nvSpPr>
                  <p:cNvPr id="683050" name="Oval 42"/>
                  <p:cNvSpPr>
                    <a:spLocks noChangeArrowheads="1"/>
                  </p:cNvSpPr>
                  <p:nvPr/>
                </p:nvSpPr>
                <p:spPr bwMode="auto">
                  <a:xfrm>
                    <a:off x="3884" y="4611"/>
                    <a:ext cx="1083" cy="969"/>
                  </a:xfrm>
                  <a:prstGeom prst="ellipse">
                    <a:avLst/>
                  </a:prstGeom>
                  <a:solidFill>
                    <a:srgbClr val="FF9933"/>
                  </a:solidFill>
                  <a:ln w="12700">
                    <a:solidFill>
                      <a:srgbClr val="FF9933"/>
                    </a:solidFill>
                    <a:round/>
                    <a:headEnd/>
                    <a:tailEnd/>
                  </a:ln>
                </p:spPr>
                <p:txBody>
                  <a:bodyPr/>
                  <a:lstStyle/>
                  <a:p>
                    <a:endParaRPr lang="ru-RU"/>
                  </a:p>
                </p:txBody>
              </p:sp>
              <p:sp>
                <p:nvSpPr>
                  <p:cNvPr id="683051" name="Oval 43"/>
                  <p:cNvSpPr>
                    <a:spLocks noChangeArrowheads="1"/>
                  </p:cNvSpPr>
                  <p:nvPr/>
                </p:nvSpPr>
                <p:spPr bwMode="auto">
                  <a:xfrm>
                    <a:off x="4055" y="5124"/>
                    <a:ext cx="1140" cy="912"/>
                  </a:xfrm>
                  <a:prstGeom prst="ellipse">
                    <a:avLst/>
                  </a:prstGeom>
                  <a:solidFill>
                    <a:srgbClr val="FF9933"/>
                  </a:solidFill>
                  <a:ln w="12700">
                    <a:solidFill>
                      <a:srgbClr val="FF9933"/>
                    </a:solidFill>
                    <a:round/>
                    <a:headEnd/>
                    <a:tailEnd/>
                  </a:ln>
                </p:spPr>
                <p:txBody>
                  <a:bodyPr/>
                  <a:lstStyle/>
                  <a:p>
                    <a:endParaRPr lang="ru-RU"/>
                  </a:p>
                </p:txBody>
              </p:sp>
              <p:sp>
                <p:nvSpPr>
                  <p:cNvPr id="683052" name="Oval 44"/>
                  <p:cNvSpPr>
                    <a:spLocks noChangeArrowheads="1"/>
                  </p:cNvSpPr>
                  <p:nvPr/>
                </p:nvSpPr>
                <p:spPr bwMode="auto">
                  <a:xfrm>
                    <a:off x="4739" y="5523"/>
                    <a:ext cx="1197" cy="741"/>
                  </a:xfrm>
                  <a:prstGeom prst="ellipse">
                    <a:avLst/>
                  </a:prstGeom>
                  <a:solidFill>
                    <a:srgbClr val="FF9933"/>
                  </a:solidFill>
                  <a:ln w="12700">
                    <a:solidFill>
                      <a:srgbClr val="FF9933"/>
                    </a:solidFill>
                    <a:round/>
                    <a:headEnd/>
                    <a:tailEnd/>
                  </a:ln>
                </p:spPr>
                <p:txBody>
                  <a:bodyPr/>
                  <a:lstStyle/>
                  <a:p>
                    <a:endParaRPr lang="ru-RU"/>
                  </a:p>
                </p:txBody>
              </p:sp>
              <p:sp>
                <p:nvSpPr>
                  <p:cNvPr id="683053" name="Oval 45"/>
                  <p:cNvSpPr>
                    <a:spLocks noChangeArrowheads="1"/>
                  </p:cNvSpPr>
                  <p:nvPr/>
                </p:nvSpPr>
                <p:spPr bwMode="auto">
                  <a:xfrm>
                    <a:off x="5252" y="4953"/>
                    <a:ext cx="1425" cy="969"/>
                  </a:xfrm>
                  <a:prstGeom prst="ellipse">
                    <a:avLst/>
                  </a:prstGeom>
                  <a:solidFill>
                    <a:srgbClr val="FF9933"/>
                  </a:solidFill>
                  <a:ln w="12700">
                    <a:solidFill>
                      <a:srgbClr val="FF9933"/>
                    </a:solidFill>
                    <a:round/>
                    <a:headEnd/>
                    <a:tailEnd/>
                  </a:ln>
                </p:spPr>
                <p:txBody>
                  <a:bodyPr/>
                  <a:lstStyle/>
                  <a:p>
                    <a:endParaRPr lang="ru-RU"/>
                  </a:p>
                </p:txBody>
              </p:sp>
              <p:sp>
                <p:nvSpPr>
                  <p:cNvPr id="683054" name="Oval 46"/>
                  <p:cNvSpPr>
                    <a:spLocks noChangeArrowheads="1"/>
                  </p:cNvSpPr>
                  <p:nvPr/>
                </p:nvSpPr>
                <p:spPr bwMode="auto">
                  <a:xfrm>
                    <a:off x="5822" y="4611"/>
                    <a:ext cx="1311" cy="855"/>
                  </a:xfrm>
                  <a:prstGeom prst="ellipse">
                    <a:avLst/>
                  </a:prstGeom>
                  <a:solidFill>
                    <a:srgbClr val="FF9933"/>
                  </a:solidFill>
                  <a:ln w="12700">
                    <a:solidFill>
                      <a:srgbClr val="FF9933"/>
                    </a:solidFill>
                    <a:round/>
                    <a:headEnd/>
                    <a:tailEnd/>
                  </a:ln>
                </p:spPr>
                <p:txBody>
                  <a:bodyPr/>
                  <a:lstStyle/>
                  <a:p>
                    <a:endParaRPr lang="ru-RU"/>
                  </a:p>
                </p:txBody>
              </p:sp>
              <p:sp>
                <p:nvSpPr>
                  <p:cNvPr id="683055" name="Oval 47"/>
                  <p:cNvSpPr>
                    <a:spLocks noChangeArrowheads="1"/>
                  </p:cNvSpPr>
                  <p:nvPr/>
                </p:nvSpPr>
                <p:spPr bwMode="auto">
                  <a:xfrm>
                    <a:off x="3884" y="4497"/>
                    <a:ext cx="1083" cy="1026"/>
                  </a:xfrm>
                  <a:prstGeom prst="ellipse">
                    <a:avLst/>
                  </a:prstGeom>
                  <a:solidFill>
                    <a:srgbClr val="FFCCFF"/>
                  </a:solidFill>
                  <a:ln w="28575">
                    <a:solidFill>
                      <a:srgbClr val="CC6600"/>
                    </a:solidFill>
                    <a:round/>
                    <a:headEnd/>
                    <a:tailEnd/>
                  </a:ln>
                </p:spPr>
                <p:txBody>
                  <a:bodyPr/>
                  <a:lstStyle/>
                  <a:p>
                    <a:endParaRPr lang="ru-RU"/>
                  </a:p>
                </p:txBody>
              </p:sp>
              <p:sp>
                <p:nvSpPr>
                  <p:cNvPr id="683056" name="Oval 48"/>
                  <p:cNvSpPr>
                    <a:spLocks noChangeArrowheads="1"/>
                  </p:cNvSpPr>
                  <p:nvPr/>
                </p:nvSpPr>
                <p:spPr bwMode="auto">
                  <a:xfrm>
                    <a:off x="4739" y="5295"/>
                    <a:ext cx="1197" cy="912"/>
                  </a:xfrm>
                  <a:prstGeom prst="ellipse">
                    <a:avLst/>
                  </a:prstGeom>
                  <a:solidFill>
                    <a:srgbClr val="FFCCFF"/>
                  </a:solidFill>
                  <a:ln w="28575">
                    <a:solidFill>
                      <a:srgbClr val="CC6600"/>
                    </a:solidFill>
                    <a:round/>
                    <a:headEnd/>
                    <a:tailEnd/>
                  </a:ln>
                </p:spPr>
                <p:txBody>
                  <a:bodyPr/>
                  <a:lstStyle/>
                  <a:p>
                    <a:endParaRPr lang="ru-RU"/>
                  </a:p>
                </p:txBody>
              </p:sp>
              <p:sp>
                <p:nvSpPr>
                  <p:cNvPr id="683057" name="Oval 49"/>
                  <p:cNvSpPr>
                    <a:spLocks noChangeArrowheads="1"/>
                  </p:cNvSpPr>
                  <p:nvPr/>
                </p:nvSpPr>
                <p:spPr bwMode="auto">
                  <a:xfrm>
                    <a:off x="4454" y="4041"/>
                    <a:ext cx="1083" cy="1026"/>
                  </a:xfrm>
                  <a:prstGeom prst="ellipse">
                    <a:avLst/>
                  </a:prstGeom>
                  <a:solidFill>
                    <a:srgbClr val="FFCCFF"/>
                  </a:solidFill>
                  <a:ln w="28575">
                    <a:solidFill>
                      <a:srgbClr val="CC6600"/>
                    </a:solidFill>
                    <a:round/>
                    <a:headEnd/>
                    <a:tailEnd/>
                  </a:ln>
                </p:spPr>
                <p:txBody>
                  <a:bodyPr/>
                  <a:lstStyle/>
                  <a:p>
                    <a:endParaRPr lang="ru-RU"/>
                  </a:p>
                </p:txBody>
              </p:sp>
              <p:sp>
                <p:nvSpPr>
                  <p:cNvPr id="683058" name="Oval 50"/>
                  <p:cNvSpPr>
                    <a:spLocks noChangeArrowheads="1"/>
                  </p:cNvSpPr>
                  <p:nvPr/>
                </p:nvSpPr>
                <p:spPr bwMode="auto">
                  <a:xfrm>
                    <a:off x="5822" y="4554"/>
                    <a:ext cx="1311" cy="855"/>
                  </a:xfrm>
                  <a:prstGeom prst="ellipse">
                    <a:avLst/>
                  </a:prstGeom>
                  <a:solidFill>
                    <a:srgbClr val="FFCCFF"/>
                  </a:solidFill>
                  <a:ln w="28575">
                    <a:solidFill>
                      <a:srgbClr val="CC6600"/>
                    </a:solidFill>
                    <a:round/>
                    <a:headEnd/>
                    <a:tailEnd/>
                  </a:ln>
                </p:spPr>
                <p:txBody>
                  <a:bodyPr/>
                  <a:lstStyle/>
                  <a:p>
                    <a:endParaRPr lang="ru-RU"/>
                  </a:p>
                </p:txBody>
              </p:sp>
              <p:sp>
                <p:nvSpPr>
                  <p:cNvPr id="683059" name="Oval 51"/>
                  <p:cNvSpPr>
                    <a:spLocks noChangeArrowheads="1"/>
                  </p:cNvSpPr>
                  <p:nvPr/>
                </p:nvSpPr>
                <p:spPr bwMode="auto">
                  <a:xfrm>
                    <a:off x="5195" y="4155"/>
                    <a:ext cx="1254" cy="912"/>
                  </a:xfrm>
                  <a:prstGeom prst="ellipse">
                    <a:avLst/>
                  </a:prstGeom>
                  <a:solidFill>
                    <a:srgbClr val="FFCCFF"/>
                  </a:solidFill>
                  <a:ln w="28575">
                    <a:solidFill>
                      <a:srgbClr val="CC6600"/>
                    </a:solidFill>
                    <a:round/>
                    <a:headEnd/>
                    <a:tailEnd/>
                  </a:ln>
                </p:spPr>
                <p:txBody>
                  <a:bodyPr/>
                  <a:lstStyle/>
                  <a:p>
                    <a:endParaRPr lang="ru-RU"/>
                  </a:p>
                </p:txBody>
              </p:sp>
              <p:sp>
                <p:nvSpPr>
                  <p:cNvPr id="683060" name="Oval 52"/>
                  <p:cNvSpPr>
                    <a:spLocks noChangeArrowheads="1"/>
                  </p:cNvSpPr>
                  <p:nvPr/>
                </p:nvSpPr>
                <p:spPr bwMode="auto">
                  <a:xfrm>
                    <a:off x="5195" y="4953"/>
                    <a:ext cx="1482" cy="912"/>
                  </a:xfrm>
                  <a:prstGeom prst="ellipse">
                    <a:avLst/>
                  </a:prstGeom>
                  <a:solidFill>
                    <a:srgbClr val="FFCCFF"/>
                  </a:solidFill>
                  <a:ln w="28575">
                    <a:solidFill>
                      <a:srgbClr val="CC6600"/>
                    </a:solidFill>
                    <a:round/>
                    <a:headEnd/>
                    <a:tailEnd/>
                  </a:ln>
                </p:spPr>
                <p:txBody>
                  <a:bodyPr/>
                  <a:lstStyle/>
                  <a:p>
                    <a:endParaRPr lang="ru-RU"/>
                  </a:p>
                </p:txBody>
              </p:sp>
              <p:sp>
                <p:nvSpPr>
                  <p:cNvPr id="683061" name="Oval 53"/>
                  <p:cNvSpPr>
                    <a:spLocks noChangeArrowheads="1"/>
                  </p:cNvSpPr>
                  <p:nvPr/>
                </p:nvSpPr>
                <p:spPr bwMode="auto">
                  <a:xfrm>
                    <a:off x="4055" y="4953"/>
                    <a:ext cx="1083" cy="1026"/>
                  </a:xfrm>
                  <a:prstGeom prst="ellipse">
                    <a:avLst/>
                  </a:prstGeom>
                  <a:solidFill>
                    <a:srgbClr val="FFCCFF"/>
                  </a:solidFill>
                  <a:ln w="28575">
                    <a:solidFill>
                      <a:srgbClr val="CC6600"/>
                    </a:solidFill>
                    <a:round/>
                    <a:headEnd/>
                    <a:tailEnd/>
                  </a:ln>
                </p:spPr>
                <p:txBody>
                  <a:bodyPr/>
                  <a:lstStyle/>
                  <a:p>
                    <a:endParaRPr lang="ru-RU"/>
                  </a:p>
                </p:txBody>
              </p:sp>
            </p:grpSp>
            <p:sp>
              <p:nvSpPr>
                <p:cNvPr id="683062" name="Oval 54"/>
                <p:cNvSpPr>
                  <a:spLocks noChangeArrowheads="1"/>
                </p:cNvSpPr>
                <p:nvPr/>
              </p:nvSpPr>
              <p:spPr bwMode="auto">
                <a:xfrm>
                  <a:off x="4055" y="4383"/>
                  <a:ext cx="2679" cy="1368"/>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sp>
            <p:nvSpPr>
              <p:cNvPr id="683063" name="Oval 55"/>
              <p:cNvSpPr>
                <a:spLocks noChangeArrowheads="1"/>
              </p:cNvSpPr>
              <p:nvPr/>
            </p:nvSpPr>
            <p:spPr bwMode="auto">
              <a:xfrm>
                <a:off x="4796" y="5295"/>
                <a:ext cx="1083" cy="741"/>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3064" name="Group 56"/>
            <p:cNvGrpSpPr>
              <a:grpSpLocks/>
            </p:cNvGrpSpPr>
            <p:nvPr/>
          </p:nvGrpSpPr>
          <p:grpSpPr bwMode="auto">
            <a:xfrm>
              <a:off x="2380" y="2094"/>
              <a:ext cx="1212" cy="852"/>
              <a:chOff x="3884" y="4041"/>
              <a:chExt cx="3249" cy="2223"/>
            </a:xfrm>
          </p:grpSpPr>
          <p:grpSp>
            <p:nvGrpSpPr>
              <p:cNvPr id="683065" name="Group 57"/>
              <p:cNvGrpSpPr>
                <a:grpSpLocks/>
              </p:cNvGrpSpPr>
              <p:nvPr/>
            </p:nvGrpSpPr>
            <p:grpSpPr bwMode="auto">
              <a:xfrm>
                <a:off x="3884" y="4041"/>
                <a:ext cx="3249" cy="2223"/>
                <a:chOff x="3884" y="4041"/>
                <a:chExt cx="3249" cy="2223"/>
              </a:xfrm>
            </p:grpSpPr>
            <p:grpSp>
              <p:nvGrpSpPr>
                <p:cNvPr id="683066" name="Group 58"/>
                <p:cNvGrpSpPr>
                  <a:grpSpLocks/>
                </p:cNvGrpSpPr>
                <p:nvPr/>
              </p:nvGrpSpPr>
              <p:grpSpPr bwMode="auto">
                <a:xfrm>
                  <a:off x="3884" y="4041"/>
                  <a:ext cx="3249" cy="2223"/>
                  <a:chOff x="3884" y="4041"/>
                  <a:chExt cx="3249" cy="2223"/>
                </a:xfrm>
              </p:grpSpPr>
              <p:sp>
                <p:nvSpPr>
                  <p:cNvPr id="683067" name="Oval 59"/>
                  <p:cNvSpPr>
                    <a:spLocks noChangeArrowheads="1"/>
                  </p:cNvSpPr>
                  <p:nvPr/>
                </p:nvSpPr>
                <p:spPr bwMode="auto">
                  <a:xfrm>
                    <a:off x="3884" y="4611"/>
                    <a:ext cx="1083" cy="969"/>
                  </a:xfrm>
                  <a:prstGeom prst="ellipse">
                    <a:avLst/>
                  </a:prstGeom>
                  <a:solidFill>
                    <a:srgbClr val="FF9933"/>
                  </a:solidFill>
                  <a:ln w="12700">
                    <a:solidFill>
                      <a:srgbClr val="FF9933"/>
                    </a:solidFill>
                    <a:round/>
                    <a:headEnd/>
                    <a:tailEnd/>
                  </a:ln>
                </p:spPr>
                <p:txBody>
                  <a:bodyPr/>
                  <a:lstStyle/>
                  <a:p>
                    <a:endParaRPr lang="ru-RU"/>
                  </a:p>
                </p:txBody>
              </p:sp>
              <p:sp>
                <p:nvSpPr>
                  <p:cNvPr id="683068" name="Oval 60"/>
                  <p:cNvSpPr>
                    <a:spLocks noChangeArrowheads="1"/>
                  </p:cNvSpPr>
                  <p:nvPr/>
                </p:nvSpPr>
                <p:spPr bwMode="auto">
                  <a:xfrm>
                    <a:off x="4055" y="5124"/>
                    <a:ext cx="1140" cy="912"/>
                  </a:xfrm>
                  <a:prstGeom prst="ellipse">
                    <a:avLst/>
                  </a:prstGeom>
                  <a:solidFill>
                    <a:srgbClr val="FF9933"/>
                  </a:solidFill>
                  <a:ln w="12700">
                    <a:solidFill>
                      <a:srgbClr val="FF9933"/>
                    </a:solidFill>
                    <a:round/>
                    <a:headEnd/>
                    <a:tailEnd/>
                  </a:ln>
                </p:spPr>
                <p:txBody>
                  <a:bodyPr/>
                  <a:lstStyle/>
                  <a:p>
                    <a:endParaRPr lang="ru-RU"/>
                  </a:p>
                </p:txBody>
              </p:sp>
              <p:sp>
                <p:nvSpPr>
                  <p:cNvPr id="683069" name="Oval 61"/>
                  <p:cNvSpPr>
                    <a:spLocks noChangeArrowheads="1"/>
                  </p:cNvSpPr>
                  <p:nvPr/>
                </p:nvSpPr>
                <p:spPr bwMode="auto">
                  <a:xfrm>
                    <a:off x="4739" y="5523"/>
                    <a:ext cx="1197" cy="741"/>
                  </a:xfrm>
                  <a:prstGeom prst="ellipse">
                    <a:avLst/>
                  </a:prstGeom>
                  <a:solidFill>
                    <a:srgbClr val="FF9933"/>
                  </a:solidFill>
                  <a:ln w="12700">
                    <a:solidFill>
                      <a:srgbClr val="FF9933"/>
                    </a:solidFill>
                    <a:round/>
                    <a:headEnd/>
                    <a:tailEnd/>
                  </a:ln>
                </p:spPr>
                <p:txBody>
                  <a:bodyPr/>
                  <a:lstStyle/>
                  <a:p>
                    <a:endParaRPr lang="ru-RU"/>
                  </a:p>
                </p:txBody>
              </p:sp>
              <p:sp>
                <p:nvSpPr>
                  <p:cNvPr id="683070" name="Oval 62"/>
                  <p:cNvSpPr>
                    <a:spLocks noChangeArrowheads="1"/>
                  </p:cNvSpPr>
                  <p:nvPr/>
                </p:nvSpPr>
                <p:spPr bwMode="auto">
                  <a:xfrm>
                    <a:off x="5252" y="4953"/>
                    <a:ext cx="1425" cy="969"/>
                  </a:xfrm>
                  <a:prstGeom prst="ellipse">
                    <a:avLst/>
                  </a:prstGeom>
                  <a:solidFill>
                    <a:srgbClr val="FF9933"/>
                  </a:solidFill>
                  <a:ln w="12700">
                    <a:solidFill>
                      <a:srgbClr val="FF9933"/>
                    </a:solidFill>
                    <a:round/>
                    <a:headEnd/>
                    <a:tailEnd/>
                  </a:ln>
                </p:spPr>
                <p:txBody>
                  <a:bodyPr/>
                  <a:lstStyle/>
                  <a:p>
                    <a:endParaRPr lang="ru-RU"/>
                  </a:p>
                </p:txBody>
              </p:sp>
              <p:sp>
                <p:nvSpPr>
                  <p:cNvPr id="683071" name="Oval 63"/>
                  <p:cNvSpPr>
                    <a:spLocks noChangeArrowheads="1"/>
                  </p:cNvSpPr>
                  <p:nvPr/>
                </p:nvSpPr>
                <p:spPr bwMode="auto">
                  <a:xfrm>
                    <a:off x="5822" y="4611"/>
                    <a:ext cx="1311" cy="855"/>
                  </a:xfrm>
                  <a:prstGeom prst="ellipse">
                    <a:avLst/>
                  </a:prstGeom>
                  <a:solidFill>
                    <a:srgbClr val="FF9933"/>
                  </a:solidFill>
                  <a:ln w="12700">
                    <a:solidFill>
                      <a:srgbClr val="FF9933"/>
                    </a:solidFill>
                    <a:round/>
                    <a:headEnd/>
                    <a:tailEnd/>
                  </a:ln>
                </p:spPr>
                <p:txBody>
                  <a:bodyPr/>
                  <a:lstStyle/>
                  <a:p>
                    <a:endParaRPr lang="ru-RU"/>
                  </a:p>
                </p:txBody>
              </p:sp>
              <p:sp>
                <p:nvSpPr>
                  <p:cNvPr id="683072" name="Oval 64"/>
                  <p:cNvSpPr>
                    <a:spLocks noChangeArrowheads="1"/>
                  </p:cNvSpPr>
                  <p:nvPr/>
                </p:nvSpPr>
                <p:spPr bwMode="auto">
                  <a:xfrm>
                    <a:off x="3884" y="4497"/>
                    <a:ext cx="1083" cy="1026"/>
                  </a:xfrm>
                  <a:prstGeom prst="ellipse">
                    <a:avLst/>
                  </a:prstGeom>
                  <a:solidFill>
                    <a:srgbClr val="FFFFCC"/>
                  </a:solidFill>
                  <a:ln w="28575">
                    <a:solidFill>
                      <a:srgbClr val="993366"/>
                    </a:solidFill>
                    <a:round/>
                    <a:headEnd/>
                    <a:tailEnd/>
                  </a:ln>
                </p:spPr>
                <p:txBody>
                  <a:bodyPr/>
                  <a:lstStyle/>
                  <a:p>
                    <a:endParaRPr lang="ru-RU"/>
                  </a:p>
                </p:txBody>
              </p:sp>
              <p:sp>
                <p:nvSpPr>
                  <p:cNvPr id="683073" name="Oval 65"/>
                  <p:cNvSpPr>
                    <a:spLocks noChangeArrowheads="1"/>
                  </p:cNvSpPr>
                  <p:nvPr/>
                </p:nvSpPr>
                <p:spPr bwMode="auto">
                  <a:xfrm>
                    <a:off x="4739" y="5295"/>
                    <a:ext cx="1197" cy="912"/>
                  </a:xfrm>
                  <a:prstGeom prst="ellipse">
                    <a:avLst/>
                  </a:prstGeom>
                  <a:solidFill>
                    <a:srgbClr val="FFFFCC"/>
                  </a:solidFill>
                  <a:ln w="28575">
                    <a:solidFill>
                      <a:srgbClr val="993366"/>
                    </a:solidFill>
                    <a:round/>
                    <a:headEnd/>
                    <a:tailEnd/>
                  </a:ln>
                </p:spPr>
                <p:txBody>
                  <a:bodyPr/>
                  <a:lstStyle/>
                  <a:p>
                    <a:endParaRPr lang="ru-RU"/>
                  </a:p>
                </p:txBody>
              </p:sp>
              <p:sp>
                <p:nvSpPr>
                  <p:cNvPr id="683074" name="Oval 66"/>
                  <p:cNvSpPr>
                    <a:spLocks noChangeArrowheads="1"/>
                  </p:cNvSpPr>
                  <p:nvPr/>
                </p:nvSpPr>
                <p:spPr bwMode="auto">
                  <a:xfrm>
                    <a:off x="4454" y="4041"/>
                    <a:ext cx="1083" cy="1026"/>
                  </a:xfrm>
                  <a:prstGeom prst="ellipse">
                    <a:avLst/>
                  </a:prstGeom>
                  <a:solidFill>
                    <a:srgbClr val="FFFFCC"/>
                  </a:solidFill>
                  <a:ln w="28575">
                    <a:solidFill>
                      <a:srgbClr val="993366"/>
                    </a:solidFill>
                    <a:round/>
                    <a:headEnd/>
                    <a:tailEnd/>
                  </a:ln>
                </p:spPr>
                <p:txBody>
                  <a:bodyPr/>
                  <a:lstStyle/>
                  <a:p>
                    <a:endParaRPr lang="ru-RU"/>
                  </a:p>
                </p:txBody>
              </p:sp>
              <p:sp>
                <p:nvSpPr>
                  <p:cNvPr id="683075" name="Oval 67"/>
                  <p:cNvSpPr>
                    <a:spLocks noChangeArrowheads="1"/>
                  </p:cNvSpPr>
                  <p:nvPr/>
                </p:nvSpPr>
                <p:spPr bwMode="auto">
                  <a:xfrm>
                    <a:off x="5822" y="4554"/>
                    <a:ext cx="1311" cy="855"/>
                  </a:xfrm>
                  <a:prstGeom prst="ellipse">
                    <a:avLst/>
                  </a:prstGeom>
                  <a:solidFill>
                    <a:srgbClr val="FFFFCC"/>
                  </a:solidFill>
                  <a:ln w="28575">
                    <a:solidFill>
                      <a:srgbClr val="993366"/>
                    </a:solidFill>
                    <a:round/>
                    <a:headEnd/>
                    <a:tailEnd/>
                  </a:ln>
                </p:spPr>
                <p:txBody>
                  <a:bodyPr/>
                  <a:lstStyle/>
                  <a:p>
                    <a:endParaRPr lang="ru-RU"/>
                  </a:p>
                </p:txBody>
              </p:sp>
              <p:sp>
                <p:nvSpPr>
                  <p:cNvPr id="683076" name="Oval 68"/>
                  <p:cNvSpPr>
                    <a:spLocks noChangeArrowheads="1"/>
                  </p:cNvSpPr>
                  <p:nvPr/>
                </p:nvSpPr>
                <p:spPr bwMode="auto">
                  <a:xfrm>
                    <a:off x="5195" y="4155"/>
                    <a:ext cx="1254" cy="912"/>
                  </a:xfrm>
                  <a:prstGeom prst="ellipse">
                    <a:avLst/>
                  </a:prstGeom>
                  <a:solidFill>
                    <a:srgbClr val="FFFFCC"/>
                  </a:solidFill>
                  <a:ln w="28575">
                    <a:solidFill>
                      <a:srgbClr val="993366"/>
                    </a:solidFill>
                    <a:round/>
                    <a:headEnd/>
                    <a:tailEnd/>
                  </a:ln>
                </p:spPr>
                <p:txBody>
                  <a:bodyPr/>
                  <a:lstStyle/>
                  <a:p>
                    <a:endParaRPr lang="ru-RU" altLang="ru-RU"/>
                  </a:p>
                </p:txBody>
              </p:sp>
              <p:sp>
                <p:nvSpPr>
                  <p:cNvPr id="683077" name="Oval 69"/>
                  <p:cNvSpPr>
                    <a:spLocks noChangeArrowheads="1"/>
                  </p:cNvSpPr>
                  <p:nvPr/>
                </p:nvSpPr>
                <p:spPr bwMode="auto">
                  <a:xfrm>
                    <a:off x="5195" y="4953"/>
                    <a:ext cx="1482" cy="912"/>
                  </a:xfrm>
                  <a:prstGeom prst="ellipse">
                    <a:avLst/>
                  </a:prstGeom>
                  <a:solidFill>
                    <a:srgbClr val="FFFFCC"/>
                  </a:solidFill>
                  <a:ln w="28575">
                    <a:solidFill>
                      <a:srgbClr val="993366"/>
                    </a:solidFill>
                    <a:round/>
                    <a:headEnd/>
                    <a:tailEnd/>
                  </a:ln>
                </p:spPr>
                <p:txBody>
                  <a:bodyPr/>
                  <a:lstStyle/>
                  <a:p>
                    <a:endParaRPr lang="ru-RU"/>
                  </a:p>
                </p:txBody>
              </p:sp>
              <p:sp>
                <p:nvSpPr>
                  <p:cNvPr id="683078" name="Oval 70"/>
                  <p:cNvSpPr>
                    <a:spLocks noChangeArrowheads="1"/>
                  </p:cNvSpPr>
                  <p:nvPr/>
                </p:nvSpPr>
                <p:spPr bwMode="auto">
                  <a:xfrm>
                    <a:off x="4055" y="4953"/>
                    <a:ext cx="1083" cy="1026"/>
                  </a:xfrm>
                  <a:prstGeom prst="ellipse">
                    <a:avLst/>
                  </a:prstGeom>
                  <a:solidFill>
                    <a:srgbClr val="FFFFCC"/>
                  </a:solidFill>
                  <a:ln w="28575">
                    <a:solidFill>
                      <a:srgbClr val="993366"/>
                    </a:solidFill>
                    <a:round/>
                    <a:headEnd/>
                    <a:tailEnd/>
                  </a:ln>
                </p:spPr>
                <p:txBody>
                  <a:bodyPr/>
                  <a:lstStyle/>
                  <a:p>
                    <a:endParaRPr lang="ru-RU"/>
                  </a:p>
                </p:txBody>
              </p:sp>
            </p:grpSp>
            <p:sp>
              <p:nvSpPr>
                <p:cNvPr id="683079" name="Oval 71"/>
                <p:cNvSpPr>
                  <a:spLocks noChangeArrowheads="1"/>
                </p:cNvSpPr>
                <p:nvPr/>
              </p:nvSpPr>
              <p:spPr bwMode="auto">
                <a:xfrm>
                  <a:off x="4055" y="4383"/>
                  <a:ext cx="2679" cy="1368"/>
                </a:xfrm>
                <a:prstGeom prst="ellipse">
                  <a:avLst/>
                </a:prstGeom>
                <a:solidFill>
                  <a:srgbClr val="FFFFCC"/>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sp>
            <p:nvSpPr>
              <p:cNvPr id="683080" name="Oval 72"/>
              <p:cNvSpPr>
                <a:spLocks noChangeArrowheads="1"/>
              </p:cNvSpPr>
              <p:nvPr/>
            </p:nvSpPr>
            <p:spPr bwMode="auto">
              <a:xfrm>
                <a:off x="4796" y="5295"/>
                <a:ext cx="1083" cy="741"/>
              </a:xfrm>
              <a:prstGeom prst="ellipse">
                <a:avLst/>
              </a:prstGeom>
              <a:solidFill>
                <a:srgbClr val="FFFFCC"/>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sp>
          <p:nvSpPr>
            <p:cNvPr id="683081" name="Line 73"/>
            <p:cNvSpPr>
              <a:spLocks noChangeShapeType="1"/>
            </p:cNvSpPr>
            <p:nvPr/>
          </p:nvSpPr>
          <p:spPr bwMode="auto">
            <a:xfrm>
              <a:off x="4123" y="1239"/>
              <a:ext cx="850" cy="603"/>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683082" name="Group 74"/>
            <p:cNvGrpSpPr>
              <a:grpSpLocks/>
            </p:cNvGrpSpPr>
            <p:nvPr/>
          </p:nvGrpSpPr>
          <p:grpSpPr bwMode="auto">
            <a:xfrm>
              <a:off x="4986" y="1318"/>
              <a:ext cx="428" cy="779"/>
              <a:chOff x="2194" y="8820"/>
              <a:chExt cx="899" cy="1344"/>
            </a:xfrm>
          </p:grpSpPr>
          <p:sp>
            <p:nvSpPr>
              <p:cNvPr id="683083" name="Freeform 75"/>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FF9966"/>
              </a:solidFill>
              <a:ln w="19050" cmpd="sng">
                <a:solidFill>
                  <a:srgbClr val="CC3300"/>
                </a:solidFill>
                <a:prstDash val="solid"/>
                <a:round/>
                <a:headEnd/>
                <a:tailEnd/>
              </a:ln>
            </p:spPr>
            <p:txBody>
              <a:bodyPr/>
              <a:lstStyle/>
              <a:p>
                <a:endParaRPr lang="ru-RU"/>
              </a:p>
            </p:txBody>
          </p:sp>
          <p:sp>
            <p:nvSpPr>
              <p:cNvPr id="683084" name="Freeform 76"/>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FF9966"/>
              </a:solidFill>
              <a:ln w="19050" cmpd="sng">
                <a:solidFill>
                  <a:srgbClr val="CC3300"/>
                </a:solidFill>
                <a:prstDash val="solid"/>
                <a:round/>
                <a:headEnd/>
                <a:tailEnd/>
              </a:ln>
            </p:spPr>
            <p:txBody>
              <a:bodyPr/>
              <a:lstStyle/>
              <a:p>
                <a:endParaRPr lang="ru-RU"/>
              </a:p>
            </p:txBody>
          </p:sp>
          <p:sp>
            <p:nvSpPr>
              <p:cNvPr id="683085" name="Freeform 77"/>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FF9966"/>
              </a:solidFill>
              <a:ln w="19050" cmpd="sng">
                <a:solidFill>
                  <a:srgbClr val="CC3300"/>
                </a:solidFill>
                <a:prstDash val="solid"/>
                <a:round/>
                <a:headEnd/>
                <a:tailEnd/>
              </a:ln>
            </p:spPr>
            <p:txBody>
              <a:bodyPr/>
              <a:lstStyle/>
              <a:p>
                <a:endParaRPr lang="ru-RU"/>
              </a:p>
            </p:txBody>
          </p:sp>
          <p:sp>
            <p:nvSpPr>
              <p:cNvPr id="683086" name="Freeform 78"/>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FF9966"/>
              </a:solidFill>
              <a:ln w="19050" cmpd="sng">
                <a:solidFill>
                  <a:srgbClr val="CC3300"/>
                </a:solidFill>
                <a:prstDash val="solid"/>
                <a:round/>
                <a:headEnd/>
                <a:tailEnd/>
              </a:ln>
            </p:spPr>
            <p:txBody>
              <a:bodyPr/>
              <a:lstStyle/>
              <a:p>
                <a:endParaRPr lang="ru-RU"/>
              </a:p>
            </p:txBody>
          </p:sp>
          <p:sp>
            <p:nvSpPr>
              <p:cNvPr id="683087" name="Freeform 79"/>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FF9966"/>
              </a:solidFill>
              <a:ln w="19050" cmpd="sng">
                <a:solidFill>
                  <a:srgbClr val="CC3300"/>
                </a:solidFill>
                <a:prstDash val="solid"/>
                <a:round/>
                <a:headEnd/>
                <a:tailEnd/>
              </a:ln>
            </p:spPr>
            <p:txBody>
              <a:bodyPr/>
              <a:lstStyle/>
              <a:p>
                <a:endParaRPr lang="ru-RU"/>
              </a:p>
            </p:txBody>
          </p:sp>
          <p:sp>
            <p:nvSpPr>
              <p:cNvPr id="683088" name="Freeform 80"/>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FF9966"/>
              </a:solidFill>
              <a:ln w="19050" cmpd="sng">
                <a:solidFill>
                  <a:srgbClr val="CC3300"/>
                </a:solidFill>
                <a:prstDash val="solid"/>
                <a:round/>
                <a:headEnd/>
                <a:tailEnd/>
              </a:ln>
            </p:spPr>
            <p:txBody>
              <a:bodyPr/>
              <a:lstStyle/>
              <a:p>
                <a:endParaRPr lang="ru-RU"/>
              </a:p>
            </p:txBody>
          </p:sp>
          <p:sp>
            <p:nvSpPr>
              <p:cNvPr id="683089" name="Freeform 81"/>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FF9966"/>
              </a:solidFill>
              <a:ln w="19050" cmpd="sng">
                <a:solidFill>
                  <a:srgbClr val="CC3300"/>
                </a:solidFill>
                <a:prstDash val="solid"/>
                <a:round/>
                <a:headEnd/>
                <a:tailEnd/>
              </a:ln>
            </p:spPr>
            <p:txBody>
              <a:bodyPr/>
              <a:lstStyle/>
              <a:p>
                <a:endParaRPr lang="ru-RU"/>
              </a:p>
            </p:txBody>
          </p:sp>
          <p:sp>
            <p:nvSpPr>
              <p:cNvPr id="683090" name="Freeform 82"/>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FF9966"/>
              </a:solidFill>
              <a:ln w="19050" cmpd="sng">
                <a:solidFill>
                  <a:srgbClr val="CC3300"/>
                </a:solidFill>
                <a:prstDash val="solid"/>
                <a:round/>
                <a:headEnd/>
                <a:tailEnd/>
              </a:ln>
            </p:spPr>
            <p:txBody>
              <a:bodyPr/>
              <a:lstStyle/>
              <a:p>
                <a:endParaRPr lang="ru-RU"/>
              </a:p>
            </p:txBody>
          </p:sp>
          <p:sp>
            <p:nvSpPr>
              <p:cNvPr id="683091" name="Freeform 83"/>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FF9966"/>
              </a:solidFill>
              <a:ln w="19050" cmpd="sng">
                <a:solidFill>
                  <a:srgbClr val="CC3300"/>
                </a:solidFill>
                <a:round/>
                <a:headEnd/>
                <a:tailEnd/>
              </a:ln>
            </p:spPr>
            <p:txBody>
              <a:bodyPr/>
              <a:lstStyle/>
              <a:p>
                <a:endParaRPr lang="ru-RU"/>
              </a:p>
            </p:txBody>
          </p:sp>
          <p:sp>
            <p:nvSpPr>
              <p:cNvPr id="683092" name="Freeform 84"/>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FF9966"/>
              </a:solidFill>
              <a:ln w="19050" cmpd="sng">
                <a:solidFill>
                  <a:srgbClr val="CC3300"/>
                </a:solidFill>
                <a:prstDash val="solid"/>
                <a:round/>
                <a:headEnd/>
                <a:tailEnd/>
              </a:ln>
            </p:spPr>
            <p:txBody>
              <a:bodyPr/>
              <a:lstStyle/>
              <a:p>
                <a:endParaRPr lang="ru-RU"/>
              </a:p>
            </p:txBody>
          </p:sp>
          <p:sp>
            <p:nvSpPr>
              <p:cNvPr id="683093" name="Freeform 85"/>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FF9966"/>
              </a:solidFill>
              <a:ln w="19050" cmpd="sng">
                <a:solidFill>
                  <a:srgbClr val="CC3300"/>
                </a:solidFill>
                <a:round/>
                <a:headEnd type="none" w="med" len="med"/>
                <a:tailEnd type="none" w="med" len="med"/>
              </a:ln>
            </p:spPr>
            <p:txBody>
              <a:bodyPr/>
              <a:lstStyle/>
              <a:p>
                <a:endParaRPr lang="ru-RU"/>
              </a:p>
            </p:txBody>
          </p:sp>
          <p:sp>
            <p:nvSpPr>
              <p:cNvPr id="683094" name="Freeform 86"/>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FF9966"/>
              </a:solidFill>
              <a:ln w="19050" cmpd="sng">
                <a:solidFill>
                  <a:srgbClr val="CC3300"/>
                </a:solidFill>
                <a:round/>
                <a:headEnd type="none" w="med" len="med"/>
                <a:tailEnd type="none" w="med" len="med"/>
              </a:ln>
            </p:spPr>
            <p:txBody>
              <a:bodyPr/>
              <a:lstStyle/>
              <a:p>
                <a:endParaRPr lang="ru-RU"/>
              </a:p>
            </p:txBody>
          </p:sp>
          <p:sp>
            <p:nvSpPr>
              <p:cNvPr id="683095" name="Freeform 87"/>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FF9966"/>
              </a:solidFill>
              <a:ln w="19050" cmpd="sng">
                <a:solidFill>
                  <a:srgbClr val="CC3300"/>
                </a:solidFill>
                <a:round/>
                <a:headEnd type="none" w="med" len="med"/>
                <a:tailEnd type="none" w="med" len="med"/>
              </a:ln>
            </p:spPr>
            <p:txBody>
              <a:bodyPr/>
              <a:lstStyle/>
              <a:p>
                <a:endParaRPr lang="ru-RU"/>
              </a:p>
            </p:txBody>
          </p:sp>
        </p:grpSp>
        <p:grpSp>
          <p:nvGrpSpPr>
            <p:cNvPr id="683096" name="Group 88"/>
            <p:cNvGrpSpPr>
              <a:grpSpLocks/>
            </p:cNvGrpSpPr>
            <p:nvPr/>
          </p:nvGrpSpPr>
          <p:grpSpPr bwMode="auto">
            <a:xfrm flipH="1">
              <a:off x="3737" y="597"/>
              <a:ext cx="428" cy="779"/>
              <a:chOff x="2194" y="8820"/>
              <a:chExt cx="899" cy="1344"/>
            </a:xfrm>
          </p:grpSpPr>
          <p:sp>
            <p:nvSpPr>
              <p:cNvPr id="683097" name="Freeform 89"/>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FF9966"/>
              </a:solidFill>
              <a:ln w="19050" cmpd="sng">
                <a:solidFill>
                  <a:srgbClr val="CC3300"/>
                </a:solidFill>
                <a:prstDash val="solid"/>
                <a:round/>
                <a:headEnd/>
                <a:tailEnd/>
              </a:ln>
            </p:spPr>
            <p:txBody>
              <a:bodyPr/>
              <a:lstStyle/>
              <a:p>
                <a:endParaRPr lang="ru-RU"/>
              </a:p>
            </p:txBody>
          </p:sp>
          <p:sp>
            <p:nvSpPr>
              <p:cNvPr id="683098" name="Freeform 90"/>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FF9966"/>
              </a:solidFill>
              <a:ln w="19050" cmpd="sng">
                <a:solidFill>
                  <a:srgbClr val="CC3300"/>
                </a:solidFill>
                <a:prstDash val="solid"/>
                <a:round/>
                <a:headEnd/>
                <a:tailEnd/>
              </a:ln>
            </p:spPr>
            <p:txBody>
              <a:bodyPr/>
              <a:lstStyle/>
              <a:p>
                <a:endParaRPr lang="ru-RU"/>
              </a:p>
            </p:txBody>
          </p:sp>
          <p:sp>
            <p:nvSpPr>
              <p:cNvPr id="683099" name="Freeform 91"/>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FF9966"/>
              </a:solidFill>
              <a:ln w="19050" cmpd="sng">
                <a:solidFill>
                  <a:srgbClr val="CC3300"/>
                </a:solidFill>
                <a:prstDash val="solid"/>
                <a:round/>
                <a:headEnd/>
                <a:tailEnd/>
              </a:ln>
            </p:spPr>
            <p:txBody>
              <a:bodyPr/>
              <a:lstStyle/>
              <a:p>
                <a:endParaRPr lang="ru-RU"/>
              </a:p>
            </p:txBody>
          </p:sp>
          <p:sp>
            <p:nvSpPr>
              <p:cNvPr id="683100" name="Freeform 92"/>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FF9966"/>
              </a:solidFill>
              <a:ln w="19050" cmpd="sng">
                <a:solidFill>
                  <a:srgbClr val="CC3300"/>
                </a:solidFill>
                <a:prstDash val="solid"/>
                <a:round/>
                <a:headEnd/>
                <a:tailEnd/>
              </a:ln>
            </p:spPr>
            <p:txBody>
              <a:bodyPr/>
              <a:lstStyle/>
              <a:p>
                <a:endParaRPr lang="ru-RU"/>
              </a:p>
            </p:txBody>
          </p:sp>
          <p:sp>
            <p:nvSpPr>
              <p:cNvPr id="683101" name="Freeform 93"/>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FF9966"/>
              </a:solidFill>
              <a:ln w="19050" cmpd="sng">
                <a:solidFill>
                  <a:srgbClr val="CC3300"/>
                </a:solidFill>
                <a:prstDash val="solid"/>
                <a:round/>
                <a:headEnd/>
                <a:tailEnd/>
              </a:ln>
            </p:spPr>
            <p:txBody>
              <a:bodyPr/>
              <a:lstStyle/>
              <a:p>
                <a:endParaRPr lang="ru-RU"/>
              </a:p>
            </p:txBody>
          </p:sp>
          <p:sp>
            <p:nvSpPr>
              <p:cNvPr id="683102" name="Freeform 94"/>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FF9966"/>
              </a:solidFill>
              <a:ln w="19050" cmpd="sng">
                <a:solidFill>
                  <a:srgbClr val="CC3300"/>
                </a:solidFill>
                <a:prstDash val="solid"/>
                <a:round/>
                <a:headEnd/>
                <a:tailEnd/>
              </a:ln>
            </p:spPr>
            <p:txBody>
              <a:bodyPr/>
              <a:lstStyle/>
              <a:p>
                <a:endParaRPr lang="ru-RU"/>
              </a:p>
            </p:txBody>
          </p:sp>
          <p:sp>
            <p:nvSpPr>
              <p:cNvPr id="683103" name="Freeform 95"/>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FF9966"/>
              </a:solidFill>
              <a:ln w="19050" cmpd="sng">
                <a:solidFill>
                  <a:srgbClr val="CC3300"/>
                </a:solidFill>
                <a:prstDash val="solid"/>
                <a:round/>
                <a:headEnd/>
                <a:tailEnd/>
              </a:ln>
            </p:spPr>
            <p:txBody>
              <a:bodyPr/>
              <a:lstStyle/>
              <a:p>
                <a:endParaRPr lang="ru-RU"/>
              </a:p>
            </p:txBody>
          </p:sp>
          <p:sp>
            <p:nvSpPr>
              <p:cNvPr id="683104" name="Freeform 96"/>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FF9966"/>
              </a:solidFill>
              <a:ln w="19050" cmpd="sng">
                <a:solidFill>
                  <a:srgbClr val="CC3300"/>
                </a:solidFill>
                <a:prstDash val="solid"/>
                <a:round/>
                <a:headEnd/>
                <a:tailEnd/>
              </a:ln>
            </p:spPr>
            <p:txBody>
              <a:bodyPr/>
              <a:lstStyle/>
              <a:p>
                <a:endParaRPr lang="ru-RU"/>
              </a:p>
            </p:txBody>
          </p:sp>
          <p:sp>
            <p:nvSpPr>
              <p:cNvPr id="683105" name="Freeform 97"/>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FF9966"/>
              </a:solidFill>
              <a:ln w="19050" cmpd="sng">
                <a:solidFill>
                  <a:srgbClr val="CC3300"/>
                </a:solidFill>
                <a:round/>
                <a:headEnd/>
                <a:tailEnd/>
              </a:ln>
            </p:spPr>
            <p:txBody>
              <a:bodyPr/>
              <a:lstStyle/>
              <a:p>
                <a:endParaRPr lang="ru-RU"/>
              </a:p>
            </p:txBody>
          </p:sp>
          <p:sp>
            <p:nvSpPr>
              <p:cNvPr id="683106" name="Freeform 98"/>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FF9966"/>
              </a:solidFill>
              <a:ln w="19050" cmpd="sng">
                <a:solidFill>
                  <a:srgbClr val="CC3300"/>
                </a:solidFill>
                <a:prstDash val="solid"/>
                <a:round/>
                <a:headEnd/>
                <a:tailEnd/>
              </a:ln>
            </p:spPr>
            <p:txBody>
              <a:bodyPr/>
              <a:lstStyle/>
              <a:p>
                <a:endParaRPr lang="ru-RU"/>
              </a:p>
            </p:txBody>
          </p:sp>
          <p:sp>
            <p:nvSpPr>
              <p:cNvPr id="683107" name="Freeform 99"/>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FF9966"/>
              </a:solidFill>
              <a:ln w="19050" cmpd="sng">
                <a:solidFill>
                  <a:srgbClr val="CC3300"/>
                </a:solidFill>
                <a:round/>
                <a:headEnd type="none" w="med" len="med"/>
                <a:tailEnd type="none" w="med" len="med"/>
              </a:ln>
            </p:spPr>
            <p:txBody>
              <a:bodyPr/>
              <a:lstStyle/>
              <a:p>
                <a:endParaRPr lang="ru-RU"/>
              </a:p>
            </p:txBody>
          </p:sp>
          <p:sp>
            <p:nvSpPr>
              <p:cNvPr id="683108" name="Freeform 100"/>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FF9966"/>
              </a:solidFill>
              <a:ln w="19050" cmpd="sng">
                <a:solidFill>
                  <a:srgbClr val="CC3300"/>
                </a:solidFill>
                <a:round/>
                <a:headEnd type="none" w="med" len="med"/>
                <a:tailEnd type="none" w="med" len="med"/>
              </a:ln>
            </p:spPr>
            <p:txBody>
              <a:bodyPr/>
              <a:lstStyle/>
              <a:p>
                <a:endParaRPr lang="ru-RU"/>
              </a:p>
            </p:txBody>
          </p:sp>
          <p:sp>
            <p:nvSpPr>
              <p:cNvPr id="683109" name="Freeform 101"/>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FF9966"/>
              </a:solidFill>
              <a:ln w="19050" cmpd="sng">
                <a:solidFill>
                  <a:srgbClr val="CC3300"/>
                </a:solidFill>
                <a:round/>
                <a:headEnd type="none" w="med" len="med"/>
                <a:tailEnd type="none" w="med" len="med"/>
              </a:ln>
            </p:spPr>
            <p:txBody>
              <a:bodyPr/>
              <a:lstStyle/>
              <a:p>
                <a:endParaRPr lang="ru-RU"/>
              </a:p>
            </p:txBody>
          </p:sp>
        </p:grpSp>
        <p:grpSp>
          <p:nvGrpSpPr>
            <p:cNvPr id="683110" name="Group 102"/>
            <p:cNvGrpSpPr>
              <a:grpSpLocks/>
            </p:cNvGrpSpPr>
            <p:nvPr/>
          </p:nvGrpSpPr>
          <p:grpSpPr bwMode="auto">
            <a:xfrm flipH="1">
              <a:off x="528" y="1379"/>
              <a:ext cx="429" cy="779"/>
              <a:chOff x="2194" y="8820"/>
              <a:chExt cx="899" cy="1344"/>
            </a:xfrm>
          </p:grpSpPr>
          <p:sp>
            <p:nvSpPr>
              <p:cNvPr id="683111" name="Freeform 103"/>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CCFF33"/>
              </a:solidFill>
              <a:ln w="19050" cmpd="sng">
                <a:solidFill>
                  <a:srgbClr val="009900"/>
                </a:solidFill>
                <a:prstDash val="solid"/>
                <a:round/>
                <a:headEnd/>
                <a:tailEnd/>
              </a:ln>
            </p:spPr>
            <p:txBody>
              <a:bodyPr/>
              <a:lstStyle/>
              <a:p>
                <a:endParaRPr lang="ru-RU"/>
              </a:p>
            </p:txBody>
          </p:sp>
          <p:sp>
            <p:nvSpPr>
              <p:cNvPr id="683112" name="Freeform 104"/>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CCFF33"/>
              </a:solidFill>
              <a:ln w="19050" cmpd="sng">
                <a:solidFill>
                  <a:srgbClr val="009900"/>
                </a:solidFill>
                <a:prstDash val="solid"/>
                <a:round/>
                <a:headEnd/>
                <a:tailEnd/>
              </a:ln>
            </p:spPr>
            <p:txBody>
              <a:bodyPr/>
              <a:lstStyle/>
              <a:p>
                <a:endParaRPr lang="ru-RU"/>
              </a:p>
            </p:txBody>
          </p:sp>
          <p:sp>
            <p:nvSpPr>
              <p:cNvPr id="683113" name="Freeform 105"/>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CCFF33"/>
              </a:solidFill>
              <a:ln w="19050" cmpd="sng">
                <a:solidFill>
                  <a:srgbClr val="009900"/>
                </a:solidFill>
                <a:prstDash val="solid"/>
                <a:round/>
                <a:headEnd/>
                <a:tailEnd/>
              </a:ln>
            </p:spPr>
            <p:txBody>
              <a:bodyPr/>
              <a:lstStyle/>
              <a:p>
                <a:endParaRPr lang="ru-RU"/>
              </a:p>
            </p:txBody>
          </p:sp>
          <p:sp>
            <p:nvSpPr>
              <p:cNvPr id="683114" name="Freeform 106"/>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CCFF33"/>
              </a:solidFill>
              <a:ln w="19050" cmpd="sng">
                <a:solidFill>
                  <a:srgbClr val="009900"/>
                </a:solidFill>
                <a:prstDash val="solid"/>
                <a:round/>
                <a:headEnd/>
                <a:tailEnd/>
              </a:ln>
            </p:spPr>
            <p:txBody>
              <a:bodyPr/>
              <a:lstStyle/>
              <a:p>
                <a:endParaRPr lang="ru-RU"/>
              </a:p>
            </p:txBody>
          </p:sp>
          <p:sp>
            <p:nvSpPr>
              <p:cNvPr id="683115" name="Freeform 107"/>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CCFF33"/>
              </a:solidFill>
              <a:ln w="19050" cmpd="sng">
                <a:solidFill>
                  <a:srgbClr val="009900"/>
                </a:solidFill>
                <a:prstDash val="solid"/>
                <a:round/>
                <a:headEnd/>
                <a:tailEnd/>
              </a:ln>
            </p:spPr>
            <p:txBody>
              <a:bodyPr/>
              <a:lstStyle/>
              <a:p>
                <a:endParaRPr lang="ru-RU"/>
              </a:p>
            </p:txBody>
          </p:sp>
          <p:sp>
            <p:nvSpPr>
              <p:cNvPr id="683116" name="Freeform 108"/>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33"/>
              </a:solidFill>
              <a:ln w="19050" cmpd="sng">
                <a:solidFill>
                  <a:srgbClr val="009900"/>
                </a:solidFill>
                <a:prstDash val="solid"/>
                <a:round/>
                <a:headEnd/>
                <a:tailEnd/>
              </a:ln>
            </p:spPr>
            <p:txBody>
              <a:bodyPr/>
              <a:lstStyle/>
              <a:p>
                <a:endParaRPr lang="ru-RU"/>
              </a:p>
            </p:txBody>
          </p:sp>
          <p:sp>
            <p:nvSpPr>
              <p:cNvPr id="683117" name="Freeform 109"/>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33"/>
              </a:solidFill>
              <a:ln w="19050" cmpd="sng">
                <a:solidFill>
                  <a:srgbClr val="009900"/>
                </a:solidFill>
                <a:prstDash val="solid"/>
                <a:round/>
                <a:headEnd/>
                <a:tailEnd/>
              </a:ln>
            </p:spPr>
            <p:txBody>
              <a:bodyPr/>
              <a:lstStyle/>
              <a:p>
                <a:endParaRPr lang="ru-RU"/>
              </a:p>
            </p:txBody>
          </p:sp>
          <p:sp>
            <p:nvSpPr>
              <p:cNvPr id="683118" name="Freeform 110"/>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CCFF33"/>
              </a:solidFill>
              <a:ln w="19050" cmpd="sng">
                <a:solidFill>
                  <a:srgbClr val="009900"/>
                </a:solidFill>
                <a:prstDash val="solid"/>
                <a:round/>
                <a:headEnd/>
                <a:tailEnd/>
              </a:ln>
            </p:spPr>
            <p:txBody>
              <a:bodyPr/>
              <a:lstStyle/>
              <a:p>
                <a:endParaRPr lang="ru-RU"/>
              </a:p>
            </p:txBody>
          </p:sp>
          <p:sp>
            <p:nvSpPr>
              <p:cNvPr id="683119" name="Freeform 111"/>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CCFF33"/>
              </a:solidFill>
              <a:ln w="19050" cmpd="sng">
                <a:solidFill>
                  <a:srgbClr val="009900"/>
                </a:solidFill>
                <a:round/>
                <a:headEnd/>
                <a:tailEnd/>
              </a:ln>
            </p:spPr>
            <p:txBody>
              <a:bodyPr/>
              <a:lstStyle/>
              <a:p>
                <a:endParaRPr lang="ru-RU"/>
              </a:p>
            </p:txBody>
          </p:sp>
          <p:sp>
            <p:nvSpPr>
              <p:cNvPr id="683120" name="Freeform 112"/>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CCFF33"/>
              </a:solidFill>
              <a:ln w="19050" cmpd="sng">
                <a:solidFill>
                  <a:srgbClr val="009900"/>
                </a:solidFill>
                <a:prstDash val="solid"/>
                <a:round/>
                <a:headEnd/>
                <a:tailEnd/>
              </a:ln>
            </p:spPr>
            <p:txBody>
              <a:bodyPr/>
              <a:lstStyle/>
              <a:p>
                <a:endParaRPr lang="ru-RU"/>
              </a:p>
            </p:txBody>
          </p:sp>
          <p:sp>
            <p:nvSpPr>
              <p:cNvPr id="683121" name="Freeform 113"/>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CCFF33"/>
              </a:solidFill>
              <a:ln w="19050" cmpd="sng">
                <a:solidFill>
                  <a:srgbClr val="009900"/>
                </a:solidFill>
                <a:round/>
                <a:headEnd type="none" w="med" len="med"/>
                <a:tailEnd type="none" w="med" len="med"/>
              </a:ln>
            </p:spPr>
            <p:txBody>
              <a:bodyPr/>
              <a:lstStyle/>
              <a:p>
                <a:endParaRPr lang="ru-RU"/>
              </a:p>
            </p:txBody>
          </p:sp>
          <p:sp>
            <p:nvSpPr>
              <p:cNvPr id="683122" name="Freeform 114"/>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CCFF33"/>
              </a:solidFill>
              <a:ln w="19050" cmpd="sng">
                <a:solidFill>
                  <a:srgbClr val="009900"/>
                </a:solidFill>
                <a:round/>
                <a:headEnd type="none" w="med" len="med"/>
                <a:tailEnd type="none" w="med" len="med"/>
              </a:ln>
            </p:spPr>
            <p:txBody>
              <a:bodyPr/>
              <a:lstStyle/>
              <a:p>
                <a:endParaRPr lang="ru-RU"/>
              </a:p>
            </p:txBody>
          </p:sp>
          <p:sp>
            <p:nvSpPr>
              <p:cNvPr id="683123" name="Freeform 115"/>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CCFF33"/>
              </a:solidFill>
              <a:ln w="19050" cmpd="sng">
                <a:solidFill>
                  <a:srgbClr val="009900"/>
                </a:solidFill>
                <a:round/>
                <a:headEnd type="none" w="med" len="med"/>
                <a:tailEnd type="none" w="med" len="med"/>
              </a:ln>
            </p:spPr>
            <p:txBody>
              <a:bodyPr/>
              <a:lstStyle/>
              <a:p>
                <a:endParaRPr lang="ru-RU"/>
              </a:p>
            </p:txBody>
          </p:sp>
        </p:grpSp>
        <p:grpSp>
          <p:nvGrpSpPr>
            <p:cNvPr id="683124" name="Group 116"/>
            <p:cNvGrpSpPr>
              <a:grpSpLocks/>
            </p:cNvGrpSpPr>
            <p:nvPr/>
          </p:nvGrpSpPr>
          <p:grpSpPr bwMode="auto">
            <a:xfrm flipH="1">
              <a:off x="1408" y="544"/>
              <a:ext cx="429" cy="779"/>
              <a:chOff x="2194" y="8820"/>
              <a:chExt cx="899" cy="1344"/>
            </a:xfrm>
          </p:grpSpPr>
          <p:sp>
            <p:nvSpPr>
              <p:cNvPr id="683125" name="Freeform 117"/>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FF9966"/>
              </a:solidFill>
              <a:ln w="19050" cmpd="sng">
                <a:solidFill>
                  <a:srgbClr val="CC3300"/>
                </a:solidFill>
                <a:prstDash val="solid"/>
                <a:round/>
                <a:headEnd/>
                <a:tailEnd/>
              </a:ln>
            </p:spPr>
            <p:txBody>
              <a:bodyPr/>
              <a:lstStyle/>
              <a:p>
                <a:endParaRPr lang="ru-RU"/>
              </a:p>
            </p:txBody>
          </p:sp>
          <p:sp>
            <p:nvSpPr>
              <p:cNvPr id="683126" name="Freeform 118"/>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FF9966"/>
              </a:solidFill>
              <a:ln w="19050" cmpd="sng">
                <a:solidFill>
                  <a:srgbClr val="CC3300"/>
                </a:solidFill>
                <a:prstDash val="solid"/>
                <a:round/>
                <a:headEnd/>
                <a:tailEnd/>
              </a:ln>
            </p:spPr>
            <p:txBody>
              <a:bodyPr/>
              <a:lstStyle/>
              <a:p>
                <a:endParaRPr lang="ru-RU"/>
              </a:p>
            </p:txBody>
          </p:sp>
          <p:sp>
            <p:nvSpPr>
              <p:cNvPr id="683127" name="Freeform 119"/>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FF9966"/>
              </a:solidFill>
              <a:ln w="19050" cmpd="sng">
                <a:solidFill>
                  <a:srgbClr val="CC3300"/>
                </a:solidFill>
                <a:prstDash val="solid"/>
                <a:round/>
                <a:headEnd/>
                <a:tailEnd/>
              </a:ln>
            </p:spPr>
            <p:txBody>
              <a:bodyPr/>
              <a:lstStyle/>
              <a:p>
                <a:endParaRPr lang="ru-RU"/>
              </a:p>
            </p:txBody>
          </p:sp>
          <p:sp>
            <p:nvSpPr>
              <p:cNvPr id="683128" name="Freeform 120"/>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FF9966"/>
              </a:solidFill>
              <a:ln w="19050" cmpd="sng">
                <a:solidFill>
                  <a:srgbClr val="CC3300"/>
                </a:solidFill>
                <a:prstDash val="solid"/>
                <a:round/>
                <a:headEnd/>
                <a:tailEnd/>
              </a:ln>
            </p:spPr>
            <p:txBody>
              <a:bodyPr/>
              <a:lstStyle/>
              <a:p>
                <a:endParaRPr lang="ru-RU"/>
              </a:p>
            </p:txBody>
          </p:sp>
          <p:sp>
            <p:nvSpPr>
              <p:cNvPr id="683129" name="Freeform 121"/>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FF9966"/>
              </a:solidFill>
              <a:ln w="19050" cmpd="sng">
                <a:solidFill>
                  <a:srgbClr val="CC3300"/>
                </a:solidFill>
                <a:prstDash val="solid"/>
                <a:round/>
                <a:headEnd/>
                <a:tailEnd/>
              </a:ln>
            </p:spPr>
            <p:txBody>
              <a:bodyPr/>
              <a:lstStyle/>
              <a:p>
                <a:endParaRPr lang="ru-RU"/>
              </a:p>
            </p:txBody>
          </p:sp>
          <p:sp>
            <p:nvSpPr>
              <p:cNvPr id="683130" name="Freeform 122"/>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FF9966"/>
              </a:solidFill>
              <a:ln w="19050" cmpd="sng">
                <a:solidFill>
                  <a:srgbClr val="CC3300"/>
                </a:solidFill>
                <a:prstDash val="solid"/>
                <a:round/>
                <a:headEnd/>
                <a:tailEnd/>
              </a:ln>
            </p:spPr>
            <p:txBody>
              <a:bodyPr/>
              <a:lstStyle/>
              <a:p>
                <a:endParaRPr lang="ru-RU"/>
              </a:p>
            </p:txBody>
          </p:sp>
          <p:sp>
            <p:nvSpPr>
              <p:cNvPr id="683131" name="Freeform 123"/>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FF9966"/>
              </a:solidFill>
              <a:ln w="19050" cmpd="sng">
                <a:solidFill>
                  <a:srgbClr val="CC3300"/>
                </a:solidFill>
                <a:prstDash val="solid"/>
                <a:round/>
                <a:headEnd/>
                <a:tailEnd/>
              </a:ln>
            </p:spPr>
            <p:txBody>
              <a:bodyPr/>
              <a:lstStyle/>
              <a:p>
                <a:endParaRPr lang="ru-RU"/>
              </a:p>
            </p:txBody>
          </p:sp>
          <p:sp>
            <p:nvSpPr>
              <p:cNvPr id="683132" name="Freeform 124"/>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FF9966"/>
              </a:solidFill>
              <a:ln w="19050" cmpd="sng">
                <a:solidFill>
                  <a:srgbClr val="CC3300"/>
                </a:solidFill>
                <a:prstDash val="solid"/>
                <a:round/>
                <a:headEnd/>
                <a:tailEnd/>
              </a:ln>
            </p:spPr>
            <p:txBody>
              <a:bodyPr/>
              <a:lstStyle/>
              <a:p>
                <a:endParaRPr lang="ru-RU"/>
              </a:p>
            </p:txBody>
          </p:sp>
          <p:sp>
            <p:nvSpPr>
              <p:cNvPr id="683133" name="Freeform 125"/>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FF9966"/>
              </a:solidFill>
              <a:ln w="19050" cmpd="sng">
                <a:solidFill>
                  <a:srgbClr val="CC3300"/>
                </a:solidFill>
                <a:round/>
                <a:headEnd/>
                <a:tailEnd/>
              </a:ln>
            </p:spPr>
            <p:txBody>
              <a:bodyPr/>
              <a:lstStyle/>
              <a:p>
                <a:endParaRPr lang="ru-RU"/>
              </a:p>
            </p:txBody>
          </p:sp>
          <p:sp>
            <p:nvSpPr>
              <p:cNvPr id="683134" name="Freeform 126"/>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FF9966"/>
              </a:solidFill>
              <a:ln w="19050" cmpd="sng">
                <a:solidFill>
                  <a:srgbClr val="CC3300"/>
                </a:solidFill>
                <a:prstDash val="solid"/>
                <a:round/>
                <a:headEnd/>
                <a:tailEnd/>
              </a:ln>
            </p:spPr>
            <p:txBody>
              <a:bodyPr/>
              <a:lstStyle/>
              <a:p>
                <a:endParaRPr lang="ru-RU"/>
              </a:p>
            </p:txBody>
          </p:sp>
          <p:sp>
            <p:nvSpPr>
              <p:cNvPr id="683135" name="Freeform 127"/>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FF9966"/>
              </a:solidFill>
              <a:ln w="19050" cmpd="sng">
                <a:solidFill>
                  <a:srgbClr val="CC3300"/>
                </a:solidFill>
                <a:round/>
                <a:headEnd type="none" w="med" len="med"/>
                <a:tailEnd type="none" w="med" len="med"/>
              </a:ln>
            </p:spPr>
            <p:txBody>
              <a:bodyPr/>
              <a:lstStyle/>
              <a:p>
                <a:endParaRPr lang="ru-RU"/>
              </a:p>
            </p:txBody>
          </p:sp>
          <p:sp>
            <p:nvSpPr>
              <p:cNvPr id="683136" name="Freeform 128"/>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FF9966"/>
              </a:solidFill>
              <a:ln w="19050" cmpd="sng">
                <a:solidFill>
                  <a:srgbClr val="CC3300"/>
                </a:solidFill>
                <a:round/>
                <a:headEnd type="none" w="med" len="med"/>
                <a:tailEnd type="none" w="med" len="med"/>
              </a:ln>
            </p:spPr>
            <p:txBody>
              <a:bodyPr/>
              <a:lstStyle/>
              <a:p>
                <a:endParaRPr lang="ru-RU"/>
              </a:p>
            </p:txBody>
          </p:sp>
          <p:sp>
            <p:nvSpPr>
              <p:cNvPr id="683137" name="Freeform 129"/>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FF9966"/>
              </a:solidFill>
              <a:ln w="19050" cmpd="sng">
                <a:solidFill>
                  <a:srgbClr val="CC3300"/>
                </a:solidFill>
                <a:round/>
                <a:headEnd type="none" w="med" len="med"/>
                <a:tailEnd type="none" w="med" len="med"/>
              </a:ln>
            </p:spPr>
            <p:txBody>
              <a:bodyPr/>
              <a:lstStyle/>
              <a:p>
                <a:endParaRPr lang="ru-RU"/>
              </a:p>
            </p:txBody>
          </p:sp>
        </p:grpSp>
        <p:grpSp>
          <p:nvGrpSpPr>
            <p:cNvPr id="683138" name="Group 130"/>
            <p:cNvGrpSpPr>
              <a:grpSpLocks/>
            </p:cNvGrpSpPr>
            <p:nvPr/>
          </p:nvGrpSpPr>
          <p:grpSpPr bwMode="auto">
            <a:xfrm flipH="1">
              <a:off x="1921" y="1650"/>
              <a:ext cx="428" cy="779"/>
              <a:chOff x="2194" y="8820"/>
              <a:chExt cx="899" cy="1344"/>
            </a:xfrm>
          </p:grpSpPr>
          <p:sp>
            <p:nvSpPr>
              <p:cNvPr id="683139" name="Freeform 131"/>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40" name="Freeform 132"/>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41" name="Freeform 133"/>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chemeClr val="accent1"/>
              </a:solidFill>
              <a:ln w="19050" cmpd="sng">
                <a:solidFill>
                  <a:schemeClr val="accent2"/>
                </a:solidFill>
                <a:prstDash val="solid"/>
                <a:round/>
                <a:headEnd/>
                <a:tailEnd/>
              </a:ln>
            </p:spPr>
            <p:txBody>
              <a:bodyPr/>
              <a:lstStyle/>
              <a:p>
                <a:endParaRPr lang="ru-RU"/>
              </a:p>
            </p:txBody>
          </p:sp>
          <p:sp>
            <p:nvSpPr>
              <p:cNvPr id="683142" name="Freeform 134"/>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43" name="Freeform 135"/>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44" name="Freeform 136"/>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45" name="Freeform 137"/>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46" name="Freeform 138"/>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47" name="Freeform 139"/>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chemeClr val="accent1"/>
              </a:solidFill>
              <a:ln w="19050" cmpd="sng">
                <a:solidFill>
                  <a:schemeClr val="accent2"/>
                </a:solidFill>
                <a:round/>
                <a:headEnd/>
                <a:tailEnd/>
              </a:ln>
            </p:spPr>
            <p:txBody>
              <a:bodyPr/>
              <a:lstStyle/>
              <a:p>
                <a:endParaRPr lang="ru-RU"/>
              </a:p>
            </p:txBody>
          </p:sp>
          <p:sp>
            <p:nvSpPr>
              <p:cNvPr id="683148" name="Freeform 140"/>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chemeClr val="accent1"/>
              </a:solidFill>
              <a:ln w="19050" cmpd="sng">
                <a:solidFill>
                  <a:schemeClr val="accent2"/>
                </a:solidFill>
                <a:prstDash val="solid"/>
                <a:round/>
                <a:headEnd/>
                <a:tailEnd/>
              </a:ln>
            </p:spPr>
            <p:txBody>
              <a:bodyPr/>
              <a:lstStyle/>
              <a:p>
                <a:endParaRPr lang="ru-RU"/>
              </a:p>
            </p:txBody>
          </p:sp>
          <p:sp>
            <p:nvSpPr>
              <p:cNvPr id="683149" name="Freeform 141"/>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sp>
            <p:nvSpPr>
              <p:cNvPr id="683150" name="Freeform 142"/>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sp>
            <p:nvSpPr>
              <p:cNvPr id="683151" name="Freeform 143"/>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grpSp>
        <p:grpSp>
          <p:nvGrpSpPr>
            <p:cNvPr id="683152" name="Group 144"/>
            <p:cNvGrpSpPr>
              <a:grpSpLocks/>
            </p:cNvGrpSpPr>
            <p:nvPr/>
          </p:nvGrpSpPr>
          <p:grpSpPr bwMode="auto">
            <a:xfrm flipH="1">
              <a:off x="1294" y="1440"/>
              <a:ext cx="428" cy="779"/>
              <a:chOff x="2194" y="8820"/>
              <a:chExt cx="899" cy="1344"/>
            </a:xfrm>
          </p:grpSpPr>
          <p:sp>
            <p:nvSpPr>
              <p:cNvPr id="683153" name="Freeform 145"/>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CCFF33"/>
              </a:solidFill>
              <a:ln w="19050" cmpd="sng">
                <a:solidFill>
                  <a:srgbClr val="009900"/>
                </a:solidFill>
                <a:prstDash val="solid"/>
                <a:round/>
                <a:headEnd/>
                <a:tailEnd/>
              </a:ln>
            </p:spPr>
            <p:txBody>
              <a:bodyPr/>
              <a:lstStyle/>
              <a:p>
                <a:endParaRPr lang="ru-RU"/>
              </a:p>
            </p:txBody>
          </p:sp>
          <p:sp>
            <p:nvSpPr>
              <p:cNvPr id="683154" name="Freeform 146"/>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CCFF33"/>
              </a:solidFill>
              <a:ln w="19050" cmpd="sng">
                <a:solidFill>
                  <a:srgbClr val="009900"/>
                </a:solidFill>
                <a:prstDash val="solid"/>
                <a:round/>
                <a:headEnd/>
                <a:tailEnd/>
              </a:ln>
            </p:spPr>
            <p:txBody>
              <a:bodyPr/>
              <a:lstStyle/>
              <a:p>
                <a:endParaRPr lang="ru-RU"/>
              </a:p>
            </p:txBody>
          </p:sp>
          <p:sp>
            <p:nvSpPr>
              <p:cNvPr id="683155" name="Freeform 147"/>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CCFF33"/>
              </a:solidFill>
              <a:ln w="19050" cmpd="sng">
                <a:solidFill>
                  <a:srgbClr val="009900"/>
                </a:solidFill>
                <a:prstDash val="solid"/>
                <a:round/>
                <a:headEnd/>
                <a:tailEnd/>
              </a:ln>
            </p:spPr>
            <p:txBody>
              <a:bodyPr/>
              <a:lstStyle/>
              <a:p>
                <a:endParaRPr lang="ru-RU"/>
              </a:p>
            </p:txBody>
          </p:sp>
          <p:sp>
            <p:nvSpPr>
              <p:cNvPr id="683156" name="Freeform 148"/>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CCFF33"/>
              </a:solidFill>
              <a:ln w="19050" cmpd="sng">
                <a:solidFill>
                  <a:srgbClr val="009900"/>
                </a:solidFill>
                <a:prstDash val="solid"/>
                <a:round/>
                <a:headEnd/>
                <a:tailEnd/>
              </a:ln>
            </p:spPr>
            <p:txBody>
              <a:bodyPr/>
              <a:lstStyle/>
              <a:p>
                <a:endParaRPr lang="ru-RU"/>
              </a:p>
            </p:txBody>
          </p:sp>
          <p:sp>
            <p:nvSpPr>
              <p:cNvPr id="683157" name="Freeform 149"/>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CCFF33"/>
              </a:solidFill>
              <a:ln w="19050" cmpd="sng">
                <a:solidFill>
                  <a:srgbClr val="009900"/>
                </a:solidFill>
                <a:prstDash val="solid"/>
                <a:round/>
                <a:headEnd/>
                <a:tailEnd/>
              </a:ln>
            </p:spPr>
            <p:txBody>
              <a:bodyPr/>
              <a:lstStyle/>
              <a:p>
                <a:endParaRPr lang="ru-RU"/>
              </a:p>
            </p:txBody>
          </p:sp>
          <p:sp>
            <p:nvSpPr>
              <p:cNvPr id="683158" name="Freeform 150"/>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33"/>
              </a:solidFill>
              <a:ln w="19050" cmpd="sng">
                <a:solidFill>
                  <a:srgbClr val="009900"/>
                </a:solidFill>
                <a:prstDash val="solid"/>
                <a:round/>
                <a:headEnd/>
                <a:tailEnd/>
              </a:ln>
            </p:spPr>
            <p:txBody>
              <a:bodyPr/>
              <a:lstStyle/>
              <a:p>
                <a:endParaRPr lang="ru-RU"/>
              </a:p>
            </p:txBody>
          </p:sp>
          <p:sp>
            <p:nvSpPr>
              <p:cNvPr id="683159" name="Freeform 151"/>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33"/>
              </a:solidFill>
              <a:ln w="19050" cmpd="sng">
                <a:solidFill>
                  <a:srgbClr val="009900"/>
                </a:solidFill>
                <a:prstDash val="solid"/>
                <a:round/>
                <a:headEnd/>
                <a:tailEnd/>
              </a:ln>
            </p:spPr>
            <p:txBody>
              <a:bodyPr/>
              <a:lstStyle/>
              <a:p>
                <a:endParaRPr lang="ru-RU"/>
              </a:p>
            </p:txBody>
          </p:sp>
          <p:sp>
            <p:nvSpPr>
              <p:cNvPr id="683160" name="Freeform 152"/>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CCFF33"/>
              </a:solidFill>
              <a:ln w="19050" cmpd="sng">
                <a:solidFill>
                  <a:srgbClr val="009900"/>
                </a:solidFill>
                <a:prstDash val="solid"/>
                <a:round/>
                <a:headEnd/>
                <a:tailEnd/>
              </a:ln>
            </p:spPr>
            <p:txBody>
              <a:bodyPr/>
              <a:lstStyle/>
              <a:p>
                <a:endParaRPr lang="ru-RU"/>
              </a:p>
            </p:txBody>
          </p:sp>
          <p:sp>
            <p:nvSpPr>
              <p:cNvPr id="683161" name="Freeform 153"/>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CCFF33"/>
              </a:solidFill>
              <a:ln w="19050" cmpd="sng">
                <a:solidFill>
                  <a:srgbClr val="009900"/>
                </a:solidFill>
                <a:round/>
                <a:headEnd/>
                <a:tailEnd/>
              </a:ln>
            </p:spPr>
            <p:txBody>
              <a:bodyPr/>
              <a:lstStyle/>
              <a:p>
                <a:endParaRPr lang="ru-RU"/>
              </a:p>
            </p:txBody>
          </p:sp>
          <p:sp>
            <p:nvSpPr>
              <p:cNvPr id="683162" name="Freeform 154"/>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CCFF33"/>
              </a:solidFill>
              <a:ln w="19050" cmpd="sng">
                <a:solidFill>
                  <a:srgbClr val="009900"/>
                </a:solidFill>
                <a:prstDash val="solid"/>
                <a:round/>
                <a:headEnd/>
                <a:tailEnd/>
              </a:ln>
            </p:spPr>
            <p:txBody>
              <a:bodyPr/>
              <a:lstStyle/>
              <a:p>
                <a:endParaRPr lang="ru-RU"/>
              </a:p>
            </p:txBody>
          </p:sp>
          <p:sp>
            <p:nvSpPr>
              <p:cNvPr id="683163" name="Freeform 155"/>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CCFF33"/>
              </a:solidFill>
              <a:ln w="19050" cmpd="sng">
                <a:solidFill>
                  <a:srgbClr val="009900"/>
                </a:solidFill>
                <a:round/>
                <a:headEnd type="none" w="med" len="med"/>
                <a:tailEnd type="none" w="med" len="med"/>
              </a:ln>
            </p:spPr>
            <p:txBody>
              <a:bodyPr/>
              <a:lstStyle/>
              <a:p>
                <a:endParaRPr lang="ru-RU"/>
              </a:p>
            </p:txBody>
          </p:sp>
          <p:sp>
            <p:nvSpPr>
              <p:cNvPr id="683164" name="Freeform 156"/>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CCFF33"/>
              </a:solidFill>
              <a:ln w="19050" cmpd="sng">
                <a:solidFill>
                  <a:srgbClr val="009900"/>
                </a:solidFill>
                <a:round/>
                <a:headEnd type="none" w="med" len="med"/>
                <a:tailEnd type="none" w="med" len="med"/>
              </a:ln>
            </p:spPr>
            <p:txBody>
              <a:bodyPr/>
              <a:lstStyle/>
              <a:p>
                <a:endParaRPr lang="ru-RU"/>
              </a:p>
            </p:txBody>
          </p:sp>
          <p:sp>
            <p:nvSpPr>
              <p:cNvPr id="683165" name="Freeform 157"/>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CCFF33"/>
              </a:solidFill>
              <a:ln w="19050" cmpd="sng">
                <a:solidFill>
                  <a:srgbClr val="009900"/>
                </a:solidFill>
                <a:round/>
                <a:headEnd type="none" w="med" len="med"/>
                <a:tailEnd type="none" w="med" len="med"/>
              </a:ln>
            </p:spPr>
            <p:txBody>
              <a:bodyPr/>
              <a:lstStyle/>
              <a:p>
                <a:endParaRPr lang="ru-RU"/>
              </a:p>
            </p:txBody>
          </p:sp>
        </p:grpSp>
        <p:grpSp>
          <p:nvGrpSpPr>
            <p:cNvPr id="683166" name="Group 158"/>
            <p:cNvGrpSpPr>
              <a:grpSpLocks/>
            </p:cNvGrpSpPr>
            <p:nvPr/>
          </p:nvGrpSpPr>
          <p:grpSpPr bwMode="auto">
            <a:xfrm flipH="1">
              <a:off x="3122" y="1262"/>
              <a:ext cx="428" cy="779"/>
              <a:chOff x="2194" y="8820"/>
              <a:chExt cx="899" cy="1344"/>
            </a:xfrm>
          </p:grpSpPr>
          <p:sp>
            <p:nvSpPr>
              <p:cNvPr id="683167" name="Freeform 159"/>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68" name="Freeform 160"/>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69" name="Freeform 161"/>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chemeClr val="accent1"/>
              </a:solidFill>
              <a:ln w="19050" cmpd="sng">
                <a:solidFill>
                  <a:schemeClr val="accent2"/>
                </a:solidFill>
                <a:prstDash val="solid"/>
                <a:round/>
                <a:headEnd/>
                <a:tailEnd/>
              </a:ln>
            </p:spPr>
            <p:txBody>
              <a:bodyPr/>
              <a:lstStyle/>
              <a:p>
                <a:endParaRPr lang="ru-RU"/>
              </a:p>
            </p:txBody>
          </p:sp>
          <p:sp>
            <p:nvSpPr>
              <p:cNvPr id="683170" name="Freeform 162"/>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71" name="Freeform 163"/>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72" name="Freeform 164"/>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73" name="Freeform 165"/>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74" name="Freeform 166"/>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75" name="Freeform 167"/>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chemeClr val="accent1"/>
              </a:solidFill>
              <a:ln w="19050" cmpd="sng">
                <a:solidFill>
                  <a:schemeClr val="accent2"/>
                </a:solidFill>
                <a:round/>
                <a:headEnd/>
                <a:tailEnd/>
              </a:ln>
            </p:spPr>
            <p:txBody>
              <a:bodyPr/>
              <a:lstStyle/>
              <a:p>
                <a:endParaRPr lang="ru-RU"/>
              </a:p>
            </p:txBody>
          </p:sp>
          <p:sp>
            <p:nvSpPr>
              <p:cNvPr id="683176" name="Freeform 168"/>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chemeClr val="accent1"/>
              </a:solidFill>
              <a:ln w="19050" cmpd="sng">
                <a:solidFill>
                  <a:schemeClr val="accent2"/>
                </a:solidFill>
                <a:prstDash val="solid"/>
                <a:round/>
                <a:headEnd/>
                <a:tailEnd/>
              </a:ln>
            </p:spPr>
            <p:txBody>
              <a:bodyPr/>
              <a:lstStyle/>
              <a:p>
                <a:endParaRPr lang="ru-RU"/>
              </a:p>
            </p:txBody>
          </p:sp>
          <p:sp>
            <p:nvSpPr>
              <p:cNvPr id="683177" name="Freeform 169"/>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sp>
            <p:nvSpPr>
              <p:cNvPr id="683178" name="Freeform 170"/>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sp>
            <p:nvSpPr>
              <p:cNvPr id="683179" name="Freeform 171"/>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grpSp>
        <p:grpSp>
          <p:nvGrpSpPr>
            <p:cNvPr id="683180" name="Group 172"/>
            <p:cNvGrpSpPr>
              <a:grpSpLocks/>
            </p:cNvGrpSpPr>
            <p:nvPr/>
          </p:nvGrpSpPr>
          <p:grpSpPr bwMode="auto">
            <a:xfrm flipH="1">
              <a:off x="2959" y="2057"/>
              <a:ext cx="428" cy="779"/>
              <a:chOff x="2194" y="8820"/>
              <a:chExt cx="899" cy="1344"/>
            </a:xfrm>
          </p:grpSpPr>
          <p:sp>
            <p:nvSpPr>
              <p:cNvPr id="683181" name="Freeform 173"/>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CCFF99"/>
              </a:solidFill>
              <a:ln w="19050" cmpd="sng">
                <a:solidFill>
                  <a:srgbClr val="808000"/>
                </a:solidFill>
                <a:prstDash val="solid"/>
                <a:round/>
                <a:headEnd/>
                <a:tailEnd/>
              </a:ln>
            </p:spPr>
            <p:txBody>
              <a:bodyPr/>
              <a:lstStyle/>
              <a:p>
                <a:endParaRPr lang="ru-RU"/>
              </a:p>
            </p:txBody>
          </p:sp>
          <p:sp>
            <p:nvSpPr>
              <p:cNvPr id="683182" name="Freeform 174"/>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CCFF99"/>
              </a:solidFill>
              <a:ln w="19050" cmpd="sng">
                <a:solidFill>
                  <a:srgbClr val="808000"/>
                </a:solidFill>
                <a:prstDash val="solid"/>
                <a:round/>
                <a:headEnd/>
                <a:tailEnd/>
              </a:ln>
            </p:spPr>
            <p:txBody>
              <a:bodyPr/>
              <a:lstStyle/>
              <a:p>
                <a:endParaRPr lang="ru-RU"/>
              </a:p>
            </p:txBody>
          </p:sp>
          <p:sp>
            <p:nvSpPr>
              <p:cNvPr id="683183" name="Freeform 175"/>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CCFF99"/>
              </a:solidFill>
              <a:ln w="19050" cmpd="sng">
                <a:solidFill>
                  <a:srgbClr val="808000"/>
                </a:solidFill>
                <a:prstDash val="solid"/>
                <a:round/>
                <a:headEnd/>
                <a:tailEnd/>
              </a:ln>
            </p:spPr>
            <p:txBody>
              <a:bodyPr/>
              <a:lstStyle/>
              <a:p>
                <a:endParaRPr lang="ru-RU"/>
              </a:p>
            </p:txBody>
          </p:sp>
          <p:sp>
            <p:nvSpPr>
              <p:cNvPr id="683184" name="Freeform 176"/>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CCFF99"/>
              </a:solidFill>
              <a:ln w="19050" cmpd="sng">
                <a:solidFill>
                  <a:srgbClr val="808000"/>
                </a:solidFill>
                <a:prstDash val="solid"/>
                <a:round/>
                <a:headEnd/>
                <a:tailEnd/>
              </a:ln>
            </p:spPr>
            <p:txBody>
              <a:bodyPr/>
              <a:lstStyle/>
              <a:p>
                <a:endParaRPr lang="ru-RU"/>
              </a:p>
            </p:txBody>
          </p:sp>
          <p:sp>
            <p:nvSpPr>
              <p:cNvPr id="683185" name="Freeform 177"/>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CCFF99"/>
              </a:solidFill>
              <a:ln w="19050" cmpd="sng">
                <a:solidFill>
                  <a:srgbClr val="808000"/>
                </a:solidFill>
                <a:prstDash val="solid"/>
                <a:round/>
                <a:headEnd/>
                <a:tailEnd/>
              </a:ln>
            </p:spPr>
            <p:txBody>
              <a:bodyPr/>
              <a:lstStyle/>
              <a:p>
                <a:endParaRPr lang="ru-RU"/>
              </a:p>
            </p:txBody>
          </p:sp>
          <p:sp>
            <p:nvSpPr>
              <p:cNvPr id="683186" name="Freeform 178"/>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19050" cmpd="sng">
                <a:solidFill>
                  <a:srgbClr val="808000"/>
                </a:solidFill>
                <a:prstDash val="solid"/>
                <a:round/>
                <a:headEnd/>
                <a:tailEnd/>
              </a:ln>
            </p:spPr>
            <p:txBody>
              <a:bodyPr/>
              <a:lstStyle/>
              <a:p>
                <a:endParaRPr lang="ru-RU"/>
              </a:p>
            </p:txBody>
          </p:sp>
          <p:sp>
            <p:nvSpPr>
              <p:cNvPr id="683187" name="Freeform 179"/>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19050" cmpd="sng">
                <a:solidFill>
                  <a:srgbClr val="808000"/>
                </a:solidFill>
                <a:prstDash val="solid"/>
                <a:round/>
                <a:headEnd/>
                <a:tailEnd/>
              </a:ln>
            </p:spPr>
            <p:txBody>
              <a:bodyPr/>
              <a:lstStyle/>
              <a:p>
                <a:endParaRPr lang="ru-RU"/>
              </a:p>
            </p:txBody>
          </p:sp>
          <p:sp>
            <p:nvSpPr>
              <p:cNvPr id="683188" name="Freeform 180"/>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CCFF99"/>
              </a:solidFill>
              <a:ln w="19050" cmpd="sng">
                <a:solidFill>
                  <a:srgbClr val="808000"/>
                </a:solidFill>
                <a:prstDash val="solid"/>
                <a:round/>
                <a:headEnd/>
                <a:tailEnd/>
              </a:ln>
            </p:spPr>
            <p:txBody>
              <a:bodyPr/>
              <a:lstStyle/>
              <a:p>
                <a:endParaRPr lang="ru-RU"/>
              </a:p>
            </p:txBody>
          </p:sp>
          <p:sp>
            <p:nvSpPr>
              <p:cNvPr id="683189" name="Freeform 181"/>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CCFF99"/>
              </a:solidFill>
              <a:ln w="19050" cmpd="sng">
                <a:solidFill>
                  <a:srgbClr val="808000"/>
                </a:solidFill>
                <a:round/>
                <a:headEnd/>
                <a:tailEnd/>
              </a:ln>
            </p:spPr>
            <p:txBody>
              <a:bodyPr/>
              <a:lstStyle/>
              <a:p>
                <a:endParaRPr lang="ru-RU"/>
              </a:p>
            </p:txBody>
          </p:sp>
          <p:sp>
            <p:nvSpPr>
              <p:cNvPr id="683190" name="Freeform 182"/>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CCFF99"/>
              </a:solidFill>
              <a:ln w="19050" cmpd="sng">
                <a:solidFill>
                  <a:srgbClr val="808000"/>
                </a:solidFill>
                <a:prstDash val="solid"/>
                <a:round/>
                <a:headEnd/>
                <a:tailEnd/>
              </a:ln>
            </p:spPr>
            <p:txBody>
              <a:bodyPr/>
              <a:lstStyle/>
              <a:p>
                <a:endParaRPr lang="ru-RU"/>
              </a:p>
            </p:txBody>
          </p:sp>
          <p:sp>
            <p:nvSpPr>
              <p:cNvPr id="683191" name="Freeform 183"/>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CCFF99"/>
              </a:solidFill>
              <a:ln w="19050" cmpd="sng">
                <a:solidFill>
                  <a:srgbClr val="808000"/>
                </a:solidFill>
                <a:round/>
                <a:headEnd type="none" w="med" len="med"/>
                <a:tailEnd type="none" w="med" len="med"/>
              </a:ln>
            </p:spPr>
            <p:txBody>
              <a:bodyPr/>
              <a:lstStyle/>
              <a:p>
                <a:endParaRPr lang="ru-RU"/>
              </a:p>
            </p:txBody>
          </p:sp>
          <p:sp>
            <p:nvSpPr>
              <p:cNvPr id="683192" name="Freeform 184"/>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CCFF99"/>
              </a:solidFill>
              <a:ln w="19050" cmpd="sng">
                <a:solidFill>
                  <a:srgbClr val="808000"/>
                </a:solidFill>
                <a:round/>
                <a:headEnd type="none" w="med" len="med"/>
                <a:tailEnd type="none" w="med" len="med"/>
              </a:ln>
            </p:spPr>
            <p:txBody>
              <a:bodyPr/>
              <a:lstStyle/>
              <a:p>
                <a:endParaRPr lang="ru-RU"/>
              </a:p>
            </p:txBody>
          </p:sp>
          <p:sp>
            <p:nvSpPr>
              <p:cNvPr id="683193" name="Freeform 185"/>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CCFF99"/>
              </a:solidFill>
              <a:ln w="19050" cmpd="sng">
                <a:solidFill>
                  <a:srgbClr val="808000"/>
                </a:solidFill>
                <a:round/>
                <a:headEnd type="none" w="med" len="med"/>
                <a:tailEnd type="none" w="med" len="med"/>
              </a:ln>
            </p:spPr>
            <p:txBody>
              <a:bodyPr/>
              <a:lstStyle/>
              <a:p>
                <a:endParaRPr lang="ru-RU"/>
              </a:p>
            </p:txBody>
          </p:sp>
        </p:grpSp>
        <p:grpSp>
          <p:nvGrpSpPr>
            <p:cNvPr id="683194" name="Group 186"/>
            <p:cNvGrpSpPr>
              <a:grpSpLocks/>
            </p:cNvGrpSpPr>
            <p:nvPr/>
          </p:nvGrpSpPr>
          <p:grpSpPr bwMode="auto">
            <a:xfrm flipH="1">
              <a:off x="3815" y="1695"/>
              <a:ext cx="429" cy="779"/>
              <a:chOff x="2194" y="8820"/>
              <a:chExt cx="899" cy="1344"/>
            </a:xfrm>
          </p:grpSpPr>
          <p:sp>
            <p:nvSpPr>
              <p:cNvPr id="683195" name="Freeform 187"/>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96" name="Freeform 188"/>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97" name="Freeform 189"/>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chemeClr val="accent1"/>
              </a:solidFill>
              <a:ln w="19050" cmpd="sng">
                <a:solidFill>
                  <a:schemeClr val="accent2"/>
                </a:solidFill>
                <a:prstDash val="solid"/>
                <a:round/>
                <a:headEnd/>
                <a:tailEnd/>
              </a:ln>
            </p:spPr>
            <p:txBody>
              <a:bodyPr/>
              <a:lstStyle/>
              <a:p>
                <a:endParaRPr lang="ru-RU"/>
              </a:p>
            </p:txBody>
          </p:sp>
          <p:sp>
            <p:nvSpPr>
              <p:cNvPr id="683198" name="Freeform 190"/>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199" name="Freeform 191"/>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200" name="Freeform 192"/>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201" name="Freeform 193"/>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202" name="Freeform 194"/>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chemeClr val="accent1"/>
              </a:solidFill>
              <a:ln w="19050" cmpd="sng">
                <a:solidFill>
                  <a:schemeClr val="accent2"/>
                </a:solidFill>
                <a:prstDash val="solid"/>
                <a:round/>
                <a:headEnd/>
                <a:tailEnd/>
              </a:ln>
            </p:spPr>
            <p:txBody>
              <a:bodyPr/>
              <a:lstStyle/>
              <a:p>
                <a:endParaRPr lang="ru-RU"/>
              </a:p>
            </p:txBody>
          </p:sp>
          <p:sp>
            <p:nvSpPr>
              <p:cNvPr id="683203" name="Freeform 195"/>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chemeClr val="accent1"/>
              </a:solidFill>
              <a:ln w="19050" cmpd="sng">
                <a:solidFill>
                  <a:schemeClr val="accent2"/>
                </a:solidFill>
                <a:round/>
                <a:headEnd/>
                <a:tailEnd/>
              </a:ln>
            </p:spPr>
            <p:txBody>
              <a:bodyPr/>
              <a:lstStyle/>
              <a:p>
                <a:endParaRPr lang="ru-RU"/>
              </a:p>
            </p:txBody>
          </p:sp>
          <p:sp>
            <p:nvSpPr>
              <p:cNvPr id="683204" name="Freeform 196"/>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chemeClr val="accent1"/>
              </a:solidFill>
              <a:ln w="19050" cmpd="sng">
                <a:solidFill>
                  <a:schemeClr val="accent2"/>
                </a:solidFill>
                <a:prstDash val="solid"/>
                <a:round/>
                <a:headEnd/>
                <a:tailEnd/>
              </a:ln>
            </p:spPr>
            <p:txBody>
              <a:bodyPr/>
              <a:lstStyle/>
              <a:p>
                <a:endParaRPr lang="ru-RU"/>
              </a:p>
            </p:txBody>
          </p:sp>
          <p:sp>
            <p:nvSpPr>
              <p:cNvPr id="683205" name="Freeform 197"/>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sp>
            <p:nvSpPr>
              <p:cNvPr id="683206" name="Freeform 198"/>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sp>
            <p:nvSpPr>
              <p:cNvPr id="683207" name="Freeform 199"/>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chemeClr val="accent1"/>
              </a:solidFill>
              <a:ln w="19050" cmpd="sng">
                <a:solidFill>
                  <a:schemeClr val="accent2"/>
                </a:solidFill>
                <a:round/>
                <a:headEnd type="none" w="med" len="med"/>
                <a:tailEnd type="none" w="med" len="med"/>
              </a:ln>
            </p:spPr>
            <p:txBody>
              <a:bodyPr/>
              <a:lstStyle/>
              <a:p>
                <a:endParaRPr lang="ru-RU"/>
              </a:p>
            </p:txBody>
          </p:sp>
        </p:grpSp>
        <p:sp>
          <p:nvSpPr>
            <p:cNvPr id="683208" name="Line 200"/>
            <p:cNvSpPr>
              <a:spLocks noChangeShapeType="1"/>
            </p:cNvSpPr>
            <p:nvPr/>
          </p:nvSpPr>
          <p:spPr bwMode="auto">
            <a:xfrm flipH="1">
              <a:off x="1184" y="2087"/>
              <a:ext cx="471" cy="426"/>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83209" name="Line 201"/>
            <p:cNvSpPr>
              <a:spLocks noChangeShapeType="1"/>
            </p:cNvSpPr>
            <p:nvPr/>
          </p:nvSpPr>
          <p:spPr bwMode="auto">
            <a:xfrm flipV="1">
              <a:off x="905" y="1995"/>
              <a:ext cx="440" cy="26"/>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83210" name="Line 202"/>
            <p:cNvSpPr>
              <a:spLocks noChangeShapeType="1"/>
            </p:cNvSpPr>
            <p:nvPr/>
          </p:nvSpPr>
          <p:spPr bwMode="auto">
            <a:xfrm flipV="1">
              <a:off x="2357" y="1827"/>
              <a:ext cx="843" cy="228"/>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83211" name="Line 203"/>
            <p:cNvSpPr>
              <a:spLocks noChangeShapeType="1"/>
            </p:cNvSpPr>
            <p:nvPr/>
          </p:nvSpPr>
          <p:spPr bwMode="auto">
            <a:xfrm flipV="1">
              <a:off x="3387" y="2240"/>
              <a:ext cx="470" cy="267"/>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83212" name="Line 204"/>
            <p:cNvSpPr>
              <a:spLocks noChangeShapeType="1"/>
            </p:cNvSpPr>
            <p:nvPr/>
          </p:nvSpPr>
          <p:spPr bwMode="auto">
            <a:xfrm>
              <a:off x="3517" y="1888"/>
              <a:ext cx="289" cy="164"/>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83213" name="Line 205"/>
            <p:cNvSpPr>
              <a:spLocks noChangeShapeType="1"/>
            </p:cNvSpPr>
            <p:nvPr/>
          </p:nvSpPr>
          <p:spPr bwMode="auto">
            <a:xfrm flipH="1">
              <a:off x="1644" y="1210"/>
              <a:ext cx="85" cy="343"/>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83214" name="Line 206"/>
            <p:cNvSpPr>
              <a:spLocks noChangeShapeType="1"/>
            </p:cNvSpPr>
            <p:nvPr/>
          </p:nvSpPr>
          <p:spPr bwMode="auto">
            <a:xfrm flipV="1">
              <a:off x="1798" y="1150"/>
              <a:ext cx="1972" cy="26"/>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83215" name="Line 207"/>
            <p:cNvSpPr>
              <a:spLocks noChangeShapeType="1"/>
            </p:cNvSpPr>
            <p:nvPr/>
          </p:nvSpPr>
          <p:spPr bwMode="auto">
            <a:xfrm flipV="1">
              <a:off x="4196" y="1954"/>
              <a:ext cx="832" cy="375"/>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683216" name="Group 208"/>
            <p:cNvGrpSpPr>
              <a:grpSpLocks/>
            </p:cNvGrpSpPr>
            <p:nvPr/>
          </p:nvGrpSpPr>
          <p:grpSpPr bwMode="auto">
            <a:xfrm flipH="1">
              <a:off x="2440" y="1942"/>
              <a:ext cx="428" cy="779"/>
              <a:chOff x="2194" y="8820"/>
              <a:chExt cx="899" cy="1344"/>
            </a:xfrm>
          </p:grpSpPr>
          <p:sp>
            <p:nvSpPr>
              <p:cNvPr id="683217" name="Freeform 209"/>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CCFF99"/>
              </a:solidFill>
              <a:ln w="19050" cmpd="sng">
                <a:solidFill>
                  <a:srgbClr val="808000"/>
                </a:solidFill>
                <a:prstDash val="solid"/>
                <a:round/>
                <a:headEnd/>
                <a:tailEnd/>
              </a:ln>
            </p:spPr>
            <p:txBody>
              <a:bodyPr/>
              <a:lstStyle/>
              <a:p>
                <a:endParaRPr lang="ru-RU"/>
              </a:p>
            </p:txBody>
          </p:sp>
          <p:sp>
            <p:nvSpPr>
              <p:cNvPr id="683218" name="Freeform 210"/>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CCFF99"/>
              </a:solidFill>
              <a:ln w="19050" cmpd="sng">
                <a:solidFill>
                  <a:srgbClr val="808000"/>
                </a:solidFill>
                <a:prstDash val="solid"/>
                <a:round/>
                <a:headEnd/>
                <a:tailEnd/>
              </a:ln>
            </p:spPr>
            <p:txBody>
              <a:bodyPr/>
              <a:lstStyle/>
              <a:p>
                <a:endParaRPr lang="ru-RU"/>
              </a:p>
            </p:txBody>
          </p:sp>
          <p:sp>
            <p:nvSpPr>
              <p:cNvPr id="683219" name="Freeform 211"/>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CCFF99"/>
              </a:solidFill>
              <a:ln w="19050" cmpd="sng">
                <a:solidFill>
                  <a:srgbClr val="808000"/>
                </a:solidFill>
                <a:prstDash val="solid"/>
                <a:round/>
                <a:headEnd/>
                <a:tailEnd/>
              </a:ln>
            </p:spPr>
            <p:txBody>
              <a:bodyPr/>
              <a:lstStyle/>
              <a:p>
                <a:endParaRPr lang="ru-RU"/>
              </a:p>
            </p:txBody>
          </p:sp>
          <p:sp>
            <p:nvSpPr>
              <p:cNvPr id="683220" name="Freeform 212"/>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CCFF99"/>
              </a:solidFill>
              <a:ln w="19050" cmpd="sng">
                <a:solidFill>
                  <a:srgbClr val="808000"/>
                </a:solidFill>
                <a:prstDash val="solid"/>
                <a:round/>
                <a:headEnd/>
                <a:tailEnd/>
              </a:ln>
            </p:spPr>
            <p:txBody>
              <a:bodyPr/>
              <a:lstStyle/>
              <a:p>
                <a:endParaRPr lang="ru-RU"/>
              </a:p>
            </p:txBody>
          </p:sp>
          <p:sp>
            <p:nvSpPr>
              <p:cNvPr id="683221" name="Freeform 213"/>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CCFF99"/>
              </a:solidFill>
              <a:ln w="19050" cmpd="sng">
                <a:solidFill>
                  <a:srgbClr val="808000"/>
                </a:solidFill>
                <a:prstDash val="solid"/>
                <a:round/>
                <a:headEnd/>
                <a:tailEnd/>
              </a:ln>
            </p:spPr>
            <p:txBody>
              <a:bodyPr/>
              <a:lstStyle/>
              <a:p>
                <a:endParaRPr lang="ru-RU"/>
              </a:p>
            </p:txBody>
          </p:sp>
          <p:sp>
            <p:nvSpPr>
              <p:cNvPr id="683222" name="Freeform 214"/>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19050" cmpd="sng">
                <a:solidFill>
                  <a:srgbClr val="808000"/>
                </a:solidFill>
                <a:prstDash val="solid"/>
                <a:round/>
                <a:headEnd/>
                <a:tailEnd/>
              </a:ln>
            </p:spPr>
            <p:txBody>
              <a:bodyPr/>
              <a:lstStyle/>
              <a:p>
                <a:endParaRPr lang="ru-RU"/>
              </a:p>
            </p:txBody>
          </p:sp>
          <p:sp>
            <p:nvSpPr>
              <p:cNvPr id="683223" name="Freeform 215"/>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19050" cmpd="sng">
                <a:solidFill>
                  <a:srgbClr val="808000"/>
                </a:solidFill>
                <a:prstDash val="solid"/>
                <a:round/>
                <a:headEnd/>
                <a:tailEnd/>
              </a:ln>
            </p:spPr>
            <p:txBody>
              <a:bodyPr/>
              <a:lstStyle/>
              <a:p>
                <a:endParaRPr lang="ru-RU"/>
              </a:p>
            </p:txBody>
          </p:sp>
          <p:sp>
            <p:nvSpPr>
              <p:cNvPr id="683224" name="Freeform 216"/>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CCFF99"/>
              </a:solidFill>
              <a:ln w="19050" cmpd="sng">
                <a:solidFill>
                  <a:srgbClr val="808000"/>
                </a:solidFill>
                <a:prstDash val="solid"/>
                <a:round/>
                <a:headEnd/>
                <a:tailEnd/>
              </a:ln>
            </p:spPr>
            <p:txBody>
              <a:bodyPr/>
              <a:lstStyle/>
              <a:p>
                <a:endParaRPr lang="ru-RU"/>
              </a:p>
            </p:txBody>
          </p:sp>
          <p:sp>
            <p:nvSpPr>
              <p:cNvPr id="683225" name="Freeform 217"/>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CCFF99"/>
              </a:solidFill>
              <a:ln w="19050" cmpd="sng">
                <a:solidFill>
                  <a:srgbClr val="808000"/>
                </a:solidFill>
                <a:round/>
                <a:headEnd/>
                <a:tailEnd/>
              </a:ln>
            </p:spPr>
            <p:txBody>
              <a:bodyPr/>
              <a:lstStyle/>
              <a:p>
                <a:endParaRPr lang="ru-RU"/>
              </a:p>
            </p:txBody>
          </p:sp>
          <p:sp>
            <p:nvSpPr>
              <p:cNvPr id="683226" name="Freeform 218"/>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CCFF99"/>
              </a:solidFill>
              <a:ln w="19050" cmpd="sng">
                <a:solidFill>
                  <a:srgbClr val="808000"/>
                </a:solidFill>
                <a:prstDash val="solid"/>
                <a:round/>
                <a:headEnd/>
                <a:tailEnd/>
              </a:ln>
            </p:spPr>
            <p:txBody>
              <a:bodyPr/>
              <a:lstStyle/>
              <a:p>
                <a:endParaRPr lang="ru-RU"/>
              </a:p>
            </p:txBody>
          </p:sp>
          <p:sp>
            <p:nvSpPr>
              <p:cNvPr id="683227" name="Freeform 219"/>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CCFF99"/>
              </a:solidFill>
              <a:ln w="19050" cmpd="sng">
                <a:solidFill>
                  <a:srgbClr val="808000"/>
                </a:solidFill>
                <a:round/>
                <a:headEnd type="none" w="med" len="med"/>
                <a:tailEnd type="none" w="med" len="med"/>
              </a:ln>
            </p:spPr>
            <p:txBody>
              <a:bodyPr/>
              <a:lstStyle/>
              <a:p>
                <a:endParaRPr lang="ru-RU"/>
              </a:p>
            </p:txBody>
          </p:sp>
          <p:sp>
            <p:nvSpPr>
              <p:cNvPr id="683228" name="Freeform 220"/>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CCFF99"/>
              </a:solidFill>
              <a:ln w="19050" cmpd="sng">
                <a:solidFill>
                  <a:srgbClr val="808000"/>
                </a:solidFill>
                <a:round/>
                <a:headEnd type="none" w="med" len="med"/>
                <a:tailEnd type="none" w="med" len="med"/>
              </a:ln>
            </p:spPr>
            <p:txBody>
              <a:bodyPr/>
              <a:lstStyle/>
              <a:p>
                <a:endParaRPr lang="ru-RU"/>
              </a:p>
            </p:txBody>
          </p:sp>
          <p:sp>
            <p:nvSpPr>
              <p:cNvPr id="683229" name="Freeform 221"/>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CCFF99"/>
              </a:solidFill>
              <a:ln w="19050" cmpd="sng">
                <a:solidFill>
                  <a:srgbClr val="808000"/>
                </a:solidFill>
                <a:round/>
                <a:headEnd type="none" w="med" len="med"/>
                <a:tailEnd type="none" w="med" len="med"/>
              </a:ln>
            </p:spPr>
            <p:txBody>
              <a:bodyPr/>
              <a:lstStyle/>
              <a:p>
                <a:endParaRPr lang="ru-RU"/>
              </a:p>
            </p:txBody>
          </p:sp>
        </p:grpSp>
        <p:sp>
          <p:nvSpPr>
            <p:cNvPr id="683230" name="Line 222"/>
            <p:cNvSpPr>
              <a:spLocks noChangeShapeType="1"/>
            </p:cNvSpPr>
            <p:nvPr/>
          </p:nvSpPr>
          <p:spPr bwMode="auto">
            <a:xfrm>
              <a:off x="2757" y="2600"/>
              <a:ext cx="259" cy="18"/>
            </a:xfrm>
            <a:prstGeom prst="line">
              <a:avLst/>
            </a:prstGeom>
            <a:noFill/>
            <a:ln w="38100">
              <a:solidFill>
                <a:srgbClr val="3366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ru-RU"/>
            </a:p>
          </p:txBody>
        </p:sp>
        <p:grpSp>
          <p:nvGrpSpPr>
            <p:cNvPr id="683231" name="Group 223"/>
            <p:cNvGrpSpPr>
              <a:grpSpLocks/>
            </p:cNvGrpSpPr>
            <p:nvPr/>
          </p:nvGrpSpPr>
          <p:grpSpPr bwMode="auto">
            <a:xfrm flipH="1">
              <a:off x="740" y="2120"/>
              <a:ext cx="428" cy="779"/>
              <a:chOff x="2194" y="8820"/>
              <a:chExt cx="899" cy="1344"/>
            </a:xfrm>
          </p:grpSpPr>
          <p:sp>
            <p:nvSpPr>
              <p:cNvPr id="683232" name="Freeform 224"/>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CCFF33"/>
              </a:solidFill>
              <a:ln w="19050" cmpd="sng">
                <a:solidFill>
                  <a:srgbClr val="009900"/>
                </a:solidFill>
                <a:prstDash val="solid"/>
                <a:round/>
                <a:headEnd/>
                <a:tailEnd/>
              </a:ln>
            </p:spPr>
            <p:txBody>
              <a:bodyPr/>
              <a:lstStyle/>
              <a:p>
                <a:endParaRPr lang="ru-RU"/>
              </a:p>
            </p:txBody>
          </p:sp>
          <p:sp>
            <p:nvSpPr>
              <p:cNvPr id="683233" name="Freeform 225"/>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CCFF33"/>
              </a:solidFill>
              <a:ln w="19050" cmpd="sng">
                <a:solidFill>
                  <a:srgbClr val="009900"/>
                </a:solidFill>
                <a:prstDash val="solid"/>
                <a:round/>
                <a:headEnd/>
                <a:tailEnd/>
              </a:ln>
            </p:spPr>
            <p:txBody>
              <a:bodyPr/>
              <a:lstStyle/>
              <a:p>
                <a:endParaRPr lang="ru-RU"/>
              </a:p>
            </p:txBody>
          </p:sp>
          <p:sp>
            <p:nvSpPr>
              <p:cNvPr id="683234" name="Freeform 226"/>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CCFF33"/>
              </a:solidFill>
              <a:ln w="19050" cmpd="sng">
                <a:solidFill>
                  <a:srgbClr val="009900"/>
                </a:solidFill>
                <a:prstDash val="solid"/>
                <a:round/>
                <a:headEnd/>
                <a:tailEnd/>
              </a:ln>
            </p:spPr>
            <p:txBody>
              <a:bodyPr/>
              <a:lstStyle/>
              <a:p>
                <a:endParaRPr lang="ru-RU"/>
              </a:p>
            </p:txBody>
          </p:sp>
          <p:sp>
            <p:nvSpPr>
              <p:cNvPr id="683235" name="Freeform 227"/>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CCFF33"/>
              </a:solidFill>
              <a:ln w="19050" cmpd="sng">
                <a:solidFill>
                  <a:srgbClr val="009900"/>
                </a:solidFill>
                <a:prstDash val="solid"/>
                <a:round/>
                <a:headEnd/>
                <a:tailEnd/>
              </a:ln>
            </p:spPr>
            <p:txBody>
              <a:bodyPr/>
              <a:lstStyle/>
              <a:p>
                <a:endParaRPr lang="ru-RU"/>
              </a:p>
            </p:txBody>
          </p:sp>
          <p:sp>
            <p:nvSpPr>
              <p:cNvPr id="683236" name="Freeform 228"/>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CCFF33"/>
              </a:solidFill>
              <a:ln w="19050" cmpd="sng">
                <a:solidFill>
                  <a:srgbClr val="009900"/>
                </a:solidFill>
                <a:prstDash val="solid"/>
                <a:round/>
                <a:headEnd/>
                <a:tailEnd/>
              </a:ln>
            </p:spPr>
            <p:txBody>
              <a:bodyPr/>
              <a:lstStyle/>
              <a:p>
                <a:endParaRPr lang="ru-RU"/>
              </a:p>
            </p:txBody>
          </p:sp>
          <p:sp>
            <p:nvSpPr>
              <p:cNvPr id="683237" name="Freeform 229"/>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33"/>
              </a:solidFill>
              <a:ln w="19050" cmpd="sng">
                <a:solidFill>
                  <a:srgbClr val="009900"/>
                </a:solidFill>
                <a:prstDash val="solid"/>
                <a:round/>
                <a:headEnd/>
                <a:tailEnd/>
              </a:ln>
            </p:spPr>
            <p:txBody>
              <a:bodyPr/>
              <a:lstStyle/>
              <a:p>
                <a:endParaRPr lang="ru-RU"/>
              </a:p>
            </p:txBody>
          </p:sp>
          <p:sp>
            <p:nvSpPr>
              <p:cNvPr id="683238" name="Freeform 230"/>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33"/>
              </a:solidFill>
              <a:ln w="19050" cmpd="sng">
                <a:solidFill>
                  <a:srgbClr val="009900"/>
                </a:solidFill>
                <a:prstDash val="solid"/>
                <a:round/>
                <a:headEnd/>
                <a:tailEnd/>
              </a:ln>
            </p:spPr>
            <p:txBody>
              <a:bodyPr/>
              <a:lstStyle/>
              <a:p>
                <a:endParaRPr lang="ru-RU"/>
              </a:p>
            </p:txBody>
          </p:sp>
          <p:sp>
            <p:nvSpPr>
              <p:cNvPr id="683239" name="Freeform 231"/>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CCFF33"/>
              </a:solidFill>
              <a:ln w="19050" cmpd="sng">
                <a:solidFill>
                  <a:srgbClr val="009900"/>
                </a:solidFill>
                <a:prstDash val="solid"/>
                <a:round/>
                <a:headEnd/>
                <a:tailEnd/>
              </a:ln>
            </p:spPr>
            <p:txBody>
              <a:bodyPr/>
              <a:lstStyle/>
              <a:p>
                <a:endParaRPr lang="ru-RU"/>
              </a:p>
            </p:txBody>
          </p:sp>
          <p:sp>
            <p:nvSpPr>
              <p:cNvPr id="683240" name="Freeform 232"/>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CCFF33"/>
              </a:solidFill>
              <a:ln w="19050" cmpd="sng">
                <a:solidFill>
                  <a:srgbClr val="009900"/>
                </a:solidFill>
                <a:round/>
                <a:headEnd/>
                <a:tailEnd/>
              </a:ln>
            </p:spPr>
            <p:txBody>
              <a:bodyPr/>
              <a:lstStyle/>
              <a:p>
                <a:endParaRPr lang="ru-RU"/>
              </a:p>
            </p:txBody>
          </p:sp>
          <p:sp>
            <p:nvSpPr>
              <p:cNvPr id="683241" name="Freeform 233"/>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CCFF33"/>
              </a:solidFill>
              <a:ln w="19050" cmpd="sng">
                <a:solidFill>
                  <a:srgbClr val="009900"/>
                </a:solidFill>
                <a:prstDash val="solid"/>
                <a:round/>
                <a:headEnd/>
                <a:tailEnd/>
              </a:ln>
            </p:spPr>
            <p:txBody>
              <a:bodyPr/>
              <a:lstStyle/>
              <a:p>
                <a:endParaRPr lang="ru-RU"/>
              </a:p>
            </p:txBody>
          </p:sp>
          <p:sp>
            <p:nvSpPr>
              <p:cNvPr id="683242" name="Freeform 234"/>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CCFF33"/>
              </a:solidFill>
              <a:ln w="19050" cmpd="sng">
                <a:solidFill>
                  <a:srgbClr val="009900"/>
                </a:solidFill>
                <a:round/>
                <a:headEnd type="none" w="med" len="med"/>
                <a:tailEnd type="none" w="med" len="med"/>
              </a:ln>
            </p:spPr>
            <p:txBody>
              <a:bodyPr/>
              <a:lstStyle/>
              <a:p>
                <a:endParaRPr lang="ru-RU"/>
              </a:p>
            </p:txBody>
          </p:sp>
          <p:sp>
            <p:nvSpPr>
              <p:cNvPr id="683243" name="Freeform 235"/>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CCFF33"/>
              </a:solidFill>
              <a:ln w="19050" cmpd="sng">
                <a:solidFill>
                  <a:srgbClr val="009900"/>
                </a:solidFill>
                <a:round/>
                <a:headEnd type="none" w="med" len="med"/>
                <a:tailEnd type="none" w="med" len="med"/>
              </a:ln>
            </p:spPr>
            <p:txBody>
              <a:bodyPr/>
              <a:lstStyle/>
              <a:p>
                <a:endParaRPr lang="ru-RU"/>
              </a:p>
            </p:txBody>
          </p:sp>
          <p:sp>
            <p:nvSpPr>
              <p:cNvPr id="683244" name="Freeform 236"/>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CCFF33"/>
              </a:solidFill>
              <a:ln w="19050" cmpd="sng">
                <a:solidFill>
                  <a:srgbClr val="009900"/>
                </a:solidFill>
                <a:round/>
                <a:headEnd type="none" w="med" len="med"/>
                <a:tailEnd type="none" w="med" len="med"/>
              </a:ln>
            </p:spPr>
            <p:txBody>
              <a:bodyPr/>
              <a:lstStyle/>
              <a:p>
                <a:endParaRPr lang="ru-RU"/>
              </a:p>
            </p:txBody>
          </p:sp>
        </p:grpSp>
        <p:sp>
          <p:nvSpPr>
            <p:cNvPr id="683245" name="AutoShape 237"/>
            <p:cNvSpPr>
              <a:spLocks noChangeArrowheads="1"/>
            </p:cNvSpPr>
            <p:nvPr/>
          </p:nvSpPr>
          <p:spPr bwMode="auto">
            <a:xfrm>
              <a:off x="158" y="631"/>
              <a:ext cx="936" cy="422"/>
            </a:xfrm>
            <a:prstGeom prst="wedgeRectCallout">
              <a:avLst>
                <a:gd name="adj1" fmla="val 80236"/>
                <a:gd name="adj2" fmla="val -16833"/>
              </a:avLst>
            </a:prstGeom>
            <a:noFill/>
            <a:ln w="38100">
              <a:solidFill>
                <a:srgbClr val="336600"/>
              </a:solidFill>
              <a:prstDash val="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10800" rIns="0" bIns="10800" anchor="ctr" anchorCtr="1">
              <a:spAutoFit/>
            </a:bodyPr>
            <a:lstStyle/>
            <a:p>
              <a:r>
                <a:rPr lang="ru-RU" altLang="zh-CN" sz="2000" b="1">
                  <a:solidFill>
                    <a:srgbClr val="993366"/>
                  </a:solidFill>
                </a:rPr>
                <a:t>Почтовый</a:t>
              </a:r>
            </a:p>
            <a:p>
              <a:r>
                <a:rPr lang="ru-RU" altLang="zh-CN" sz="2000" b="1">
                  <a:solidFill>
                    <a:srgbClr val="993366"/>
                  </a:solidFill>
                </a:rPr>
                <a:t>сервер</a:t>
              </a:r>
              <a:endParaRPr lang="ru-RU" altLang="ru-RU" sz="2000" b="1">
                <a:solidFill>
                  <a:srgbClr val="993366"/>
                </a:solidFill>
              </a:endParaRPr>
            </a:p>
          </p:txBody>
        </p:sp>
        <p:sp>
          <p:nvSpPr>
            <p:cNvPr id="683246" name="AutoShape 238"/>
            <p:cNvSpPr>
              <a:spLocks noChangeArrowheads="1"/>
            </p:cNvSpPr>
            <p:nvPr/>
          </p:nvSpPr>
          <p:spPr bwMode="auto">
            <a:xfrm>
              <a:off x="3759" y="3123"/>
              <a:ext cx="1814" cy="422"/>
            </a:xfrm>
            <a:prstGeom prst="wedgeRectCallout">
              <a:avLst>
                <a:gd name="adj1" fmla="val -39912"/>
                <a:gd name="adj2" fmla="val -206514"/>
              </a:avLst>
            </a:prstGeom>
            <a:noFill/>
            <a:ln w="38100">
              <a:solidFill>
                <a:srgbClr val="336600"/>
              </a:solidFill>
              <a:prstDash val="dash"/>
              <a:miter lim="800000"/>
              <a:headEnd/>
              <a:tailEnd/>
            </a:ln>
            <a:effectLst>
              <a:outerShdw dist="28398" dir="3806097"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10800" rIns="0" bIns="10800" anchor="ctr" anchorCtr="1">
              <a:spAutoFit/>
            </a:bodyPr>
            <a:lstStyle/>
            <a:p>
              <a:r>
                <a:rPr lang="ru-RU" altLang="zh-CN" sz="2000" b="1">
                  <a:solidFill>
                    <a:srgbClr val="993366"/>
                  </a:solidFill>
                </a:rPr>
                <a:t>Условные границы сегментов и областей</a:t>
              </a:r>
              <a:endParaRPr lang="ru-RU" altLang="ru-RU" sz="2000" b="1">
                <a:solidFill>
                  <a:srgbClr val="993366"/>
                </a:solidFill>
              </a:endParaRPr>
            </a:p>
          </p:txBody>
        </p:sp>
      </p:grpSp>
      <p:sp>
        <p:nvSpPr>
          <p:cNvPr id="683248" name="Text Box 240"/>
          <p:cNvSpPr txBox="1">
            <a:spLocks noChangeArrowheads="1"/>
          </p:cNvSpPr>
          <p:nvPr/>
        </p:nvSpPr>
        <p:spPr bwMode="auto">
          <a:xfrm>
            <a:off x="0" y="5949950"/>
            <a:ext cx="9144000" cy="749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Рис.15.4. Система построения иерархической адресации службы ЭП в сети </a:t>
            </a:r>
            <a:r>
              <a:rPr lang="en-US" altLang="ru-RU" b="1">
                <a:solidFill>
                  <a:srgbClr val="800080"/>
                </a:solidFill>
              </a:rPr>
              <a:t>Internet</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84035" name="Text Box 3"/>
          <p:cNvSpPr txBox="1">
            <a:spLocks noChangeArrowheads="1"/>
          </p:cNvSpPr>
          <p:nvPr/>
        </p:nvSpPr>
        <p:spPr bwMode="auto">
          <a:xfrm>
            <a:off x="250825" y="998538"/>
            <a:ext cx="8596313"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Поиск производится следующим образом. ГВМ-отправитель (процесс-отправитель), которому известно почтовое имя ГВМ-получателя, но не известен ее IP-адрес, обращается к ближайшему (в смысле организационной иерархии) серверу DNS. Этот сервер по адресу ЭП определяет IP-адрес и возвращает эту информацию ГВМ-отправителю или, не найдя такого имени у себя, обращается к вышестоящему серверу. Вышестоящий сервер может выяснить, что искомый адрес ЭП находится в его “ведении” или в “ведении” “подчиненных” ему серверов, и обратиться к ним за требуемой информацией.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85059" name="Text Box 3"/>
          <p:cNvSpPr txBox="1">
            <a:spLocks noChangeArrowheads="1"/>
          </p:cNvSpPr>
          <p:nvPr/>
        </p:nvSpPr>
        <p:spPr bwMode="auto">
          <a:xfrm>
            <a:off x="206375" y="1268413"/>
            <a:ext cx="86868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Если же ни у этого сервера, ни у его “подчиненных” требуемой информации нет, то он опять обращается к вышестоящему серверу — и так до тех пор, пока информация не будет найдена или DNS не убедится, что искомый адрес ЭП в сети отсутствует (рис.15.4).</a:t>
            </a:r>
          </a:p>
          <a:p>
            <a:r>
              <a:rPr lang="ru-RU" altLang="ru-RU" sz="2800">
                <a:solidFill>
                  <a:srgbClr val="800080"/>
                </a:solidFill>
              </a:rPr>
              <a:t>Поскольку DNS — неспециализированная система, работающая в интересах множества различных приложений, она может предоставлять им различную информацию (рис.15.5). Запросы к DNS-системе выполняются под управлением собственного </a:t>
            </a:r>
            <a:r>
              <a:rPr lang="en-US" altLang="ru-RU" sz="2800">
                <a:solidFill>
                  <a:srgbClr val="800080"/>
                </a:solidFill>
              </a:rPr>
              <a:t>DNS</a:t>
            </a:r>
            <a:r>
              <a:rPr lang="ru-RU" altLang="ru-RU" sz="2800">
                <a:solidFill>
                  <a:srgbClr val="800080"/>
                </a:solidFill>
              </a:rPr>
              <a:t>-протокола.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Text Box 24"/>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3097" name="Text Box 25"/>
          <p:cNvSpPr txBox="1">
            <a:spLocks noChangeArrowheads="1"/>
          </p:cNvSpPr>
          <p:nvPr/>
        </p:nvSpPr>
        <p:spPr bwMode="auto">
          <a:xfrm>
            <a:off x="250825" y="1358900"/>
            <a:ext cx="86423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Электронная почта (ЭП) — важнейшая информационная услуга в </a:t>
            </a:r>
            <a:r>
              <a:rPr lang="en-GB" altLang="ru-RU" sz="2800">
                <a:solidFill>
                  <a:srgbClr val="800080"/>
                </a:solidFill>
              </a:rPr>
              <a:t>Internet</a:t>
            </a:r>
            <a:r>
              <a:rPr lang="ru-RU" altLang="ru-RU" sz="2800">
                <a:solidFill>
                  <a:srgbClr val="800080"/>
                </a:solidFill>
              </a:rPr>
              <a:t>. Это одно из самых массовых средств электронных коммуникаций. Практически каждый пользователь </a:t>
            </a:r>
            <a:r>
              <a:rPr lang="en-GB" altLang="ru-RU" sz="2800">
                <a:solidFill>
                  <a:srgbClr val="800080"/>
                </a:solidFill>
              </a:rPr>
              <a:t>Internet</a:t>
            </a:r>
            <a:r>
              <a:rPr lang="ru-RU" altLang="ru-RU" sz="2800">
                <a:solidFill>
                  <a:srgbClr val="800080"/>
                </a:solidFill>
              </a:rPr>
              <a:t> имеет свой “почтовый ящик” в сети.</a:t>
            </a:r>
          </a:p>
          <a:p>
            <a:r>
              <a:rPr lang="ru-RU" altLang="ru-RU" sz="2800">
                <a:solidFill>
                  <a:srgbClr val="800080"/>
                </a:solidFill>
              </a:rPr>
              <a:t>Основополагающими документами службы ЭП в </a:t>
            </a:r>
            <a:r>
              <a:rPr lang="en-GB" altLang="ru-RU" sz="2800">
                <a:solidFill>
                  <a:srgbClr val="800080"/>
                </a:solidFill>
              </a:rPr>
              <a:t>Internet</a:t>
            </a:r>
            <a:r>
              <a:rPr lang="ru-RU" altLang="ru-RU" sz="2800">
                <a:solidFill>
                  <a:srgbClr val="800080"/>
                </a:solidFill>
              </a:rPr>
              <a:t> являются стандарт RFC-821, определяющий протокол </a:t>
            </a:r>
            <a:r>
              <a:rPr lang="en-GB" altLang="ru-RU" sz="2800">
                <a:solidFill>
                  <a:srgbClr val="800080"/>
                </a:solidFill>
              </a:rPr>
              <a:t>Simple Mail Transfer Protocol</a:t>
            </a:r>
            <a:r>
              <a:rPr lang="ru-RU" altLang="ru-RU" sz="2800">
                <a:solidFill>
                  <a:srgbClr val="800080"/>
                </a:solidFill>
              </a:rPr>
              <a:t> (SMTP, простой протокол доставки электронной почты), и RFC-822, определяющий формат почтового сообщения.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aphicFrame>
        <p:nvGraphicFramePr>
          <p:cNvPr id="686281" name="Group 201"/>
          <p:cNvGraphicFramePr>
            <a:graphicFrameLocks noGrp="1"/>
          </p:cNvGraphicFramePr>
          <p:nvPr/>
        </p:nvGraphicFramePr>
        <p:xfrm>
          <a:off x="250825" y="593725"/>
          <a:ext cx="8642350" cy="5607050"/>
        </p:xfrm>
        <a:graphic>
          <a:graphicData uri="http://schemas.openxmlformats.org/drawingml/2006/table">
            <a:tbl>
              <a:tblPr/>
              <a:tblGrid>
                <a:gridCol w="1260475">
                  <a:extLst>
                    <a:ext uri="{9D8B030D-6E8A-4147-A177-3AD203B41FA5}">
                      <a16:colId xmlns:a16="http://schemas.microsoft.com/office/drawing/2014/main" val="2986584406"/>
                    </a:ext>
                  </a:extLst>
                </a:gridCol>
                <a:gridCol w="7381875">
                  <a:extLst>
                    <a:ext uri="{9D8B030D-6E8A-4147-A177-3AD203B41FA5}">
                      <a16:colId xmlns:a16="http://schemas.microsoft.com/office/drawing/2014/main" val="699294509"/>
                    </a:ext>
                  </a:extLst>
                </a:gridCol>
              </a:tblGrid>
              <a:tr h="260350">
                <a:tc>
                  <a:txBody>
                    <a:bodyPr/>
                    <a:lstStyle>
                      <a:lvl1pPr algn="l">
                        <a:spcBef>
                          <a:spcPct val="20000"/>
                        </a:spcBef>
                        <a:tabLst>
                          <a:tab pos="1828800" algn="l"/>
                        </a:tabLst>
                        <a:defRPr sz="2800">
                          <a:solidFill>
                            <a:schemeClr val="tx1"/>
                          </a:solidFill>
                          <a:latin typeface="Arial" panose="020B0604020202020204" pitchFamily="34" charset="0"/>
                          <a:cs typeface="Arial" panose="020B0604020202020204" pitchFamily="34" charset="0"/>
                        </a:defRPr>
                      </a:lvl1pPr>
                      <a:lvl2pPr algn="l">
                        <a:spcBef>
                          <a:spcPct val="20000"/>
                        </a:spcBef>
                        <a:tabLst>
                          <a:tab pos="1828800" algn="l"/>
                        </a:tabLst>
                        <a:defRPr sz="2400">
                          <a:solidFill>
                            <a:schemeClr val="tx1"/>
                          </a:solidFill>
                          <a:latin typeface="Arial" panose="020B0604020202020204" pitchFamily="34" charset="0"/>
                          <a:cs typeface="Arial" panose="020B0604020202020204" pitchFamily="34" charset="0"/>
                        </a:defRPr>
                      </a:lvl2pPr>
                      <a:lvl3pPr algn="l">
                        <a:spcBef>
                          <a:spcPct val="20000"/>
                        </a:spcBef>
                        <a:tabLst>
                          <a:tab pos="1828800" algn="l"/>
                        </a:tabLst>
                        <a:defRPr sz="2000">
                          <a:solidFill>
                            <a:schemeClr val="tx1"/>
                          </a:solidFill>
                          <a:latin typeface="Arial" panose="020B0604020202020204" pitchFamily="34" charset="0"/>
                          <a:cs typeface="Arial" panose="020B0604020202020204" pitchFamily="34" charset="0"/>
                        </a:defRPr>
                      </a:lvl3pPr>
                      <a:lvl4pPr algn="l">
                        <a:spcBef>
                          <a:spcPct val="20000"/>
                        </a:spcBef>
                        <a:tabLst>
                          <a:tab pos="1828800" algn="l"/>
                        </a:tabLst>
                        <a:defRPr>
                          <a:solidFill>
                            <a:schemeClr val="tx1"/>
                          </a:solidFill>
                          <a:latin typeface="Arial" panose="020B0604020202020204" pitchFamily="34" charset="0"/>
                          <a:cs typeface="Arial" panose="020B0604020202020204" pitchFamily="34" charset="0"/>
                        </a:defRPr>
                      </a:lvl4pPr>
                      <a:lvl5pPr algn="l">
                        <a:spcBef>
                          <a:spcPct val="20000"/>
                        </a:spcBef>
                        <a:tabLst>
                          <a:tab pos="1828800" algn="l"/>
                        </a:tabLst>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tabLst>
                          <a:tab pos="1828800" algn="l"/>
                        </a:tabLs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tabLst>
                          <a:tab pos="1828800" algn="l"/>
                        </a:tabLs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tabLst>
                          <a:tab pos="1828800" algn="l"/>
                        </a:tabLs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tabLst>
                          <a:tab pos="1828800" algn="l"/>
                        </a:tabLs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1828800" algn="l"/>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Tahoma" panose="020B0604030504040204" pitchFamily="34" charset="0"/>
                          <a:cs typeface="Tahoma" panose="020B0604030504040204" pitchFamily="34" charset="0"/>
                        </a:rPr>
                        <a:t>Вид данных</a:t>
                      </a: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0066"/>
                          </a:solidFill>
                          <a:effectLst>
                            <a:outerShdw blurRad="38100" dist="38100" dir="2700000" algn="tl">
                              <a:srgbClr val="000000"/>
                            </a:outerShdw>
                          </a:effectLst>
                          <a:latin typeface="Tahoma" panose="020B0604030504040204" pitchFamily="34" charset="0"/>
                          <a:cs typeface="Tahoma" panose="020B0604030504040204" pitchFamily="34" charset="0"/>
                        </a:rPr>
                        <a:t>О П И С А Н И Е</a:t>
                      </a: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90363015"/>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32-</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битовый</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IP-</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адрес</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ГВМ</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(Host Address)</a:t>
                      </a:r>
                      <a:endPar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5715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935308011"/>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CNAME</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Каноническое (общепринятое) имя сегмента-области </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Canonical Name</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6982080"/>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HINFO</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Информация о процессе и операционной системе</a:t>
                      </a: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751741382"/>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MINFO</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Информация о </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почтовом ящике</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 или списке адресов сегмента-области </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Mailbox Info</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382816193"/>
                  </a:ext>
                </a:extLst>
              </a:tr>
              <a:tr h="4286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MX</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Имя ГВМ, функционирующей в качестве сервера ЭП в данном сегменте-области </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Mail Exchanger</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45542744"/>
                  </a:ext>
                </a:extLst>
              </a:tr>
              <a:tr h="42862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NS</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Имя ГВМ, функционирующей в качестве </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DNS</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-сервера и зарегистрированной как сервер сегмента-области</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Name Server</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86182696"/>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PTR</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Имя сегмента-области в форме символьного указателя</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Pointer</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31841371"/>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SOA</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Указание места ГВМ (сервера ЭП) в </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DNS</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-иерархии</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Start Of Authority</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3810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856926184"/>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TXT</a:t>
                      </a:r>
                      <a:endParaRPr kumimoji="0" lang="ru-RU" altLang="ru-RU" sz="2000" b="1"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57150" cap="flat" cmpd="sng" algn="ctr">
                      <a:solidFill>
                        <a:srgbClr val="CC3300"/>
                      </a:solidFill>
                      <a:prstDash val="solid"/>
                      <a:round/>
                      <a:headEnd type="none" w="med" len="med"/>
                      <a:tailEnd type="none" w="med" len="med"/>
                    </a:lnL>
                    <a:lnR w="3810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solidFill>
                      <a:srgbClr val="FFCC99"/>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80000"/>
                        </a:lnSpc>
                        <a:spcBef>
                          <a:spcPct val="0"/>
                        </a:spcBef>
                        <a:spcAft>
                          <a:spcPct val="0"/>
                        </a:spcAft>
                        <a:buClrTx/>
                        <a:buSzTx/>
                        <a:buFontTx/>
                        <a:buNone/>
                        <a:tabLst/>
                      </a:pP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rPr>
                        <a:t>Произвольный текст</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 (</a:t>
                      </a:r>
                      <a:r>
                        <a:rPr kumimoji="0" lang="en-US"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Arbitrary Text</a:t>
                      </a:r>
                      <a:r>
                        <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Times New Roman" panose="02020603050405020304" pitchFamily="18" charset="0"/>
                        </a:rPr>
                        <a:t>)</a:t>
                      </a:r>
                      <a:endParaRPr kumimoji="0" lang="ru-RU" altLang="ru-RU" sz="2000" b="0" i="0" u="none" strike="noStrike" cap="none" normalizeH="0" baseline="0" smtClean="0">
                        <a:ln>
                          <a:noFill/>
                        </a:ln>
                        <a:solidFill>
                          <a:srgbClr val="CC0066"/>
                        </a:solidFill>
                        <a:effectLst>
                          <a:outerShdw blurRad="38100" dist="38100" dir="2700000" algn="tl">
                            <a:srgbClr val="000000"/>
                          </a:outerShdw>
                        </a:effectLst>
                        <a:latin typeface="Arial" panose="020B0604020202020204" pitchFamily="34" charset="0"/>
                        <a:cs typeface="Arial" panose="020B0604020202020204" pitchFamily="34" charset="0"/>
                      </a:endParaRPr>
                    </a:p>
                  </a:txBody>
                  <a:tcPr anchor="ctr" horzOverflow="overflow">
                    <a:lnL w="38100" cap="flat" cmpd="sng" algn="ctr">
                      <a:solidFill>
                        <a:srgbClr val="CC3300"/>
                      </a:solidFill>
                      <a:prstDash val="solid"/>
                      <a:round/>
                      <a:headEnd type="none" w="med" len="med"/>
                      <a:tailEnd type="none" w="med" len="med"/>
                    </a:lnL>
                    <a:lnR w="57150" cap="flat" cmpd="sng" algn="ctr">
                      <a:solidFill>
                        <a:srgbClr val="CC3300"/>
                      </a:solidFill>
                      <a:prstDash val="solid"/>
                      <a:round/>
                      <a:headEnd type="none" w="med" len="med"/>
                      <a:tailEnd type="none" w="med" len="med"/>
                    </a:lnR>
                    <a:lnT w="38100" cap="flat" cmpd="sng" algn="ctr">
                      <a:solidFill>
                        <a:srgbClr val="CC3300"/>
                      </a:solidFill>
                      <a:prstDash val="solid"/>
                      <a:round/>
                      <a:headEnd type="none" w="med" len="med"/>
                      <a:tailEnd type="none" w="med" len="med"/>
                    </a:lnT>
                    <a:lnB w="57150" cap="flat" cmpd="sng" algn="ctr">
                      <a:solidFill>
                        <a:srgbClr val="CC33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182621223"/>
                  </a:ext>
                </a:extLst>
              </a:tr>
            </a:tbl>
          </a:graphicData>
        </a:graphic>
      </p:graphicFrame>
      <p:sp>
        <p:nvSpPr>
          <p:cNvPr id="686282" name="Text Box 202"/>
          <p:cNvSpPr txBox="1">
            <a:spLocks noChangeArrowheads="1"/>
          </p:cNvSpPr>
          <p:nvPr/>
        </p:nvSpPr>
        <p:spPr bwMode="auto">
          <a:xfrm>
            <a:off x="0" y="6354763"/>
            <a:ext cx="9144000" cy="4206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Рис.15.5. Информация, предоставляемая DNS-службой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87107" name="Text Box 3"/>
          <p:cNvSpPr txBox="1">
            <a:spLocks noChangeArrowheads="1"/>
          </p:cNvSpPr>
          <p:nvPr/>
        </p:nvSpPr>
        <p:spPr bwMode="auto">
          <a:xfrm>
            <a:off x="0" y="54927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0000"/>
                </a:solidFill>
                <a:latin typeface="Tahoma" panose="020B0604030504040204" pitchFamily="34" charset="0"/>
              </a:rPr>
              <a:t>15.4. </a:t>
            </a:r>
            <a:r>
              <a:rPr lang="ru-RU" altLang="ru-RU" b="1">
                <a:solidFill>
                  <a:srgbClr val="CC0000"/>
                </a:solidFill>
              </a:rPr>
              <a:t>Программы подготовки и рассылки почтовых сообщений </a:t>
            </a:r>
          </a:p>
        </p:txBody>
      </p:sp>
      <p:sp>
        <p:nvSpPr>
          <p:cNvPr id="687108" name="Text Box 4"/>
          <p:cNvSpPr txBox="1">
            <a:spLocks noChangeArrowheads="1"/>
          </p:cNvSpPr>
          <p:nvPr/>
        </p:nvSpPr>
        <p:spPr bwMode="auto">
          <a:xfrm>
            <a:off x="0" y="1654175"/>
            <a:ext cx="9144000"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В соответствии с организацией ЭП в INTERNET процедура информационного обмена делится на два этапа: подготовка сообщения для отправки и непосредственно его передача.</a:t>
            </a:r>
            <a:endParaRPr lang="ru-RU" altLang="ru-RU" b="1">
              <a:solidFill>
                <a:srgbClr val="800080"/>
              </a:solidFill>
            </a:endParaRPr>
          </a:p>
          <a:p>
            <a:r>
              <a:rPr lang="ru-RU" altLang="ru-RU" b="1">
                <a:solidFill>
                  <a:srgbClr val="800080"/>
                </a:solidFill>
              </a:rPr>
              <a:t>Программы подготовки почтовых сообщений</a:t>
            </a:r>
            <a:r>
              <a:rPr lang="ru-RU" altLang="ru-RU">
                <a:solidFill>
                  <a:srgbClr val="800080"/>
                </a:solidFill>
              </a:rPr>
              <a:t> (</a:t>
            </a:r>
            <a:r>
              <a:rPr lang="en-US" altLang="ru-RU">
                <a:solidFill>
                  <a:srgbClr val="800080"/>
                </a:solidFill>
              </a:rPr>
              <a:t>user agent</a:t>
            </a:r>
            <a:r>
              <a:rPr lang="ru-RU" altLang="ru-RU">
                <a:solidFill>
                  <a:srgbClr val="800080"/>
                </a:solidFill>
              </a:rPr>
              <a:t>, UA). Наиболее простой (самой “старой”) программой подготовки сообщений ЭП является программа (интерфейс) </a:t>
            </a:r>
            <a:r>
              <a:rPr lang="en-US" altLang="ru-RU" i="1">
                <a:solidFill>
                  <a:srgbClr val="800080"/>
                </a:solidFill>
              </a:rPr>
              <a:t>mail</a:t>
            </a:r>
            <a:r>
              <a:rPr lang="ru-RU" altLang="ru-RU">
                <a:solidFill>
                  <a:srgbClr val="800080"/>
                </a:solidFill>
              </a:rPr>
              <a:t> (или ее аналог </a:t>
            </a:r>
            <a:r>
              <a:rPr lang="en-US" altLang="ru-RU" i="1">
                <a:solidFill>
                  <a:srgbClr val="800080"/>
                </a:solidFill>
              </a:rPr>
              <a:t>mailx</a:t>
            </a:r>
            <a:r>
              <a:rPr lang="ru-RU" altLang="ru-RU">
                <a:solidFill>
                  <a:srgbClr val="800080"/>
                </a:solidFill>
              </a:rPr>
              <a:t>). Для пользователей MS-DOS подобным интерфейсом является программа </a:t>
            </a:r>
            <a:r>
              <a:rPr lang="en-US" altLang="ru-RU" i="1">
                <a:solidFill>
                  <a:srgbClr val="800080"/>
                </a:solidFill>
              </a:rPr>
              <a:t>bml</a:t>
            </a:r>
            <a:r>
              <a:rPr lang="ru-RU" altLang="ru-RU">
                <a:solidFill>
                  <a:srgbClr val="800080"/>
                </a:solidFill>
              </a:rPr>
              <a:t>, для пользователей UNIX — </a:t>
            </a:r>
            <a:r>
              <a:rPr lang="en-US" altLang="ru-RU" i="1">
                <a:solidFill>
                  <a:srgbClr val="800080"/>
                </a:solidFill>
              </a:rPr>
              <a:t>elm</a:t>
            </a:r>
            <a:r>
              <a:rPr lang="ru-RU" altLang="ru-RU">
                <a:solidFill>
                  <a:srgbClr val="800080"/>
                </a:solidFill>
              </a:rPr>
              <a:t>, а для </a:t>
            </a:r>
            <a:r>
              <a:rPr lang="en-US" altLang="ru-RU">
                <a:solidFill>
                  <a:srgbClr val="800080"/>
                </a:solidFill>
              </a:rPr>
              <a:t>MS</a:t>
            </a:r>
            <a:r>
              <a:rPr lang="ru-RU" altLang="ru-RU">
                <a:solidFill>
                  <a:srgbClr val="800080"/>
                </a:solidFill>
              </a:rPr>
              <a:t>-</a:t>
            </a:r>
            <a:r>
              <a:rPr lang="en-US" altLang="ru-RU">
                <a:solidFill>
                  <a:srgbClr val="800080"/>
                </a:solidFill>
              </a:rPr>
              <a:t>Windows </a:t>
            </a:r>
            <a:r>
              <a:rPr lang="ru-RU" altLang="ru-RU">
                <a:solidFill>
                  <a:srgbClr val="800080"/>
                </a:solidFill>
              </a:rPr>
              <a:t>— </a:t>
            </a:r>
            <a:r>
              <a:rPr lang="en-US" altLang="ru-RU" i="1">
                <a:solidFill>
                  <a:srgbClr val="800080"/>
                </a:solidFill>
              </a:rPr>
              <a:t>Eudora</a:t>
            </a:r>
            <a:r>
              <a:rPr lang="ru-RU" altLang="ru-RU">
                <a:solidFill>
                  <a:srgbClr val="800080"/>
                </a:solidFill>
              </a:rPr>
              <a:t>. Они определяют набор команд для формирования почтового сообщения (в соответствии с форматом; см.рис.15.2) и вызова программы отправки последнего, а также для просмотра “почтового ящика”.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88131" name="Text Box 3"/>
          <p:cNvSpPr txBox="1">
            <a:spLocks noChangeArrowheads="1"/>
          </p:cNvSpPr>
          <p:nvPr/>
        </p:nvSpPr>
        <p:spPr bwMode="auto">
          <a:xfrm>
            <a:off x="0" y="728663"/>
            <a:ext cx="914400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800080"/>
                </a:solidFill>
              </a:rPr>
              <a:t>Программа</a:t>
            </a:r>
            <a:r>
              <a:rPr lang="en-US" altLang="ru-RU" b="1">
                <a:solidFill>
                  <a:srgbClr val="800080"/>
                </a:solidFill>
              </a:rPr>
              <a:t> </a:t>
            </a:r>
            <a:r>
              <a:rPr lang="ru-RU" altLang="ru-RU" b="1">
                <a:solidFill>
                  <a:srgbClr val="800080"/>
                </a:solidFill>
              </a:rPr>
              <a:t>почтовой</a:t>
            </a:r>
            <a:r>
              <a:rPr lang="en-US" altLang="ru-RU" b="1">
                <a:solidFill>
                  <a:srgbClr val="800080"/>
                </a:solidFill>
              </a:rPr>
              <a:t> </a:t>
            </a:r>
            <a:r>
              <a:rPr lang="ru-RU" altLang="ru-RU" b="1">
                <a:solidFill>
                  <a:srgbClr val="800080"/>
                </a:solidFill>
              </a:rPr>
              <a:t>рассылки</a:t>
            </a:r>
            <a:r>
              <a:rPr lang="en-US" altLang="ru-RU">
                <a:solidFill>
                  <a:srgbClr val="800080"/>
                </a:solidFill>
              </a:rPr>
              <a:t> (message transfer agent, MTA). </a:t>
            </a:r>
            <a:r>
              <a:rPr lang="ru-RU" altLang="ru-RU">
                <a:solidFill>
                  <a:srgbClr val="800080"/>
                </a:solidFill>
              </a:rPr>
              <a:t>Основным средством рассылки почты в INTERNET является программа </a:t>
            </a:r>
            <a:r>
              <a:rPr lang="en-US" altLang="ru-RU" i="1">
                <a:solidFill>
                  <a:srgbClr val="800080"/>
                </a:solidFill>
              </a:rPr>
              <a:t>sendmail</a:t>
            </a:r>
            <a:r>
              <a:rPr lang="ru-RU" altLang="ru-RU">
                <a:solidFill>
                  <a:srgbClr val="800080"/>
                </a:solidFill>
              </a:rPr>
              <a:t> (рис.15.6). Она обеспечивает получение и отправку корреспонденции, а также управляет программами подготовки и просмотра почтовых сообщений. Программа </a:t>
            </a:r>
            <a:r>
              <a:rPr lang="en-US" altLang="ru-RU" i="1">
                <a:solidFill>
                  <a:srgbClr val="800080"/>
                </a:solidFill>
              </a:rPr>
              <a:t>sendmail </a:t>
            </a:r>
            <a:r>
              <a:rPr lang="ru-RU" altLang="ru-RU">
                <a:solidFill>
                  <a:srgbClr val="800080"/>
                </a:solidFill>
              </a:rPr>
              <a:t>может работать совместно с протоколами SMTP и UUCP.</a:t>
            </a:r>
          </a:p>
          <a:p>
            <a:r>
              <a:rPr lang="ru-RU" altLang="ru-RU">
                <a:solidFill>
                  <a:srgbClr val="800080"/>
                </a:solidFill>
              </a:rPr>
              <a:t>Программа </a:t>
            </a:r>
            <a:r>
              <a:rPr lang="en-US" altLang="ru-RU" i="1">
                <a:solidFill>
                  <a:srgbClr val="800080"/>
                </a:solidFill>
              </a:rPr>
              <a:t>sendmail </a:t>
            </a:r>
            <a:r>
              <a:rPr lang="ru-RU" altLang="ru-RU">
                <a:solidFill>
                  <a:srgbClr val="800080"/>
                </a:solidFill>
              </a:rPr>
              <a:t>работает в стиле “отделения связи” обычной почтовой службы, которое принимает и пересылает почтовые сообщения. В соответствии с используемым протоколом (SMTP или UUCP) эта программа работает с конкретным типом адресации (другими словами, по типу адресации определяется протокол доставки). Сущность её работы заключается в двух этапах отправки почты: сначала почтовые сообщения собираются в очередь, а затем отсылаются.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pSp>
        <p:nvGrpSpPr>
          <p:cNvPr id="689386" name="Group 234"/>
          <p:cNvGrpSpPr>
            <a:grpSpLocks/>
          </p:cNvGrpSpPr>
          <p:nvPr/>
        </p:nvGrpSpPr>
        <p:grpSpPr bwMode="auto">
          <a:xfrm>
            <a:off x="2043113" y="2220913"/>
            <a:ext cx="4268787" cy="322262"/>
            <a:chOff x="1287" y="1399"/>
            <a:chExt cx="2689" cy="203"/>
          </a:xfrm>
        </p:grpSpPr>
        <p:sp>
          <p:nvSpPr>
            <p:cNvPr id="689192" name="Text Box 40"/>
            <p:cNvSpPr txBox="1">
              <a:spLocks noChangeArrowheads="1"/>
            </p:cNvSpPr>
            <p:nvPr/>
          </p:nvSpPr>
          <p:spPr bwMode="auto">
            <a:xfrm>
              <a:off x="3365"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UUCP</a:t>
              </a:r>
              <a:endParaRPr lang="ru-RU" altLang="ru-RU" sz="1400" b="1">
                <a:solidFill>
                  <a:schemeClr val="accent2"/>
                </a:solidFill>
                <a:effectLst>
                  <a:outerShdw blurRad="38100" dist="38100" dir="2700000" algn="tl">
                    <a:srgbClr val="000000"/>
                  </a:outerShdw>
                </a:effectLst>
              </a:endParaRPr>
            </a:p>
          </p:txBody>
        </p:sp>
        <p:sp>
          <p:nvSpPr>
            <p:cNvPr id="689193" name="Text Box 41"/>
            <p:cNvSpPr txBox="1">
              <a:spLocks noChangeArrowheads="1"/>
            </p:cNvSpPr>
            <p:nvPr/>
          </p:nvSpPr>
          <p:spPr bwMode="auto">
            <a:xfrm>
              <a:off x="2672"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SMTP</a:t>
              </a:r>
              <a:endParaRPr lang="ru-RU" altLang="ru-RU" sz="1400" b="1">
                <a:solidFill>
                  <a:schemeClr val="accent2"/>
                </a:solidFill>
                <a:effectLst>
                  <a:outerShdw blurRad="38100" dist="38100" dir="2700000" algn="tl">
                    <a:srgbClr val="000000"/>
                  </a:outerShdw>
                </a:effectLst>
              </a:endParaRPr>
            </a:p>
          </p:txBody>
        </p:sp>
        <p:sp>
          <p:nvSpPr>
            <p:cNvPr id="689194" name="Text Box 42"/>
            <p:cNvSpPr txBox="1">
              <a:spLocks noChangeArrowheads="1"/>
            </p:cNvSpPr>
            <p:nvPr/>
          </p:nvSpPr>
          <p:spPr bwMode="auto">
            <a:xfrm>
              <a:off x="1980"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X</a:t>
              </a:r>
              <a:r>
                <a:rPr lang="ru-RU" altLang="zh-CN" sz="1400" b="1" i="1">
                  <a:solidFill>
                    <a:schemeClr val="accent2"/>
                  </a:solidFill>
                  <a:effectLst>
                    <a:outerShdw blurRad="38100" dist="38100" dir="2700000" algn="tl">
                      <a:srgbClr val="000000"/>
                    </a:outerShdw>
                  </a:effectLst>
                  <a:ea typeface="SimSun" panose="02010600030101010101" pitchFamily="2" charset="-122"/>
                </a:rPr>
                <a:t>.400</a:t>
              </a:r>
              <a:endParaRPr lang="ru-RU" altLang="ru-RU" sz="1400" b="1">
                <a:solidFill>
                  <a:schemeClr val="accent2"/>
                </a:solidFill>
                <a:effectLst>
                  <a:outerShdw blurRad="38100" dist="38100" dir="2700000" algn="tl">
                    <a:srgbClr val="000000"/>
                  </a:outerShdw>
                </a:effectLst>
              </a:endParaRPr>
            </a:p>
          </p:txBody>
        </p:sp>
        <p:sp>
          <p:nvSpPr>
            <p:cNvPr id="689195" name="Text Box 43"/>
            <p:cNvSpPr txBox="1">
              <a:spLocks noChangeArrowheads="1"/>
            </p:cNvSpPr>
            <p:nvPr/>
          </p:nvSpPr>
          <p:spPr bwMode="auto">
            <a:xfrm>
              <a:off x="1287"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lnSpc>
                  <a:spcPct val="75000"/>
                </a:lnSpc>
              </a:pPr>
              <a:r>
                <a:rPr lang="ru-RU" altLang="zh-CN" sz="1200" b="1" i="1">
                  <a:solidFill>
                    <a:schemeClr val="accent2"/>
                  </a:solidFill>
                  <a:effectLst>
                    <a:outerShdw blurRad="38100" dist="38100" dir="2700000" algn="tl">
                      <a:srgbClr val="000000"/>
                    </a:outerShdw>
                  </a:effectLst>
                  <a:latin typeface="Arial Narrow" panose="020B0606020202030204" pitchFamily="34" charset="0"/>
                </a:rPr>
                <a:t>Открытая</a:t>
              </a:r>
            </a:p>
            <a:p>
              <a:pPr>
                <a:lnSpc>
                  <a:spcPct val="75000"/>
                </a:lnSpc>
              </a:pPr>
              <a:r>
                <a:rPr lang="ru-RU" altLang="zh-CN" sz="1200" b="1" i="1">
                  <a:solidFill>
                    <a:schemeClr val="accent2"/>
                  </a:solidFill>
                  <a:effectLst>
                    <a:outerShdw blurRad="38100" dist="38100" dir="2700000" algn="tl">
                      <a:srgbClr val="000000"/>
                    </a:outerShdw>
                  </a:effectLst>
                  <a:latin typeface="Arial Narrow" panose="020B0606020202030204" pitchFamily="34" charset="0"/>
                </a:rPr>
                <a:t>ЭП</a:t>
              </a:r>
              <a:endParaRPr lang="ru-RU" altLang="ru-RU" sz="1200" b="1">
                <a:solidFill>
                  <a:schemeClr val="accent2"/>
                </a:solidFill>
                <a:effectLst>
                  <a:outerShdw blurRad="38100" dist="38100" dir="2700000" algn="tl">
                    <a:srgbClr val="000000"/>
                  </a:outerShdw>
                </a:effectLst>
              </a:endParaRPr>
            </a:p>
          </p:txBody>
        </p:sp>
      </p:grpSp>
      <p:sp>
        <p:nvSpPr>
          <p:cNvPr id="689196" name="Freeform 44"/>
          <p:cNvSpPr>
            <a:spLocks/>
          </p:cNvSpPr>
          <p:nvPr/>
        </p:nvSpPr>
        <p:spPr bwMode="auto">
          <a:xfrm>
            <a:off x="1881188" y="685800"/>
            <a:ext cx="1279525" cy="1060450"/>
          </a:xfrm>
          <a:custGeom>
            <a:avLst/>
            <a:gdLst>
              <a:gd name="T0" fmla="*/ 1096 w 1381"/>
              <a:gd name="T1" fmla="*/ 0 h 2284"/>
              <a:gd name="T2" fmla="*/ 1 w 1381"/>
              <a:gd name="T3" fmla="*/ 0 h 2284"/>
              <a:gd name="T4" fmla="*/ 0 w 1381"/>
              <a:gd name="T5" fmla="*/ 2284 h 2284"/>
              <a:gd name="T6" fmla="*/ 1381 w 1381"/>
              <a:gd name="T7" fmla="*/ 2280 h 2284"/>
            </a:gdLst>
            <a:ahLst/>
            <a:cxnLst>
              <a:cxn ang="0">
                <a:pos x="T0" y="T1"/>
              </a:cxn>
              <a:cxn ang="0">
                <a:pos x="T2" y="T3"/>
              </a:cxn>
              <a:cxn ang="0">
                <a:pos x="T4" y="T5"/>
              </a:cxn>
              <a:cxn ang="0">
                <a:pos x="T6" y="T7"/>
              </a:cxn>
            </a:cxnLst>
            <a:rect l="0" t="0" r="r" b="b"/>
            <a:pathLst>
              <a:path w="1381" h="2284">
                <a:moveTo>
                  <a:pt x="1096" y="0"/>
                </a:moveTo>
                <a:lnTo>
                  <a:pt x="1" y="0"/>
                </a:lnTo>
                <a:lnTo>
                  <a:pt x="0" y="2284"/>
                </a:lnTo>
                <a:lnTo>
                  <a:pt x="1381" y="2280"/>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197" name="Freeform 45"/>
          <p:cNvSpPr>
            <a:spLocks/>
          </p:cNvSpPr>
          <p:nvPr/>
        </p:nvSpPr>
        <p:spPr bwMode="auto">
          <a:xfrm>
            <a:off x="3236913" y="2543175"/>
            <a:ext cx="395287" cy="244475"/>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198" name="Freeform 46"/>
          <p:cNvSpPr>
            <a:spLocks/>
          </p:cNvSpPr>
          <p:nvPr/>
        </p:nvSpPr>
        <p:spPr bwMode="auto">
          <a:xfrm flipH="1">
            <a:off x="4759325" y="2543175"/>
            <a:ext cx="188913" cy="257175"/>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199" name="Freeform 47"/>
          <p:cNvSpPr>
            <a:spLocks/>
          </p:cNvSpPr>
          <p:nvPr/>
        </p:nvSpPr>
        <p:spPr bwMode="auto">
          <a:xfrm>
            <a:off x="1393825" y="2543175"/>
            <a:ext cx="1184275" cy="24130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00" name="Freeform 48"/>
          <p:cNvSpPr>
            <a:spLocks/>
          </p:cNvSpPr>
          <p:nvPr/>
        </p:nvSpPr>
        <p:spPr bwMode="auto">
          <a:xfrm flipH="1">
            <a:off x="5859463" y="2543175"/>
            <a:ext cx="931862" cy="238125"/>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37" name="Text Box 85"/>
          <p:cNvSpPr txBox="1">
            <a:spLocks noChangeArrowheads="1"/>
          </p:cNvSpPr>
          <p:nvPr/>
        </p:nvSpPr>
        <p:spPr bwMode="auto">
          <a:xfrm>
            <a:off x="2819400" y="503238"/>
            <a:ext cx="2684463" cy="350837"/>
          </a:xfrm>
          <a:prstGeom prst="rect">
            <a:avLst/>
          </a:prstGeom>
          <a:solidFill>
            <a:srgbClr val="FFCC99"/>
          </a:solidFill>
          <a:ln w="38100">
            <a:solidFill>
              <a:srgbClr val="CC0066"/>
            </a:solidFill>
            <a:miter lim="800000"/>
            <a:headEnd/>
            <a:tailEnd/>
          </a:ln>
          <a:effectLst>
            <a:outerShdw dist="35921" dir="2700000" algn="ctr" rotWithShape="0">
              <a:srgbClr val="FF9933"/>
            </a:outerShdw>
          </a:effectLst>
        </p:spPr>
        <p:txBody>
          <a:bodyPr lIns="0" tIns="0" rIns="0" bIns="0" anchor="ctr" anchorCtr="1"/>
          <a:lstStyle/>
          <a:p>
            <a:pPr>
              <a:spcBef>
                <a:spcPts val="300"/>
              </a:spcBef>
            </a:pPr>
            <a:r>
              <a:rPr lang="ru-RU" altLang="zh-CN" sz="1600" b="1">
                <a:solidFill>
                  <a:srgbClr val="CC0000"/>
                </a:solidFill>
                <a:effectLst>
                  <a:outerShdw blurRad="38100" dist="38100" dir="2700000" algn="tl">
                    <a:srgbClr val="000000"/>
                  </a:outerShdw>
                </a:effectLst>
                <a:latin typeface="Tahoma" panose="020B0604030504040204" pitchFamily="34" charset="0"/>
              </a:rPr>
              <a:t>Пользователь</a:t>
            </a:r>
            <a:endParaRPr lang="ru-RU" altLang="ru-RU" sz="1600">
              <a:solidFill>
                <a:srgbClr val="CC0000"/>
              </a:solidFill>
              <a:effectLst>
                <a:outerShdw blurRad="38100" dist="38100" dir="2700000" algn="tl">
                  <a:srgbClr val="000000"/>
                </a:outerShdw>
              </a:effectLst>
            </a:endParaRPr>
          </a:p>
        </p:txBody>
      </p:sp>
      <p:sp>
        <p:nvSpPr>
          <p:cNvPr id="689239" name="Text Box 87"/>
          <p:cNvSpPr txBox="1">
            <a:spLocks noChangeArrowheads="1"/>
          </p:cNvSpPr>
          <p:nvPr/>
        </p:nvSpPr>
        <p:spPr bwMode="auto">
          <a:xfrm>
            <a:off x="3240088" y="1090613"/>
            <a:ext cx="776287" cy="320675"/>
          </a:xfrm>
          <a:prstGeom prst="rect">
            <a:avLst/>
          </a:prstGeom>
          <a:solidFill>
            <a:srgbClr val="CCFF99"/>
          </a:solidFill>
          <a:ln w="38100">
            <a:solidFill>
              <a:srgbClr val="808000"/>
            </a:solidFill>
            <a:miter lim="800000"/>
            <a:headEnd/>
            <a:tailEnd/>
          </a:ln>
          <a:effectLst>
            <a:outerShdw dist="35921" dir="2700000" algn="ctr" rotWithShape="0">
              <a:srgbClr val="FF9933"/>
            </a:outerShdw>
          </a:effectLst>
        </p:spPr>
        <p:txBody>
          <a:bodyPr lIns="0" tIns="0" rIns="0" bIns="0"/>
          <a:lstStyle/>
          <a:p>
            <a:pPr>
              <a:spcBef>
                <a:spcPts val="600"/>
              </a:spcBef>
            </a:pPr>
            <a:r>
              <a:rPr lang="en-US" altLang="zh-CN" sz="1800" b="1" i="1">
                <a:solidFill>
                  <a:schemeClr val="hlink"/>
                </a:solidFill>
                <a:effectLst>
                  <a:outerShdw blurRad="38100" dist="38100" dir="2700000" algn="tl">
                    <a:srgbClr val="000000"/>
                  </a:outerShdw>
                </a:effectLst>
                <a:ea typeface="SimSun" panose="02010600030101010101" pitchFamily="2" charset="-122"/>
              </a:rPr>
              <a:t>mailx</a:t>
            </a:r>
            <a:endParaRPr lang="ru-RU" altLang="ru-RU" sz="1800" b="1">
              <a:solidFill>
                <a:schemeClr val="hlink"/>
              </a:solidFill>
              <a:effectLst>
                <a:outerShdw blurRad="38100" dist="38100" dir="2700000" algn="tl">
                  <a:srgbClr val="000000"/>
                </a:outerShdw>
              </a:effectLst>
            </a:endParaRPr>
          </a:p>
        </p:txBody>
      </p:sp>
      <p:sp>
        <p:nvSpPr>
          <p:cNvPr id="689240" name="Text Box 88"/>
          <p:cNvSpPr txBox="1">
            <a:spLocks noChangeArrowheads="1"/>
          </p:cNvSpPr>
          <p:nvPr/>
        </p:nvSpPr>
        <p:spPr bwMode="auto">
          <a:xfrm>
            <a:off x="4275138" y="1090613"/>
            <a:ext cx="774700" cy="334962"/>
          </a:xfrm>
          <a:prstGeom prst="rect">
            <a:avLst/>
          </a:prstGeom>
          <a:solidFill>
            <a:srgbClr val="CCFF99"/>
          </a:solidFill>
          <a:ln w="38100">
            <a:solidFill>
              <a:srgbClr val="808000"/>
            </a:solidFill>
            <a:miter lim="800000"/>
            <a:headEnd/>
            <a:tailEnd/>
          </a:ln>
          <a:effectLst>
            <a:outerShdw dist="35921" dir="2700000" algn="ctr" rotWithShape="0">
              <a:srgbClr val="FF9933"/>
            </a:outerShdw>
          </a:effectLst>
        </p:spPr>
        <p:txBody>
          <a:bodyPr lIns="0" tIns="0" rIns="0" bIns="0"/>
          <a:lstStyle/>
          <a:p>
            <a:pPr>
              <a:spcBef>
                <a:spcPts val="600"/>
              </a:spcBef>
            </a:pPr>
            <a:r>
              <a:rPr lang="en-US" altLang="zh-CN" sz="1800" b="1" i="1">
                <a:solidFill>
                  <a:schemeClr val="hlink"/>
                </a:solidFill>
                <a:effectLst>
                  <a:outerShdw blurRad="38100" dist="38100" dir="2700000" algn="tl">
                    <a:srgbClr val="000000"/>
                  </a:outerShdw>
                </a:effectLst>
                <a:ea typeface="SimSun" panose="02010600030101010101" pitchFamily="2" charset="-122"/>
              </a:rPr>
              <a:t>bml</a:t>
            </a:r>
            <a:endParaRPr lang="ru-RU" altLang="ru-RU" sz="1800" b="1">
              <a:solidFill>
                <a:schemeClr val="hlink"/>
              </a:solidFill>
              <a:effectLst>
                <a:outerShdw blurRad="38100" dist="38100" dir="2700000" algn="tl">
                  <a:srgbClr val="000000"/>
                </a:outerShdw>
              </a:effectLst>
            </a:endParaRPr>
          </a:p>
        </p:txBody>
      </p:sp>
      <p:sp>
        <p:nvSpPr>
          <p:cNvPr id="689241" name="Text Box 89"/>
          <p:cNvSpPr txBox="1">
            <a:spLocks noChangeArrowheads="1"/>
          </p:cNvSpPr>
          <p:nvPr/>
        </p:nvSpPr>
        <p:spPr bwMode="auto">
          <a:xfrm>
            <a:off x="5341938" y="1090613"/>
            <a:ext cx="776287" cy="334962"/>
          </a:xfrm>
          <a:prstGeom prst="rect">
            <a:avLst/>
          </a:prstGeom>
          <a:solidFill>
            <a:srgbClr val="CCFF99"/>
          </a:solidFill>
          <a:ln w="38100">
            <a:solidFill>
              <a:srgbClr val="808000"/>
            </a:solidFill>
            <a:miter lim="800000"/>
            <a:headEnd/>
            <a:tailEnd/>
          </a:ln>
          <a:effectLst>
            <a:outerShdw dist="35921" dir="2700000" algn="ctr" rotWithShape="0">
              <a:srgbClr val="FF9933"/>
            </a:outerShdw>
          </a:effectLst>
        </p:spPr>
        <p:txBody>
          <a:bodyPr lIns="0" tIns="0" rIns="0" bIns="0"/>
          <a:lstStyle/>
          <a:p>
            <a:pPr>
              <a:spcBef>
                <a:spcPts val="600"/>
              </a:spcBef>
            </a:pPr>
            <a:r>
              <a:rPr lang="en-US" altLang="zh-CN" sz="1800" b="1" i="1">
                <a:solidFill>
                  <a:schemeClr val="hlink"/>
                </a:solidFill>
                <a:effectLst>
                  <a:outerShdw blurRad="38100" dist="38100" dir="2700000" algn="tl">
                    <a:srgbClr val="000000"/>
                  </a:outerShdw>
                </a:effectLst>
                <a:ea typeface="SimSun" panose="02010600030101010101" pitchFamily="2" charset="-122"/>
              </a:rPr>
              <a:t>elm</a:t>
            </a:r>
            <a:endParaRPr lang="ru-RU" altLang="ru-RU" sz="1800" b="1">
              <a:solidFill>
                <a:schemeClr val="hlink"/>
              </a:solidFill>
              <a:effectLst>
                <a:outerShdw blurRad="38100" dist="38100" dir="2700000" algn="tl">
                  <a:srgbClr val="000000"/>
                </a:outerShdw>
              </a:effectLst>
            </a:endParaRPr>
          </a:p>
        </p:txBody>
      </p:sp>
      <p:sp>
        <p:nvSpPr>
          <p:cNvPr id="689242" name="Text Box 90"/>
          <p:cNvSpPr txBox="1">
            <a:spLocks noChangeArrowheads="1"/>
          </p:cNvSpPr>
          <p:nvPr/>
        </p:nvSpPr>
        <p:spPr bwMode="auto">
          <a:xfrm>
            <a:off x="1196975" y="414338"/>
            <a:ext cx="1536700" cy="2127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zh-CN" sz="1400" b="1">
                <a:solidFill>
                  <a:srgbClr val="CC6600"/>
                </a:solidFill>
                <a:latin typeface="Tahoma" panose="020B0604030504040204" pitchFamily="34" charset="0"/>
                <a:cs typeface="Tahoma" panose="020B0604030504040204" pitchFamily="34" charset="0"/>
              </a:rPr>
              <a:t>Прямой запуск</a:t>
            </a:r>
            <a:endParaRPr lang="ru-RU" altLang="ru-RU" sz="1400">
              <a:solidFill>
                <a:srgbClr val="CC6600"/>
              </a:solidFill>
              <a:latin typeface="Tahoma" panose="020B0604030504040204" pitchFamily="34" charset="0"/>
              <a:cs typeface="Tahoma" panose="020B0604030504040204" pitchFamily="34" charset="0"/>
            </a:endParaRPr>
          </a:p>
        </p:txBody>
      </p:sp>
      <p:sp>
        <p:nvSpPr>
          <p:cNvPr id="689243" name="Text Box 91"/>
          <p:cNvSpPr txBox="1">
            <a:spLocks noChangeArrowheads="1"/>
          </p:cNvSpPr>
          <p:nvPr/>
        </p:nvSpPr>
        <p:spPr bwMode="auto">
          <a:xfrm>
            <a:off x="1341438" y="1768475"/>
            <a:ext cx="1697037" cy="2254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400" b="1">
                <a:solidFill>
                  <a:srgbClr val="CC6600"/>
                </a:solidFill>
                <a:latin typeface="Tahoma" panose="020B0604030504040204" pitchFamily="34" charset="0"/>
                <a:cs typeface="Tahoma" panose="020B0604030504040204" pitchFamily="34" charset="0"/>
              </a:rPr>
              <a:t>Файл настройки</a:t>
            </a:r>
            <a:endParaRPr lang="ru-RU" altLang="ru-RU" sz="1400" b="1">
              <a:solidFill>
                <a:srgbClr val="CC6600"/>
              </a:solidFill>
              <a:latin typeface="Tahoma" panose="020B0604030504040204" pitchFamily="34" charset="0"/>
              <a:cs typeface="Tahoma" panose="020B0604030504040204" pitchFamily="34" charset="0"/>
            </a:endParaRPr>
          </a:p>
        </p:txBody>
      </p:sp>
      <p:sp>
        <p:nvSpPr>
          <p:cNvPr id="689244" name="Text Box 92"/>
          <p:cNvSpPr txBox="1">
            <a:spLocks noChangeArrowheads="1"/>
          </p:cNvSpPr>
          <p:nvPr/>
        </p:nvSpPr>
        <p:spPr bwMode="auto">
          <a:xfrm>
            <a:off x="6192838" y="998538"/>
            <a:ext cx="2216150" cy="4937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88000"/>
              </a:lnSpc>
            </a:pPr>
            <a:r>
              <a:rPr lang="ru-RU" altLang="zh-CN" sz="1800" b="1">
                <a:solidFill>
                  <a:srgbClr val="808000"/>
                </a:solidFill>
              </a:rPr>
              <a:t>Программы</a:t>
            </a:r>
          </a:p>
          <a:p>
            <a:pPr>
              <a:lnSpc>
                <a:spcPct val="88000"/>
              </a:lnSpc>
            </a:pPr>
            <a:r>
              <a:rPr lang="ru-RU" altLang="zh-CN" sz="1800" b="1">
                <a:solidFill>
                  <a:srgbClr val="808000"/>
                </a:solidFill>
              </a:rPr>
              <a:t>подготовки почты</a:t>
            </a:r>
            <a:endParaRPr lang="ru-RU" altLang="ru-RU" sz="1800">
              <a:solidFill>
                <a:srgbClr val="808000"/>
              </a:solidFill>
            </a:endParaRPr>
          </a:p>
        </p:txBody>
      </p:sp>
      <p:sp>
        <p:nvSpPr>
          <p:cNvPr id="689245" name="Text Box 93"/>
          <p:cNvSpPr txBox="1">
            <a:spLocks noChangeArrowheads="1"/>
          </p:cNvSpPr>
          <p:nvPr/>
        </p:nvSpPr>
        <p:spPr bwMode="auto">
          <a:xfrm>
            <a:off x="6416675" y="1898650"/>
            <a:ext cx="1260475" cy="679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pPr>
            <a:r>
              <a:rPr lang="ru-RU" altLang="zh-CN" sz="1400" b="1">
                <a:solidFill>
                  <a:srgbClr val="003366"/>
                </a:solidFill>
                <a:latin typeface="Arial Narrow" panose="020B0606020202030204" pitchFamily="34" charset="0"/>
              </a:rPr>
              <a:t>Программы</a:t>
            </a:r>
          </a:p>
          <a:p>
            <a:pPr>
              <a:lnSpc>
                <a:spcPct val="80000"/>
              </a:lnSpc>
            </a:pPr>
            <a:r>
              <a:rPr lang="ru-RU" altLang="zh-CN" sz="1400" b="1">
                <a:solidFill>
                  <a:srgbClr val="003366"/>
                </a:solidFill>
                <a:latin typeface="Arial Narrow" panose="020B0606020202030204" pitchFamily="34" charset="0"/>
              </a:rPr>
              <a:t>рассылки</a:t>
            </a:r>
          </a:p>
          <a:p>
            <a:pPr>
              <a:lnSpc>
                <a:spcPct val="80000"/>
              </a:lnSpc>
            </a:pPr>
            <a:r>
              <a:rPr lang="ru-RU" altLang="zh-CN" sz="1400" b="1">
                <a:solidFill>
                  <a:srgbClr val="003366"/>
                </a:solidFill>
                <a:latin typeface="Arial Narrow" panose="020B0606020202030204" pitchFamily="34" charset="0"/>
              </a:rPr>
              <a:t>почтовых</a:t>
            </a:r>
          </a:p>
          <a:p>
            <a:pPr>
              <a:lnSpc>
                <a:spcPct val="80000"/>
              </a:lnSpc>
            </a:pPr>
            <a:r>
              <a:rPr lang="ru-RU" altLang="zh-CN" sz="1400" b="1">
                <a:solidFill>
                  <a:srgbClr val="003366"/>
                </a:solidFill>
                <a:latin typeface="Arial Narrow" panose="020B0606020202030204" pitchFamily="34" charset="0"/>
              </a:rPr>
              <a:t>сообщений</a:t>
            </a:r>
            <a:endParaRPr lang="ru-RU" altLang="ru-RU" sz="1400">
              <a:solidFill>
                <a:srgbClr val="003366"/>
              </a:solidFill>
            </a:endParaRPr>
          </a:p>
        </p:txBody>
      </p:sp>
      <p:grpSp>
        <p:nvGrpSpPr>
          <p:cNvPr id="689385" name="Group 233"/>
          <p:cNvGrpSpPr>
            <a:grpSpLocks/>
          </p:cNvGrpSpPr>
          <p:nvPr/>
        </p:nvGrpSpPr>
        <p:grpSpPr bwMode="auto">
          <a:xfrm>
            <a:off x="431800" y="2798763"/>
            <a:ext cx="7045325" cy="703262"/>
            <a:chOff x="272" y="1763"/>
            <a:chExt cx="4438" cy="443"/>
          </a:xfrm>
        </p:grpSpPr>
        <p:grpSp>
          <p:nvGrpSpPr>
            <p:cNvPr id="689376" name="Group 224"/>
            <p:cNvGrpSpPr>
              <a:grpSpLocks/>
            </p:cNvGrpSpPr>
            <p:nvPr/>
          </p:nvGrpSpPr>
          <p:grpSpPr bwMode="auto">
            <a:xfrm>
              <a:off x="3674" y="1763"/>
              <a:ext cx="1036" cy="430"/>
              <a:chOff x="3770" y="3129"/>
              <a:chExt cx="1425" cy="1368"/>
            </a:xfrm>
          </p:grpSpPr>
          <p:grpSp>
            <p:nvGrpSpPr>
              <p:cNvPr id="689377" name="Group 225"/>
              <p:cNvGrpSpPr>
                <a:grpSpLocks/>
              </p:cNvGrpSpPr>
              <p:nvPr/>
            </p:nvGrpSpPr>
            <p:grpSpPr bwMode="auto">
              <a:xfrm>
                <a:off x="3770" y="3129"/>
                <a:ext cx="1425" cy="1368"/>
                <a:chOff x="3770" y="3129"/>
                <a:chExt cx="1425" cy="1368"/>
              </a:xfrm>
            </p:grpSpPr>
            <p:sp>
              <p:nvSpPr>
                <p:cNvPr id="689378" name="Oval 226"/>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379" name="Oval 227"/>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380" name="Oval 228"/>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381" name="Oval 229"/>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382" name="Oval 230"/>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383" name="Oval 231"/>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384" name="Oval 232"/>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9358" name="Group 206"/>
            <p:cNvGrpSpPr>
              <a:grpSpLocks/>
            </p:cNvGrpSpPr>
            <p:nvPr/>
          </p:nvGrpSpPr>
          <p:grpSpPr bwMode="auto">
            <a:xfrm>
              <a:off x="1406" y="1763"/>
              <a:ext cx="1036" cy="430"/>
              <a:chOff x="3770" y="3129"/>
              <a:chExt cx="1425" cy="1368"/>
            </a:xfrm>
          </p:grpSpPr>
          <p:grpSp>
            <p:nvGrpSpPr>
              <p:cNvPr id="689359" name="Group 207"/>
              <p:cNvGrpSpPr>
                <a:grpSpLocks/>
              </p:cNvGrpSpPr>
              <p:nvPr/>
            </p:nvGrpSpPr>
            <p:grpSpPr bwMode="auto">
              <a:xfrm>
                <a:off x="3770" y="3129"/>
                <a:ext cx="1425" cy="1368"/>
                <a:chOff x="3770" y="3129"/>
                <a:chExt cx="1425" cy="1368"/>
              </a:xfrm>
            </p:grpSpPr>
            <p:sp>
              <p:nvSpPr>
                <p:cNvPr id="689360" name="Oval 208"/>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361" name="Oval 209"/>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362" name="Oval 210"/>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363" name="Oval 211"/>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364" name="Oval 212"/>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365" name="Oval 213"/>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366" name="Oval 214"/>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9367" name="Group 215"/>
            <p:cNvGrpSpPr>
              <a:grpSpLocks/>
            </p:cNvGrpSpPr>
            <p:nvPr/>
          </p:nvGrpSpPr>
          <p:grpSpPr bwMode="auto">
            <a:xfrm>
              <a:off x="272" y="1763"/>
              <a:ext cx="1036" cy="430"/>
              <a:chOff x="3770" y="3129"/>
              <a:chExt cx="1425" cy="1368"/>
            </a:xfrm>
          </p:grpSpPr>
          <p:grpSp>
            <p:nvGrpSpPr>
              <p:cNvPr id="689368" name="Group 216"/>
              <p:cNvGrpSpPr>
                <a:grpSpLocks/>
              </p:cNvGrpSpPr>
              <p:nvPr/>
            </p:nvGrpSpPr>
            <p:grpSpPr bwMode="auto">
              <a:xfrm>
                <a:off x="3770" y="3129"/>
                <a:ext cx="1425" cy="1368"/>
                <a:chOff x="3770" y="3129"/>
                <a:chExt cx="1425" cy="1368"/>
              </a:xfrm>
            </p:grpSpPr>
            <p:sp>
              <p:nvSpPr>
                <p:cNvPr id="689369" name="Oval 217"/>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370" name="Oval 218"/>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371" name="Oval 219"/>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372" name="Oval 220"/>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373" name="Oval 221"/>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374" name="Oval 222"/>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375" name="Oval 223"/>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9228" name="Group 76"/>
            <p:cNvGrpSpPr>
              <a:grpSpLocks/>
            </p:cNvGrpSpPr>
            <p:nvPr/>
          </p:nvGrpSpPr>
          <p:grpSpPr bwMode="auto">
            <a:xfrm>
              <a:off x="2537" y="1776"/>
              <a:ext cx="1036" cy="430"/>
              <a:chOff x="3770" y="3129"/>
              <a:chExt cx="1425" cy="1368"/>
            </a:xfrm>
          </p:grpSpPr>
          <p:grpSp>
            <p:nvGrpSpPr>
              <p:cNvPr id="689229" name="Group 77"/>
              <p:cNvGrpSpPr>
                <a:grpSpLocks/>
              </p:cNvGrpSpPr>
              <p:nvPr/>
            </p:nvGrpSpPr>
            <p:grpSpPr bwMode="auto">
              <a:xfrm>
                <a:off x="3770" y="3129"/>
                <a:ext cx="1425" cy="1368"/>
                <a:chOff x="3770" y="3129"/>
                <a:chExt cx="1425" cy="1368"/>
              </a:xfrm>
            </p:grpSpPr>
            <p:sp>
              <p:nvSpPr>
                <p:cNvPr id="689230" name="Oval 78"/>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231" name="Oval 79"/>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232" name="Oval 80"/>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233" name="Oval 81"/>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234" name="Oval 82"/>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235" name="Oval 83"/>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236" name="Oval 84"/>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sp>
          <p:nvSpPr>
            <p:cNvPr id="689246" name="Text Box 94"/>
            <p:cNvSpPr txBox="1">
              <a:spLocks noChangeArrowheads="1"/>
            </p:cNvSpPr>
            <p:nvPr/>
          </p:nvSpPr>
          <p:spPr bwMode="auto">
            <a:xfrm>
              <a:off x="555" y="1820"/>
              <a:ext cx="59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pPr>
              <a:r>
                <a:rPr lang="ru-RU" altLang="zh-CN" sz="1400" b="1">
                  <a:solidFill>
                    <a:srgbClr val="808000"/>
                  </a:solidFill>
                  <a:effectLst>
                    <a:outerShdw blurRad="38100" dist="38100" dir="2700000" algn="tl">
                      <a:srgbClr val="C0C0C0"/>
                    </a:outerShdw>
                  </a:effectLst>
                </a:rPr>
                <a:t>Сеть с открытой</a:t>
              </a:r>
            </a:p>
            <a:p>
              <a:pPr>
                <a:lnSpc>
                  <a:spcPct val="80000"/>
                </a:lnSpc>
              </a:pPr>
              <a:r>
                <a:rPr lang="ru-RU" altLang="zh-CN" sz="1400" b="1">
                  <a:solidFill>
                    <a:srgbClr val="808000"/>
                  </a:solidFill>
                  <a:effectLst>
                    <a:outerShdw blurRad="38100" dist="38100" dir="2700000" algn="tl">
                      <a:srgbClr val="C0C0C0"/>
                    </a:outerShdw>
                  </a:effectLst>
                </a:rPr>
                <a:t>ЭП</a:t>
              </a:r>
              <a:endParaRPr lang="ru-RU" altLang="ru-RU" sz="1400" b="1">
                <a:solidFill>
                  <a:srgbClr val="808000"/>
                </a:solidFill>
                <a:effectLst>
                  <a:outerShdw blurRad="38100" dist="38100" dir="2700000" algn="tl">
                    <a:srgbClr val="C0C0C0"/>
                  </a:outerShdw>
                </a:effectLst>
              </a:endParaRPr>
            </a:p>
          </p:txBody>
        </p:sp>
        <p:sp>
          <p:nvSpPr>
            <p:cNvPr id="689247" name="Text Box 95"/>
            <p:cNvSpPr txBox="1">
              <a:spLocks noChangeArrowheads="1"/>
            </p:cNvSpPr>
            <p:nvPr/>
          </p:nvSpPr>
          <p:spPr bwMode="auto">
            <a:xfrm>
              <a:off x="1548" y="1905"/>
              <a:ext cx="78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72000"/>
                </a:lnSpc>
              </a:pPr>
              <a:r>
                <a:rPr lang="ru-RU" altLang="zh-CN" sz="1600" b="1">
                  <a:solidFill>
                    <a:srgbClr val="808000"/>
                  </a:solidFill>
                  <a:effectLst>
                    <a:outerShdw blurRad="38100" dist="38100" dir="2700000" algn="tl">
                      <a:srgbClr val="C0C0C0"/>
                    </a:outerShdw>
                  </a:effectLst>
                </a:rPr>
                <a:t>ЭП Х.400</a:t>
              </a:r>
              <a:endParaRPr lang="ru-RU" altLang="ru-RU" sz="1600" b="1">
                <a:solidFill>
                  <a:srgbClr val="808000"/>
                </a:solidFill>
                <a:effectLst>
                  <a:outerShdw blurRad="38100" dist="38100" dir="2700000" algn="tl">
                    <a:srgbClr val="C0C0C0"/>
                  </a:outerShdw>
                </a:effectLst>
              </a:endParaRPr>
            </a:p>
          </p:txBody>
        </p:sp>
        <p:sp>
          <p:nvSpPr>
            <p:cNvPr id="689248" name="Text Box 96"/>
            <p:cNvSpPr txBox="1">
              <a:spLocks noChangeArrowheads="1"/>
            </p:cNvSpPr>
            <p:nvPr/>
          </p:nvSpPr>
          <p:spPr bwMode="auto">
            <a:xfrm>
              <a:off x="2795" y="1848"/>
              <a:ext cx="6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LAN</a:t>
              </a:r>
              <a:r>
                <a:rPr lang="ru-RU" altLang="zh-CN" sz="1400" b="1">
                  <a:solidFill>
                    <a:srgbClr val="808000"/>
                  </a:solidFill>
                  <a:effectLst>
                    <a:outerShdw blurRad="38100" dist="38100" dir="2700000" algn="tl">
                      <a:srgbClr val="C0C0C0"/>
                    </a:outerShdw>
                  </a:effectLst>
                </a:rPr>
                <a:t> или</a:t>
              </a:r>
            </a:p>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Internet</a:t>
              </a:r>
              <a:endParaRPr lang="ru-RU" altLang="ru-RU" sz="1400" b="1">
                <a:solidFill>
                  <a:srgbClr val="808000"/>
                </a:solidFill>
                <a:effectLst>
                  <a:outerShdw blurRad="38100" dist="38100" dir="2700000" algn="tl">
                    <a:srgbClr val="C0C0C0"/>
                  </a:outerShdw>
                </a:effectLst>
              </a:endParaRPr>
            </a:p>
          </p:txBody>
        </p:sp>
        <p:sp>
          <p:nvSpPr>
            <p:cNvPr id="689249" name="Text Box 97"/>
            <p:cNvSpPr txBox="1">
              <a:spLocks noChangeArrowheads="1"/>
            </p:cNvSpPr>
            <p:nvPr/>
          </p:nvSpPr>
          <p:spPr bwMode="auto">
            <a:xfrm>
              <a:off x="3957" y="1848"/>
              <a:ext cx="61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Unix Unix</a:t>
              </a:r>
            </a:p>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CoPy</a:t>
              </a:r>
              <a:endParaRPr lang="ru-RU" altLang="ru-RU" sz="1400">
                <a:solidFill>
                  <a:srgbClr val="808000"/>
                </a:solidFill>
                <a:effectLst>
                  <a:outerShdw blurRad="38100" dist="38100" dir="2700000" algn="tl">
                    <a:srgbClr val="C0C0C0"/>
                  </a:outerShdw>
                </a:effectLst>
              </a:endParaRPr>
            </a:p>
          </p:txBody>
        </p:sp>
      </p:grpSp>
      <p:sp>
        <p:nvSpPr>
          <p:cNvPr id="689250" name="Text Box 98"/>
          <p:cNvSpPr txBox="1">
            <a:spLocks noChangeArrowheads="1"/>
          </p:cNvSpPr>
          <p:nvPr/>
        </p:nvSpPr>
        <p:spPr bwMode="auto">
          <a:xfrm>
            <a:off x="2173288" y="1090613"/>
            <a:ext cx="776287" cy="320675"/>
          </a:xfrm>
          <a:prstGeom prst="rect">
            <a:avLst/>
          </a:prstGeom>
          <a:solidFill>
            <a:srgbClr val="CCFF99"/>
          </a:solidFill>
          <a:ln w="38100">
            <a:solidFill>
              <a:srgbClr val="808000"/>
            </a:solidFill>
            <a:miter lim="800000"/>
            <a:headEnd/>
            <a:tailEnd/>
          </a:ln>
          <a:effectLst>
            <a:outerShdw dist="35921" dir="2700000" algn="ctr" rotWithShape="0">
              <a:srgbClr val="FF9933"/>
            </a:outerShdw>
          </a:effectLst>
        </p:spPr>
        <p:txBody>
          <a:bodyPr lIns="0" tIns="0" rIns="0" bIns="0"/>
          <a:lstStyle/>
          <a:p>
            <a:pPr>
              <a:spcBef>
                <a:spcPts val="600"/>
              </a:spcBef>
            </a:pPr>
            <a:r>
              <a:rPr lang="en-US" altLang="zh-CN" sz="1800" b="1" i="1">
                <a:solidFill>
                  <a:schemeClr val="hlink"/>
                </a:solidFill>
                <a:effectLst>
                  <a:outerShdw blurRad="38100" dist="38100" dir="2700000" algn="tl">
                    <a:srgbClr val="000000"/>
                  </a:outerShdw>
                </a:effectLst>
                <a:ea typeface="SimSun" panose="02010600030101010101" pitchFamily="2" charset="-122"/>
              </a:rPr>
              <a:t>mail</a:t>
            </a:r>
            <a:endParaRPr lang="ru-RU" altLang="ru-RU" sz="1800" b="1">
              <a:solidFill>
                <a:schemeClr val="hlink"/>
              </a:solidFill>
              <a:effectLst>
                <a:outerShdw blurRad="38100" dist="38100" dir="2700000" algn="tl">
                  <a:srgbClr val="000000"/>
                </a:outerShdw>
              </a:effectLst>
            </a:endParaRPr>
          </a:p>
        </p:txBody>
      </p:sp>
      <p:sp>
        <p:nvSpPr>
          <p:cNvPr id="689251" name="Freeform 99"/>
          <p:cNvSpPr>
            <a:spLocks/>
          </p:cNvSpPr>
          <p:nvPr/>
        </p:nvSpPr>
        <p:spPr bwMode="auto">
          <a:xfrm>
            <a:off x="4883150" y="1427163"/>
            <a:ext cx="854075" cy="1841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2" name="Freeform 100"/>
          <p:cNvSpPr>
            <a:spLocks/>
          </p:cNvSpPr>
          <p:nvPr/>
        </p:nvSpPr>
        <p:spPr bwMode="auto">
          <a:xfrm flipH="1">
            <a:off x="2579688" y="1411288"/>
            <a:ext cx="855662" cy="198437"/>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3" name="Freeform 101"/>
          <p:cNvSpPr>
            <a:spLocks/>
          </p:cNvSpPr>
          <p:nvPr/>
        </p:nvSpPr>
        <p:spPr bwMode="auto">
          <a:xfrm flipH="1">
            <a:off x="3632200" y="1411288"/>
            <a:ext cx="263525" cy="198437"/>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4" name="Freeform 102"/>
          <p:cNvSpPr>
            <a:spLocks/>
          </p:cNvSpPr>
          <p:nvPr/>
        </p:nvSpPr>
        <p:spPr bwMode="auto">
          <a:xfrm>
            <a:off x="4422775" y="1427163"/>
            <a:ext cx="263525" cy="1841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5" name="Freeform 103"/>
          <p:cNvSpPr>
            <a:spLocks/>
          </p:cNvSpPr>
          <p:nvPr/>
        </p:nvSpPr>
        <p:spPr bwMode="auto">
          <a:xfrm>
            <a:off x="5157788" y="1827213"/>
            <a:ext cx="3149600" cy="206375"/>
          </a:xfrm>
          <a:custGeom>
            <a:avLst/>
            <a:gdLst>
              <a:gd name="T0" fmla="*/ 0 w 2855"/>
              <a:gd name="T1" fmla="*/ 0 h 794"/>
              <a:gd name="T2" fmla="*/ 2849 w 2855"/>
              <a:gd name="T3" fmla="*/ 4 h 794"/>
              <a:gd name="T4" fmla="*/ 2855 w 2855"/>
              <a:gd name="T5" fmla="*/ 794 h 794"/>
            </a:gdLst>
            <a:ahLst/>
            <a:cxnLst>
              <a:cxn ang="0">
                <a:pos x="T0" y="T1"/>
              </a:cxn>
              <a:cxn ang="0">
                <a:pos x="T2" y="T3"/>
              </a:cxn>
              <a:cxn ang="0">
                <a:pos x="T4" y="T5"/>
              </a:cxn>
            </a:cxnLst>
            <a:rect l="0" t="0" r="r" b="b"/>
            <a:pathLst>
              <a:path w="2855" h="794">
                <a:moveTo>
                  <a:pt x="0" y="0"/>
                </a:moveTo>
                <a:lnTo>
                  <a:pt x="2849" y="4"/>
                </a:lnTo>
                <a:lnTo>
                  <a:pt x="2855" y="794"/>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6" name="Freeform 104"/>
          <p:cNvSpPr>
            <a:spLocks/>
          </p:cNvSpPr>
          <p:nvPr/>
        </p:nvSpPr>
        <p:spPr bwMode="auto">
          <a:xfrm>
            <a:off x="2579688" y="858838"/>
            <a:ext cx="657225" cy="212725"/>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7" name="Freeform 105"/>
          <p:cNvSpPr>
            <a:spLocks/>
          </p:cNvSpPr>
          <p:nvPr/>
        </p:nvSpPr>
        <p:spPr bwMode="auto">
          <a:xfrm>
            <a:off x="3632200" y="858838"/>
            <a:ext cx="263525" cy="212725"/>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8" name="Freeform 106"/>
          <p:cNvSpPr>
            <a:spLocks/>
          </p:cNvSpPr>
          <p:nvPr/>
        </p:nvSpPr>
        <p:spPr bwMode="auto">
          <a:xfrm flipH="1">
            <a:off x="4422775" y="854075"/>
            <a:ext cx="263525" cy="211138"/>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59" name="Freeform 107"/>
          <p:cNvSpPr>
            <a:spLocks/>
          </p:cNvSpPr>
          <p:nvPr/>
        </p:nvSpPr>
        <p:spPr bwMode="auto">
          <a:xfrm flipH="1">
            <a:off x="5080000" y="858838"/>
            <a:ext cx="657225" cy="206375"/>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61" name="Freeform 109"/>
          <p:cNvSpPr>
            <a:spLocks/>
          </p:cNvSpPr>
          <p:nvPr/>
        </p:nvSpPr>
        <p:spPr bwMode="auto">
          <a:xfrm>
            <a:off x="3632200" y="1995488"/>
            <a:ext cx="263525" cy="2095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62" name="Freeform 110"/>
          <p:cNvSpPr>
            <a:spLocks/>
          </p:cNvSpPr>
          <p:nvPr/>
        </p:nvSpPr>
        <p:spPr bwMode="auto">
          <a:xfrm flipH="1">
            <a:off x="4422775" y="1995488"/>
            <a:ext cx="336550" cy="2095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63" name="Freeform 111"/>
          <p:cNvSpPr>
            <a:spLocks/>
          </p:cNvSpPr>
          <p:nvPr/>
        </p:nvSpPr>
        <p:spPr bwMode="auto">
          <a:xfrm>
            <a:off x="2579688" y="1995488"/>
            <a:ext cx="854075" cy="2095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64" name="Freeform 112"/>
          <p:cNvSpPr>
            <a:spLocks/>
          </p:cNvSpPr>
          <p:nvPr/>
        </p:nvSpPr>
        <p:spPr bwMode="auto">
          <a:xfrm flipH="1">
            <a:off x="4883150" y="1995488"/>
            <a:ext cx="976313" cy="206375"/>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689440" name="Group 288"/>
          <p:cNvGrpSpPr>
            <a:grpSpLocks/>
          </p:cNvGrpSpPr>
          <p:nvPr/>
        </p:nvGrpSpPr>
        <p:grpSpPr bwMode="auto">
          <a:xfrm>
            <a:off x="7721600" y="2033588"/>
            <a:ext cx="1174750" cy="1624012"/>
            <a:chOff x="4864" y="1395"/>
            <a:chExt cx="740" cy="1023"/>
          </a:xfrm>
        </p:grpSpPr>
        <p:sp>
          <p:nvSpPr>
            <p:cNvPr id="689190" name="Text Box 38"/>
            <p:cNvSpPr txBox="1">
              <a:spLocks noChangeArrowheads="1"/>
            </p:cNvSpPr>
            <p:nvPr/>
          </p:nvSpPr>
          <p:spPr bwMode="auto">
            <a:xfrm>
              <a:off x="4950" y="1395"/>
              <a:ext cx="559" cy="396"/>
            </a:xfrm>
            <a:prstGeom prst="rect">
              <a:avLst/>
            </a:prstGeom>
            <a:solidFill>
              <a:srgbClr val="FFCCFF"/>
            </a:solidFill>
            <a:ln w="38100">
              <a:solidFill>
                <a:srgbClr val="CC6600"/>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b="1">
                  <a:solidFill>
                    <a:srgbClr val="003366"/>
                  </a:solidFill>
                  <a:effectLst>
                    <a:outerShdw blurRad="38100" dist="38100" dir="2700000" algn="tl">
                      <a:srgbClr val="000000"/>
                    </a:outerShdw>
                  </a:effectLst>
                </a:rPr>
                <a:t>Файлы местной почты</a:t>
              </a:r>
              <a:endParaRPr lang="ru-RU" altLang="ru-RU" sz="1400" b="1">
                <a:solidFill>
                  <a:srgbClr val="003366"/>
                </a:solidFill>
                <a:effectLst>
                  <a:outerShdw blurRad="38100" dist="38100" dir="2700000" algn="tl">
                    <a:srgbClr val="000000"/>
                  </a:outerShdw>
                </a:effectLst>
              </a:endParaRPr>
            </a:p>
          </p:txBody>
        </p:sp>
        <p:sp>
          <p:nvSpPr>
            <p:cNvPr id="689260" name="Text Box 108"/>
            <p:cNvSpPr txBox="1">
              <a:spLocks noChangeArrowheads="1"/>
            </p:cNvSpPr>
            <p:nvPr/>
          </p:nvSpPr>
          <p:spPr bwMode="auto">
            <a:xfrm>
              <a:off x="4864" y="1933"/>
              <a:ext cx="740" cy="485"/>
            </a:xfrm>
            <a:prstGeom prst="rect">
              <a:avLst/>
            </a:prstGeom>
            <a:solidFill>
              <a:srgbClr val="FFFFCC"/>
            </a:solidFill>
            <a:ln w="38100">
              <a:solidFill>
                <a:srgbClr val="CC6600"/>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b="1">
                  <a:solidFill>
                    <a:srgbClr val="003366"/>
                  </a:solidFill>
                  <a:effectLst>
                    <a:outerShdw blurRad="38100" dist="38100" dir="2700000" algn="tl">
                      <a:srgbClr val="000000"/>
                    </a:outerShdw>
                  </a:effectLst>
                </a:rPr>
                <a:t>Программы просмотра входящей почты</a:t>
              </a:r>
              <a:endParaRPr lang="ru-RU" altLang="ru-RU" sz="1400" b="1">
                <a:solidFill>
                  <a:srgbClr val="003366"/>
                </a:solidFill>
                <a:effectLst>
                  <a:outerShdw blurRad="38100" dist="38100" dir="2700000" algn="tl">
                    <a:srgbClr val="000000"/>
                  </a:outerShdw>
                </a:effectLst>
              </a:endParaRPr>
            </a:p>
          </p:txBody>
        </p:sp>
        <p:sp>
          <p:nvSpPr>
            <p:cNvPr id="689265" name="Line 113"/>
            <p:cNvSpPr>
              <a:spLocks noChangeShapeType="1"/>
            </p:cNvSpPr>
            <p:nvPr/>
          </p:nvSpPr>
          <p:spPr bwMode="auto">
            <a:xfrm flipH="1">
              <a:off x="5233" y="1791"/>
              <a:ext cx="0" cy="132"/>
            </a:xfrm>
            <a:prstGeom prst="line">
              <a:avLst/>
            </a:prstGeom>
            <a:noFill/>
            <a:ln w="28575">
              <a:solidFill>
                <a:srgbClr val="000099"/>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grpSp>
      <p:sp>
        <p:nvSpPr>
          <p:cNvPr id="689322" name="Freeform 170"/>
          <p:cNvSpPr>
            <a:spLocks/>
          </p:cNvSpPr>
          <p:nvPr/>
        </p:nvSpPr>
        <p:spPr bwMode="auto">
          <a:xfrm flipH="1">
            <a:off x="1262063" y="3473450"/>
            <a:ext cx="1317625" cy="21431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23" name="Freeform 171"/>
          <p:cNvSpPr>
            <a:spLocks/>
          </p:cNvSpPr>
          <p:nvPr/>
        </p:nvSpPr>
        <p:spPr bwMode="auto">
          <a:xfrm>
            <a:off x="5738813" y="3473450"/>
            <a:ext cx="1052512" cy="20796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24" name="Freeform 172"/>
          <p:cNvSpPr>
            <a:spLocks/>
          </p:cNvSpPr>
          <p:nvPr/>
        </p:nvSpPr>
        <p:spPr bwMode="auto">
          <a:xfrm>
            <a:off x="4686300" y="3473450"/>
            <a:ext cx="261938" cy="20796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25" name="Freeform 173"/>
          <p:cNvSpPr>
            <a:spLocks/>
          </p:cNvSpPr>
          <p:nvPr/>
        </p:nvSpPr>
        <p:spPr bwMode="auto">
          <a:xfrm flipH="1">
            <a:off x="3105150" y="3473450"/>
            <a:ext cx="527050" cy="198438"/>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34" name="Freeform 182"/>
          <p:cNvSpPr>
            <a:spLocks/>
          </p:cNvSpPr>
          <p:nvPr/>
        </p:nvSpPr>
        <p:spPr bwMode="auto">
          <a:xfrm>
            <a:off x="5067300" y="4464050"/>
            <a:ext cx="3227388" cy="203200"/>
          </a:xfrm>
          <a:custGeom>
            <a:avLst/>
            <a:gdLst>
              <a:gd name="T0" fmla="*/ 0 w 2855"/>
              <a:gd name="T1" fmla="*/ 0 h 794"/>
              <a:gd name="T2" fmla="*/ 2849 w 2855"/>
              <a:gd name="T3" fmla="*/ 4 h 794"/>
              <a:gd name="T4" fmla="*/ 2855 w 2855"/>
              <a:gd name="T5" fmla="*/ 794 h 794"/>
            </a:gdLst>
            <a:ahLst/>
            <a:cxnLst>
              <a:cxn ang="0">
                <a:pos x="T0" y="T1"/>
              </a:cxn>
              <a:cxn ang="0">
                <a:pos x="T2" y="T3"/>
              </a:cxn>
              <a:cxn ang="0">
                <a:pos x="T4" y="T5"/>
              </a:cxn>
            </a:cxnLst>
            <a:rect l="0" t="0" r="r" b="b"/>
            <a:pathLst>
              <a:path w="2855" h="794">
                <a:moveTo>
                  <a:pt x="0" y="0"/>
                </a:moveTo>
                <a:lnTo>
                  <a:pt x="2849" y="4"/>
                </a:lnTo>
                <a:lnTo>
                  <a:pt x="2855" y="794"/>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45" name="Freeform 193"/>
          <p:cNvSpPr>
            <a:spLocks/>
          </p:cNvSpPr>
          <p:nvPr/>
        </p:nvSpPr>
        <p:spPr bwMode="auto">
          <a:xfrm>
            <a:off x="3236913" y="5153025"/>
            <a:ext cx="395287" cy="24606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46" name="Freeform 194"/>
          <p:cNvSpPr>
            <a:spLocks/>
          </p:cNvSpPr>
          <p:nvPr/>
        </p:nvSpPr>
        <p:spPr bwMode="auto">
          <a:xfrm flipH="1">
            <a:off x="4759325" y="5153025"/>
            <a:ext cx="188913" cy="261938"/>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47" name="Freeform 195"/>
          <p:cNvSpPr>
            <a:spLocks/>
          </p:cNvSpPr>
          <p:nvPr/>
        </p:nvSpPr>
        <p:spPr bwMode="auto">
          <a:xfrm>
            <a:off x="1393825" y="5153025"/>
            <a:ext cx="1135063" cy="249238"/>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48" name="Freeform 196"/>
          <p:cNvSpPr>
            <a:spLocks/>
          </p:cNvSpPr>
          <p:nvPr/>
        </p:nvSpPr>
        <p:spPr bwMode="auto">
          <a:xfrm flipH="1">
            <a:off x="5859463" y="5153025"/>
            <a:ext cx="931862" cy="249238"/>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49" name="Freeform 197"/>
          <p:cNvSpPr>
            <a:spLocks/>
          </p:cNvSpPr>
          <p:nvPr/>
        </p:nvSpPr>
        <p:spPr bwMode="auto">
          <a:xfrm>
            <a:off x="3632200" y="4610100"/>
            <a:ext cx="263525" cy="20796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50" name="Freeform 198"/>
          <p:cNvSpPr>
            <a:spLocks/>
          </p:cNvSpPr>
          <p:nvPr/>
        </p:nvSpPr>
        <p:spPr bwMode="auto">
          <a:xfrm flipH="1">
            <a:off x="4422775" y="4610100"/>
            <a:ext cx="336550" cy="20161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51" name="Freeform 199"/>
          <p:cNvSpPr>
            <a:spLocks/>
          </p:cNvSpPr>
          <p:nvPr/>
        </p:nvSpPr>
        <p:spPr bwMode="auto">
          <a:xfrm>
            <a:off x="2579688" y="4610100"/>
            <a:ext cx="854075" cy="20161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52" name="Freeform 200"/>
          <p:cNvSpPr>
            <a:spLocks/>
          </p:cNvSpPr>
          <p:nvPr/>
        </p:nvSpPr>
        <p:spPr bwMode="auto">
          <a:xfrm flipH="1">
            <a:off x="4883150" y="4610100"/>
            <a:ext cx="942975" cy="201613"/>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53" name="Freeform 201"/>
          <p:cNvSpPr>
            <a:spLocks/>
          </p:cNvSpPr>
          <p:nvPr/>
        </p:nvSpPr>
        <p:spPr bwMode="auto">
          <a:xfrm>
            <a:off x="4883150" y="4021138"/>
            <a:ext cx="854075" cy="2476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54" name="Freeform 202"/>
          <p:cNvSpPr>
            <a:spLocks/>
          </p:cNvSpPr>
          <p:nvPr/>
        </p:nvSpPr>
        <p:spPr bwMode="auto">
          <a:xfrm flipH="1">
            <a:off x="2579688" y="4021138"/>
            <a:ext cx="855662" cy="2476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55" name="Freeform 203"/>
          <p:cNvSpPr>
            <a:spLocks/>
          </p:cNvSpPr>
          <p:nvPr/>
        </p:nvSpPr>
        <p:spPr bwMode="auto">
          <a:xfrm flipH="1">
            <a:off x="3632200" y="4021138"/>
            <a:ext cx="263525" cy="2476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56" name="Freeform 204"/>
          <p:cNvSpPr>
            <a:spLocks/>
          </p:cNvSpPr>
          <p:nvPr/>
        </p:nvSpPr>
        <p:spPr bwMode="auto">
          <a:xfrm>
            <a:off x="4422775" y="4021138"/>
            <a:ext cx="263525" cy="247650"/>
          </a:xfrm>
          <a:custGeom>
            <a:avLst/>
            <a:gdLst>
              <a:gd name="T0" fmla="*/ 513 w 513"/>
              <a:gd name="T1" fmla="*/ 0 h 456"/>
              <a:gd name="T2" fmla="*/ 513 w 513"/>
              <a:gd name="T3" fmla="*/ 198 h 456"/>
              <a:gd name="T4" fmla="*/ 0 w 513"/>
              <a:gd name="T5" fmla="*/ 198 h 456"/>
              <a:gd name="T6" fmla="*/ 0 w 513"/>
              <a:gd name="T7" fmla="*/ 456 h 456"/>
            </a:gdLst>
            <a:ahLst/>
            <a:cxnLst>
              <a:cxn ang="0">
                <a:pos x="T0" y="T1"/>
              </a:cxn>
              <a:cxn ang="0">
                <a:pos x="T2" y="T3"/>
              </a:cxn>
              <a:cxn ang="0">
                <a:pos x="T4" y="T5"/>
              </a:cxn>
              <a:cxn ang="0">
                <a:pos x="T6" y="T7"/>
              </a:cxn>
            </a:cxnLst>
            <a:rect l="0" t="0" r="r" b="b"/>
            <a:pathLst>
              <a:path w="513" h="456">
                <a:moveTo>
                  <a:pt x="513" y="0"/>
                </a:moveTo>
                <a:lnTo>
                  <a:pt x="513" y="198"/>
                </a:lnTo>
                <a:lnTo>
                  <a:pt x="0" y="198"/>
                </a:lnTo>
                <a:lnTo>
                  <a:pt x="0" y="456"/>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238" name="Text Box 86"/>
          <p:cNvSpPr txBox="1">
            <a:spLocks noChangeArrowheads="1"/>
          </p:cNvSpPr>
          <p:nvPr/>
        </p:nvSpPr>
        <p:spPr bwMode="auto">
          <a:xfrm>
            <a:off x="3176588" y="1628775"/>
            <a:ext cx="1981200" cy="349250"/>
          </a:xfrm>
          <a:prstGeom prst="rect">
            <a:avLst/>
          </a:prstGeom>
          <a:solidFill>
            <a:srgbClr val="FFFF9F"/>
          </a:solidFill>
          <a:ln w="38100">
            <a:solidFill>
              <a:srgbClr val="808000"/>
            </a:solidFill>
            <a:miter lim="800000"/>
            <a:headEnd/>
            <a:tailEnd/>
          </a:ln>
          <a:effectLst>
            <a:outerShdw dist="35921" dir="2700000" algn="ctr" rotWithShape="0">
              <a:srgbClr val="FF9933"/>
            </a:outerShdw>
          </a:effectLst>
        </p:spPr>
        <p:txBody>
          <a:bodyPr lIns="0" tIns="0" rIns="0" bIns="0" anchor="ctr" anchorCtr="1"/>
          <a:lstStyle/>
          <a:p>
            <a:pPr>
              <a:spcBef>
                <a:spcPts val="300"/>
              </a:spcBef>
            </a:pPr>
            <a:r>
              <a:rPr lang="ru-RU" altLang="zh-CN" sz="1400" b="1">
                <a:solidFill>
                  <a:srgbClr val="CC6600"/>
                </a:solidFill>
                <a:effectLst>
                  <a:outerShdw blurRad="38100" dist="38100" dir="2700000" algn="tl">
                    <a:srgbClr val="000000"/>
                  </a:outerShdw>
                </a:effectLst>
              </a:rPr>
              <a:t>Программа </a:t>
            </a:r>
            <a:r>
              <a:rPr lang="en-US" altLang="zh-CN" sz="1400" b="1" i="1">
                <a:solidFill>
                  <a:srgbClr val="CC6600"/>
                </a:solidFill>
                <a:effectLst>
                  <a:outerShdw blurRad="38100" dist="38100" dir="2700000" algn="tl">
                    <a:srgbClr val="000000"/>
                  </a:outerShdw>
                </a:effectLst>
                <a:ea typeface="SimSun" panose="02010600030101010101" pitchFamily="2" charset="-122"/>
              </a:rPr>
              <a:t>sendmail</a:t>
            </a:r>
            <a:endParaRPr lang="ru-RU" altLang="ru-RU" sz="1400" b="1" i="1">
              <a:solidFill>
                <a:srgbClr val="CC6600"/>
              </a:solidFill>
              <a:effectLst>
                <a:outerShdw blurRad="38100" dist="38100" dir="2700000" algn="tl">
                  <a:srgbClr val="000000"/>
                </a:outerShdw>
              </a:effectLst>
            </a:endParaRPr>
          </a:p>
        </p:txBody>
      </p:sp>
      <p:grpSp>
        <p:nvGrpSpPr>
          <p:cNvPr id="689387" name="Group 235"/>
          <p:cNvGrpSpPr>
            <a:grpSpLocks/>
          </p:cNvGrpSpPr>
          <p:nvPr/>
        </p:nvGrpSpPr>
        <p:grpSpPr bwMode="auto">
          <a:xfrm>
            <a:off x="2051050" y="3698875"/>
            <a:ext cx="4268788" cy="322263"/>
            <a:chOff x="1287" y="1399"/>
            <a:chExt cx="2689" cy="203"/>
          </a:xfrm>
        </p:grpSpPr>
        <p:sp>
          <p:nvSpPr>
            <p:cNvPr id="689388" name="Text Box 236"/>
            <p:cNvSpPr txBox="1">
              <a:spLocks noChangeArrowheads="1"/>
            </p:cNvSpPr>
            <p:nvPr/>
          </p:nvSpPr>
          <p:spPr bwMode="auto">
            <a:xfrm>
              <a:off x="3365"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UUCP</a:t>
              </a:r>
              <a:endParaRPr lang="ru-RU" altLang="ru-RU" sz="1400" b="1">
                <a:solidFill>
                  <a:schemeClr val="accent2"/>
                </a:solidFill>
                <a:effectLst>
                  <a:outerShdw blurRad="38100" dist="38100" dir="2700000" algn="tl">
                    <a:srgbClr val="000000"/>
                  </a:outerShdw>
                </a:effectLst>
              </a:endParaRPr>
            </a:p>
          </p:txBody>
        </p:sp>
        <p:sp>
          <p:nvSpPr>
            <p:cNvPr id="689389" name="Text Box 237"/>
            <p:cNvSpPr txBox="1">
              <a:spLocks noChangeArrowheads="1"/>
            </p:cNvSpPr>
            <p:nvPr/>
          </p:nvSpPr>
          <p:spPr bwMode="auto">
            <a:xfrm>
              <a:off x="2672"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SMTP</a:t>
              </a:r>
              <a:endParaRPr lang="ru-RU" altLang="ru-RU" sz="1400" b="1">
                <a:solidFill>
                  <a:schemeClr val="accent2"/>
                </a:solidFill>
                <a:effectLst>
                  <a:outerShdw blurRad="38100" dist="38100" dir="2700000" algn="tl">
                    <a:srgbClr val="000000"/>
                  </a:outerShdw>
                </a:effectLst>
              </a:endParaRPr>
            </a:p>
          </p:txBody>
        </p:sp>
        <p:sp>
          <p:nvSpPr>
            <p:cNvPr id="689390" name="Text Box 238"/>
            <p:cNvSpPr txBox="1">
              <a:spLocks noChangeArrowheads="1"/>
            </p:cNvSpPr>
            <p:nvPr/>
          </p:nvSpPr>
          <p:spPr bwMode="auto">
            <a:xfrm>
              <a:off x="1980"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X</a:t>
              </a:r>
              <a:r>
                <a:rPr lang="ru-RU" altLang="zh-CN" sz="1400" b="1" i="1">
                  <a:solidFill>
                    <a:schemeClr val="accent2"/>
                  </a:solidFill>
                  <a:effectLst>
                    <a:outerShdw blurRad="38100" dist="38100" dir="2700000" algn="tl">
                      <a:srgbClr val="000000"/>
                    </a:outerShdw>
                  </a:effectLst>
                  <a:ea typeface="SimSun" panose="02010600030101010101" pitchFamily="2" charset="-122"/>
                </a:rPr>
                <a:t>.400</a:t>
              </a:r>
              <a:endParaRPr lang="ru-RU" altLang="ru-RU" sz="1400" b="1">
                <a:solidFill>
                  <a:schemeClr val="accent2"/>
                </a:solidFill>
                <a:effectLst>
                  <a:outerShdw blurRad="38100" dist="38100" dir="2700000" algn="tl">
                    <a:srgbClr val="000000"/>
                  </a:outerShdw>
                </a:effectLst>
              </a:endParaRPr>
            </a:p>
          </p:txBody>
        </p:sp>
        <p:sp>
          <p:nvSpPr>
            <p:cNvPr id="689391" name="Text Box 239"/>
            <p:cNvSpPr txBox="1">
              <a:spLocks noChangeArrowheads="1"/>
            </p:cNvSpPr>
            <p:nvPr/>
          </p:nvSpPr>
          <p:spPr bwMode="auto">
            <a:xfrm>
              <a:off x="1287"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lnSpc>
                  <a:spcPct val="75000"/>
                </a:lnSpc>
              </a:pPr>
              <a:r>
                <a:rPr lang="ru-RU" altLang="zh-CN" sz="1200" b="1" i="1">
                  <a:solidFill>
                    <a:schemeClr val="accent2"/>
                  </a:solidFill>
                  <a:effectLst>
                    <a:outerShdw blurRad="38100" dist="38100" dir="2700000" algn="tl">
                      <a:srgbClr val="000000"/>
                    </a:outerShdw>
                  </a:effectLst>
                  <a:latin typeface="Arial Narrow" panose="020B0606020202030204" pitchFamily="34" charset="0"/>
                </a:rPr>
                <a:t>Открытая</a:t>
              </a:r>
            </a:p>
            <a:p>
              <a:pPr>
                <a:lnSpc>
                  <a:spcPct val="75000"/>
                </a:lnSpc>
              </a:pPr>
              <a:r>
                <a:rPr lang="ru-RU" altLang="zh-CN" sz="1200" b="1" i="1">
                  <a:solidFill>
                    <a:schemeClr val="accent2"/>
                  </a:solidFill>
                  <a:effectLst>
                    <a:outerShdw blurRad="38100" dist="38100" dir="2700000" algn="tl">
                      <a:srgbClr val="000000"/>
                    </a:outerShdw>
                  </a:effectLst>
                  <a:latin typeface="Arial Narrow" panose="020B0606020202030204" pitchFamily="34" charset="0"/>
                </a:rPr>
                <a:t>ЭП</a:t>
              </a:r>
              <a:endParaRPr lang="ru-RU" altLang="ru-RU" sz="1200" b="1">
                <a:solidFill>
                  <a:schemeClr val="accent2"/>
                </a:solidFill>
                <a:effectLst>
                  <a:outerShdw blurRad="38100" dist="38100" dir="2700000" algn="tl">
                    <a:srgbClr val="000000"/>
                  </a:outerShdw>
                </a:effectLst>
              </a:endParaRPr>
            </a:p>
          </p:txBody>
        </p:sp>
      </p:grpSp>
      <p:grpSp>
        <p:nvGrpSpPr>
          <p:cNvPr id="689392" name="Group 240"/>
          <p:cNvGrpSpPr>
            <a:grpSpLocks/>
          </p:cNvGrpSpPr>
          <p:nvPr/>
        </p:nvGrpSpPr>
        <p:grpSpPr bwMode="auto">
          <a:xfrm>
            <a:off x="2051050" y="4824413"/>
            <a:ext cx="4268788" cy="322262"/>
            <a:chOff x="1287" y="1399"/>
            <a:chExt cx="2689" cy="203"/>
          </a:xfrm>
        </p:grpSpPr>
        <p:sp>
          <p:nvSpPr>
            <p:cNvPr id="689393" name="Text Box 241"/>
            <p:cNvSpPr txBox="1">
              <a:spLocks noChangeArrowheads="1"/>
            </p:cNvSpPr>
            <p:nvPr/>
          </p:nvSpPr>
          <p:spPr bwMode="auto">
            <a:xfrm>
              <a:off x="3365"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UUCP</a:t>
              </a:r>
              <a:endParaRPr lang="ru-RU" altLang="ru-RU" sz="1400" b="1">
                <a:solidFill>
                  <a:schemeClr val="accent2"/>
                </a:solidFill>
                <a:effectLst>
                  <a:outerShdw blurRad="38100" dist="38100" dir="2700000" algn="tl">
                    <a:srgbClr val="000000"/>
                  </a:outerShdw>
                </a:effectLst>
              </a:endParaRPr>
            </a:p>
          </p:txBody>
        </p:sp>
        <p:sp>
          <p:nvSpPr>
            <p:cNvPr id="689394" name="Text Box 242"/>
            <p:cNvSpPr txBox="1">
              <a:spLocks noChangeArrowheads="1"/>
            </p:cNvSpPr>
            <p:nvPr/>
          </p:nvSpPr>
          <p:spPr bwMode="auto">
            <a:xfrm>
              <a:off x="2672"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SMTP</a:t>
              </a:r>
              <a:endParaRPr lang="ru-RU" altLang="ru-RU" sz="1400" b="1">
                <a:solidFill>
                  <a:schemeClr val="accent2"/>
                </a:solidFill>
                <a:effectLst>
                  <a:outerShdw blurRad="38100" dist="38100" dir="2700000" algn="tl">
                    <a:srgbClr val="000000"/>
                  </a:outerShdw>
                </a:effectLst>
              </a:endParaRPr>
            </a:p>
          </p:txBody>
        </p:sp>
        <p:sp>
          <p:nvSpPr>
            <p:cNvPr id="689395" name="Text Box 243"/>
            <p:cNvSpPr txBox="1">
              <a:spLocks noChangeArrowheads="1"/>
            </p:cNvSpPr>
            <p:nvPr/>
          </p:nvSpPr>
          <p:spPr bwMode="auto">
            <a:xfrm>
              <a:off x="1980"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spcBef>
                  <a:spcPts val="600"/>
                </a:spcBef>
              </a:pPr>
              <a:r>
                <a:rPr lang="en-US" altLang="zh-CN" sz="1400" b="1" i="1">
                  <a:solidFill>
                    <a:schemeClr val="accent2"/>
                  </a:solidFill>
                  <a:effectLst>
                    <a:outerShdw blurRad="38100" dist="38100" dir="2700000" algn="tl">
                      <a:srgbClr val="000000"/>
                    </a:outerShdw>
                  </a:effectLst>
                  <a:ea typeface="SimSun" panose="02010600030101010101" pitchFamily="2" charset="-122"/>
                </a:rPr>
                <a:t>X</a:t>
              </a:r>
              <a:r>
                <a:rPr lang="ru-RU" altLang="zh-CN" sz="1400" b="1" i="1">
                  <a:solidFill>
                    <a:schemeClr val="accent2"/>
                  </a:solidFill>
                  <a:effectLst>
                    <a:outerShdw blurRad="38100" dist="38100" dir="2700000" algn="tl">
                      <a:srgbClr val="000000"/>
                    </a:outerShdw>
                  </a:effectLst>
                  <a:ea typeface="SimSun" panose="02010600030101010101" pitchFamily="2" charset="-122"/>
                </a:rPr>
                <a:t>.400</a:t>
              </a:r>
              <a:endParaRPr lang="ru-RU" altLang="ru-RU" sz="1400" b="1">
                <a:solidFill>
                  <a:schemeClr val="accent2"/>
                </a:solidFill>
                <a:effectLst>
                  <a:outerShdw blurRad="38100" dist="38100" dir="2700000" algn="tl">
                    <a:srgbClr val="000000"/>
                  </a:outerShdw>
                </a:effectLst>
              </a:endParaRPr>
            </a:p>
          </p:txBody>
        </p:sp>
        <p:sp>
          <p:nvSpPr>
            <p:cNvPr id="689396" name="Text Box 244"/>
            <p:cNvSpPr txBox="1">
              <a:spLocks noChangeArrowheads="1"/>
            </p:cNvSpPr>
            <p:nvPr/>
          </p:nvSpPr>
          <p:spPr bwMode="auto">
            <a:xfrm>
              <a:off x="1287" y="1399"/>
              <a:ext cx="611" cy="203"/>
            </a:xfrm>
            <a:prstGeom prst="rect">
              <a:avLst/>
            </a:prstGeom>
            <a:solidFill>
              <a:srgbClr val="CCECFF"/>
            </a:solidFill>
            <a:ln w="38100">
              <a:solidFill>
                <a:srgbClr val="003366"/>
              </a:solidFill>
              <a:miter lim="800000"/>
              <a:headEnd/>
              <a:tailEnd/>
            </a:ln>
            <a:effectLst>
              <a:outerShdw dist="35921" dir="2700000" algn="ctr" rotWithShape="0">
                <a:srgbClr val="FF9933"/>
              </a:outerShdw>
            </a:effectLst>
          </p:spPr>
          <p:txBody>
            <a:bodyPr lIns="0" tIns="0" rIns="0" bIns="0" anchor="ctr" anchorCtr="1"/>
            <a:lstStyle/>
            <a:p>
              <a:pPr>
                <a:lnSpc>
                  <a:spcPct val="75000"/>
                </a:lnSpc>
              </a:pPr>
              <a:r>
                <a:rPr lang="ru-RU" altLang="zh-CN" sz="1200" b="1" i="1">
                  <a:solidFill>
                    <a:schemeClr val="accent2"/>
                  </a:solidFill>
                  <a:effectLst>
                    <a:outerShdw blurRad="38100" dist="38100" dir="2700000" algn="tl">
                      <a:srgbClr val="000000"/>
                    </a:outerShdw>
                  </a:effectLst>
                  <a:latin typeface="Arial Narrow" panose="020B0606020202030204" pitchFamily="34" charset="0"/>
                </a:rPr>
                <a:t>Открытая</a:t>
              </a:r>
            </a:p>
            <a:p>
              <a:pPr>
                <a:lnSpc>
                  <a:spcPct val="75000"/>
                </a:lnSpc>
              </a:pPr>
              <a:r>
                <a:rPr lang="ru-RU" altLang="zh-CN" sz="1200" b="1" i="1">
                  <a:solidFill>
                    <a:schemeClr val="accent2"/>
                  </a:solidFill>
                  <a:effectLst>
                    <a:outerShdw blurRad="38100" dist="38100" dir="2700000" algn="tl">
                      <a:srgbClr val="000000"/>
                    </a:outerShdw>
                  </a:effectLst>
                  <a:latin typeface="Arial Narrow" panose="020B0606020202030204" pitchFamily="34" charset="0"/>
                </a:rPr>
                <a:t>ЭП</a:t>
              </a:r>
              <a:endParaRPr lang="ru-RU" altLang="ru-RU" sz="1200" b="1">
                <a:solidFill>
                  <a:schemeClr val="accent2"/>
                </a:solidFill>
                <a:effectLst>
                  <a:outerShdw blurRad="38100" dist="38100" dir="2700000" algn="tl">
                    <a:srgbClr val="000000"/>
                  </a:outerShdw>
                </a:effectLst>
              </a:endParaRPr>
            </a:p>
          </p:txBody>
        </p:sp>
      </p:grpSp>
      <p:sp>
        <p:nvSpPr>
          <p:cNvPr id="689397" name="Text Box 245"/>
          <p:cNvSpPr txBox="1">
            <a:spLocks noChangeArrowheads="1"/>
          </p:cNvSpPr>
          <p:nvPr/>
        </p:nvSpPr>
        <p:spPr bwMode="auto">
          <a:xfrm>
            <a:off x="3222625" y="4284663"/>
            <a:ext cx="1981200" cy="349250"/>
          </a:xfrm>
          <a:prstGeom prst="rect">
            <a:avLst/>
          </a:prstGeom>
          <a:solidFill>
            <a:srgbClr val="FFFF9F"/>
          </a:solidFill>
          <a:ln w="38100">
            <a:solidFill>
              <a:srgbClr val="808000"/>
            </a:solidFill>
            <a:miter lim="800000"/>
            <a:headEnd/>
            <a:tailEnd/>
          </a:ln>
          <a:effectLst>
            <a:outerShdw dist="35921" dir="2700000" algn="ctr" rotWithShape="0">
              <a:srgbClr val="FF9933"/>
            </a:outerShdw>
          </a:effectLst>
        </p:spPr>
        <p:txBody>
          <a:bodyPr lIns="0" tIns="0" rIns="0" bIns="0" anchor="ctr" anchorCtr="1"/>
          <a:lstStyle/>
          <a:p>
            <a:pPr>
              <a:spcBef>
                <a:spcPts val="300"/>
              </a:spcBef>
            </a:pPr>
            <a:r>
              <a:rPr lang="ru-RU" altLang="zh-CN" sz="1400" b="1">
                <a:solidFill>
                  <a:srgbClr val="CC6600"/>
                </a:solidFill>
                <a:effectLst>
                  <a:outerShdw blurRad="38100" dist="38100" dir="2700000" algn="tl">
                    <a:srgbClr val="000000"/>
                  </a:outerShdw>
                </a:effectLst>
              </a:rPr>
              <a:t>Программа </a:t>
            </a:r>
            <a:r>
              <a:rPr lang="en-US" altLang="zh-CN" sz="1400" b="1" i="1">
                <a:solidFill>
                  <a:srgbClr val="CC6600"/>
                </a:solidFill>
                <a:effectLst>
                  <a:outerShdw blurRad="38100" dist="38100" dir="2700000" algn="tl">
                    <a:srgbClr val="000000"/>
                  </a:outerShdw>
                </a:effectLst>
                <a:ea typeface="SimSun" panose="02010600030101010101" pitchFamily="2" charset="-122"/>
              </a:rPr>
              <a:t>sendmail</a:t>
            </a:r>
            <a:endParaRPr lang="ru-RU" altLang="ru-RU" sz="1400" b="1" i="1">
              <a:solidFill>
                <a:srgbClr val="CC6600"/>
              </a:solidFill>
              <a:effectLst>
                <a:outerShdw blurRad="38100" dist="38100" dir="2700000" algn="tl">
                  <a:srgbClr val="000000"/>
                </a:outerShdw>
              </a:effectLst>
            </a:endParaRPr>
          </a:p>
        </p:txBody>
      </p:sp>
      <p:grpSp>
        <p:nvGrpSpPr>
          <p:cNvPr id="689398" name="Group 246"/>
          <p:cNvGrpSpPr>
            <a:grpSpLocks/>
          </p:cNvGrpSpPr>
          <p:nvPr/>
        </p:nvGrpSpPr>
        <p:grpSpPr bwMode="auto">
          <a:xfrm>
            <a:off x="431800" y="5408613"/>
            <a:ext cx="7045325" cy="703262"/>
            <a:chOff x="272" y="1763"/>
            <a:chExt cx="4438" cy="443"/>
          </a:xfrm>
        </p:grpSpPr>
        <p:grpSp>
          <p:nvGrpSpPr>
            <p:cNvPr id="689399" name="Group 247"/>
            <p:cNvGrpSpPr>
              <a:grpSpLocks/>
            </p:cNvGrpSpPr>
            <p:nvPr/>
          </p:nvGrpSpPr>
          <p:grpSpPr bwMode="auto">
            <a:xfrm>
              <a:off x="3674" y="1763"/>
              <a:ext cx="1036" cy="430"/>
              <a:chOff x="3770" y="3129"/>
              <a:chExt cx="1425" cy="1368"/>
            </a:xfrm>
          </p:grpSpPr>
          <p:grpSp>
            <p:nvGrpSpPr>
              <p:cNvPr id="689400" name="Group 248"/>
              <p:cNvGrpSpPr>
                <a:grpSpLocks/>
              </p:cNvGrpSpPr>
              <p:nvPr/>
            </p:nvGrpSpPr>
            <p:grpSpPr bwMode="auto">
              <a:xfrm>
                <a:off x="3770" y="3129"/>
                <a:ext cx="1425" cy="1368"/>
                <a:chOff x="3770" y="3129"/>
                <a:chExt cx="1425" cy="1368"/>
              </a:xfrm>
            </p:grpSpPr>
            <p:sp>
              <p:nvSpPr>
                <p:cNvPr id="689401" name="Oval 249"/>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402" name="Oval 250"/>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403" name="Oval 251"/>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404" name="Oval 252"/>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405" name="Oval 253"/>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406" name="Oval 254"/>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407" name="Oval 255"/>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9408" name="Group 256"/>
            <p:cNvGrpSpPr>
              <a:grpSpLocks/>
            </p:cNvGrpSpPr>
            <p:nvPr/>
          </p:nvGrpSpPr>
          <p:grpSpPr bwMode="auto">
            <a:xfrm>
              <a:off x="1406" y="1763"/>
              <a:ext cx="1036" cy="430"/>
              <a:chOff x="3770" y="3129"/>
              <a:chExt cx="1425" cy="1368"/>
            </a:xfrm>
          </p:grpSpPr>
          <p:grpSp>
            <p:nvGrpSpPr>
              <p:cNvPr id="689409" name="Group 257"/>
              <p:cNvGrpSpPr>
                <a:grpSpLocks/>
              </p:cNvGrpSpPr>
              <p:nvPr/>
            </p:nvGrpSpPr>
            <p:grpSpPr bwMode="auto">
              <a:xfrm>
                <a:off x="3770" y="3129"/>
                <a:ext cx="1425" cy="1368"/>
                <a:chOff x="3770" y="3129"/>
                <a:chExt cx="1425" cy="1368"/>
              </a:xfrm>
            </p:grpSpPr>
            <p:sp>
              <p:nvSpPr>
                <p:cNvPr id="689410" name="Oval 258"/>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411" name="Oval 259"/>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412" name="Oval 260"/>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413" name="Oval 261"/>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414" name="Oval 262"/>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415" name="Oval 263"/>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416" name="Oval 264"/>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9417" name="Group 265"/>
            <p:cNvGrpSpPr>
              <a:grpSpLocks/>
            </p:cNvGrpSpPr>
            <p:nvPr/>
          </p:nvGrpSpPr>
          <p:grpSpPr bwMode="auto">
            <a:xfrm>
              <a:off x="272" y="1763"/>
              <a:ext cx="1036" cy="430"/>
              <a:chOff x="3770" y="3129"/>
              <a:chExt cx="1425" cy="1368"/>
            </a:xfrm>
          </p:grpSpPr>
          <p:grpSp>
            <p:nvGrpSpPr>
              <p:cNvPr id="689418" name="Group 266"/>
              <p:cNvGrpSpPr>
                <a:grpSpLocks/>
              </p:cNvGrpSpPr>
              <p:nvPr/>
            </p:nvGrpSpPr>
            <p:grpSpPr bwMode="auto">
              <a:xfrm>
                <a:off x="3770" y="3129"/>
                <a:ext cx="1425" cy="1368"/>
                <a:chOff x="3770" y="3129"/>
                <a:chExt cx="1425" cy="1368"/>
              </a:xfrm>
            </p:grpSpPr>
            <p:sp>
              <p:nvSpPr>
                <p:cNvPr id="689419" name="Oval 267"/>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420" name="Oval 268"/>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421" name="Oval 269"/>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422" name="Oval 270"/>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423" name="Oval 271"/>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424" name="Oval 272"/>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425" name="Oval 273"/>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grpSp>
          <p:nvGrpSpPr>
            <p:cNvPr id="689426" name="Group 274"/>
            <p:cNvGrpSpPr>
              <a:grpSpLocks/>
            </p:cNvGrpSpPr>
            <p:nvPr/>
          </p:nvGrpSpPr>
          <p:grpSpPr bwMode="auto">
            <a:xfrm>
              <a:off x="2537" y="1776"/>
              <a:ext cx="1036" cy="430"/>
              <a:chOff x="3770" y="3129"/>
              <a:chExt cx="1425" cy="1368"/>
            </a:xfrm>
          </p:grpSpPr>
          <p:grpSp>
            <p:nvGrpSpPr>
              <p:cNvPr id="689427" name="Group 275"/>
              <p:cNvGrpSpPr>
                <a:grpSpLocks/>
              </p:cNvGrpSpPr>
              <p:nvPr/>
            </p:nvGrpSpPr>
            <p:grpSpPr bwMode="auto">
              <a:xfrm>
                <a:off x="3770" y="3129"/>
                <a:ext cx="1425" cy="1368"/>
                <a:chOff x="3770" y="3129"/>
                <a:chExt cx="1425" cy="1368"/>
              </a:xfrm>
            </p:grpSpPr>
            <p:sp>
              <p:nvSpPr>
                <p:cNvPr id="689428" name="Oval 276"/>
                <p:cNvSpPr>
                  <a:spLocks noChangeArrowheads="1"/>
                </p:cNvSpPr>
                <p:nvPr/>
              </p:nvSpPr>
              <p:spPr bwMode="auto">
                <a:xfrm>
                  <a:off x="4055" y="3186"/>
                  <a:ext cx="1140" cy="969"/>
                </a:xfrm>
                <a:prstGeom prst="ellipse">
                  <a:avLst/>
                </a:prstGeom>
                <a:solidFill>
                  <a:srgbClr val="FF9900"/>
                </a:solidFill>
                <a:ln w="28575">
                  <a:solidFill>
                    <a:srgbClr val="FF9900"/>
                  </a:solidFill>
                  <a:round/>
                  <a:headEnd/>
                  <a:tailEnd/>
                </a:ln>
              </p:spPr>
              <p:txBody>
                <a:bodyPr/>
                <a:lstStyle/>
                <a:p>
                  <a:endParaRPr lang="ru-RU"/>
                </a:p>
              </p:txBody>
            </p:sp>
            <p:sp>
              <p:nvSpPr>
                <p:cNvPr id="689429" name="Oval 277"/>
                <p:cNvSpPr>
                  <a:spLocks noChangeArrowheads="1"/>
                </p:cNvSpPr>
                <p:nvPr/>
              </p:nvSpPr>
              <p:spPr bwMode="auto">
                <a:xfrm>
                  <a:off x="3770" y="3414"/>
                  <a:ext cx="1026" cy="855"/>
                </a:xfrm>
                <a:prstGeom prst="ellipse">
                  <a:avLst/>
                </a:prstGeom>
                <a:solidFill>
                  <a:srgbClr val="FF9900"/>
                </a:solidFill>
                <a:ln w="28575">
                  <a:solidFill>
                    <a:srgbClr val="FF9900"/>
                  </a:solidFill>
                  <a:round/>
                  <a:headEnd/>
                  <a:tailEnd/>
                </a:ln>
              </p:spPr>
              <p:txBody>
                <a:bodyPr/>
                <a:lstStyle/>
                <a:p>
                  <a:endParaRPr lang="ru-RU"/>
                </a:p>
              </p:txBody>
            </p:sp>
            <p:sp>
              <p:nvSpPr>
                <p:cNvPr id="689430" name="Oval 278"/>
                <p:cNvSpPr>
                  <a:spLocks noChangeArrowheads="1"/>
                </p:cNvSpPr>
                <p:nvPr/>
              </p:nvSpPr>
              <p:spPr bwMode="auto">
                <a:xfrm>
                  <a:off x="4112" y="3585"/>
                  <a:ext cx="912" cy="912"/>
                </a:xfrm>
                <a:prstGeom prst="ellipse">
                  <a:avLst/>
                </a:prstGeom>
                <a:solidFill>
                  <a:srgbClr val="FF9900"/>
                </a:solidFill>
                <a:ln w="28575">
                  <a:solidFill>
                    <a:srgbClr val="FF9900"/>
                  </a:solidFill>
                  <a:round/>
                  <a:headEnd/>
                  <a:tailEnd/>
                </a:ln>
              </p:spPr>
              <p:txBody>
                <a:bodyPr/>
                <a:lstStyle/>
                <a:p>
                  <a:endParaRPr lang="ru-RU"/>
                </a:p>
              </p:txBody>
            </p:sp>
            <p:sp>
              <p:nvSpPr>
                <p:cNvPr id="689431" name="Oval 279"/>
                <p:cNvSpPr>
                  <a:spLocks noChangeArrowheads="1"/>
                </p:cNvSpPr>
                <p:nvPr/>
              </p:nvSpPr>
              <p:spPr bwMode="auto">
                <a:xfrm>
                  <a:off x="3770" y="3357"/>
                  <a:ext cx="1026" cy="855"/>
                </a:xfrm>
                <a:prstGeom prst="ellipse">
                  <a:avLst/>
                </a:prstGeom>
                <a:solidFill>
                  <a:srgbClr val="FFCCFF"/>
                </a:solidFill>
                <a:ln w="28575">
                  <a:solidFill>
                    <a:srgbClr val="CC6600"/>
                  </a:solidFill>
                  <a:round/>
                  <a:headEnd/>
                  <a:tailEnd/>
                </a:ln>
              </p:spPr>
              <p:txBody>
                <a:bodyPr/>
                <a:lstStyle/>
                <a:p>
                  <a:endParaRPr lang="ru-RU"/>
                </a:p>
              </p:txBody>
            </p:sp>
            <p:sp>
              <p:nvSpPr>
                <p:cNvPr id="689432" name="Oval 280"/>
                <p:cNvSpPr>
                  <a:spLocks noChangeArrowheads="1"/>
                </p:cNvSpPr>
                <p:nvPr/>
              </p:nvSpPr>
              <p:spPr bwMode="auto">
                <a:xfrm>
                  <a:off x="4055" y="3129"/>
                  <a:ext cx="1140" cy="969"/>
                </a:xfrm>
                <a:prstGeom prst="ellipse">
                  <a:avLst/>
                </a:prstGeom>
                <a:solidFill>
                  <a:srgbClr val="FFCCFF"/>
                </a:solidFill>
                <a:ln w="28575">
                  <a:solidFill>
                    <a:srgbClr val="CC6600"/>
                  </a:solidFill>
                  <a:round/>
                  <a:headEnd/>
                  <a:tailEnd/>
                </a:ln>
              </p:spPr>
              <p:txBody>
                <a:bodyPr/>
                <a:lstStyle/>
                <a:p>
                  <a:endParaRPr lang="ru-RU"/>
                </a:p>
              </p:txBody>
            </p:sp>
            <p:sp>
              <p:nvSpPr>
                <p:cNvPr id="689433" name="Oval 281"/>
                <p:cNvSpPr>
                  <a:spLocks noChangeArrowheads="1"/>
                </p:cNvSpPr>
                <p:nvPr/>
              </p:nvSpPr>
              <p:spPr bwMode="auto">
                <a:xfrm>
                  <a:off x="4112" y="3528"/>
                  <a:ext cx="912" cy="912"/>
                </a:xfrm>
                <a:prstGeom prst="ellipse">
                  <a:avLst/>
                </a:prstGeom>
                <a:solidFill>
                  <a:srgbClr val="FFCCFF"/>
                </a:solidFill>
                <a:ln w="28575">
                  <a:solidFill>
                    <a:srgbClr val="CC6600"/>
                  </a:solidFill>
                  <a:round/>
                  <a:headEnd/>
                  <a:tailEnd/>
                </a:ln>
              </p:spPr>
              <p:txBody>
                <a:bodyPr/>
                <a:lstStyle/>
                <a:p>
                  <a:endParaRPr lang="ru-RU"/>
                </a:p>
              </p:txBody>
            </p:sp>
          </p:grpSp>
          <p:sp>
            <p:nvSpPr>
              <p:cNvPr id="689434" name="Oval 282"/>
              <p:cNvSpPr>
                <a:spLocks noChangeArrowheads="1"/>
              </p:cNvSpPr>
              <p:nvPr/>
            </p:nvSpPr>
            <p:spPr bwMode="auto">
              <a:xfrm>
                <a:off x="3998" y="3300"/>
                <a:ext cx="1026" cy="969"/>
              </a:xfrm>
              <a:prstGeom prst="ellipse">
                <a:avLst/>
              </a:prstGeom>
              <a:solidFill>
                <a:srgbClr val="FFCCFF"/>
              </a:soli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ru-RU"/>
              </a:p>
            </p:txBody>
          </p:sp>
        </p:grpSp>
        <p:sp>
          <p:nvSpPr>
            <p:cNvPr id="689435" name="Text Box 283"/>
            <p:cNvSpPr txBox="1">
              <a:spLocks noChangeArrowheads="1"/>
            </p:cNvSpPr>
            <p:nvPr/>
          </p:nvSpPr>
          <p:spPr bwMode="auto">
            <a:xfrm>
              <a:off x="555" y="1820"/>
              <a:ext cx="59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pPr>
              <a:r>
                <a:rPr lang="ru-RU" altLang="zh-CN" sz="1400" b="1">
                  <a:solidFill>
                    <a:srgbClr val="808000"/>
                  </a:solidFill>
                  <a:effectLst>
                    <a:outerShdw blurRad="38100" dist="38100" dir="2700000" algn="tl">
                      <a:srgbClr val="C0C0C0"/>
                    </a:outerShdw>
                  </a:effectLst>
                </a:rPr>
                <a:t>Сеть с открытой</a:t>
              </a:r>
            </a:p>
            <a:p>
              <a:pPr>
                <a:lnSpc>
                  <a:spcPct val="80000"/>
                </a:lnSpc>
              </a:pPr>
              <a:r>
                <a:rPr lang="ru-RU" altLang="zh-CN" sz="1400" b="1">
                  <a:solidFill>
                    <a:srgbClr val="808000"/>
                  </a:solidFill>
                  <a:effectLst>
                    <a:outerShdw blurRad="38100" dist="38100" dir="2700000" algn="tl">
                      <a:srgbClr val="C0C0C0"/>
                    </a:outerShdw>
                  </a:effectLst>
                </a:rPr>
                <a:t>ЭП</a:t>
              </a:r>
              <a:endParaRPr lang="ru-RU" altLang="ru-RU" sz="1400" b="1">
                <a:solidFill>
                  <a:srgbClr val="808000"/>
                </a:solidFill>
                <a:effectLst>
                  <a:outerShdw blurRad="38100" dist="38100" dir="2700000" algn="tl">
                    <a:srgbClr val="C0C0C0"/>
                  </a:outerShdw>
                </a:effectLst>
              </a:endParaRPr>
            </a:p>
          </p:txBody>
        </p:sp>
        <p:sp>
          <p:nvSpPr>
            <p:cNvPr id="689436" name="Text Box 284"/>
            <p:cNvSpPr txBox="1">
              <a:spLocks noChangeArrowheads="1"/>
            </p:cNvSpPr>
            <p:nvPr/>
          </p:nvSpPr>
          <p:spPr bwMode="auto">
            <a:xfrm>
              <a:off x="1548" y="1905"/>
              <a:ext cx="78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72000"/>
                </a:lnSpc>
              </a:pPr>
              <a:r>
                <a:rPr lang="ru-RU" altLang="zh-CN" sz="1600" b="1">
                  <a:solidFill>
                    <a:srgbClr val="808000"/>
                  </a:solidFill>
                  <a:effectLst>
                    <a:outerShdw blurRad="38100" dist="38100" dir="2700000" algn="tl">
                      <a:srgbClr val="C0C0C0"/>
                    </a:outerShdw>
                  </a:effectLst>
                </a:rPr>
                <a:t>ЭП Х.400</a:t>
              </a:r>
              <a:endParaRPr lang="ru-RU" altLang="ru-RU" sz="1600" b="1">
                <a:solidFill>
                  <a:srgbClr val="808000"/>
                </a:solidFill>
                <a:effectLst>
                  <a:outerShdw blurRad="38100" dist="38100" dir="2700000" algn="tl">
                    <a:srgbClr val="C0C0C0"/>
                  </a:outerShdw>
                </a:effectLst>
              </a:endParaRPr>
            </a:p>
          </p:txBody>
        </p:sp>
        <p:sp>
          <p:nvSpPr>
            <p:cNvPr id="689437" name="Text Box 285"/>
            <p:cNvSpPr txBox="1">
              <a:spLocks noChangeArrowheads="1"/>
            </p:cNvSpPr>
            <p:nvPr/>
          </p:nvSpPr>
          <p:spPr bwMode="auto">
            <a:xfrm>
              <a:off x="2795" y="1848"/>
              <a:ext cx="64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LAN</a:t>
              </a:r>
              <a:r>
                <a:rPr lang="ru-RU" altLang="zh-CN" sz="1400" b="1">
                  <a:solidFill>
                    <a:srgbClr val="808000"/>
                  </a:solidFill>
                  <a:effectLst>
                    <a:outerShdw blurRad="38100" dist="38100" dir="2700000" algn="tl">
                      <a:srgbClr val="C0C0C0"/>
                    </a:outerShdw>
                  </a:effectLst>
                </a:rPr>
                <a:t> или</a:t>
              </a:r>
            </a:p>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Internet</a:t>
              </a:r>
              <a:endParaRPr lang="ru-RU" altLang="ru-RU" sz="1400" b="1">
                <a:solidFill>
                  <a:srgbClr val="808000"/>
                </a:solidFill>
                <a:effectLst>
                  <a:outerShdw blurRad="38100" dist="38100" dir="2700000" algn="tl">
                    <a:srgbClr val="C0C0C0"/>
                  </a:outerShdw>
                </a:effectLst>
              </a:endParaRPr>
            </a:p>
          </p:txBody>
        </p:sp>
        <p:sp>
          <p:nvSpPr>
            <p:cNvPr id="689438" name="Text Box 286"/>
            <p:cNvSpPr txBox="1">
              <a:spLocks noChangeArrowheads="1"/>
            </p:cNvSpPr>
            <p:nvPr/>
          </p:nvSpPr>
          <p:spPr bwMode="auto">
            <a:xfrm>
              <a:off x="3957" y="1848"/>
              <a:ext cx="61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Unix Unix</a:t>
              </a:r>
            </a:p>
            <a:p>
              <a:pPr>
                <a:lnSpc>
                  <a:spcPct val="90000"/>
                </a:lnSpc>
              </a:pPr>
              <a:r>
                <a:rPr lang="en-US" altLang="zh-CN" sz="1400" b="1">
                  <a:solidFill>
                    <a:srgbClr val="808000"/>
                  </a:solidFill>
                  <a:effectLst>
                    <a:outerShdw blurRad="38100" dist="38100" dir="2700000" algn="tl">
                      <a:srgbClr val="C0C0C0"/>
                    </a:outerShdw>
                  </a:effectLst>
                  <a:ea typeface="SimSun" panose="02010600030101010101" pitchFamily="2" charset="-122"/>
                </a:rPr>
                <a:t>CoPy</a:t>
              </a:r>
              <a:endParaRPr lang="ru-RU" altLang="ru-RU" sz="1400">
                <a:solidFill>
                  <a:srgbClr val="808000"/>
                </a:solidFill>
                <a:effectLst>
                  <a:outerShdw blurRad="38100" dist="38100" dir="2700000" algn="tl">
                    <a:srgbClr val="C0C0C0"/>
                  </a:outerShdw>
                </a:effectLst>
              </a:endParaRPr>
            </a:p>
          </p:txBody>
        </p:sp>
      </p:grpSp>
      <p:sp>
        <p:nvSpPr>
          <p:cNvPr id="689439" name="Text Box 287"/>
          <p:cNvSpPr txBox="1">
            <a:spLocks noChangeArrowheads="1"/>
          </p:cNvSpPr>
          <p:nvPr/>
        </p:nvSpPr>
        <p:spPr bwMode="auto">
          <a:xfrm>
            <a:off x="6416675" y="4508500"/>
            <a:ext cx="1260475" cy="679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80000"/>
              </a:lnSpc>
            </a:pPr>
            <a:r>
              <a:rPr lang="ru-RU" altLang="zh-CN" sz="1400" b="1">
                <a:solidFill>
                  <a:srgbClr val="003366"/>
                </a:solidFill>
                <a:latin typeface="Arial Narrow" panose="020B0606020202030204" pitchFamily="34" charset="0"/>
              </a:rPr>
              <a:t>Программы</a:t>
            </a:r>
          </a:p>
          <a:p>
            <a:pPr>
              <a:lnSpc>
                <a:spcPct val="80000"/>
              </a:lnSpc>
            </a:pPr>
            <a:r>
              <a:rPr lang="ru-RU" altLang="zh-CN" sz="1400" b="1">
                <a:solidFill>
                  <a:srgbClr val="003366"/>
                </a:solidFill>
                <a:latin typeface="Arial Narrow" panose="020B0606020202030204" pitchFamily="34" charset="0"/>
              </a:rPr>
              <a:t>рассылки</a:t>
            </a:r>
          </a:p>
          <a:p>
            <a:pPr>
              <a:lnSpc>
                <a:spcPct val="80000"/>
              </a:lnSpc>
            </a:pPr>
            <a:r>
              <a:rPr lang="ru-RU" altLang="zh-CN" sz="1400" b="1">
                <a:solidFill>
                  <a:srgbClr val="003366"/>
                </a:solidFill>
                <a:latin typeface="Arial Narrow" panose="020B0606020202030204" pitchFamily="34" charset="0"/>
              </a:rPr>
              <a:t>почтовых</a:t>
            </a:r>
          </a:p>
          <a:p>
            <a:pPr>
              <a:lnSpc>
                <a:spcPct val="80000"/>
              </a:lnSpc>
            </a:pPr>
            <a:r>
              <a:rPr lang="ru-RU" altLang="zh-CN" sz="1400" b="1">
                <a:solidFill>
                  <a:srgbClr val="003366"/>
                </a:solidFill>
                <a:latin typeface="Arial Narrow" panose="020B0606020202030204" pitchFamily="34" charset="0"/>
              </a:rPr>
              <a:t>сообщений</a:t>
            </a:r>
            <a:endParaRPr lang="ru-RU" altLang="ru-RU" sz="1400">
              <a:solidFill>
                <a:srgbClr val="003366"/>
              </a:solidFill>
            </a:endParaRPr>
          </a:p>
        </p:txBody>
      </p:sp>
      <p:grpSp>
        <p:nvGrpSpPr>
          <p:cNvPr id="689441" name="Group 289"/>
          <p:cNvGrpSpPr>
            <a:grpSpLocks/>
          </p:cNvGrpSpPr>
          <p:nvPr/>
        </p:nvGrpSpPr>
        <p:grpSpPr bwMode="auto">
          <a:xfrm>
            <a:off x="7721600" y="4689475"/>
            <a:ext cx="1174750" cy="1624013"/>
            <a:chOff x="4864" y="1395"/>
            <a:chExt cx="740" cy="1023"/>
          </a:xfrm>
        </p:grpSpPr>
        <p:sp>
          <p:nvSpPr>
            <p:cNvPr id="689442" name="Text Box 290"/>
            <p:cNvSpPr txBox="1">
              <a:spLocks noChangeArrowheads="1"/>
            </p:cNvSpPr>
            <p:nvPr/>
          </p:nvSpPr>
          <p:spPr bwMode="auto">
            <a:xfrm>
              <a:off x="4950" y="1395"/>
              <a:ext cx="559" cy="396"/>
            </a:xfrm>
            <a:prstGeom prst="rect">
              <a:avLst/>
            </a:prstGeom>
            <a:solidFill>
              <a:srgbClr val="FFCCFF"/>
            </a:solidFill>
            <a:ln w="38100">
              <a:solidFill>
                <a:srgbClr val="CC6600"/>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b="1">
                  <a:solidFill>
                    <a:srgbClr val="003366"/>
                  </a:solidFill>
                  <a:effectLst>
                    <a:outerShdw blurRad="38100" dist="38100" dir="2700000" algn="tl">
                      <a:srgbClr val="000000"/>
                    </a:outerShdw>
                  </a:effectLst>
                </a:rPr>
                <a:t>Файлы местной почты</a:t>
              </a:r>
              <a:endParaRPr lang="ru-RU" altLang="ru-RU" sz="1400" b="1">
                <a:solidFill>
                  <a:srgbClr val="003366"/>
                </a:solidFill>
                <a:effectLst>
                  <a:outerShdw blurRad="38100" dist="38100" dir="2700000" algn="tl">
                    <a:srgbClr val="000000"/>
                  </a:outerShdw>
                </a:effectLst>
              </a:endParaRPr>
            </a:p>
          </p:txBody>
        </p:sp>
        <p:sp>
          <p:nvSpPr>
            <p:cNvPr id="689443" name="Text Box 291"/>
            <p:cNvSpPr txBox="1">
              <a:spLocks noChangeArrowheads="1"/>
            </p:cNvSpPr>
            <p:nvPr/>
          </p:nvSpPr>
          <p:spPr bwMode="auto">
            <a:xfrm>
              <a:off x="4864" y="1933"/>
              <a:ext cx="740" cy="485"/>
            </a:xfrm>
            <a:prstGeom prst="rect">
              <a:avLst/>
            </a:prstGeom>
            <a:solidFill>
              <a:srgbClr val="FFFFCC"/>
            </a:solidFill>
            <a:ln w="38100">
              <a:solidFill>
                <a:srgbClr val="CC6600"/>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b="1">
                  <a:solidFill>
                    <a:srgbClr val="003366"/>
                  </a:solidFill>
                  <a:effectLst>
                    <a:outerShdw blurRad="38100" dist="38100" dir="2700000" algn="tl">
                      <a:srgbClr val="000000"/>
                    </a:outerShdw>
                  </a:effectLst>
                </a:rPr>
                <a:t>Программы просмотра входящей почты</a:t>
              </a:r>
              <a:endParaRPr lang="ru-RU" altLang="ru-RU" sz="1400" b="1">
                <a:solidFill>
                  <a:srgbClr val="003366"/>
                </a:solidFill>
                <a:effectLst>
                  <a:outerShdw blurRad="38100" dist="38100" dir="2700000" algn="tl">
                    <a:srgbClr val="000000"/>
                  </a:outerShdw>
                </a:effectLst>
              </a:endParaRPr>
            </a:p>
          </p:txBody>
        </p:sp>
        <p:sp>
          <p:nvSpPr>
            <p:cNvPr id="689444" name="Line 292"/>
            <p:cNvSpPr>
              <a:spLocks noChangeShapeType="1"/>
            </p:cNvSpPr>
            <p:nvPr/>
          </p:nvSpPr>
          <p:spPr bwMode="auto">
            <a:xfrm flipH="1">
              <a:off x="5233" y="1791"/>
              <a:ext cx="0" cy="132"/>
            </a:xfrm>
            <a:prstGeom prst="line">
              <a:avLst/>
            </a:prstGeom>
            <a:noFill/>
            <a:ln w="28575">
              <a:solidFill>
                <a:srgbClr val="000099"/>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grpSp>
      <p:sp>
        <p:nvSpPr>
          <p:cNvPr id="689318" name="Freeform 166"/>
          <p:cNvSpPr>
            <a:spLocks/>
          </p:cNvSpPr>
          <p:nvPr/>
        </p:nvSpPr>
        <p:spPr bwMode="auto">
          <a:xfrm>
            <a:off x="1271588" y="6088063"/>
            <a:ext cx="0" cy="176212"/>
          </a:xfrm>
          <a:custGeom>
            <a:avLst/>
            <a:gdLst>
              <a:gd name="T0" fmla="*/ 0 w 1"/>
              <a:gd name="T1" fmla="*/ 0 h 354"/>
              <a:gd name="T2" fmla="*/ 0 w 1"/>
              <a:gd name="T3" fmla="*/ 354 h 354"/>
            </a:gdLst>
            <a:ahLst/>
            <a:cxnLst>
              <a:cxn ang="0">
                <a:pos x="T0" y="T1"/>
              </a:cxn>
              <a:cxn ang="0">
                <a:pos x="T2" y="T3"/>
              </a:cxn>
            </a:cxnLst>
            <a:rect l="0" t="0" r="r" b="b"/>
            <a:pathLst>
              <a:path w="1" h="354">
                <a:moveTo>
                  <a:pt x="0" y="0"/>
                </a:moveTo>
                <a:lnTo>
                  <a:pt x="0" y="354"/>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19" name="Freeform 167"/>
          <p:cNvSpPr>
            <a:spLocks/>
          </p:cNvSpPr>
          <p:nvPr/>
        </p:nvSpPr>
        <p:spPr bwMode="auto">
          <a:xfrm>
            <a:off x="6796088" y="6088063"/>
            <a:ext cx="0" cy="176212"/>
          </a:xfrm>
          <a:custGeom>
            <a:avLst/>
            <a:gdLst>
              <a:gd name="T0" fmla="*/ 0 w 1"/>
              <a:gd name="T1" fmla="*/ 0 h 354"/>
              <a:gd name="T2" fmla="*/ 0 w 1"/>
              <a:gd name="T3" fmla="*/ 354 h 354"/>
            </a:gdLst>
            <a:ahLst/>
            <a:cxnLst>
              <a:cxn ang="0">
                <a:pos x="T0" y="T1"/>
              </a:cxn>
              <a:cxn ang="0">
                <a:pos x="T2" y="T3"/>
              </a:cxn>
            </a:cxnLst>
            <a:rect l="0" t="0" r="r" b="b"/>
            <a:pathLst>
              <a:path w="1" h="354">
                <a:moveTo>
                  <a:pt x="0" y="0"/>
                </a:moveTo>
                <a:lnTo>
                  <a:pt x="0" y="354"/>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20" name="Freeform 168"/>
          <p:cNvSpPr>
            <a:spLocks/>
          </p:cNvSpPr>
          <p:nvPr/>
        </p:nvSpPr>
        <p:spPr bwMode="auto">
          <a:xfrm>
            <a:off x="4953000" y="6088063"/>
            <a:ext cx="0" cy="176212"/>
          </a:xfrm>
          <a:custGeom>
            <a:avLst/>
            <a:gdLst>
              <a:gd name="T0" fmla="*/ 0 w 1"/>
              <a:gd name="T1" fmla="*/ 0 h 354"/>
              <a:gd name="T2" fmla="*/ 0 w 1"/>
              <a:gd name="T3" fmla="*/ 354 h 354"/>
            </a:gdLst>
            <a:ahLst/>
            <a:cxnLst>
              <a:cxn ang="0">
                <a:pos x="T0" y="T1"/>
              </a:cxn>
              <a:cxn ang="0">
                <a:pos x="T2" y="T3"/>
              </a:cxn>
            </a:cxnLst>
            <a:rect l="0" t="0" r="r" b="b"/>
            <a:pathLst>
              <a:path w="1" h="354">
                <a:moveTo>
                  <a:pt x="0" y="0"/>
                </a:moveTo>
                <a:lnTo>
                  <a:pt x="0" y="354"/>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321" name="Freeform 169"/>
          <p:cNvSpPr>
            <a:spLocks/>
          </p:cNvSpPr>
          <p:nvPr/>
        </p:nvSpPr>
        <p:spPr bwMode="auto">
          <a:xfrm>
            <a:off x="3105150" y="6088063"/>
            <a:ext cx="1588" cy="176212"/>
          </a:xfrm>
          <a:custGeom>
            <a:avLst/>
            <a:gdLst>
              <a:gd name="T0" fmla="*/ 0 w 1"/>
              <a:gd name="T1" fmla="*/ 0 h 354"/>
              <a:gd name="T2" fmla="*/ 0 w 1"/>
              <a:gd name="T3" fmla="*/ 354 h 354"/>
            </a:gdLst>
            <a:ahLst/>
            <a:cxnLst>
              <a:cxn ang="0">
                <a:pos x="T0" y="T1"/>
              </a:cxn>
              <a:cxn ang="0">
                <a:pos x="T2" y="T3"/>
              </a:cxn>
            </a:cxnLst>
            <a:rect l="0" t="0" r="r" b="b"/>
            <a:pathLst>
              <a:path w="1" h="354">
                <a:moveTo>
                  <a:pt x="0" y="0"/>
                </a:moveTo>
                <a:lnTo>
                  <a:pt x="0" y="354"/>
                </a:lnTo>
              </a:path>
            </a:pathLst>
          </a:custGeom>
          <a:noFill/>
          <a:ln w="28575" cmpd="sng">
            <a:solidFill>
              <a:srgbClr val="000099"/>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9445" name="Text Box 293"/>
          <p:cNvSpPr txBox="1">
            <a:spLocks noChangeArrowheads="1"/>
          </p:cNvSpPr>
          <p:nvPr/>
        </p:nvSpPr>
        <p:spPr bwMode="auto">
          <a:xfrm>
            <a:off x="0" y="6354763"/>
            <a:ext cx="9144000" cy="4206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Рис.15.6. ЭП-служба на основе программы </a:t>
            </a:r>
            <a:r>
              <a:rPr lang="en-US" altLang="ru-RU" b="1" i="1">
                <a:solidFill>
                  <a:srgbClr val="800080"/>
                </a:solidFill>
              </a:rPr>
              <a:t>sendmail</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0179" name="Text Box 3"/>
          <p:cNvSpPr txBox="1">
            <a:spLocks noChangeArrowheads="1"/>
          </p:cNvSpPr>
          <p:nvPr/>
        </p:nvSpPr>
        <p:spPr bwMode="auto">
          <a:xfrm>
            <a:off x="0" y="976313"/>
            <a:ext cx="91440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Любое сообщение включает конверт, заголовок и тело сообщения. </a:t>
            </a:r>
            <a:r>
              <a:rPr lang="ru-RU" altLang="ru-RU" i="1">
                <a:solidFill>
                  <a:srgbClr val="800080"/>
                </a:solidFill>
              </a:rPr>
              <a:t>Конверт</a:t>
            </a:r>
            <a:r>
              <a:rPr lang="ru-RU" altLang="ru-RU">
                <a:solidFill>
                  <a:srgbClr val="800080"/>
                </a:solidFill>
              </a:rPr>
              <a:t> состоит из адреса отправителя, адреса получателя и информации рассылки, которая используется программами подготовки, рассылки и получения почты. Конверт остается невидимым для отправителя и получателя сообщения. </a:t>
            </a:r>
            <a:r>
              <a:rPr lang="ru-RU" altLang="ru-RU" i="1">
                <a:solidFill>
                  <a:srgbClr val="800080"/>
                </a:solidFill>
              </a:rPr>
              <a:t>Заголовок </a:t>
            </a:r>
            <a:r>
              <a:rPr lang="ru-RU" altLang="ru-RU">
                <a:solidFill>
                  <a:srgbClr val="800080"/>
                </a:solidFill>
              </a:rPr>
              <a:t>состоит из стандартных строк, которые содержат адреса, информацию о рассылке и данные. Заголовок может быть частью подготовленного пользователем текстового файла, а может быть подготовлен и добавлен к телу сообщения программой подготовки почты. Данные из заголовка могут быть использованы для оформления конверта сообщения. Первая пустая строка в файле почтового сообщения отделяет заголовок от </a:t>
            </a:r>
            <a:r>
              <a:rPr lang="ru-RU" altLang="ru-RU" i="1">
                <a:solidFill>
                  <a:srgbClr val="800080"/>
                </a:solidFill>
              </a:rPr>
              <a:t>тела сообщения</a:t>
            </a:r>
            <a:r>
              <a:rPr lang="ru-RU" altLang="ru-RU">
                <a:solidFill>
                  <a:srgbClr val="800080"/>
                </a:solidFill>
              </a:rPr>
              <a:t>. Все, что следует после этой строки, считается телом сообщения и передается по почте без изменений.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1203" name="Text Box 3"/>
          <p:cNvSpPr txBox="1">
            <a:spLocks noChangeArrowheads="1"/>
          </p:cNvSpPr>
          <p:nvPr/>
        </p:nvSpPr>
        <p:spPr bwMode="auto">
          <a:xfrm>
            <a:off x="0" y="725488"/>
            <a:ext cx="9144000" cy="22272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i="1">
                <a:solidFill>
                  <a:srgbClr val="800080"/>
                </a:solidFill>
              </a:rPr>
              <a:t>Первый этап рассылки — сбор сообщений</a:t>
            </a:r>
            <a:r>
              <a:rPr lang="ru-RU" altLang="ru-RU" sz="2800">
                <a:solidFill>
                  <a:srgbClr val="800080"/>
                </a:solidFill>
              </a:rPr>
              <a:t>. Программа </a:t>
            </a:r>
            <a:r>
              <a:rPr lang="en-US" altLang="ru-RU" sz="2800" i="1">
                <a:solidFill>
                  <a:srgbClr val="800080"/>
                </a:solidFill>
              </a:rPr>
              <a:t>sendmail</a:t>
            </a:r>
            <a:r>
              <a:rPr lang="ru-RU" altLang="ru-RU" sz="2800">
                <a:solidFill>
                  <a:srgbClr val="800080"/>
                </a:solidFill>
              </a:rPr>
              <a:t> получает сообщения из трех источников: а) командная строка или стандартный ввод; б) сеть (SMTP-протокол); в) очередь неразосланных сообщений. </a:t>
            </a:r>
          </a:p>
        </p:txBody>
      </p:sp>
      <p:sp>
        <p:nvSpPr>
          <p:cNvPr id="691204" name="Text Box 4"/>
          <p:cNvSpPr txBox="1">
            <a:spLocks noChangeArrowheads="1"/>
          </p:cNvSpPr>
          <p:nvPr/>
        </p:nvSpPr>
        <p:spPr bwMode="auto">
          <a:xfrm>
            <a:off x="301625" y="2932113"/>
            <a:ext cx="8642350"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Tx/>
              <a:buAutoNum type="alphaLcPeriod"/>
            </a:pPr>
            <a:r>
              <a:rPr lang="ru-RU" altLang="ru-RU">
                <a:solidFill>
                  <a:srgbClr val="800080"/>
                </a:solidFill>
              </a:rPr>
              <a:t>При получении сообщения из командной строки или стандартного ввода программой </a:t>
            </a:r>
            <a:r>
              <a:rPr lang="en-US" altLang="ru-RU" i="1">
                <a:solidFill>
                  <a:srgbClr val="800080"/>
                </a:solidFill>
              </a:rPr>
              <a:t>sendmail</a:t>
            </a:r>
            <a:r>
              <a:rPr lang="ru-RU" altLang="ru-RU">
                <a:solidFill>
                  <a:srgbClr val="800080"/>
                </a:solidFill>
              </a:rPr>
              <a:t> выполняются следующие действия: определяется адрес отправителя, из командной строки определяется адрес получателя, и оба адреса преобразуются в соответствии с описанием файла настройки, определяется способ доставки сообщения, заголовок размещается в оперативной памяти для последующих преобразований, а тело сообщения размещается во временном файле для отправки без изменений;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2227" name="Text Box 3"/>
          <p:cNvSpPr txBox="1">
            <a:spLocks noChangeArrowheads="1"/>
          </p:cNvSpPr>
          <p:nvPr/>
        </p:nvSpPr>
        <p:spPr bwMode="auto">
          <a:xfrm>
            <a:off x="239713" y="1050925"/>
            <a:ext cx="8567737"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Tx/>
              <a:buAutoNum type="alphaLcPeriod" startAt="2"/>
            </a:pPr>
            <a:r>
              <a:rPr lang="ru-RU" altLang="ru-RU" sz="2800">
                <a:solidFill>
                  <a:srgbClr val="800080"/>
                </a:solidFill>
              </a:rPr>
              <a:t>При получении сообщения из сети (протокол SMTP) программа </a:t>
            </a:r>
            <a:r>
              <a:rPr lang="en-US" altLang="ru-RU" sz="2800" i="1">
                <a:solidFill>
                  <a:srgbClr val="800080"/>
                </a:solidFill>
              </a:rPr>
              <a:t>sendmail</a:t>
            </a:r>
            <a:r>
              <a:rPr lang="ru-RU" altLang="ru-RU" sz="2800">
                <a:solidFill>
                  <a:srgbClr val="800080"/>
                </a:solidFill>
              </a:rPr>
              <a:t> используется как программа клиента и сервера, работающих по SMTP-протоколу. В этом случае она работает в фоновом режиме и “слушает” (контролирует) ТСР-порт (25) и в случае получения сообщения устанавливает соединение с удаленным SMTP-клиентом (как правило, другая программа </a:t>
            </a:r>
            <a:r>
              <a:rPr lang="en-US" altLang="ru-RU" sz="2800" i="1">
                <a:solidFill>
                  <a:srgbClr val="800080"/>
                </a:solidFill>
              </a:rPr>
              <a:t>sendmail</a:t>
            </a:r>
            <a:r>
              <a:rPr lang="ru-RU" altLang="ru-RU" sz="2800">
                <a:solidFill>
                  <a:srgbClr val="800080"/>
                </a:solidFill>
              </a:rPr>
              <a:t>). Программа подготовки почты на локальной ПЭВМ также может использовать SMTP-протокол. Для этого программа </a:t>
            </a:r>
            <a:r>
              <a:rPr lang="en-US" altLang="ru-RU" sz="2800" i="1">
                <a:solidFill>
                  <a:srgbClr val="800080"/>
                </a:solidFill>
              </a:rPr>
              <a:t>sendmail</a:t>
            </a:r>
            <a:r>
              <a:rPr lang="ru-RU" altLang="ru-RU" sz="2800">
                <a:solidFill>
                  <a:srgbClr val="800080"/>
                </a:solidFill>
              </a:rPr>
              <a:t> открывает канал межпроцессного обмена (</a:t>
            </a:r>
            <a:r>
              <a:rPr lang="en-US" altLang="ru-RU" sz="2800">
                <a:solidFill>
                  <a:srgbClr val="800080"/>
                </a:solidFill>
              </a:rPr>
              <a:t>pipe</a:t>
            </a:r>
            <a:r>
              <a:rPr lang="ru-RU" altLang="ru-RU" sz="2800">
                <a:solidFill>
                  <a:srgbClr val="800080"/>
                </a:solidFill>
              </a:rPr>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3251" name="Text Box 3"/>
          <p:cNvSpPr txBox="1">
            <a:spLocks noChangeArrowheads="1"/>
          </p:cNvSpPr>
          <p:nvPr/>
        </p:nvSpPr>
        <p:spPr bwMode="auto">
          <a:xfrm>
            <a:off x="239713" y="1265238"/>
            <a:ext cx="8616950" cy="54530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Tx/>
              <a:buAutoNum type="alphaLcPeriod" startAt="3"/>
            </a:pPr>
            <a:r>
              <a:rPr lang="ru-RU" altLang="ru-RU" sz="3200">
                <a:solidFill>
                  <a:srgbClr val="800080"/>
                </a:solidFill>
              </a:rPr>
              <a:t>Для хранения неразосланных сообщений используются временные файлы очередей. Сообщение хранится в двух файлах. В одном файле хранится тело сообщения, в другом — конверт и заголовок сообщения. Обычно программа </a:t>
            </a:r>
            <a:r>
              <a:rPr lang="en-US" altLang="ru-RU" sz="3200" i="1">
                <a:solidFill>
                  <a:srgbClr val="800080"/>
                </a:solidFill>
              </a:rPr>
              <a:t>sendmail</a:t>
            </a:r>
            <a:r>
              <a:rPr lang="ru-RU" altLang="ru-RU" sz="3200">
                <a:solidFill>
                  <a:srgbClr val="800080"/>
                </a:solidFill>
              </a:rPr>
              <a:t> опрашивает очереди через определенные администратором почтового сервера промежутки времени на предмет наличия в них неразосланных сообщений.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4275" name="Text Box 3"/>
          <p:cNvSpPr txBox="1">
            <a:spLocks noChangeArrowheads="1"/>
          </p:cNvSpPr>
          <p:nvPr/>
        </p:nvSpPr>
        <p:spPr bwMode="auto">
          <a:xfrm>
            <a:off x="0" y="801688"/>
            <a:ext cx="9144000" cy="60563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300" i="1">
                <a:solidFill>
                  <a:srgbClr val="800080"/>
                </a:solidFill>
              </a:rPr>
              <a:t>Второй этап рассылки почты — рассылка сообщений</a:t>
            </a:r>
            <a:r>
              <a:rPr lang="ru-RU" altLang="ru-RU" sz="2300">
                <a:solidFill>
                  <a:srgbClr val="800080"/>
                </a:solidFill>
              </a:rPr>
              <a:t>. Как только программа </a:t>
            </a:r>
            <a:r>
              <a:rPr lang="en-US" altLang="ru-RU" sz="2300" i="1">
                <a:solidFill>
                  <a:srgbClr val="800080"/>
                </a:solidFill>
              </a:rPr>
              <a:t>sendmail</a:t>
            </a:r>
            <a:r>
              <a:rPr lang="ru-RU" altLang="ru-RU" sz="2300">
                <a:solidFill>
                  <a:srgbClr val="800080"/>
                </a:solidFill>
              </a:rPr>
              <a:t> “получает” сообщение, она “пытается” отправить его по адресу. Для этого она определяет три параметра: внешнюю программу рассылки (которая соответствует своему стандарту ЭП), узел сети и получателя. Процедура производится по правилам, которые содержатся в файле настройки. Программа</a:t>
            </a:r>
            <a:r>
              <a:rPr lang="ru-RU" altLang="ru-RU" sz="2300" i="1">
                <a:solidFill>
                  <a:srgbClr val="800080"/>
                </a:solidFill>
              </a:rPr>
              <a:t> </a:t>
            </a:r>
            <a:r>
              <a:rPr lang="en-US" altLang="ru-RU" sz="2300" i="1">
                <a:solidFill>
                  <a:srgbClr val="800080"/>
                </a:solidFill>
              </a:rPr>
              <a:t>sendmail </a:t>
            </a:r>
            <a:r>
              <a:rPr lang="ru-RU" altLang="ru-RU" sz="2300">
                <a:solidFill>
                  <a:srgbClr val="800080"/>
                </a:solidFill>
              </a:rPr>
              <a:t>сохраняет одну копию тела сообщения во временном файле, а заголовок загружает в оперативную память. Для каждого сообщения внешняя программа доставки (рассылки) вызывается отдельно. Если сообщение должно быть доставлено на разные ЭВМ, то для каждой из ЭВМ также вызывается своя программа доставки. Некоторые программы могут обслуживать сразу несколько абонентов одной ЭВМ; если это невозможно, то для каждого абонента вызывается также своя программа доставки. Рассматривают два типа рассылки: а) на удаленную ЭВМ и б) местную рассылку.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5299" name="Text Box 3"/>
          <p:cNvSpPr txBox="1">
            <a:spLocks noChangeArrowheads="1"/>
          </p:cNvSpPr>
          <p:nvPr/>
        </p:nvSpPr>
        <p:spPr bwMode="auto">
          <a:xfrm>
            <a:off x="163513" y="1114425"/>
            <a:ext cx="8980487" cy="5354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Tx/>
              <a:buAutoNum type="alphaLcPeriod"/>
            </a:pPr>
            <a:r>
              <a:rPr lang="ru-RU" altLang="ru-RU" sz="2300">
                <a:solidFill>
                  <a:srgbClr val="800080"/>
                </a:solidFill>
              </a:rPr>
              <a:t>При вызове внешней программы рассылки программа </a:t>
            </a:r>
            <a:r>
              <a:rPr lang="en-US" altLang="ru-RU" sz="2300" i="1">
                <a:solidFill>
                  <a:srgbClr val="800080"/>
                </a:solidFill>
              </a:rPr>
              <a:t>sendmail</a:t>
            </a:r>
            <a:r>
              <a:rPr lang="ru-RU" altLang="ru-RU" sz="2300">
                <a:solidFill>
                  <a:srgbClr val="800080"/>
                </a:solidFill>
              </a:rPr>
              <a:t> открывает канал межпроцессного обмена и запускает ее, командная строка которой находится в файле настройки. Программа </a:t>
            </a:r>
            <a:r>
              <a:rPr lang="en-US" altLang="ru-RU" sz="2300" i="1">
                <a:solidFill>
                  <a:srgbClr val="800080"/>
                </a:solidFill>
              </a:rPr>
              <a:t>sendmail </a:t>
            </a:r>
            <a:r>
              <a:rPr lang="ru-RU" altLang="ru-RU" sz="2300">
                <a:solidFill>
                  <a:srgbClr val="800080"/>
                </a:solidFill>
              </a:rPr>
              <a:t>передает заголовок и тело сообщения в канал. Если используется SMTP-протокол, то устанавливается дуплексный канал для интерактивного взаимодействия с удаленным SMTP-сервером. Если в качестве транспортного протокола используется ТСР-протокол, то программа </a:t>
            </a:r>
            <a:r>
              <a:rPr lang="en-US" altLang="ru-RU" sz="2300" i="1">
                <a:solidFill>
                  <a:srgbClr val="800080"/>
                </a:solidFill>
              </a:rPr>
              <a:t>sendmail</a:t>
            </a:r>
            <a:r>
              <a:rPr lang="ru-RU" altLang="ru-RU" sz="2300">
                <a:solidFill>
                  <a:srgbClr val="800080"/>
                </a:solidFill>
              </a:rPr>
              <a:t> не запускает внешнюю программу рассылки, а сама инициирует ТСР-соединение с удаленным SMTP-сервером;</a:t>
            </a:r>
          </a:p>
          <a:p>
            <a:pPr>
              <a:buSzPct val="90000"/>
              <a:buFontTx/>
              <a:buAutoNum type="alphaLcPeriod"/>
            </a:pPr>
            <a:r>
              <a:rPr lang="ru-RU" altLang="ru-RU" sz="2300">
                <a:solidFill>
                  <a:srgbClr val="800080"/>
                </a:solidFill>
              </a:rPr>
              <a:t>Если программа </a:t>
            </a:r>
            <a:r>
              <a:rPr lang="en-US" altLang="ru-RU" sz="2300" i="1">
                <a:solidFill>
                  <a:srgbClr val="800080"/>
                </a:solidFill>
              </a:rPr>
              <a:t>sendmail</a:t>
            </a:r>
            <a:r>
              <a:rPr lang="ru-RU" altLang="ru-RU" sz="2300">
                <a:solidFill>
                  <a:srgbClr val="800080"/>
                </a:solidFill>
              </a:rPr>
              <a:t> определяет, что адреса доставки местные, то она, обращаясь к файлу адресных синонимов, преобразует (расширяет) эти адреса и по ним рассылает почту клиентам (на обработку местными программами).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68675" name="Text Box 3"/>
          <p:cNvSpPr txBox="1">
            <a:spLocks noChangeArrowheads="1"/>
          </p:cNvSpPr>
          <p:nvPr/>
        </p:nvSpPr>
        <p:spPr bwMode="auto">
          <a:xfrm>
            <a:off x="0" y="788988"/>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0000"/>
                </a:solidFill>
                <a:latin typeface="Tahoma" panose="020B0604030504040204" pitchFamily="34" charset="0"/>
              </a:rPr>
              <a:t>15.1. </a:t>
            </a:r>
            <a:r>
              <a:rPr lang="ru-RU" altLang="ru-RU" b="1">
                <a:solidFill>
                  <a:srgbClr val="CC0000"/>
                </a:solidFill>
              </a:rPr>
              <a:t>Общая характеристика службы ЭП в </a:t>
            </a:r>
            <a:r>
              <a:rPr lang="en-GB" altLang="ru-RU" b="1">
                <a:solidFill>
                  <a:srgbClr val="CC0000"/>
                </a:solidFill>
              </a:rPr>
              <a:t>Internet</a:t>
            </a:r>
            <a:r>
              <a:rPr lang="ru-RU" altLang="ru-RU" b="1">
                <a:solidFill>
                  <a:srgbClr val="CC0000"/>
                </a:solidFill>
              </a:rPr>
              <a:t> </a:t>
            </a:r>
          </a:p>
        </p:txBody>
      </p:sp>
      <p:sp>
        <p:nvSpPr>
          <p:cNvPr id="668676" name="Text Box 4"/>
          <p:cNvSpPr txBox="1">
            <a:spLocks noChangeArrowheads="1"/>
          </p:cNvSpPr>
          <p:nvPr/>
        </p:nvSpPr>
        <p:spPr bwMode="auto">
          <a:xfrm>
            <a:off x="0" y="1763713"/>
            <a:ext cx="914400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ЭП во многом похожа на обычную почтовую службу. Корреспонденция готовится самим пользователем на своем рабочем месте программой подготовки почты (рис.15.1). Затем пользователь вызывает программу отправки почтовых сообщений (собственно говоря, последняя вызывается автоматически программой подготовки почты), которая работает как почтовый курьер, доставляющий обычную почту в отделение связи (в </a:t>
            </a:r>
            <a:r>
              <a:rPr lang="en-GB" altLang="ru-RU" sz="2800">
                <a:solidFill>
                  <a:srgbClr val="800080"/>
                </a:solidFill>
              </a:rPr>
              <a:t>Internet</a:t>
            </a:r>
            <a:r>
              <a:rPr lang="ru-RU" altLang="ru-RU" sz="2800">
                <a:solidFill>
                  <a:srgbClr val="800080"/>
                </a:solidFill>
              </a:rPr>
              <a:t> — это почтовый сервер — </a:t>
            </a:r>
            <a:r>
              <a:rPr lang="en-GB" altLang="ru-RU" sz="2800">
                <a:solidFill>
                  <a:srgbClr val="800080"/>
                </a:solidFill>
              </a:rPr>
              <a:t>mail relay</a:t>
            </a:r>
            <a:r>
              <a:rPr lang="ru-RU" altLang="ru-RU" sz="2800">
                <a:solidFill>
                  <a:srgbClr val="800080"/>
                </a:solidFill>
              </a:rPr>
              <a:t>) для дальнейшей рассылки.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6323" name="Text Box 3"/>
          <p:cNvSpPr txBox="1">
            <a:spLocks noChangeArrowheads="1"/>
          </p:cNvSpPr>
          <p:nvPr/>
        </p:nvSpPr>
        <p:spPr bwMode="auto">
          <a:xfrm>
            <a:off x="0" y="800100"/>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0000"/>
                </a:solidFill>
                <a:latin typeface="Tahoma" panose="020B0604030504040204" pitchFamily="34" charset="0"/>
              </a:rPr>
              <a:t>15.5. </a:t>
            </a:r>
            <a:r>
              <a:rPr lang="ru-RU" altLang="ru-RU" b="1">
                <a:solidFill>
                  <a:srgbClr val="CC0000"/>
                </a:solidFill>
              </a:rPr>
              <a:t>Процедурная характеристика SMTP-протокола </a:t>
            </a:r>
          </a:p>
        </p:txBody>
      </p:sp>
      <p:sp>
        <p:nvSpPr>
          <p:cNvPr id="696324" name="Text Box 4"/>
          <p:cNvSpPr txBox="1">
            <a:spLocks noChangeArrowheads="1"/>
          </p:cNvSpPr>
          <p:nvPr/>
        </p:nvSpPr>
        <p:spPr bwMode="auto">
          <a:xfrm>
            <a:off x="312738" y="2066925"/>
            <a:ext cx="8531225" cy="3990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Взаимодействие пользователей в рамках SMTP-протокола (рис.15.7) строится по принципу дуплексной связи, которая устанавливается между отправителем и получателем почтового сообщения. При этом отправитель инициирует соединение и посылает запросы на обслуживание, а получатель отвечает на эти вопросы.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pSp>
        <p:nvGrpSpPr>
          <p:cNvPr id="698459" name="Group 91"/>
          <p:cNvGrpSpPr>
            <a:grpSpLocks/>
          </p:cNvGrpSpPr>
          <p:nvPr/>
        </p:nvGrpSpPr>
        <p:grpSpPr bwMode="auto">
          <a:xfrm>
            <a:off x="233363" y="1330325"/>
            <a:ext cx="8637587" cy="4013200"/>
            <a:chOff x="165" y="694"/>
            <a:chExt cx="5441" cy="2528"/>
          </a:xfrm>
        </p:grpSpPr>
        <p:sp>
          <p:nvSpPr>
            <p:cNvPr id="698372" name="Rectangle 4"/>
            <p:cNvSpPr>
              <a:spLocks noChangeArrowheads="1"/>
            </p:cNvSpPr>
            <p:nvPr/>
          </p:nvSpPr>
          <p:spPr bwMode="auto">
            <a:xfrm>
              <a:off x="165" y="707"/>
              <a:ext cx="1903" cy="2241"/>
            </a:xfrm>
            <a:prstGeom prst="rect">
              <a:avLst/>
            </a:prstGeom>
            <a:noFill/>
            <a:ln w="38100">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98373" name="Text Box 5"/>
            <p:cNvSpPr txBox="1">
              <a:spLocks noChangeArrowheads="1"/>
            </p:cNvSpPr>
            <p:nvPr/>
          </p:nvSpPr>
          <p:spPr bwMode="auto">
            <a:xfrm>
              <a:off x="697" y="748"/>
              <a:ext cx="1128"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zh-CN" sz="2000" b="1">
                  <a:solidFill>
                    <a:srgbClr val="CC0000"/>
                  </a:solidFill>
                  <a:latin typeface="Arial Narrow" panose="020B0606020202030204" pitchFamily="34" charset="0"/>
                </a:rPr>
                <a:t>Отправитель</a:t>
              </a:r>
              <a:endParaRPr lang="ru-RU" altLang="ru-RU" sz="2000" b="1">
                <a:solidFill>
                  <a:srgbClr val="CC0000"/>
                </a:solidFill>
              </a:endParaRPr>
            </a:p>
          </p:txBody>
        </p:sp>
        <p:sp>
          <p:nvSpPr>
            <p:cNvPr id="698374" name="Text Box 6"/>
            <p:cNvSpPr txBox="1">
              <a:spLocks noChangeArrowheads="1"/>
            </p:cNvSpPr>
            <p:nvPr/>
          </p:nvSpPr>
          <p:spPr bwMode="auto">
            <a:xfrm>
              <a:off x="1253" y="1125"/>
              <a:ext cx="679" cy="594"/>
            </a:xfrm>
            <a:prstGeom prst="rect">
              <a:avLst/>
            </a:prstGeom>
            <a:solidFill>
              <a:srgbClr val="FFFFCC"/>
            </a:solidFill>
            <a:ln w="38100">
              <a:solidFill>
                <a:srgbClr val="000099"/>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600" b="1">
                  <a:solidFill>
                    <a:srgbClr val="CC0000"/>
                  </a:solidFill>
                  <a:effectLst>
                    <a:outerShdw blurRad="38100" dist="38100" dir="2700000" algn="tl">
                      <a:srgbClr val="000000"/>
                    </a:outerShdw>
                  </a:effectLst>
                  <a:latin typeface="Arial Narrow" panose="020B0606020202030204" pitchFamily="34" charset="0"/>
                </a:rPr>
                <a:t>Терминал</a:t>
              </a:r>
              <a:endParaRPr lang="ru-RU" altLang="ru-RU" sz="1600" b="1">
                <a:solidFill>
                  <a:srgbClr val="CC0000"/>
                </a:solidFill>
                <a:effectLst>
                  <a:outerShdw blurRad="38100" dist="38100" dir="2700000" algn="tl">
                    <a:srgbClr val="000000"/>
                  </a:outerShdw>
                </a:effectLst>
              </a:endParaRPr>
            </a:p>
          </p:txBody>
        </p:sp>
        <p:grpSp>
          <p:nvGrpSpPr>
            <p:cNvPr id="698443" name="Group 75"/>
            <p:cNvGrpSpPr>
              <a:grpSpLocks/>
            </p:cNvGrpSpPr>
            <p:nvPr/>
          </p:nvGrpSpPr>
          <p:grpSpPr bwMode="auto">
            <a:xfrm>
              <a:off x="303" y="1047"/>
              <a:ext cx="742" cy="838"/>
              <a:chOff x="303" y="1047"/>
              <a:chExt cx="742" cy="925"/>
            </a:xfrm>
          </p:grpSpPr>
          <p:sp>
            <p:nvSpPr>
              <p:cNvPr id="698384" name="Freeform 16"/>
              <p:cNvSpPr>
                <a:spLocks/>
              </p:cNvSpPr>
              <p:nvPr/>
            </p:nvSpPr>
            <p:spPr bwMode="auto">
              <a:xfrm>
                <a:off x="575" y="1456"/>
                <a:ext cx="332" cy="217"/>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CCFF99"/>
              </a:solidFill>
              <a:ln w="19050" cmpd="sng">
                <a:solidFill>
                  <a:schemeClr val="hlink"/>
                </a:solidFill>
                <a:prstDash val="solid"/>
                <a:round/>
                <a:headEnd/>
                <a:tailEnd/>
              </a:ln>
            </p:spPr>
            <p:txBody>
              <a:bodyPr/>
              <a:lstStyle/>
              <a:p>
                <a:endParaRPr lang="ru-RU"/>
              </a:p>
            </p:txBody>
          </p:sp>
          <p:grpSp>
            <p:nvGrpSpPr>
              <p:cNvPr id="698375" name="Group 7"/>
              <p:cNvGrpSpPr>
                <a:grpSpLocks/>
              </p:cNvGrpSpPr>
              <p:nvPr/>
            </p:nvGrpSpPr>
            <p:grpSpPr bwMode="auto">
              <a:xfrm>
                <a:off x="303" y="1479"/>
                <a:ext cx="304" cy="493"/>
                <a:chOff x="1982" y="4470"/>
                <a:chExt cx="509" cy="747"/>
              </a:xfrm>
            </p:grpSpPr>
            <p:sp>
              <p:nvSpPr>
                <p:cNvPr id="698376" name="Freeform 8"/>
                <p:cNvSpPr>
                  <a:spLocks/>
                </p:cNvSpPr>
                <p:nvPr/>
              </p:nvSpPr>
              <p:spPr bwMode="auto">
                <a:xfrm>
                  <a:off x="1982" y="4470"/>
                  <a:ext cx="509" cy="747"/>
                </a:xfrm>
                <a:custGeom>
                  <a:avLst/>
                  <a:gdLst>
                    <a:gd name="T0" fmla="*/ 221 w 1017"/>
                    <a:gd name="T1" fmla="*/ 277 h 747"/>
                    <a:gd name="T2" fmla="*/ 122 w 1017"/>
                    <a:gd name="T3" fmla="*/ 321 h 747"/>
                    <a:gd name="T4" fmla="*/ 83 w 1017"/>
                    <a:gd name="T5" fmla="*/ 348 h 747"/>
                    <a:gd name="T6" fmla="*/ 49 w 1017"/>
                    <a:gd name="T7" fmla="*/ 377 h 747"/>
                    <a:gd name="T8" fmla="*/ 26 w 1017"/>
                    <a:gd name="T9" fmla="*/ 408 h 747"/>
                    <a:gd name="T10" fmla="*/ 7 w 1017"/>
                    <a:gd name="T11" fmla="*/ 441 h 747"/>
                    <a:gd name="T12" fmla="*/ 0 w 1017"/>
                    <a:gd name="T13" fmla="*/ 476 h 747"/>
                    <a:gd name="T14" fmla="*/ 0 w 1017"/>
                    <a:gd name="T15" fmla="*/ 576 h 747"/>
                    <a:gd name="T16" fmla="*/ 5 w 1017"/>
                    <a:gd name="T17" fmla="*/ 595 h 747"/>
                    <a:gd name="T18" fmla="*/ 15 w 1017"/>
                    <a:gd name="T19" fmla="*/ 613 h 747"/>
                    <a:gd name="T20" fmla="*/ 34 w 1017"/>
                    <a:gd name="T21" fmla="*/ 630 h 747"/>
                    <a:gd name="T22" fmla="*/ 73 w 1017"/>
                    <a:gd name="T23" fmla="*/ 649 h 747"/>
                    <a:gd name="T24" fmla="*/ 109 w 1017"/>
                    <a:gd name="T25" fmla="*/ 651 h 747"/>
                    <a:gd name="T26" fmla="*/ 129 w 1017"/>
                    <a:gd name="T27" fmla="*/ 659 h 747"/>
                    <a:gd name="T28" fmla="*/ 150 w 1017"/>
                    <a:gd name="T29" fmla="*/ 676 h 747"/>
                    <a:gd name="T30" fmla="*/ 224 w 1017"/>
                    <a:gd name="T31" fmla="*/ 697 h 747"/>
                    <a:gd name="T32" fmla="*/ 348 w 1017"/>
                    <a:gd name="T33" fmla="*/ 722 h 747"/>
                    <a:gd name="T34" fmla="*/ 477 w 1017"/>
                    <a:gd name="T35" fmla="*/ 739 h 747"/>
                    <a:gd name="T36" fmla="*/ 610 w 1017"/>
                    <a:gd name="T37" fmla="*/ 747 h 747"/>
                    <a:gd name="T38" fmla="*/ 676 w 1017"/>
                    <a:gd name="T39" fmla="*/ 747 h 747"/>
                    <a:gd name="T40" fmla="*/ 761 w 1017"/>
                    <a:gd name="T41" fmla="*/ 741 h 747"/>
                    <a:gd name="T42" fmla="*/ 841 w 1017"/>
                    <a:gd name="T43" fmla="*/ 723 h 747"/>
                    <a:gd name="T44" fmla="*/ 873 w 1017"/>
                    <a:gd name="T45" fmla="*/ 732 h 747"/>
                    <a:gd name="T46" fmla="*/ 907 w 1017"/>
                    <a:gd name="T47" fmla="*/ 730 h 747"/>
                    <a:gd name="T48" fmla="*/ 973 w 1017"/>
                    <a:gd name="T49" fmla="*/ 703 h 747"/>
                    <a:gd name="T50" fmla="*/ 1017 w 1017"/>
                    <a:gd name="T51" fmla="*/ 667 h 747"/>
                    <a:gd name="T52" fmla="*/ 1017 w 1017"/>
                    <a:gd name="T53" fmla="*/ 506 h 747"/>
                    <a:gd name="T54" fmla="*/ 1014 w 1017"/>
                    <a:gd name="T55" fmla="*/ 469 h 747"/>
                    <a:gd name="T56" fmla="*/ 1000 w 1017"/>
                    <a:gd name="T57" fmla="*/ 433 h 747"/>
                    <a:gd name="T58" fmla="*/ 977 w 1017"/>
                    <a:gd name="T59" fmla="*/ 399 h 747"/>
                    <a:gd name="T60" fmla="*/ 944 w 1017"/>
                    <a:gd name="T61" fmla="*/ 369 h 747"/>
                    <a:gd name="T62" fmla="*/ 904 w 1017"/>
                    <a:gd name="T63" fmla="*/ 340 h 747"/>
                    <a:gd name="T64" fmla="*/ 856 w 1017"/>
                    <a:gd name="T65" fmla="*/ 315 h 747"/>
                    <a:gd name="T66" fmla="*/ 800 w 1017"/>
                    <a:gd name="T67" fmla="*/ 295 h 747"/>
                    <a:gd name="T68" fmla="*/ 739 w 1017"/>
                    <a:gd name="T69" fmla="*/ 278 h 747"/>
                    <a:gd name="T70" fmla="*/ 735 w 1017"/>
                    <a:gd name="T71" fmla="*/ 278 h 747"/>
                    <a:gd name="T72" fmla="*/ 774 w 1017"/>
                    <a:gd name="T73" fmla="*/ 253 h 747"/>
                    <a:gd name="T74" fmla="*/ 803 w 1017"/>
                    <a:gd name="T75" fmla="*/ 225 h 747"/>
                    <a:gd name="T76" fmla="*/ 819 w 1017"/>
                    <a:gd name="T77" fmla="*/ 194 h 747"/>
                    <a:gd name="T78" fmla="*/ 825 w 1017"/>
                    <a:gd name="T79" fmla="*/ 163 h 747"/>
                    <a:gd name="T80" fmla="*/ 819 w 1017"/>
                    <a:gd name="T81" fmla="*/ 132 h 747"/>
                    <a:gd name="T82" fmla="*/ 802 w 1017"/>
                    <a:gd name="T83" fmla="*/ 101 h 747"/>
                    <a:gd name="T84" fmla="*/ 774 w 1017"/>
                    <a:gd name="T85" fmla="*/ 73 h 747"/>
                    <a:gd name="T86" fmla="*/ 735 w 1017"/>
                    <a:gd name="T87" fmla="*/ 48 h 747"/>
                    <a:gd name="T88" fmla="*/ 688 w 1017"/>
                    <a:gd name="T89" fmla="*/ 27 h 747"/>
                    <a:gd name="T90" fmla="*/ 635 w 1017"/>
                    <a:gd name="T91" fmla="*/ 12 h 747"/>
                    <a:gd name="T92" fmla="*/ 579 w 1017"/>
                    <a:gd name="T93" fmla="*/ 3 h 747"/>
                    <a:gd name="T94" fmla="*/ 521 w 1017"/>
                    <a:gd name="T95" fmla="*/ 0 h 747"/>
                    <a:gd name="T96" fmla="*/ 464 w 1017"/>
                    <a:gd name="T97" fmla="*/ 4 h 747"/>
                    <a:gd name="T98" fmla="*/ 408 w 1017"/>
                    <a:gd name="T99" fmla="*/ 13 h 747"/>
                    <a:gd name="T100" fmla="*/ 355 w 1017"/>
                    <a:gd name="T101" fmla="*/ 27 h 747"/>
                    <a:gd name="T102" fmla="*/ 308 w 1017"/>
                    <a:gd name="T103" fmla="*/ 49 h 747"/>
                    <a:gd name="T104" fmla="*/ 272 w 1017"/>
                    <a:gd name="T105" fmla="*/ 71 h 747"/>
                    <a:gd name="T106" fmla="*/ 245 w 1017"/>
                    <a:gd name="T107" fmla="*/ 97 h 747"/>
                    <a:gd name="T108" fmla="*/ 228 w 1017"/>
                    <a:gd name="T109" fmla="*/ 124 h 747"/>
                    <a:gd name="T110" fmla="*/ 219 w 1017"/>
                    <a:gd name="T111" fmla="*/ 152 h 747"/>
                    <a:gd name="T112" fmla="*/ 221 w 1017"/>
                    <a:gd name="T113" fmla="*/ 180 h 747"/>
                    <a:gd name="T114" fmla="*/ 231 w 1017"/>
                    <a:gd name="T115" fmla="*/ 209 h 747"/>
                    <a:gd name="T116" fmla="*/ 250 w 1017"/>
                    <a:gd name="T117" fmla="*/ 236 h 747"/>
                    <a:gd name="T118" fmla="*/ 279 w 1017"/>
                    <a:gd name="T119" fmla="*/ 26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7" h="747">
                      <a:moveTo>
                        <a:pt x="279" y="260"/>
                      </a:moveTo>
                      <a:lnTo>
                        <a:pt x="221" y="277"/>
                      </a:lnTo>
                      <a:lnTo>
                        <a:pt x="168" y="297"/>
                      </a:lnTo>
                      <a:lnTo>
                        <a:pt x="122" y="321"/>
                      </a:lnTo>
                      <a:lnTo>
                        <a:pt x="102" y="333"/>
                      </a:lnTo>
                      <a:lnTo>
                        <a:pt x="83" y="348"/>
                      </a:lnTo>
                      <a:lnTo>
                        <a:pt x="65" y="361"/>
                      </a:lnTo>
                      <a:lnTo>
                        <a:pt x="49" y="377"/>
                      </a:lnTo>
                      <a:lnTo>
                        <a:pt x="36" y="391"/>
                      </a:lnTo>
                      <a:lnTo>
                        <a:pt x="26" y="408"/>
                      </a:lnTo>
                      <a:lnTo>
                        <a:pt x="15" y="424"/>
                      </a:lnTo>
                      <a:lnTo>
                        <a:pt x="7" y="441"/>
                      </a:lnTo>
                      <a:lnTo>
                        <a:pt x="2" y="459"/>
                      </a:lnTo>
                      <a:lnTo>
                        <a:pt x="0" y="476"/>
                      </a:lnTo>
                      <a:lnTo>
                        <a:pt x="0" y="476"/>
                      </a:lnTo>
                      <a:lnTo>
                        <a:pt x="0" y="576"/>
                      </a:lnTo>
                      <a:lnTo>
                        <a:pt x="2" y="586"/>
                      </a:lnTo>
                      <a:lnTo>
                        <a:pt x="5" y="595"/>
                      </a:lnTo>
                      <a:lnTo>
                        <a:pt x="9" y="604"/>
                      </a:lnTo>
                      <a:lnTo>
                        <a:pt x="15" y="613"/>
                      </a:lnTo>
                      <a:lnTo>
                        <a:pt x="24" y="622"/>
                      </a:lnTo>
                      <a:lnTo>
                        <a:pt x="34" y="630"/>
                      </a:lnTo>
                      <a:lnTo>
                        <a:pt x="60" y="644"/>
                      </a:lnTo>
                      <a:lnTo>
                        <a:pt x="73" y="649"/>
                      </a:lnTo>
                      <a:lnTo>
                        <a:pt x="90" y="651"/>
                      </a:lnTo>
                      <a:lnTo>
                        <a:pt x="109" y="651"/>
                      </a:lnTo>
                      <a:lnTo>
                        <a:pt x="126" y="649"/>
                      </a:lnTo>
                      <a:lnTo>
                        <a:pt x="129" y="659"/>
                      </a:lnTo>
                      <a:lnTo>
                        <a:pt x="138" y="668"/>
                      </a:lnTo>
                      <a:lnTo>
                        <a:pt x="150" y="676"/>
                      </a:lnTo>
                      <a:lnTo>
                        <a:pt x="163" y="682"/>
                      </a:lnTo>
                      <a:lnTo>
                        <a:pt x="224" y="697"/>
                      </a:lnTo>
                      <a:lnTo>
                        <a:pt x="285" y="711"/>
                      </a:lnTo>
                      <a:lnTo>
                        <a:pt x="348" y="722"/>
                      </a:lnTo>
                      <a:lnTo>
                        <a:pt x="413" y="731"/>
                      </a:lnTo>
                      <a:lnTo>
                        <a:pt x="477" y="739"/>
                      </a:lnTo>
                      <a:lnTo>
                        <a:pt x="544" y="743"/>
                      </a:lnTo>
                      <a:lnTo>
                        <a:pt x="610" y="747"/>
                      </a:lnTo>
                      <a:lnTo>
                        <a:pt x="676" y="747"/>
                      </a:lnTo>
                      <a:lnTo>
                        <a:pt x="676" y="747"/>
                      </a:lnTo>
                      <a:lnTo>
                        <a:pt x="718" y="746"/>
                      </a:lnTo>
                      <a:lnTo>
                        <a:pt x="761" y="741"/>
                      </a:lnTo>
                      <a:lnTo>
                        <a:pt x="802" y="733"/>
                      </a:lnTo>
                      <a:lnTo>
                        <a:pt x="841" y="723"/>
                      </a:lnTo>
                      <a:lnTo>
                        <a:pt x="856" y="729"/>
                      </a:lnTo>
                      <a:lnTo>
                        <a:pt x="873" y="732"/>
                      </a:lnTo>
                      <a:lnTo>
                        <a:pt x="890" y="732"/>
                      </a:lnTo>
                      <a:lnTo>
                        <a:pt x="907" y="730"/>
                      </a:lnTo>
                      <a:lnTo>
                        <a:pt x="943" y="718"/>
                      </a:lnTo>
                      <a:lnTo>
                        <a:pt x="973" y="703"/>
                      </a:lnTo>
                      <a:lnTo>
                        <a:pt x="999" y="686"/>
                      </a:lnTo>
                      <a:lnTo>
                        <a:pt x="1017" y="667"/>
                      </a:lnTo>
                      <a:lnTo>
                        <a:pt x="1017" y="667"/>
                      </a:lnTo>
                      <a:lnTo>
                        <a:pt x="1017" y="506"/>
                      </a:lnTo>
                      <a:lnTo>
                        <a:pt x="1017" y="487"/>
                      </a:lnTo>
                      <a:lnTo>
                        <a:pt x="1014" y="469"/>
                      </a:lnTo>
                      <a:lnTo>
                        <a:pt x="1009" y="451"/>
                      </a:lnTo>
                      <a:lnTo>
                        <a:pt x="1000" y="433"/>
                      </a:lnTo>
                      <a:lnTo>
                        <a:pt x="990" y="416"/>
                      </a:lnTo>
                      <a:lnTo>
                        <a:pt x="977" y="399"/>
                      </a:lnTo>
                      <a:lnTo>
                        <a:pt x="961" y="384"/>
                      </a:lnTo>
                      <a:lnTo>
                        <a:pt x="944" y="369"/>
                      </a:lnTo>
                      <a:lnTo>
                        <a:pt x="926" y="355"/>
                      </a:lnTo>
                      <a:lnTo>
                        <a:pt x="904" y="340"/>
                      </a:lnTo>
                      <a:lnTo>
                        <a:pt x="880" y="328"/>
                      </a:lnTo>
                      <a:lnTo>
                        <a:pt x="856" y="315"/>
                      </a:lnTo>
                      <a:lnTo>
                        <a:pt x="829" y="305"/>
                      </a:lnTo>
                      <a:lnTo>
                        <a:pt x="800" y="295"/>
                      </a:lnTo>
                      <a:lnTo>
                        <a:pt x="771" y="286"/>
                      </a:lnTo>
                      <a:lnTo>
                        <a:pt x="739" y="278"/>
                      </a:lnTo>
                      <a:lnTo>
                        <a:pt x="739" y="278"/>
                      </a:lnTo>
                      <a:lnTo>
                        <a:pt x="735" y="278"/>
                      </a:lnTo>
                      <a:lnTo>
                        <a:pt x="758" y="266"/>
                      </a:lnTo>
                      <a:lnTo>
                        <a:pt x="774" y="253"/>
                      </a:lnTo>
                      <a:lnTo>
                        <a:pt x="790" y="239"/>
                      </a:lnTo>
                      <a:lnTo>
                        <a:pt x="803" y="225"/>
                      </a:lnTo>
                      <a:lnTo>
                        <a:pt x="812" y="210"/>
                      </a:lnTo>
                      <a:lnTo>
                        <a:pt x="819" y="194"/>
                      </a:lnTo>
                      <a:lnTo>
                        <a:pt x="824" y="179"/>
                      </a:lnTo>
                      <a:lnTo>
                        <a:pt x="825" y="163"/>
                      </a:lnTo>
                      <a:lnTo>
                        <a:pt x="824" y="147"/>
                      </a:lnTo>
                      <a:lnTo>
                        <a:pt x="819" y="132"/>
                      </a:lnTo>
                      <a:lnTo>
                        <a:pt x="812" y="117"/>
                      </a:lnTo>
                      <a:lnTo>
                        <a:pt x="802" y="101"/>
                      </a:lnTo>
                      <a:lnTo>
                        <a:pt x="790" y="87"/>
                      </a:lnTo>
                      <a:lnTo>
                        <a:pt x="774" y="73"/>
                      </a:lnTo>
                      <a:lnTo>
                        <a:pt x="756" y="60"/>
                      </a:lnTo>
                      <a:lnTo>
                        <a:pt x="735" y="48"/>
                      </a:lnTo>
                      <a:lnTo>
                        <a:pt x="712" y="36"/>
                      </a:lnTo>
                      <a:lnTo>
                        <a:pt x="688" y="27"/>
                      </a:lnTo>
                      <a:lnTo>
                        <a:pt x="662" y="18"/>
                      </a:lnTo>
                      <a:lnTo>
                        <a:pt x="635" y="12"/>
                      </a:lnTo>
                      <a:lnTo>
                        <a:pt x="608" y="7"/>
                      </a:lnTo>
                      <a:lnTo>
                        <a:pt x="579" y="3"/>
                      </a:lnTo>
                      <a:lnTo>
                        <a:pt x="550" y="0"/>
                      </a:lnTo>
                      <a:lnTo>
                        <a:pt x="521" y="0"/>
                      </a:lnTo>
                      <a:lnTo>
                        <a:pt x="493" y="0"/>
                      </a:lnTo>
                      <a:lnTo>
                        <a:pt x="464" y="4"/>
                      </a:lnTo>
                      <a:lnTo>
                        <a:pt x="435" y="7"/>
                      </a:lnTo>
                      <a:lnTo>
                        <a:pt x="408" y="13"/>
                      </a:lnTo>
                      <a:lnTo>
                        <a:pt x="381" y="20"/>
                      </a:lnTo>
                      <a:lnTo>
                        <a:pt x="355" y="27"/>
                      </a:lnTo>
                      <a:lnTo>
                        <a:pt x="330" y="37"/>
                      </a:lnTo>
                      <a:lnTo>
                        <a:pt x="308" y="49"/>
                      </a:lnTo>
                      <a:lnTo>
                        <a:pt x="289" y="60"/>
                      </a:lnTo>
                      <a:lnTo>
                        <a:pt x="272" y="71"/>
                      </a:lnTo>
                      <a:lnTo>
                        <a:pt x="257" y="83"/>
                      </a:lnTo>
                      <a:lnTo>
                        <a:pt x="245" y="97"/>
                      </a:lnTo>
                      <a:lnTo>
                        <a:pt x="235" y="110"/>
                      </a:lnTo>
                      <a:lnTo>
                        <a:pt x="228" y="124"/>
                      </a:lnTo>
                      <a:lnTo>
                        <a:pt x="223" y="137"/>
                      </a:lnTo>
                      <a:lnTo>
                        <a:pt x="219" y="152"/>
                      </a:lnTo>
                      <a:lnTo>
                        <a:pt x="219" y="166"/>
                      </a:lnTo>
                      <a:lnTo>
                        <a:pt x="221" y="180"/>
                      </a:lnTo>
                      <a:lnTo>
                        <a:pt x="224" y="194"/>
                      </a:lnTo>
                      <a:lnTo>
                        <a:pt x="231" y="209"/>
                      </a:lnTo>
                      <a:lnTo>
                        <a:pt x="240" y="222"/>
                      </a:lnTo>
                      <a:lnTo>
                        <a:pt x="250" y="236"/>
                      </a:lnTo>
                      <a:lnTo>
                        <a:pt x="263" y="248"/>
                      </a:lnTo>
                      <a:lnTo>
                        <a:pt x="279" y="260"/>
                      </a:lnTo>
                      <a:lnTo>
                        <a:pt x="279" y="260"/>
                      </a:lnTo>
                    </a:path>
                  </a:pathLst>
                </a:custGeom>
                <a:solidFill>
                  <a:srgbClr val="CCFF99"/>
                </a:solidFill>
                <a:ln w="38100" cmpd="sng">
                  <a:solidFill>
                    <a:schemeClr val="hlink"/>
                  </a:solidFill>
                  <a:prstDash val="solid"/>
                  <a:round/>
                  <a:headEnd/>
                  <a:tailEnd/>
                </a:ln>
              </p:spPr>
              <p:txBody>
                <a:bodyPr/>
                <a:lstStyle/>
                <a:p>
                  <a:endParaRPr lang="ru-RU"/>
                </a:p>
              </p:txBody>
            </p:sp>
            <p:sp>
              <p:nvSpPr>
                <p:cNvPr id="698377" name="Freeform 9"/>
                <p:cNvSpPr>
                  <a:spLocks/>
                </p:cNvSpPr>
                <p:nvPr/>
              </p:nvSpPr>
              <p:spPr bwMode="auto">
                <a:xfrm>
                  <a:off x="2039" y="4812"/>
                  <a:ext cx="54" cy="308"/>
                </a:xfrm>
                <a:custGeom>
                  <a:avLst/>
                  <a:gdLst>
                    <a:gd name="T0" fmla="*/ 14 w 107"/>
                    <a:gd name="T1" fmla="*/ 308 h 308"/>
                    <a:gd name="T2" fmla="*/ 4 w 107"/>
                    <a:gd name="T3" fmla="*/ 268 h 308"/>
                    <a:gd name="T4" fmla="*/ 0 w 107"/>
                    <a:gd name="T5" fmla="*/ 229 h 308"/>
                    <a:gd name="T6" fmla="*/ 4 w 107"/>
                    <a:gd name="T7" fmla="*/ 188 h 308"/>
                    <a:gd name="T8" fmla="*/ 12 w 107"/>
                    <a:gd name="T9" fmla="*/ 150 h 308"/>
                    <a:gd name="T10" fmla="*/ 26 w 107"/>
                    <a:gd name="T11" fmla="*/ 111 h 308"/>
                    <a:gd name="T12" fmla="*/ 48 w 107"/>
                    <a:gd name="T13" fmla="*/ 73 h 308"/>
                    <a:gd name="T14" fmla="*/ 75 w 107"/>
                    <a:gd name="T15" fmla="*/ 36 h 308"/>
                    <a:gd name="T16" fmla="*/ 107 w 107"/>
                    <a:gd name="T1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08">
                      <a:moveTo>
                        <a:pt x="14" y="308"/>
                      </a:moveTo>
                      <a:lnTo>
                        <a:pt x="4" y="268"/>
                      </a:lnTo>
                      <a:lnTo>
                        <a:pt x="0" y="229"/>
                      </a:lnTo>
                      <a:lnTo>
                        <a:pt x="4" y="188"/>
                      </a:lnTo>
                      <a:lnTo>
                        <a:pt x="12" y="150"/>
                      </a:lnTo>
                      <a:lnTo>
                        <a:pt x="26" y="111"/>
                      </a:lnTo>
                      <a:lnTo>
                        <a:pt x="48" y="73"/>
                      </a:lnTo>
                      <a:lnTo>
                        <a:pt x="75" y="36"/>
                      </a:lnTo>
                      <a:lnTo>
                        <a:pt x="107" y="0"/>
                      </a:lnTo>
                    </a:path>
                  </a:pathLst>
                </a:custGeom>
                <a:solidFill>
                  <a:srgbClr val="CCFF99"/>
                </a:solidFill>
                <a:ln w="38100" cmpd="sng">
                  <a:solidFill>
                    <a:schemeClr val="hlink"/>
                  </a:solidFill>
                  <a:prstDash val="solid"/>
                  <a:round/>
                  <a:headEnd/>
                  <a:tailEnd/>
                </a:ln>
              </p:spPr>
              <p:txBody>
                <a:bodyPr/>
                <a:lstStyle/>
                <a:p>
                  <a:endParaRPr lang="ru-RU"/>
                </a:p>
              </p:txBody>
            </p:sp>
            <p:sp>
              <p:nvSpPr>
                <p:cNvPr id="698378" name="Freeform 10"/>
                <p:cNvSpPr>
                  <a:spLocks/>
                </p:cNvSpPr>
                <p:nvPr/>
              </p:nvSpPr>
              <p:spPr bwMode="auto">
                <a:xfrm>
                  <a:off x="2381" y="4869"/>
                  <a:ext cx="27" cy="326"/>
                </a:xfrm>
                <a:custGeom>
                  <a:avLst/>
                  <a:gdLst>
                    <a:gd name="T0" fmla="*/ 44 w 54"/>
                    <a:gd name="T1" fmla="*/ 326 h 326"/>
                    <a:gd name="T2" fmla="*/ 50 w 54"/>
                    <a:gd name="T3" fmla="*/ 286 h 326"/>
                    <a:gd name="T4" fmla="*/ 54 w 54"/>
                    <a:gd name="T5" fmla="*/ 244 h 326"/>
                    <a:gd name="T6" fmla="*/ 54 w 54"/>
                    <a:gd name="T7" fmla="*/ 203 h 326"/>
                    <a:gd name="T8" fmla="*/ 49 w 54"/>
                    <a:gd name="T9" fmla="*/ 163 h 326"/>
                    <a:gd name="T10" fmla="*/ 42 w 54"/>
                    <a:gd name="T11" fmla="*/ 121 h 326"/>
                    <a:gd name="T12" fmla="*/ 32 w 54"/>
                    <a:gd name="T13" fmla="*/ 81 h 326"/>
                    <a:gd name="T14" fmla="*/ 17 w 54"/>
                    <a:gd name="T15" fmla="*/ 40 h 326"/>
                    <a:gd name="T16" fmla="*/ 0 w 54"/>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6">
                      <a:moveTo>
                        <a:pt x="44" y="326"/>
                      </a:moveTo>
                      <a:lnTo>
                        <a:pt x="50" y="286"/>
                      </a:lnTo>
                      <a:lnTo>
                        <a:pt x="54" y="244"/>
                      </a:lnTo>
                      <a:lnTo>
                        <a:pt x="54" y="203"/>
                      </a:lnTo>
                      <a:lnTo>
                        <a:pt x="49" y="163"/>
                      </a:lnTo>
                      <a:lnTo>
                        <a:pt x="42" y="121"/>
                      </a:lnTo>
                      <a:lnTo>
                        <a:pt x="32" y="81"/>
                      </a:lnTo>
                      <a:lnTo>
                        <a:pt x="17" y="40"/>
                      </a:lnTo>
                      <a:lnTo>
                        <a:pt x="0" y="0"/>
                      </a:lnTo>
                    </a:path>
                  </a:pathLst>
                </a:custGeom>
                <a:solidFill>
                  <a:srgbClr val="CCFF99"/>
                </a:solidFill>
                <a:ln w="38100" cmpd="sng">
                  <a:solidFill>
                    <a:schemeClr val="hlink"/>
                  </a:solidFill>
                  <a:prstDash val="solid"/>
                  <a:round/>
                  <a:headEnd/>
                  <a:tailEnd/>
                </a:ln>
              </p:spPr>
              <p:txBody>
                <a:bodyPr/>
                <a:lstStyle/>
                <a:p>
                  <a:endParaRPr lang="ru-RU"/>
                </a:p>
              </p:txBody>
            </p:sp>
            <p:sp>
              <p:nvSpPr>
                <p:cNvPr id="698379" name="Freeform 11"/>
                <p:cNvSpPr>
                  <a:spLocks/>
                </p:cNvSpPr>
                <p:nvPr/>
              </p:nvSpPr>
              <p:spPr bwMode="auto">
                <a:xfrm>
                  <a:off x="2105" y="4701"/>
                  <a:ext cx="264" cy="87"/>
                </a:xfrm>
                <a:custGeom>
                  <a:avLst/>
                  <a:gdLst>
                    <a:gd name="T0" fmla="*/ 0 w 457"/>
                    <a:gd name="T1" fmla="*/ 0 h 65"/>
                    <a:gd name="T2" fmla="*/ 19 w 457"/>
                    <a:gd name="T3" fmla="*/ 12 h 65"/>
                    <a:gd name="T4" fmla="*/ 41 w 457"/>
                    <a:gd name="T5" fmla="*/ 25 h 65"/>
                    <a:gd name="T6" fmla="*/ 65 w 457"/>
                    <a:gd name="T7" fmla="*/ 35 h 65"/>
                    <a:gd name="T8" fmla="*/ 90 w 457"/>
                    <a:gd name="T9" fmla="*/ 44 h 65"/>
                    <a:gd name="T10" fmla="*/ 116 w 457"/>
                    <a:gd name="T11" fmla="*/ 51 h 65"/>
                    <a:gd name="T12" fmla="*/ 143 w 457"/>
                    <a:gd name="T13" fmla="*/ 56 h 65"/>
                    <a:gd name="T14" fmla="*/ 170 w 457"/>
                    <a:gd name="T15" fmla="*/ 61 h 65"/>
                    <a:gd name="T16" fmla="*/ 199 w 457"/>
                    <a:gd name="T17" fmla="*/ 64 h 65"/>
                    <a:gd name="T18" fmla="*/ 228 w 457"/>
                    <a:gd name="T19" fmla="*/ 65 h 65"/>
                    <a:gd name="T20" fmla="*/ 257 w 457"/>
                    <a:gd name="T21" fmla="*/ 65 h 65"/>
                    <a:gd name="T22" fmla="*/ 287 w 457"/>
                    <a:gd name="T23" fmla="*/ 64 h 65"/>
                    <a:gd name="T24" fmla="*/ 316 w 457"/>
                    <a:gd name="T25" fmla="*/ 61 h 65"/>
                    <a:gd name="T26" fmla="*/ 343 w 457"/>
                    <a:gd name="T27" fmla="*/ 56 h 65"/>
                    <a:gd name="T28" fmla="*/ 372 w 457"/>
                    <a:gd name="T29" fmla="*/ 49 h 65"/>
                    <a:gd name="T30" fmla="*/ 399 w 457"/>
                    <a:gd name="T31" fmla="*/ 43 h 65"/>
                    <a:gd name="T32" fmla="*/ 425 w 457"/>
                    <a:gd name="T33" fmla="*/ 33 h 65"/>
                    <a:gd name="T34" fmla="*/ 457 w 457"/>
                    <a:gd name="T35"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65">
                      <a:moveTo>
                        <a:pt x="0" y="0"/>
                      </a:moveTo>
                      <a:lnTo>
                        <a:pt x="19" y="12"/>
                      </a:lnTo>
                      <a:lnTo>
                        <a:pt x="41" y="25"/>
                      </a:lnTo>
                      <a:lnTo>
                        <a:pt x="65" y="35"/>
                      </a:lnTo>
                      <a:lnTo>
                        <a:pt x="90" y="44"/>
                      </a:lnTo>
                      <a:lnTo>
                        <a:pt x="116" y="51"/>
                      </a:lnTo>
                      <a:lnTo>
                        <a:pt x="143" y="56"/>
                      </a:lnTo>
                      <a:lnTo>
                        <a:pt x="170" y="61"/>
                      </a:lnTo>
                      <a:lnTo>
                        <a:pt x="199" y="64"/>
                      </a:lnTo>
                      <a:lnTo>
                        <a:pt x="228" y="65"/>
                      </a:lnTo>
                      <a:lnTo>
                        <a:pt x="257" y="65"/>
                      </a:lnTo>
                      <a:lnTo>
                        <a:pt x="287" y="64"/>
                      </a:lnTo>
                      <a:lnTo>
                        <a:pt x="316" y="61"/>
                      </a:lnTo>
                      <a:lnTo>
                        <a:pt x="343" y="56"/>
                      </a:lnTo>
                      <a:lnTo>
                        <a:pt x="372" y="49"/>
                      </a:lnTo>
                      <a:lnTo>
                        <a:pt x="399" y="43"/>
                      </a:lnTo>
                      <a:lnTo>
                        <a:pt x="425" y="33"/>
                      </a:lnTo>
                      <a:lnTo>
                        <a:pt x="457" y="18"/>
                      </a:lnTo>
                    </a:path>
                  </a:pathLst>
                </a:custGeom>
                <a:solidFill>
                  <a:srgbClr val="CCFF99"/>
                </a:solidFill>
                <a:ln w="38100" cmpd="sng">
                  <a:solidFill>
                    <a:schemeClr val="hlink"/>
                  </a:solidFill>
                  <a:prstDash val="solid"/>
                  <a:round/>
                  <a:headEnd/>
                  <a:tailEnd/>
                </a:ln>
              </p:spPr>
              <p:txBody>
                <a:bodyPr/>
                <a:lstStyle/>
                <a:p>
                  <a:endParaRPr lang="ru-RU"/>
                </a:p>
              </p:txBody>
            </p:sp>
          </p:grpSp>
          <p:sp>
            <p:nvSpPr>
              <p:cNvPr id="698382" name="Freeform 14"/>
              <p:cNvSpPr>
                <a:spLocks noEditPoints="1"/>
              </p:cNvSpPr>
              <p:nvPr/>
            </p:nvSpPr>
            <p:spPr bwMode="auto">
              <a:xfrm>
                <a:off x="604" y="1482"/>
                <a:ext cx="271" cy="157"/>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3175" cmpd="sng">
                <a:solidFill>
                  <a:schemeClr val="hlink"/>
                </a:solidFill>
                <a:round/>
                <a:headEnd/>
                <a:tailEnd/>
              </a:ln>
            </p:spPr>
            <p:txBody>
              <a:bodyPr/>
              <a:lstStyle/>
              <a:p>
                <a:endParaRPr lang="ru-RU"/>
              </a:p>
            </p:txBody>
          </p:sp>
          <p:sp>
            <p:nvSpPr>
              <p:cNvPr id="698383" name="Freeform 15"/>
              <p:cNvSpPr>
                <a:spLocks/>
              </p:cNvSpPr>
              <p:nvPr/>
            </p:nvSpPr>
            <p:spPr bwMode="auto">
              <a:xfrm>
                <a:off x="575" y="1526"/>
                <a:ext cx="231" cy="147"/>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1270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698385" name="Group 17"/>
              <p:cNvGrpSpPr>
                <a:grpSpLocks/>
              </p:cNvGrpSpPr>
              <p:nvPr/>
            </p:nvGrpSpPr>
            <p:grpSpPr bwMode="auto">
              <a:xfrm>
                <a:off x="714" y="1047"/>
                <a:ext cx="331" cy="485"/>
                <a:chOff x="4497" y="5857"/>
                <a:chExt cx="555" cy="734"/>
              </a:xfrm>
            </p:grpSpPr>
            <p:sp>
              <p:nvSpPr>
                <p:cNvPr id="698386" name="Freeform 18"/>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CCFF99"/>
                </a:solidFill>
                <a:ln w="28575" cmpd="sng">
                  <a:solidFill>
                    <a:schemeClr val="hlink"/>
                  </a:solidFill>
                  <a:prstDash val="solid"/>
                  <a:round/>
                  <a:headEnd/>
                  <a:tailEnd/>
                </a:ln>
              </p:spPr>
              <p:txBody>
                <a:bodyPr/>
                <a:lstStyle/>
                <a:p>
                  <a:endParaRPr lang="ru-RU"/>
                </a:p>
              </p:txBody>
            </p:sp>
            <p:sp>
              <p:nvSpPr>
                <p:cNvPr id="698387" name="Freeform 19"/>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chemeClr val="hlink"/>
                  </a:solidFill>
                  <a:prstDash val="solid"/>
                  <a:round/>
                  <a:headEnd/>
                  <a:tailEnd/>
                </a:ln>
              </p:spPr>
              <p:txBody>
                <a:bodyPr/>
                <a:lstStyle/>
                <a:p>
                  <a:endParaRPr lang="ru-RU"/>
                </a:p>
              </p:txBody>
            </p:sp>
            <p:sp>
              <p:nvSpPr>
                <p:cNvPr id="698388" name="Freeform 20"/>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sp>
          <p:nvSpPr>
            <p:cNvPr id="698389" name="Rectangle 21"/>
            <p:cNvSpPr>
              <a:spLocks noChangeArrowheads="1"/>
            </p:cNvSpPr>
            <p:nvPr/>
          </p:nvSpPr>
          <p:spPr bwMode="auto">
            <a:xfrm>
              <a:off x="3700" y="694"/>
              <a:ext cx="1906" cy="2349"/>
            </a:xfrm>
            <a:prstGeom prst="rect">
              <a:avLst/>
            </a:prstGeom>
            <a:noFill/>
            <a:ln w="38100">
              <a:solidFill>
                <a:srgbClr val="000099"/>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98390" name="Text Box 22"/>
            <p:cNvSpPr txBox="1">
              <a:spLocks noChangeArrowheads="1"/>
            </p:cNvSpPr>
            <p:nvPr/>
          </p:nvSpPr>
          <p:spPr bwMode="auto">
            <a:xfrm>
              <a:off x="3956" y="748"/>
              <a:ext cx="993"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zh-CN" sz="2000" b="1">
                  <a:solidFill>
                    <a:srgbClr val="CC0000"/>
                  </a:solidFill>
                  <a:latin typeface="Arial Narrow" panose="020B0606020202030204" pitchFamily="34" charset="0"/>
                </a:rPr>
                <a:t>Получатель</a:t>
              </a:r>
              <a:endParaRPr lang="ru-RU" altLang="ru-RU" sz="2000" b="1">
                <a:solidFill>
                  <a:srgbClr val="CC0000"/>
                </a:solidFill>
              </a:endParaRPr>
            </a:p>
          </p:txBody>
        </p:sp>
        <p:sp>
          <p:nvSpPr>
            <p:cNvPr id="698406" name="Text Box 38"/>
            <p:cNvSpPr txBox="1">
              <a:spLocks noChangeArrowheads="1"/>
            </p:cNvSpPr>
            <p:nvPr/>
          </p:nvSpPr>
          <p:spPr bwMode="auto">
            <a:xfrm>
              <a:off x="1253" y="2204"/>
              <a:ext cx="679" cy="593"/>
            </a:xfrm>
            <a:prstGeom prst="rect">
              <a:avLst/>
            </a:prstGeom>
            <a:solidFill>
              <a:srgbClr val="CCFF99"/>
            </a:solidFill>
            <a:ln w="38100">
              <a:solidFill>
                <a:srgbClr val="000099"/>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b="1">
                  <a:solidFill>
                    <a:srgbClr val="CC0000"/>
                  </a:solidFill>
                  <a:effectLst>
                    <a:outerShdw blurRad="38100" dist="38100" dir="2700000" algn="tl">
                      <a:srgbClr val="000000"/>
                    </a:outerShdw>
                  </a:effectLst>
                </a:rPr>
                <a:t>Программа отправки почты</a:t>
              </a:r>
              <a:endParaRPr lang="ru-RU" altLang="ru-RU" sz="1400" b="1">
                <a:solidFill>
                  <a:srgbClr val="CC0000"/>
                </a:solidFill>
                <a:effectLst>
                  <a:outerShdw blurRad="38100" dist="38100" dir="2700000" algn="tl">
                    <a:srgbClr val="000000"/>
                  </a:outerShdw>
                </a:effectLst>
              </a:endParaRPr>
            </a:p>
          </p:txBody>
        </p:sp>
        <p:sp>
          <p:nvSpPr>
            <p:cNvPr id="698407" name="Text Box 39"/>
            <p:cNvSpPr txBox="1">
              <a:spLocks noChangeArrowheads="1"/>
            </p:cNvSpPr>
            <p:nvPr/>
          </p:nvSpPr>
          <p:spPr bwMode="auto">
            <a:xfrm>
              <a:off x="224" y="2211"/>
              <a:ext cx="680" cy="593"/>
            </a:xfrm>
            <a:prstGeom prst="rect">
              <a:avLst/>
            </a:prstGeom>
            <a:solidFill>
              <a:srgbClr val="CCFFCC"/>
            </a:solidFill>
            <a:ln w="38100">
              <a:solidFill>
                <a:srgbClr val="000099"/>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600" b="1">
                  <a:solidFill>
                    <a:srgbClr val="CC0000"/>
                  </a:solidFill>
                  <a:effectLst>
                    <a:outerShdw blurRad="38100" dist="38100" dir="2700000" algn="tl">
                      <a:srgbClr val="000000"/>
                    </a:outerShdw>
                  </a:effectLst>
                </a:rPr>
                <a:t>Файловая система</a:t>
              </a:r>
              <a:endParaRPr lang="ru-RU" altLang="ru-RU" sz="1600" b="1">
                <a:solidFill>
                  <a:srgbClr val="CC0000"/>
                </a:solidFill>
                <a:effectLst>
                  <a:outerShdw blurRad="38100" dist="38100" dir="2700000" algn="tl">
                    <a:srgbClr val="000000"/>
                  </a:outerShdw>
                </a:effectLst>
              </a:endParaRPr>
            </a:p>
          </p:txBody>
        </p:sp>
        <p:sp>
          <p:nvSpPr>
            <p:cNvPr id="698408" name="Text Box 40"/>
            <p:cNvSpPr txBox="1">
              <a:spLocks noChangeArrowheads="1"/>
            </p:cNvSpPr>
            <p:nvPr/>
          </p:nvSpPr>
          <p:spPr bwMode="auto">
            <a:xfrm>
              <a:off x="4854" y="2194"/>
              <a:ext cx="680" cy="593"/>
            </a:xfrm>
            <a:prstGeom prst="rect">
              <a:avLst/>
            </a:prstGeom>
            <a:solidFill>
              <a:srgbClr val="CCFF99"/>
            </a:solidFill>
            <a:ln w="38100">
              <a:solidFill>
                <a:srgbClr val="000099"/>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600" b="1">
                  <a:solidFill>
                    <a:srgbClr val="CC0000"/>
                  </a:solidFill>
                  <a:effectLst>
                    <a:outerShdw blurRad="38100" dist="38100" dir="2700000" algn="tl">
                      <a:srgbClr val="000000"/>
                    </a:outerShdw>
                  </a:effectLst>
                </a:rPr>
                <a:t>Почтовый ящик</a:t>
              </a:r>
              <a:endParaRPr lang="ru-RU" altLang="ru-RU" sz="1600" b="1">
                <a:solidFill>
                  <a:srgbClr val="CC0000"/>
                </a:solidFill>
                <a:effectLst>
                  <a:outerShdw blurRad="38100" dist="38100" dir="2700000" algn="tl">
                    <a:srgbClr val="000000"/>
                  </a:outerShdw>
                </a:effectLst>
              </a:endParaRPr>
            </a:p>
          </p:txBody>
        </p:sp>
        <p:sp>
          <p:nvSpPr>
            <p:cNvPr id="698409" name="Text Box 41"/>
            <p:cNvSpPr txBox="1">
              <a:spLocks noChangeArrowheads="1"/>
            </p:cNvSpPr>
            <p:nvPr/>
          </p:nvSpPr>
          <p:spPr bwMode="auto">
            <a:xfrm>
              <a:off x="3836" y="2204"/>
              <a:ext cx="679" cy="593"/>
            </a:xfrm>
            <a:prstGeom prst="rect">
              <a:avLst/>
            </a:prstGeom>
            <a:solidFill>
              <a:srgbClr val="CCFFCC"/>
            </a:solidFill>
            <a:ln w="38100">
              <a:solidFill>
                <a:srgbClr val="000099"/>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b="1">
                  <a:solidFill>
                    <a:srgbClr val="CC0000"/>
                  </a:solidFill>
                  <a:effectLst>
                    <a:outerShdw blurRad="38100" dist="38100" dir="2700000" algn="tl">
                      <a:srgbClr val="000000"/>
                    </a:outerShdw>
                  </a:effectLst>
                </a:rPr>
                <a:t>Программа получения почты</a:t>
              </a:r>
              <a:endParaRPr lang="ru-RU" altLang="ru-RU" sz="1400" b="1">
                <a:solidFill>
                  <a:srgbClr val="CC0000"/>
                </a:solidFill>
                <a:effectLst>
                  <a:outerShdw blurRad="38100" dist="38100" dir="2700000" algn="tl">
                    <a:srgbClr val="000000"/>
                  </a:outerShdw>
                </a:effectLst>
              </a:endParaRPr>
            </a:p>
          </p:txBody>
        </p:sp>
        <p:grpSp>
          <p:nvGrpSpPr>
            <p:cNvPr id="698414" name="Group 46"/>
            <p:cNvGrpSpPr>
              <a:grpSpLocks/>
            </p:cNvGrpSpPr>
            <p:nvPr/>
          </p:nvGrpSpPr>
          <p:grpSpPr bwMode="auto">
            <a:xfrm>
              <a:off x="2238" y="2062"/>
              <a:ext cx="1326" cy="1160"/>
              <a:chOff x="4499" y="4611"/>
              <a:chExt cx="2223" cy="2052"/>
            </a:xfrm>
          </p:grpSpPr>
          <p:grpSp>
            <p:nvGrpSpPr>
              <p:cNvPr id="698415" name="Group 47"/>
              <p:cNvGrpSpPr>
                <a:grpSpLocks/>
              </p:cNvGrpSpPr>
              <p:nvPr/>
            </p:nvGrpSpPr>
            <p:grpSpPr bwMode="auto">
              <a:xfrm>
                <a:off x="4499" y="4611"/>
                <a:ext cx="2223" cy="2052"/>
                <a:chOff x="4499" y="4611"/>
                <a:chExt cx="2223" cy="2052"/>
              </a:xfrm>
            </p:grpSpPr>
            <p:grpSp>
              <p:nvGrpSpPr>
                <p:cNvPr id="698416" name="Group 48"/>
                <p:cNvGrpSpPr>
                  <a:grpSpLocks/>
                </p:cNvGrpSpPr>
                <p:nvPr/>
              </p:nvGrpSpPr>
              <p:grpSpPr bwMode="auto">
                <a:xfrm>
                  <a:off x="4499" y="4611"/>
                  <a:ext cx="2223" cy="2052"/>
                  <a:chOff x="4499" y="4611"/>
                  <a:chExt cx="2223" cy="2052"/>
                </a:xfrm>
              </p:grpSpPr>
              <p:sp>
                <p:nvSpPr>
                  <p:cNvPr id="698417" name="Oval 49"/>
                  <p:cNvSpPr>
                    <a:spLocks noChangeArrowheads="1"/>
                  </p:cNvSpPr>
                  <p:nvPr/>
                </p:nvSpPr>
                <p:spPr bwMode="auto">
                  <a:xfrm>
                    <a:off x="4499" y="5010"/>
                    <a:ext cx="1482" cy="1083"/>
                  </a:xfrm>
                  <a:prstGeom prst="ellipse">
                    <a:avLst/>
                  </a:prstGeom>
                  <a:solidFill>
                    <a:srgbClr val="FF9933"/>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98418" name="Oval 50"/>
                  <p:cNvSpPr>
                    <a:spLocks noChangeArrowheads="1"/>
                  </p:cNvSpPr>
                  <p:nvPr/>
                </p:nvSpPr>
                <p:spPr bwMode="auto">
                  <a:xfrm>
                    <a:off x="4727" y="5523"/>
                    <a:ext cx="1539" cy="1140"/>
                  </a:xfrm>
                  <a:prstGeom prst="ellipse">
                    <a:avLst/>
                  </a:prstGeom>
                  <a:solidFill>
                    <a:srgbClr val="FF9933"/>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98419" name="Oval 51"/>
                  <p:cNvSpPr>
                    <a:spLocks noChangeArrowheads="1"/>
                  </p:cNvSpPr>
                  <p:nvPr/>
                </p:nvSpPr>
                <p:spPr bwMode="auto">
                  <a:xfrm>
                    <a:off x="5240" y="5181"/>
                    <a:ext cx="1482" cy="1140"/>
                  </a:xfrm>
                  <a:prstGeom prst="ellipse">
                    <a:avLst/>
                  </a:prstGeom>
                  <a:solidFill>
                    <a:srgbClr val="FF9933"/>
                  </a:solidFill>
                  <a:ln w="19050">
                    <a:solidFill>
                      <a:srgbClr val="FF9933"/>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98420" name="Oval 52"/>
                  <p:cNvSpPr>
                    <a:spLocks noChangeArrowheads="1"/>
                  </p:cNvSpPr>
                  <p:nvPr/>
                </p:nvSpPr>
                <p:spPr bwMode="auto">
                  <a:xfrm>
                    <a:off x="4727" y="5409"/>
                    <a:ext cx="1539" cy="1140"/>
                  </a:xfrm>
                  <a:prstGeom prst="ellipse">
                    <a:avLst/>
                  </a:prstGeom>
                  <a:solidFill>
                    <a:srgbClr val="FFFF9F"/>
                  </a:solidFill>
                  <a:ln w="3810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98421" name="Oval 53"/>
                  <p:cNvSpPr>
                    <a:spLocks noChangeArrowheads="1"/>
                  </p:cNvSpPr>
                  <p:nvPr/>
                </p:nvSpPr>
                <p:spPr bwMode="auto">
                  <a:xfrm>
                    <a:off x="4499" y="4839"/>
                    <a:ext cx="1482" cy="1197"/>
                  </a:xfrm>
                  <a:prstGeom prst="ellipse">
                    <a:avLst/>
                  </a:prstGeom>
                  <a:solidFill>
                    <a:srgbClr val="FFFF9F"/>
                  </a:solidFill>
                  <a:ln w="3810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98422" name="Oval 54"/>
                  <p:cNvSpPr>
                    <a:spLocks noChangeArrowheads="1"/>
                  </p:cNvSpPr>
                  <p:nvPr/>
                </p:nvSpPr>
                <p:spPr bwMode="auto">
                  <a:xfrm>
                    <a:off x="5240" y="5067"/>
                    <a:ext cx="1482" cy="1140"/>
                  </a:xfrm>
                  <a:prstGeom prst="ellipse">
                    <a:avLst/>
                  </a:prstGeom>
                  <a:solidFill>
                    <a:srgbClr val="FFFF9F"/>
                  </a:solidFill>
                  <a:ln w="3810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698423" name="Oval 55"/>
                  <p:cNvSpPr>
                    <a:spLocks noChangeArrowheads="1"/>
                  </p:cNvSpPr>
                  <p:nvPr/>
                </p:nvSpPr>
                <p:spPr bwMode="auto">
                  <a:xfrm>
                    <a:off x="4841" y="4611"/>
                    <a:ext cx="1539" cy="1653"/>
                  </a:xfrm>
                  <a:prstGeom prst="ellipse">
                    <a:avLst/>
                  </a:prstGeom>
                  <a:solidFill>
                    <a:srgbClr val="FFFF9F"/>
                  </a:solidFill>
                  <a:ln w="3810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698424" name="Oval 56"/>
                <p:cNvSpPr>
                  <a:spLocks noChangeArrowheads="1"/>
                </p:cNvSpPr>
                <p:nvPr/>
              </p:nvSpPr>
              <p:spPr bwMode="auto">
                <a:xfrm>
                  <a:off x="4727" y="4953"/>
                  <a:ext cx="1653" cy="1368"/>
                </a:xfrm>
                <a:prstGeom prst="ellipse">
                  <a:avLst/>
                </a:prstGeom>
                <a:solidFill>
                  <a:srgbClr val="FFFF9F"/>
                </a:solidFill>
                <a:ln>
                  <a:noFill/>
                </a:ln>
                <a:effectLst/>
                <a:extLst>
                  <a:ext uri="{91240B29-F687-4F45-9708-019B960494DF}">
                    <a14:hiddenLine xmlns:a14="http://schemas.microsoft.com/office/drawing/2010/main" w="1905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698425" name="Oval 57"/>
              <p:cNvSpPr>
                <a:spLocks noChangeArrowheads="1"/>
              </p:cNvSpPr>
              <p:nvPr/>
            </p:nvSpPr>
            <p:spPr bwMode="auto">
              <a:xfrm rot="576725">
                <a:off x="4731" y="5010"/>
                <a:ext cx="1824" cy="584"/>
              </a:xfrm>
              <a:prstGeom prst="ellipse">
                <a:avLst/>
              </a:prstGeom>
              <a:solidFill>
                <a:srgbClr val="FFFF9F"/>
              </a:solidFill>
              <a:ln>
                <a:noFill/>
              </a:ln>
              <a:effectLst/>
              <a:extLst>
                <a:ext uri="{91240B29-F687-4F45-9708-019B960494DF}">
                  <a14:hiddenLine xmlns:a14="http://schemas.microsoft.com/office/drawing/2010/main" w="1905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698427" name="Text Box 59"/>
            <p:cNvSpPr txBox="1">
              <a:spLocks noChangeArrowheads="1"/>
            </p:cNvSpPr>
            <p:nvPr/>
          </p:nvSpPr>
          <p:spPr bwMode="auto">
            <a:xfrm>
              <a:off x="2477" y="2682"/>
              <a:ext cx="84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000" b="1">
                  <a:solidFill>
                    <a:srgbClr val="CC0000"/>
                  </a:solidFill>
                  <a:latin typeface="Tahoma" panose="020B0604030504040204" pitchFamily="34" charset="0"/>
                  <a:ea typeface="SimSun" panose="02010600030101010101" pitchFamily="2" charset="-122"/>
                  <a:cs typeface="Tahoma" panose="020B0604030504040204" pitchFamily="34" charset="0"/>
                </a:rPr>
                <a:t>Internet</a:t>
              </a:r>
              <a:endParaRPr lang="ru-RU" altLang="ru-RU" sz="2000">
                <a:solidFill>
                  <a:srgbClr val="CC0000"/>
                </a:solidFill>
                <a:latin typeface="Tahoma" panose="020B0604030504040204" pitchFamily="34" charset="0"/>
                <a:ea typeface="SimSun" panose="02010600030101010101" pitchFamily="2" charset="-122"/>
                <a:cs typeface="Tahoma" panose="020B0604030504040204" pitchFamily="34" charset="0"/>
              </a:endParaRPr>
            </a:p>
          </p:txBody>
        </p:sp>
        <p:sp>
          <p:nvSpPr>
            <p:cNvPr id="698428" name="AutoShape 60"/>
            <p:cNvSpPr>
              <a:spLocks noChangeArrowheads="1"/>
            </p:cNvSpPr>
            <p:nvPr/>
          </p:nvSpPr>
          <p:spPr bwMode="auto">
            <a:xfrm>
              <a:off x="2408" y="814"/>
              <a:ext cx="1088" cy="581"/>
            </a:xfrm>
            <a:prstGeom prst="wedgeEllipseCallout">
              <a:avLst>
                <a:gd name="adj1" fmla="val -1287"/>
                <a:gd name="adj2" fmla="val 241912"/>
              </a:avLst>
            </a:prstGeom>
            <a:noFill/>
            <a:ln w="19050">
              <a:solidFill>
                <a:srgbClr val="000099"/>
              </a:solidFill>
              <a:prstDash val="lgDash"/>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nchor="ctr" anchorCtr="1"/>
            <a:lstStyle/>
            <a:p>
              <a:pPr>
                <a:lnSpc>
                  <a:spcPct val="80000"/>
                </a:lnSpc>
              </a:pPr>
              <a:r>
                <a:rPr lang="en-US" altLang="ru-RU" b="1">
                  <a:solidFill>
                    <a:srgbClr val="800080"/>
                  </a:solidFill>
                </a:rPr>
                <a:t>SMTP-</a:t>
              </a:r>
              <a:r>
                <a:rPr lang="ru-RU" altLang="ru-RU" b="1">
                  <a:solidFill>
                    <a:srgbClr val="800080"/>
                  </a:solidFill>
                </a:rPr>
                <a:t>диалог</a:t>
              </a:r>
            </a:p>
          </p:txBody>
        </p:sp>
        <p:grpSp>
          <p:nvGrpSpPr>
            <p:cNvPr id="698444" name="Group 76"/>
            <p:cNvGrpSpPr>
              <a:grpSpLocks/>
            </p:cNvGrpSpPr>
            <p:nvPr/>
          </p:nvGrpSpPr>
          <p:grpSpPr bwMode="auto">
            <a:xfrm flipH="1">
              <a:off x="4701" y="1040"/>
              <a:ext cx="742" cy="838"/>
              <a:chOff x="303" y="1047"/>
              <a:chExt cx="742" cy="925"/>
            </a:xfrm>
          </p:grpSpPr>
          <p:sp>
            <p:nvSpPr>
              <p:cNvPr id="698445" name="Freeform 77"/>
              <p:cNvSpPr>
                <a:spLocks/>
              </p:cNvSpPr>
              <p:nvPr/>
            </p:nvSpPr>
            <p:spPr bwMode="auto">
              <a:xfrm>
                <a:off x="575" y="1456"/>
                <a:ext cx="332" cy="217"/>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CCFF99"/>
              </a:solidFill>
              <a:ln w="19050" cmpd="sng">
                <a:solidFill>
                  <a:schemeClr val="hlink"/>
                </a:solidFill>
                <a:prstDash val="solid"/>
                <a:round/>
                <a:headEnd/>
                <a:tailEnd/>
              </a:ln>
            </p:spPr>
            <p:txBody>
              <a:bodyPr/>
              <a:lstStyle/>
              <a:p>
                <a:endParaRPr lang="ru-RU"/>
              </a:p>
            </p:txBody>
          </p:sp>
          <p:grpSp>
            <p:nvGrpSpPr>
              <p:cNvPr id="698446" name="Group 78"/>
              <p:cNvGrpSpPr>
                <a:grpSpLocks/>
              </p:cNvGrpSpPr>
              <p:nvPr/>
            </p:nvGrpSpPr>
            <p:grpSpPr bwMode="auto">
              <a:xfrm>
                <a:off x="303" y="1479"/>
                <a:ext cx="304" cy="493"/>
                <a:chOff x="1982" y="4470"/>
                <a:chExt cx="509" cy="747"/>
              </a:xfrm>
            </p:grpSpPr>
            <p:sp>
              <p:nvSpPr>
                <p:cNvPr id="698447" name="Freeform 79"/>
                <p:cNvSpPr>
                  <a:spLocks/>
                </p:cNvSpPr>
                <p:nvPr/>
              </p:nvSpPr>
              <p:spPr bwMode="auto">
                <a:xfrm>
                  <a:off x="1982" y="4470"/>
                  <a:ext cx="509" cy="747"/>
                </a:xfrm>
                <a:custGeom>
                  <a:avLst/>
                  <a:gdLst>
                    <a:gd name="T0" fmla="*/ 221 w 1017"/>
                    <a:gd name="T1" fmla="*/ 277 h 747"/>
                    <a:gd name="T2" fmla="*/ 122 w 1017"/>
                    <a:gd name="T3" fmla="*/ 321 h 747"/>
                    <a:gd name="T4" fmla="*/ 83 w 1017"/>
                    <a:gd name="T5" fmla="*/ 348 h 747"/>
                    <a:gd name="T6" fmla="*/ 49 w 1017"/>
                    <a:gd name="T7" fmla="*/ 377 h 747"/>
                    <a:gd name="T8" fmla="*/ 26 w 1017"/>
                    <a:gd name="T9" fmla="*/ 408 h 747"/>
                    <a:gd name="T10" fmla="*/ 7 w 1017"/>
                    <a:gd name="T11" fmla="*/ 441 h 747"/>
                    <a:gd name="T12" fmla="*/ 0 w 1017"/>
                    <a:gd name="T13" fmla="*/ 476 h 747"/>
                    <a:gd name="T14" fmla="*/ 0 w 1017"/>
                    <a:gd name="T15" fmla="*/ 576 h 747"/>
                    <a:gd name="T16" fmla="*/ 5 w 1017"/>
                    <a:gd name="T17" fmla="*/ 595 h 747"/>
                    <a:gd name="T18" fmla="*/ 15 w 1017"/>
                    <a:gd name="T19" fmla="*/ 613 h 747"/>
                    <a:gd name="T20" fmla="*/ 34 w 1017"/>
                    <a:gd name="T21" fmla="*/ 630 h 747"/>
                    <a:gd name="T22" fmla="*/ 73 w 1017"/>
                    <a:gd name="T23" fmla="*/ 649 h 747"/>
                    <a:gd name="T24" fmla="*/ 109 w 1017"/>
                    <a:gd name="T25" fmla="*/ 651 h 747"/>
                    <a:gd name="T26" fmla="*/ 129 w 1017"/>
                    <a:gd name="T27" fmla="*/ 659 h 747"/>
                    <a:gd name="T28" fmla="*/ 150 w 1017"/>
                    <a:gd name="T29" fmla="*/ 676 h 747"/>
                    <a:gd name="T30" fmla="*/ 224 w 1017"/>
                    <a:gd name="T31" fmla="*/ 697 h 747"/>
                    <a:gd name="T32" fmla="*/ 348 w 1017"/>
                    <a:gd name="T33" fmla="*/ 722 h 747"/>
                    <a:gd name="T34" fmla="*/ 477 w 1017"/>
                    <a:gd name="T35" fmla="*/ 739 h 747"/>
                    <a:gd name="T36" fmla="*/ 610 w 1017"/>
                    <a:gd name="T37" fmla="*/ 747 h 747"/>
                    <a:gd name="T38" fmla="*/ 676 w 1017"/>
                    <a:gd name="T39" fmla="*/ 747 h 747"/>
                    <a:gd name="T40" fmla="*/ 761 w 1017"/>
                    <a:gd name="T41" fmla="*/ 741 h 747"/>
                    <a:gd name="T42" fmla="*/ 841 w 1017"/>
                    <a:gd name="T43" fmla="*/ 723 h 747"/>
                    <a:gd name="T44" fmla="*/ 873 w 1017"/>
                    <a:gd name="T45" fmla="*/ 732 h 747"/>
                    <a:gd name="T46" fmla="*/ 907 w 1017"/>
                    <a:gd name="T47" fmla="*/ 730 h 747"/>
                    <a:gd name="T48" fmla="*/ 973 w 1017"/>
                    <a:gd name="T49" fmla="*/ 703 h 747"/>
                    <a:gd name="T50" fmla="*/ 1017 w 1017"/>
                    <a:gd name="T51" fmla="*/ 667 h 747"/>
                    <a:gd name="T52" fmla="*/ 1017 w 1017"/>
                    <a:gd name="T53" fmla="*/ 506 h 747"/>
                    <a:gd name="T54" fmla="*/ 1014 w 1017"/>
                    <a:gd name="T55" fmla="*/ 469 h 747"/>
                    <a:gd name="T56" fmla="*/ 1000 w 1017"/>
                    <a:gd name="T57" fmla="*/ 433 h 747"/>
                    <a:gd name="T58" fmla="*/ 977 w 1017"/>
                    <a:gd name="T59" fmla="*/ 399 h 747"/>
                    <a:gd name="T60" fmla="*/ 944 w 1017"/>
                    <a:gd name="T61" fmla="*/ 369 h 747"/>
                    <a:gd name="T62" fmla="*/ 904 w 1017"/>
                    <a:gd name="T63" fmla="*/ 340 h 747"/>
                    <a:gd name="T64" fmla="*/ 856 w 1017"/>
                    <a:gd name="T65" fmla="*/ 315 h 747"/>
                    <a:gd name="T66" fmla="*/ 800 w 1017"/>
                    <a:gd name="T67" fmla="*/ 295 h 747"/>
                    <a:gd name="T68" fmla="*/ 739 w 1017"/>
                    <a:gd name="T69" fmla="*/ 278 h 747"/>
                    <a:gd name="T70" fmla="*/ 735 w 1017"/>
                    <a:gd name="T71" fmla="*/ 278 h 747"/>
                    <a:gd name="T72" fmla="*/ 774 w 1017"/>
                    <a:gd name="T73" fmla="*/ 253 h 747"/>
                    <a:gd name="T74" fmla="*/ 803 w 1017"/>
                    <a:gd name="T75" fmla="*/ 225 h 747"/>
                    <a:gd name="T76" fmla="*/ 819 w 1017"/>
                    <a:gd name="T77" fmla="*/ 194 h 747"/>
                    <a:gd name="T78" fmla="*/ 825 w 1017"/>
                    <a:gd name="T79" fmla="*/ 163 h 747"/>
                    <a:gd name="T80" fmla="*/ 819 w 1017"/>
                    <a:gd name="T81" fmla="*/ 132 h 747"/>
                    <a:gd name="T82" fmla="*/ 802 w 1017"/>
                    <a:gd name="T83" fmla="*/ 101 h 747"/>
                    <a:gd name="T84" fmla="*/ 774 w 1017"/>
                    <a:gd name="T85" fmla="*/ 73 h 747"/>
                    <a:gd name="T86" fmla="*/ 735 w 1017"/>
                    <a:gd name="T87" fmla="*/ 48 h 747"/>
                    <a:gd name="T88" fmla="*/ 688 w 1017"/>
                    <a:gd name="T89" fmla="*/ 27 h 747"/>
                    <a:gd name="T90" fmla="*/ 635 w 1017"/>
                    <a:gd name="T91" fmla="*/ 12 h 747"/>
                    <a:gd name="T92" fmla="*/ 579 w 1017"/>
                    <a:gd name="T93" fmla="*/ 3 h 747"/>
                    <a:gd name="T94" fmla="*/ 521 w 1017"/>
                    <a:gd name="T95" fmla="*/ 0 h 747"/>
                    <a:gd name="T96" fmla="*/ 464 w 1017"/>
                    <a:gd name="T97" fmla="*/ 4 h 747"/>
                    <a:gd name="T98" fmla="*/ 408 w 1017"/>
                    <a:gd name="T99" fmla="*/ 13 h 747"/>
                    <a:gd name="T100" fmla="*/ 355 w 1017"/>
                    <a:gd name="T101" fmla="*/ 27 h 747"/>
                    <a:gd name="T102" fmla="*/ 308 w 1017"/>
                    <a:gd name="T103" fmla="*/ 49 h 747"/>
                    <a:gd name="T104" fmla="*/ 272 w 1017"/>
                    <a:gd name="T105" fmla="*/ 71 h 747"/>
                    <a:gd name="T106" fmla="*/ 245 w 1017"/>
                    <a:gd name="T107" fmla="*/ 97 h 747"/>
                    <a:gd name="T108" fmla="*/ 228 w 1017"/>
                    <a:gd name="T109" fmla="*/ 124 h 747"/>
                    <a:gd name="T110" fmla="*/ 219 w 1017"/>
                    <a:gd name="T111" fmla="*/ 152 h 747"/>
                    <a:gd name="T112" fmla="*/ 221 w 1017"/>
                    <a:gd name="T113" fmla="*/ 180 h 747"/>
                    <a:gd name="T114" fmla="*/ 231 w 1017"/>
                    <a:gd name="T115" fmla="*/ 209 h 747"/>
                    <a:gd name="T116" fmla="*/ 250 w 1017"/>
                    <a:gd name="T117" fmla="*/ 236 h 747"/>
                    <a:gd name="T118" fmla="*/ 279 w 1017"/>
                    <a:gd name="T119" fmla="*/ 26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7" h="747">
                      <a:moveTo>
                        <a:pt x="279" y="260"/>
                      </a:moveTo>
                      <a:lnTo>
                        <a:pt x="221" y="277"/>
                      </a:lnTo>
                      <a:lnTo>
                        <a:pt x="168" y="297"/>
                      </a:lnTo>
                      <a:lnTo>
                        <a:pt x="122" y="321"/>
                      </a:lnTo>
                      <a:lnTo>
                        <a:pt x="102" y="333"/>
                      </a:lnTo>
                      <a:lnTo>
                        <a:pt x="83" y="348"/>
                      </a:lnTo>
                      <a:lnTo>
                        <a:pt x="65" y="361"/>
                      </a:lnTo>
                      <a:lnTo>
                        <a:pt x="49" y="377"/>
                      </a:lnTo>
                      <a:lnTo>
                        <a:pt x="36" y="391"/>
                      </a:lnTo>
                      <a:lnTo>
                        <a:pt x="26" y="408"/>
                      </a:lnTo>
                      <a:lnTo>
                        <a:pt x="15" y="424"/>
                      </a:lnTo>
                      <a:lnTo>
                        <a:pt x="7" y="441"/>
                      </a:lnTo>
                      <a:lnTo>
                        <a:pt x="2" y="459"/>
                      </a:lnTo>
                      <a:lnTo>
                        <a:pt x="0" y="476"/>
                      </a:lnTo>
                      <a:lnTo>
                        <a:pt x="0" y="476"/>
                      </a:lnTo>
                      <a:lnTo>
                        <a:pt x="0" y="576"/>
                      </a:lnTo>
                      <a:lnTo>
                        <a:pt x="2" y="586"/>
                      </a:lnTo>
                      <a:lnTo>
                        <a:pt x="5" y="595"/>
                      </a:lnTo>
                      <a:lnTo>
                        <a:pt x="9" y="604"/>
                      </a:lnTo>
                      <a:lnTo>
                        <a:pt x="15" y="613"/>
                      </a:lnTo>
                      <a:lnTo>
                        <a:pt x="24" y="622"/>
                      </a:lnTo>
                      <a:lnTo>
                        <a:pt x="34" y="630"/>
                      </a:lnTo>
                      <a:lnTo>
                        <a:pt x="60" y="644"/>
                      </a:lnTo>
                      <a:lnTo>
                        <a:pt x="73" y="649"/>
                      </a:lnTo>
                      <a:lnTo>
                        <a:pt x="90" y="651"/>
                      </a:lnTo>
                      <a:lnTo>
                        <a:pt x="109" y="651"/>
                      </a:lnTo>
                      <a:lnTo>
                        <a:pt x="126" y="649"/>
                      </a:lnTo>
                      <a:lnTo>
                        <a:pt x="129" y="659"/>
                      </a:lnTo>
                      <a:lnTo>
                        <a:pt x="138" y="668"/>
                      </a:lnTo>
                      <a:lnTo>
                        <a:pt x="150" y="676"/>
                      </a:lnTo>
                      <a:lnTo>
                        <a:pt x="163" y="682"/>
                      </a:lnTo>
                      <a:lnTo>
                        <a:pt x="224" y="697"/>
                      </a:lnTo>
                      <a:lnTo>
                        <a:pt x="285" y="711"/>
                      </a:lnTo>
                      <a:lnTo>
                        <a:pt x="348" y="722"/>
                      </a:lnTo>
                      <a:lnTo>
                        <a:pt x="413" y="731"/>
                      </a:lnTo>
                      <a:lnTo>
                        <a:pt x="477" y="739"/>
                      </a:lnTo>
                      <a:lnTo>
                        <a:pt x="544" y="743"/>
                      </a:lnTo>
                      <a:lnTo>
                        <a:pt x="610" y="747"/>
                      </a:lnTo>
                      <a:lnTo>
                        <a:pt x="676" y="747"/>
                      </a:lnTo>
                      <a:lnTo>
                        <a:pt x="676" y="747"/>
                      </a:lnTo>
                      <a:lnTo>
                        <a:pt x="718" y="746"/>
                      </a:lnTo>
                      <a:lnTo>
                        <a:pt x="761" y="741"/>
                      </a:lnTo>
                      <a:lnTo>
                        <a:pt x="802" y="733"/>
                      </a:lnTo>
                      <a:lnTo>
                        <a:pt x="841" y="723"/>
                      </a:lnTo>
                      <a:lnTo>
                        <a:pt x="856" y="729"/>
                      </a:lnTo>
                      <a:lnTo>
                        <a:pt x="873" y="732"/>
                      </a:lnTo>
                      <a:lnTo>
                        <a:pt x="890" y="732"/>
                      </a:lnTo>
                      <a:lnTo>
                        <a:pt x="907" y="730"/>
                      </a:lnTo>
                      <a:lnTo>
                        <a:pt x="943" y="718"/>
                      </a:lnTo>
                      <a:lnTo>
                        <a:pt x="973" y="703"/>
                      </a:lnTo>
                      <a:lnTo>
                        <a:pt x="999" y="686"/>
                      </a:lnTo>
                      <a:lnTo>
                        <a:pt x="1017" y="667"/>
                      </a:lnTo>
                      <a:lnTo>
                        <a:pt x="1017" y="667"/>
                      </a:lnTo>
                      <a:lnTo>
                        <a:pt x="1017" y="506"/>
                      </a:lnTo>
                      <a:lnTo>
                        <a:pt x="1017" y="487"/>
                      </a:lnTo>
                      <a:lnTo>
                        <a:pt x="1014" y="469"/>
                      </a:lnTo>
                      <a:lnTo>
                        <a:pt x="1009" y="451"/>
                      </a:lnTo>
                      <a:lnTo>
                        <a:pt x="1000" y="433"/>
                      </a:lnTo>
                      <a:lnTo>
                        <a:pt x="990" y="416"/>
                      </a:lnTo>
                      <a:lnTo>
                        <a:pt x="977" y="399"/>
                      </a:lnTo>
                      <a:lnTo>
                        <a:pt x="961" y="384"/>
                      </a:lnTo>
                      <a:lnTo>
                        <a:pt x="944" y="369"/>
                      </a:lnTo>
                      <a:lnTo>
                        <a:pt x="926" y="355"/>
                      </a:lnTo>
                      <a:lnTo>
                        <a:pt x="904" y="340"/>
                      </a:lnTo>
                      <a:lnTo>
                        <a:pt x="880" y="328"/>
                      </a:lnTo>
                      <a:lnTo>
                        <a:pt x="856" y="315"/>
                      </a:lnTo>
                      <a:lnTo>
                        <a:pt x="829" y="305"/>
                      </a:lnTo>
                      <a:lnTo>
                        <a:pt x="800" y="295"/>
                      </a:lnTo>
                      <a:lnTo>
                        <a:pt x="771" y="286"/>
                      </a:lnTo>
                      <a:lnTo>
                        <a:pt x="739" y="278"/>
                      </a:lnTo>
                      <a:lnTo>
                        <a:pt x="739" y="278"/>
                      </a:lnTo>
                      <a:lnTo>
                        <a:pt x="735" y="278"/>
                      </a:lnTo>
                      <a:lnTo>
                        <a:pt x="758" y="266"/>
                      </a:lnTo>
                      <a:lnTo>
                        <a:pt x="774" y="253"/>
                      </a:lnTo>
                      <a:lnTo>
                        <a:pt x="790" y="239"/>
                      </a:lnTo>
                      <a:lnTo>
                        <a:pt x="803" y="225"/>
                      </a:lnTo>
                      <a:lnTo>
                        <a:pt x="812" y="210"/>
                      </a:lnTo>
                      <a:lnTo>
                        <a:pt x="819" y="194"/>
                      </a:lnTo>
                      <a:lnTo>
                        <a:pt x="824" y="179"/>
                      </a:lnTo>
                      <a:lnTo>
                        <a:pt x="825" y="163"/>
                      </a:lnTo>
                      <a:lnTo>
                        <a:pt x="824" y="147"/>
                      </a:lnTo>
                      <a:lnTo>
                        <a:pt x="819" y="132"/>
                      </a:lnTo>
                      <a:lnTo>
                        <a:pt x="812" y="117"/>
                      </a:lnTo>
                      <a:lnTo>
                        <a:pt x="802" y="101"/>
                      </a:lnTo>
                      <a:lnTo>
                        <a:pt x="790" y="87"/>
                      </a:lnTo>
                      <a:lnTo>
                        <a:pt x="774" y="73"/>
                      </a:lnTo>
                      <a:lnTo>
                        <a:pt x="756" y="60"/>
                      </a:lnTo>
                      <a:lnTo>
                        <a:pt x="735" y="48"/>
                      </a:lnTo>
                      <a:lnTo>
                        <a:pt x="712" y="36"/>
                      </a:lnTo>
                      <a:lnTo>
                        <a:pt x="688" y="27"/>
                      </a:lnTo>
                      <a:lnTo>
                        <a:pt x="662" y="18"/>
                      </a:lnTo>
                      <a:lnTo>
                        <a:pt x="635" y="12"/>
                      </a:lnTo>
                      <a:lnTo>
                        <a:pt x="608" y="7"/>
                      </a:lnTo>
                      <a:lnTo>
                        <a:pt x="579" y="3"/>
                      </a:lnTo>
                      <a:lnTo>
                        <a:pt x="550" y="0"/>
                      </a:lnTo>
                      <a:lnTo>
                        <a:pt x="521" y="0"/>
                      </a:lnTo>
                      <a:lnTo>
                        <a:pt x="493" y="0"/>
                      </a:lnTo>
                      <a:lnTo>
                        <a:pt x="464" y="4"/>
                      </a:lnTo>
                      <a:lnTo>
                        <a:pt x="435" y="7"/>
                      </a:lnTo>
                      <a:lnTo>
                        <a:pt x="408" y="13"/>
                      </a:lnTo>
                      <a:lnTo>
                        <a:pt x="381" y="20"/>
                      </a:lnTo>
                      <a:lnTo>
                        <a:pt x="355" y="27"/>
                      </a:lnTo>
                      <a:lnTo>
                        <a:pt x="330" y="37"/>
                      </a:lnTo>
                      <a:lnTo>
                        <a:pt x="308" y="49"/>
                      </a:lnTo>
                      <a:lnTo>
                        <a:pt x="289" y="60"/>
                      </a:lnTo>
                      <a:lnTo>
                        <a:pt x="272" y="71"/>
                      </a:lnTo>
                      <a:lnTo>
                        <a:pt x="257" y="83"/>
                      </a:lnTo>
                      <a:lnTo>
                        <a:pt x="245" y="97"/>
                      </a:lnTo>
                      <a:lnTo>
                        <a:pt x="235" y="110"/>
                      </a:lnTo>
                      <a:lnTo>
                        <a:pt x="228" y="124"/>
                      </a:lnTo>
                      <a:lnTo>
                        <a:pt x="223" y="137"/>
                      </a:lnTo>
                      <a:lnTo>
                        <a:pt x="219" y="152"/>
                      </a:lnTo>
                      <a:lnTo>
                        <a:pt x="219" y="166"/>
                      </a:lnTo>
                      <a:lnTo>
                        <a:pt x="221" y="180"/>
                      </a:lnTo>
                      <a:lnTo>
                        <a:pt x="224" y="194"/>
                      </a:lnTo>
                      <a:lnTo>
                        <a:pt x="231" y="209"/>
                      </a:lnTo>
                      <a:lnTo>
                        <a:pt x="240" y="222"/>
                      </a:lnTo>
                      <a:lnTo>
                        <a:pt x="250" y="236"/>
                      </a:lnTo>
                      <a:lnTo>
                        <a:pt x="263" y="248"/>
                      </a:lnTo>
                      <a:lnTo>
                        <a:pt x="279" y="260"/>
                      </a:lnTo>
                      <a:lnTo>
                        <a:pt x="279" y="260"/>
                      </a:lnTo>
                    </a:path>
                  </a:pathLst>
                </a:custGeom>
                <a:solidFill>
                  <a:srgbClr val="CCFF99"/>
                </a:solidFill>
                <a:ln w="38100" cmpd="sng">
                  <a:solidFill>
                    <a:schemeClr val="hlink"/>
                  </a:solidFill>
                  <a:prstDash val="solid"/>
                  <a:round/>
                  <a:headEnd/>
                  <a:tailEnd/>
                </a:ln>
              </p:spPr>
              <p:txBody>
                <a:bodyPr/>
                <a:lstStyle/>
                <a:p>
                  <a:endParaRPr lang="ru-RU"/>
                </a:p>
              </p:txBody>
            </p:sp>
            <p:sp>
              <p:nvSpPr>
                <p:cNvPr id="698448" name="Freeform 80"/>
                <p:cNvSpPr>
                  <a:spLocks/>
                </p:cNvSpPr>
                <p:nvPr/>
              </p:nvSpPr>
              <p:spPr bwMode="auto">
                <a:xfrm>
                  <a:off x="2039" y="4812"/>
                  <a:ext cx="54" cy="308"/>
                </a:xfrm>
                <a:custGeom>
                  <a:avLst/>
                  <a:gdLst>
                    <a:gd name="T0" fmla="*/ 14 w 107"/>
                    <a:gd name="T1" fmla="*/ 308 h 308"/>
                    <a:gd name="T2" fmla="*/ 4 w 107"/>
                    <a:gd name="T3" fmla="*/ 268 h 308"/>
                    <a:gd name="T4" fmla="*/ 0 w 107"/>
                    <a:gd name="T5" fmla="*/ 229 h 308"/>
                    <a:gd name="T6" fmla="*/ 4 w 107"/>
                    <a:gd name="T7" fmla="*/ 188 h 308"/>
                    <a:gd name="T8" fmla="*/ 12 w 107"/>
                    <a:gd name="T9" fmla="*/ 150 h 308"/>
                    <a:gd name="T10" fmla="*/ 26 w 107"/>
                    <a:gd name="T11" fmla="*/ 111 h 308"/>
                    <a:gd name="T12" fmla="*/ 48 w 107"/>
                    <a:gd name="T13" fmla="*/ 73 h 308"/>
                    <a:gd name="T14" fmla="*/ 75 w 107"/>
                    <a:gd name="T15" fmla="*/ 36 h 308"/>
                    <a:gd name="T16" fmla="*/ 107 w 107"/>
                    <a:gd name="T1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08">
                      <a:moveTo>
                        <a:pt x="14" y="308"/>
                      </a:moveTo>
                      <a:lnTo>
                        <a:pt x="4" y="268"/>
                      </a:lnTo>
                      <a:lnTo>
                        <a:pt x="0" y="229"/>
                      </a:lnTo>
                      <a:lnTo>
                        <a:pt x="4" y="188"/>
                      </a:lnTo>
                      <a:lnTo>
                        <a:pt x="12" y="150"/>
                      </a:lnTo>
                      <a:lnTo>
                        <a:pt x="26" y="111"/>
                      </a:lnTo>
                      <a:lnTo>
                        <a:pt x="48" y="73"/>
                      </a:lnTo>
                      <a:lnTo>
                        <a:pt x="75" y="36"/>
                      </a:lnTo>
                      <a:lnTo>
                        <a:pt x="107" y="0"/>
                      </a:lnTo>
                    </a:path>
                  </a:pathLst>
                </a:custGeom>
                <a:solidFill>
                  <a:srgbClr val="CCFF99"/>
                </a:solidFill>
                <a:ln w="38100" cmpd="sng">
                  <a:solidFill>
                    <a:schemeClr val="hlink"/>
                  </a:solidFill>
                  <a:prstDash val="solid"/>
                  <a:round/>
                  <a:headEnd/>
                  <a:tailEnd/>
                </a:ln>
              </p:spPr>
              <p:txBody>
                <a:bodyPr/>
                <a:lstStyle/>
                <a:p>
                  <a:endParaRPr lang="ru-RU"/>
                </a:p>
              </p:txBody>
            </p:sp>
            <p:sp>
              <p:nvSpPr>
                <p:cNvPr id="698449" name="Freeform 81"/>
                <p:cNvSpPr>
                  <a:spLocks/>
                </p:cNvSpPr>
                <p:nvPr/>
              </p:nvSpPr>
              <p:spPr bwMode="auto">
                <a:xfrm>
                  <a:off x="2381" y="4869"/>
                  <a:ext cx="27" cy="326"/>
                </a:xfrm>
                <a:custGeom>
                  <a:avLst/>
                  <a:gdLst>
                    <a:gd name="T0" fmla="*/ 44 w 54"/>
                    <a:gd name="T1" fmla="*/ 326 h 326"/>
                    <a:gd name="T2" fmla="*/ 50 w 54"/>
                    <a:gd name="T3" fmla="*/ 286 h 326"/>
                    <a:gd name="T4" fmla="*/ 54 w 54"/>
                    <a:gd name="T5" fmla="*/ 244 h 326"/>
                    <a:gd name="T6" fmla="*/ 54 w 54"/>
                    <a:gd name="T7" fmla="*/ 203 h 326"/>
                    <a:gd name="T8" fmla="*/ 49 w 54"/>
                    <a:gd name="T9" fmla="*/ 163 h 326"/>
                    <a:gd name="T10" fmla="*/ 42 w 54"/>
                    <a:gd name="T11" fmla="*/ 121 h 326"/>
                    <a:gd name="T12" fmla="*/ 32 w 54"/>
                    <a:gd name="T13" fmla="*/ 81 h 326"/>
                    <a:gd name="T14" fmla="*/ 17 w 54"/>
                    <a:gd name="T15" fmla="*/ 40 h 326"/>
                    <a:gd name="T16" fmla="*/ 0 w 54"/>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6">
                      <a:moveTo>
                        <a:pt x="44" y="326"/>
                      </a:moveTo>
                      <a:lnTo>
                        <a:pt x="50" y="286"/>
                      </a:lnTo>
                      <a:lnTo>
                        <a:pt x="54" y="244"/>
                      </a:lnTo>
                      <a:lnTo>
                        <a:pt x="54" y="203"/>
                      </a:lnTo>
                      <a:lnTo>
                        <a:pt x="49" y="163"/>
                      </a:lnTo>
                      <a:lnTo>
                        <a:pt x="42" y="121"/>
                      </a:lnTo>
                      <a:lnTo>
                        <a:pt x="32" y="81"/>
                      </a:lnTo>
                      <a:lnTo>
                        <a:pt x="17" y="40"/>
                      </a:lnTo>
                      <a:lnTo>
                        <a:pt x="0" y="0"/>
                      </a:lnTo>
                    </a:path>
                  </a:pathLst>
                </a:custGeom>
                <a:solidFill>
                  <a:srgbClr val="CCFF99"/>
                </a:solidFill>
                <a:ln w="38100" cmpd="sng">
                  <a:solidFill>
                    <a:schemeClr val="hlink"/>
                  </a:solidFill>
                  <a:prstDash val="solid"/>
                  <a:round/>
                  <a:headEnd/>
                  <a:tailEnd/>
                </a:ln>
              </p:spPr>
              <p:txBody>
                <a:bodyPr/>
                <a:lstStyle/>
                <a:p>
                  <a:endParaRPr lang="ru-RU"/>
                </a:p>
              </p:txBody>
            </p:sp>
            <p:sp>
              <p:nvSpPr>
                <p:cNvPr id="698450" name="Freeform 82"/>
                <p:cNvSpPr>
                  <a:spLocks/>
                </p:cNvSpPr>
                <p:nvPr/>
              </p:nvSpPr>
              <p:spPr bwMode="auto">
                <a:xfrm>
                  <a:off x="2105" y="4701"/>
                  <a:ext cx="264" cy="87"/>
                </a:xfrm>
                <a:custGeom>
                  <a:avLst/>
                  <a:gdLst>
                    <a:gd name="T0" fmla="*/ 0 w 457"/>
                    <a:gd name="T1" fmla="*/ 0 h 65"/>
                    <a:gd name="T2" fmla="*/ 19 w 457"/>
                    <a:gd name="T3" fmla="*/ 12 h 65"/>
                    <a:gd name="T4" fmla="*/ 41 w 457"/>
                    <a:gd name="T5" fmla="*/ 25 h 65"/>
                    <a:gd name="T6" fmla="*/ 65 w 457"/>
                    <a:gd name="T7" fmla="*/ 35 h 65"/>
                    <a:gd name="T8" fmla="*/ 90 w 457"/>
                    <a:gd name="T9" fmla="*/ 44 h 65"/>
                    <a:gd name="T10" fmla="*/ 116 w 457"/>
                    <a:gd name="T11" fmla="*/ 51 h 65"/>
                    <a:gd name="T12" fmla="*/ 143 w 457"/>
                    <a:gd name="T13" fmla="*/ 56 h 65"/>
                    <a:gd name="T14" fmla="*/ 170 w 457"/>
                    <a:gd name="T15" fmla="*/ 61 h 65"/>
                    <a:gd name="T16" fmla="*/ 199 w 457"/>
                    <a:gd name="T17" fmla="*/ 64 h 65"/>
                    <a:gd name="T18" fmla="*/ 228 w 457"/>
                    <a:gd name="T19" fmla="*/ 65 h 65"/>
                    <a:gd name="T20" fmla="*/ 257 w 457"/>
                    <a:gd name="T21" fmla="*/ 65 h 65"/>
                    <a:gd name="T22" fmla="*/ 287 w 457"/>
                    <a:gd name="T23" fmla="*/ 64 h 65"/>
                    <a:gd name="T24" fmla="*/ 316 w 457"/>
                    <a:gd name="T25" fmla="*/ 61 h 65"/>
                    <a:gd name="T26" fmla="*/ 343 w 457"/>
                    <a:gd name="T27" fmla="*/ 56 h 65"/>
                    <a:gd name="T28" fmla="*/ 372 w 457"/>
                    <a:gd name="T29" fmla="*/ 49 h 65"/>
                    <a:gd name="T30" fmla="*/ 399 w 457"/>
                    <a:gd name="T31" fmla="*/ 43 h 65"/>
                    <a:gd name="T32" fmla="*/ 425 w 457"/>
                    <a:gd name="T33" fmla="*/ 33 h 65"/>
                    <a:gd name="T34" fmla="*/ 457 w 457"/>
                    <a:gd name="T35"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65">
                      <a:moveTo>
                        <a:pt x="0" y="0"/>
                      </a:moveTo>
                      <a:lnTo>
                        <a:pt x="19" y="12"/>
                      </a:lnTo>
                      <a:lnTo>
                        <a:pt x="41" y="25"/>
                      </a:lnTo>
                      <a:lnTo>
                        <a:pt x="65" y="35"/>
                      </a:lnTo>
                      <a:lnTo>
                        <a:pt x="90" y="44"/>
                      </a:lnTo>
                      <a:lnTo>
                        <a:pt x="116" y="51"/>
                      </a:lnTo>
                      <a:lnTo>
                        <a:pt x="143" y="56"/>
                      </a:lnTo>
                      <a:lnTo>
                        <a:pt x="170" y="61"/>
                      </a:lnTo>
                      <a:lnTo>
                        <a:pt x="199" y="64"/>
                      </a:lnTo>
                      <a:lnTo>
                        <a:pt x="228" y="65"/>
                      </a:lnTo>
                      <a:lnTo>
                        <a:pt x="257" y="65"/>
                      </a:lnTo>
                      <a:lnTo>
                        <a:pt x="287" y="64"/>
                      </a:lnTo>
                      <a:lnTo>
                        <a:pt x="316" y="61"/>
                      </a:lnTo>
                      <a:lnTo>
                        <a:pt x="343" y="56"/>
                      </a:lnTo>
                      <a:lnTo>
                        <a:pt x="372" y="49"/>
                      </a:lnTo>
                      <a:lnTo>
                        <a:pt x="399" y="43"/>
                      </a:lnTo>
                      <a:lnTo>
                        <a:pt x="425" y="33"/>
                      </a:lnTo>
                      <a:lnTo>
                        <a:pt x="457" y="18"/>
                      </a:lnTo>
                    </a:path>
                  </a:pathLst>
                </a:custGeom>
                <a:solidFill>
                  <a:srgbClr val="CCFF99"/>
                </a:solidFill>
                <a:ln w="38100" cmpd="sng">
                  <a:solidFill>
                    <a:schemeClr val="hlink"/>
                  </a:solidFill>
                  <a:prstDash val="solid"/>
                  <a:round/>
                  <a:headEnd/>
                  <a:tailEnd/>
                </a:ln>
              </p:spPr>
              <p:txBody>
                <a:bodyPr/>
                <a:lstStyle/>
                <a:p>
                  <a:endParaRPr lang="ru-RU"/>
                </a:p>
              </p:txBody>
            </p:sp>
          </p:grpSp>
          <p:sp>
            <p:nvSpPr>
              <p:cNvPr id="698451" name="Freeform 83"/>
              <p:cNvSpPr>
                <a:spLocks noEditPoints="1"/>
              </p:cNvSpPr>
              <p:nvPr/>
            </p:nvSpPr>
            <p:spPr bwMode="auto">
              <a:xfrm>
                <a:off x="604" y="1482"/>
                <a:ext cx="271" cy="157"/>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3175" cmpd="sng">
                <a:solidFill>
                  <a:schemeClr val="hlink"/>
                </a:solidFill>
                <a:round/>
                <a:headEnd/>
                <a:tailEnd/>
              </a:ln>
            </p:spPr>
            <p:txBody>
              <a:bodyPr/>
              <a:lstStyle/>
              <a:p>
                <a:endParaRPr lang="ru-RU"/>
              </a:p>
            </p:txBody>
          </p:sp>
          <p:sp>
            <p:nvSpPr>
              <p:cNvPr id="698452" name="Freeform 84"/>
              <p:cNvSpPr>
                <a:spLocks/>
              </p:cNvSpPr>
              <p:nvPr/>
            </p:nvSpPr>
            <p:spPr bwMode="auto">
              <a:xfrm>
                <a:off x="575" y="1526"/>
                <a:ext cx="231" cy="147"/>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1270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698453" name="Group 85"/>
              <p:cNvGrpSpPr>
                <a:grpSpLocks/>
              </p:cNvGrpSpPr>
              <p:nvPr/>
            </p:nvGrpSpPr>
            <p:grpSpPr bwMode="auto">
              <a:xfrm>
                <a:off x="714" y="1047"/>
                <a:ext cx="331" cy="485"/>
                <a:chOff x="4497" y="5857"/>
                <a:chExt cx="555" cy="734"/>
              </a:xfrm>
            </p:grpSpPr>
            <p:sp>
              <p:nvSpPr>
                <p:cNvPr id="698454" name="Freeform 86"/>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CCFF99"/>
                </a:solidFill>
                <a:ln w="28575" cmpd="sng">
                  <a:solidFill>
                    <a:schemeClr val="hlink"/>
                  </a:solidFill>
                  <a:prstDash val="solid"/>
                  <a:round/>
                  <a:headEnd/>
                  <a:tailEnd/>
                </a:ln>
              </p:spPr>
              <p:txBody>
                <a:bodyPr/>
                <a:lstStyle/>
                <a:p>
                  <a:endParaRPr lang="ru-RU"/>
                </a:p>
              </p:txBody>
            </p:sp>
            <p:sp>
              <p:nvSpPr>
                <p:cNvPr id="698455" name="Freeform 87"/>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chemeClr val="hlink"/>
                  </a:solidFill>
                  <a:prstDash val="solid"/>
                  <a:round/>
                  <a:headEnd/>
                  <a:tailEnd/>
                </a:ln>
              </p:spPr>
              <p:txBody>
                <a:bodyPr/>
                <a:lstStyle/>
                <a:p>
                  <a:endParaRPr lang="ru-RU"/>
                </a:p>
              </p:txBody>
            </p:sp>
            <p:sp>
              <p:nvSpPr>
                <p:cNvPr id="698456" name="Freeform 88"/>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sp>
          <p:nvSpPr>
            <p:cNvPr id="698457" name="Text Box 89"/>
            <p:cNvSpPr txBox="1">
              <a:spLocks noChangeArrowheads="1"/>
            </p:cNvSpPr>
            <p:nvPr/>
          </p:nvSpPr>
          <p:spPr bwMode="auto">
            <a:xfrm>
              <a:off x="3820" y="1120"/>
              <a:ext cx="679" cy="594"/>
            </a:xfrm>
            <a:prstGeom prst="rect">
              <a:avLst/>
            </a:prstGeom>
            <a:solidFill>
              <a:srgbClr val="FFFFCC"/>
            </a:solidFill>
            <a:ln w="38100">
              <a:solidFill>
                <a:srgbClr val="000099"/>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600" b="1">
                  <a:solidFill>
                    <a:srgbClr val="CC0000"/>
                  </a:solidFill>
                  <a:effectLst>
                    <a:outerShdw blurRad="38100" dist="38100" dir="2700000" algn="tl">
                      <a:srgbClr val="000000"/>
                    </a:outerShdw>
                  </a:effectLst>
                  <a:latin typeface="Arial Narrow" panose="020B0606020202030204" pitchFamily="34" charset="0"/>
                </a:rPr>
                <a:t>Терминал</a:t>
              </a:r>
              <a:endParaRPr lang="ru-RU" altLang="ru-RU" sz="1600" b="1">
                <a:solidFill>
                  <a:srgbClr val="CC0000"/>
                </a:solidFill>
                <a:effectLst>
                  <a:outerShdw blurRad="38100" dist="38100" dir="2700000" algn="tl">
                    <a:srgbClr val="000000"/>
                  </a:outerShdw>
                </a:effectLst>
              </a:endParaRPr>
            </a:p>
          </p:txBody>
        </p:sp>
        <p:sp>
          <p:nvSpPr>
            <p:cNvPr id="698410" name="Line 42"/>
            <p:cNvSpPr>
              <a:spLocks noChangeShapeType="1"/>
            </p:cNvSpPr>
            <p:nvPr/>
          </p:nvSpPr>
          <p:spPr bwMode="auto">
            <a:xfrm rot="-5400000">
              <a:off x="1083" y="2357"/>
              <a:ext cx="0" cy="340"/>
            </a:xfrm>
            <a:prstGeom prst="line">
              <a:avLst/>
            </a:prstGeom>
            <a:noFill/>
            <a:ln w="38100">
              <a:solidFill>
                <a:srgbClr val="996633"/>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698411" name="Line 43"/>
            <p:cNvSpPr>
              <a:spLocks noChangeShapeType="1"/>
            </p:cNvSpPr>
            <p:nvPr/>
          </p:nvSpPr>
          <p:spPr bwMode="auto">
            <a:xfrm rot="5400000" flipV="1">
              <a:off x="4685" y="2357"/>
              <a:ext cx="0" cy="340"/>
            </a:xfrm>
            <a:prstGeom prst="line">
              <a:avLst/>
            </a:prstGeom>
            <a:noFill/>
            <a:ln w="38100">
              <a:solidFill>
                <a:srgbClr val="996633"/>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698412" name="Line 44"/>
            <p:cNvSpPr>
              <a:spLocks noChangeShapeType="1"/>
            </p:cNvSpPr>
            <p:nvPr/>
          </p:nvSpPr>
          <p:spPr bwMode="auto">
            <a:xfrm>
              <a:off x="1592" y="1719"/>
              <a:ext cx="0" cy="485"/>
            </a:xfrm>
            <a:prstGeom prst="line">
              <a:avLst/>
            </a:prstGeom>
            <a:noFill/>
            <a:ln w="38100">
              <a:solidFill>
                <a:srgbClr val="996633"/>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698413" name="Line 45"/>
            <p:cNvSpPr>
              <a:spLocks noChangeShapeType="1"/>
            </p:cNvSpPr>
            <p:nvPr/>
          </p:nvSpPr>
          <p:spPr bwMode="auto">
            <a:xfrm>
              <a:off x="4176" y="1719"/>
              <a:ext cx="0" cy="485"/>
            </a:xfrm>
            <a:prstGeom prst="line">
              <a:avLst/>
            </a:prstGeom>
            <a:noFill/>
            <a:ln w="38100">
              <a:solidFill>
                <a:srgbClr val="996633"/>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698426" name="Line 58"/>
            <p:cNvSpPr>
              <a:spLocks noChangeShapeType="1"/>
            </p:cNvSpPr>
            <p:nvPr/>
          </p:nvSpPr>
          <p:spPr bwMode="auto">
            <a:xfrm rot="-5400000">
              <a:off x="2884" y="1575"/>
              <a:ext cx="0" cy="1904"/>
            </a:xfrm>
            <a:prstGeom prst="line">
              <a:avLst/>
            </a:prstGeom>
            <a:noFill/>
            <a:ln w="38100">
              <a:solidFill>
                <a:srgbClr val="996633"/>
              </a:solidFill>
              <a:round/>
              <a:headEnd type="triangle" w="lg" len="med"/>
              <a:tailEnd type="triangle" w="lg" len="med"/>
            </a:ln>
            <a:extLst>
              <a:ext uri="{909E8E84-426E-40DD-AFC4-6F175D3DCCD1}">
                <a14:hiddenFill xmlns:a14="http://schemas.microsoft.com/office/drawing/2010/main">
                  <a:noFill/>
                </a14:hiddenFill>
              </a:ext>
            </a:extLst>
          </p:spPr>
          <p:txBody>
            <a:bodyPr/>
            <a:lstStyle/>
            <a:p>
              <a:endParaRPr lang="ru-RU"/>
            </a:p>
          </p:txBody>
        </p:sp>
      </p:grpSp>
      <p:sp>
        <p:nvSpPr>
          <p:cNvPr id="698458" name="Text Box 90"/>
          <p:cNvSpPr txBox="1">
            <a:spLocks noChangeArrowheads="1"/>
          </p:cNvSpPr>
          <p:nvPr/>
        </p:nvSpPr>
        <p:spPr bwMode="auto">
          <a:xfrm>
            <a:off x="0" y="5821363"/>
            <a:ext cx="9144000" cy="749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Рис.15.7.  Блок-схема информационного взаимодействия по </a:t>
            </a:r>
            <a:r>
              <a:rPr lang="en-US" altLang="ru-RU" b="1">
                <a:solidFill>
                  <a:srgbClr val="800080"/>
                </a:solidFill>
              </a:rPr>
              <a:t>SMTP</a:t>
            </a:r>
            <a:r>
              <a:rPr lang="ru-RU" altLang="ru-RU" b="1">
                <a:solidFill>
                  <a:srgbClr val="800080"/>
                </a:solidFill>
              </a:rPr>
              <a:t>-протоколу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7347" name="Text Box 3"/>
          <p:cNvSpPr txBox="1">
            <a:spLocks noChangeArrowheads="1"/>
          </p:cNvSpPr>
          <p:nvPr/>
        </p:nvSpPr>
        <p:spPr bwMode="auto">
          <a:xfrm>
            <a:off x="0" y="1365250"/>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b="1">
                <a:solidFill>
                  <a:srgbClr val="800080"/>
                </a:solidFill>
              </a:rPr>
              <a:t>Дисциплины работы и команды протокола</a:t>
            </a:r>
            <a:r>
              <a:rPr lang="ru-RU" altLang="ru-RU" sz="2800">
                <a:solidFill>
                  <a:srgbClr val="800080"/>
                </a:solidFill>
              </a:rPr>
              <a:t>. Обмен сообщениями и инструкциями в SMTP-протоколе ведется в ASCII-коде. SMTP-протоколом определено несколько видов (дисциплин) взаимодействия: отправка почтового сообщения (MAIL), перенаправление почтового сообщения (</a:t>
            </a:r>
            <a:r>
              <a:rPr lang="en-US" altLang="ru-RU" sz="2800">
                <a:solidFill>
                  <a:srgbClr val="800080"/>
                </a:solidFill>
              </a:rPr>
              <a:t>forwarding</a:t>
            </a:r>
            <a:r>
              <a:rPr lang="ru-RU" altLang="ru-RU" sz="2800">
                <a:solidFill>
                  <a:srgbClr val="800080"/>
                </a:solidFill>
              </a:rPr>
              <a:t>), определение наличия указанного пользователя (верификация, VRFY и EXPN), прямая рассылка сообщений (SEND, а также SOML — </a:t>
            </a:r>
            <a:r>
              <a:rPr lang="en-US" altLang="ru-RU" sz="2800">
                <a:solidFill>
                  <a:srgbClr val="800080"/>
                </a:solidFill>
              </a:rPr>
              <a:t>Send or Mail</a:t>
            </a:r>
            <a:r>
              <a:rPr lang="ru-RU" altLang="ru-RU" sz="2800">
                <a:solidFill>
                  <a:srgbClr val="800080"/>
                </a:solidFill>
              </a:rPr>
              <a:t>, SAML — </a:t>
            </a:r>
            <a:r>
              <a:rPr lang="en-US" altLang="ru-RU" sz="2800">
                <a:solidFill>
                  <a:srgbClr val="800080"/>
                </a:solidFill>
              </a:rPr>
              <a:t>Send and Mail</a:t>
            </a:r>
            <a:r>
              <a:rPr lang="ru-RU" altLang="ru-RU" sz="2800">
                <a:solidFill>
                  <a:srgbClr val="800080"/>
                </a:solidFill>
              </a:rPr>
              <a:t>), рассылка в режиме оповещения и обмен “ролями” между отправителем и получателем (TURN).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99395" name="Text Box 3"/>
          <p:cNvSpPr txBox="1">
            <a:spLocks noChangeArrowheads="1"/>
          </p:cNvSpPr>
          <p:nvPr/>
        </p:nvSpPr>
        <p:spPr bwMode="auto">
          <a:xfrm>
            <a:off x="0" y="536575"/>
            <a:ext cx="9144000" cy="247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Организация SMTP-диалога очень напоминает организацию FTP-диалога. В SMTP-протоколе также используются текстовые команды клиента, на которые сервер отвечает строкой, начинающейся с ответа в виде трехцифрового кода. При передаче почты (MAIL и SEND) используется как минимум следующий набор команд: </a:t>
            </a:r>
          </a:p>
        </p:txBody>
      </p:sp>
      <p:graphicFrame>
        <p:nvGraphicFramePr>
          <p:cNvPr id="699429" name="Group 37"/>
          <p:cNvGraphicFramePr>
            <a:graphicFrameLocks noGrp="1"/>
          </p:cNvGraphicFramePr>
          <p:nvPr/>
        </p:nvGraphicFramePr>
        <p:xfrm>
          <a:off x="0" y="3043238"/>
          <a:ext cx="9144000" cy="3025775"/>
        </p:xfrm>
        <a:graphic>
          <a:graphicData uri="http://schemas.openxmlformats.org/drawingml/2006/table">
            <a:tbl>
              <a:tblPr/>
              <a:tblGrid>
                <a:gridCol w="2466975">
                  <a:extLst>
                    <a:ext uri="{9D8B030D-6E8A-4147-A177-3AD203B41FA5}">
                      <a16:colId xmlns:a16="http://schemas.microsoft.com/office/drawing/2014/main" val="3190554632"/>
                    </a:ext>
                  </a:extLst>
                </a:gridCol>
                <a:gridCol w="6677025">
                  <a:extLst>
                    <a:ext uri="{9D8B030D-6E8A-4147-A177-3AD203B41FA5}">
                      <a16:colId xmlns:a16="http://schemas.microsoft.com/office/drawing/2014/main" val="3049135765"/>
                    </a:ext>
                  </a:extLst>
                </a:gridCol>
              </a:tblGrid>
              <a:tr h="9048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400" b="1" i="1" u="none" strike="noStrike" cap="none" normalizeH="0" baseline="0" smtClean="0">
                          <a:ln>
                            <a:noFill/>
                          </a:ln>
                          <a:solidFill>
                            <a:srgbClr val="996633"/>
                          </a:solidFill>
                          <a:effectLst>
                            <a:outerShdw blurRad="38100" dist="38100" dir="2700000" algn="tl">
                              <a:srgbClr val="C0C0C0"/>
                            </a:outerShdw>
                          </a:effectLst>
                          <a:latin typeface="Arial" panose="020B0604020202020204" pitchFamily="34" charset="0"/>
                          <a:cs typeface="Arial" panose="020B0604020202020204" pitchFamily="34" charset="0"/>
                        </a:rPr>
                        <a:t>Установление соединения</a:t>
                      </a:r>
                      <a:endParaRPr kumimoji="0" lang="ru-RU" altLang="ru-RU" sz="2400" b="1" i="0" u="none" strike="noStrike" cap="none" normalizeH="0" baseline="0" smtClean="0">
                        <a:ln>
                          <a:noFill/>
                        </a:ln>
                        <a:solidFill>
                          <a:srgbClr val="996633"/>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18000" marR="18000" marT="18000" marB="18000" horzOverflow="overflow">
                    <a:lnL cap="flat">
                      <a:noFill/>
                    </a:lnL>
                    <a:lnR>
                      <a:noFill/>
                    </a:lnR>
                    <a:lnT cap="flat">
                      <a:noFill/>
                    </a:lnT>
                    <a:lnB>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HELO (</a:t>
                      </a:r>
                      <a:r>
                        <a:rPr kumimoji="0" lang="en-US"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hello</a:t>
                      </a:r>
                      <a:r>
                        <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 определяет начало диалога;</a:t>
                      </a:r>
                      <a:endPar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MAIL — определяет отправителя почты;</a:t>
                      </a:r>
                      <a:endPar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RCPT (</a:t>
                      </a:r>
                      <a:r>
                        <a:rPr kumimoji="0" lang="en-US"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recipient</a:t>
                      </a:r>
                      <a:r>
                        <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 — определяет получателя почты;</a:t>
                      </a:r>
                    </a:p>
                  </a:txBody>
                  <a:tcPr marL="18000" marR="18000" marT="18000" marB="18000"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389595646"/>
                  </a:ext>
                </a:extLst>
              </a:tr>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400" b="1" i="1" u="none" strike="noStrike" cap="none" normalizeH="0" baseline="0" smtClean="0">
                          <a:ln>
                            <a:noFill/>
                          </a:ln>
                          <a:solidFill>
                            <a:srgbClr val="996633"/>
                          </a:solidFill>
                          <a:effectLst>
                            <a:outerShdw blurRad="38100" dist="38100" dir="2700000" algn="tl">
                              <a:srgbClr val="C0C0C0"/>
                            </a:outerShdw>
                          </a:effectLst>
                          <a:latin typeface="Arial" panose="020B0604020202020204" pitchFamily="34" charset="0"/>
                          <a:cs typeface="Arial" panose="020B0604020202020204" pitchFamily="34" charset="0"/>
                        </a:rPr>
                        <a:t>Фаза передачи данных</a:t>
                      </a:r>
                      <a:endParaRPr kumimoji="0" lang="ru-RU" altLang="ru-RU" sz="2400" b="1" i="0" u="none" strike="noStrike" cap="none" normalizeH="0" baseline="0" smtClean="0">
                        <a:ln>
                          <a:noFill/>
                        </a:ln>
                        <a:solidFill>
                          <a:srgbClr val="996633"/>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18000" marR="18000" marT="18000" marB="18000" anchor="ctr" horzOverflow="overflow">
                    <a:lnL cap="flat">
                      <a:noFill/>
                    </a:lnL>
                    <a:lnR>
                      <a:noFill/>
                    </a:lnR>
                    <a:lnT>
                      <a:noFill/>
                    </a:lnT>
                    <a:lnB>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DATA — показывает, что за ней следует тело сообщения;</a:t>
                      </a:r>
                    </a:p>
                  </a:txBody>
                  <a:tcPr marL="18000" marR="18000" marT="18000" marB="1800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533022952"/>
                  </a:ext>
                </a:extLst>
              </a:tr>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2400" b="1" i="1" u="none" strike="noStrike" cap="none" normalizeH="0" baseline="0" smtClean="0">
                          <a:ln>
                            <a:noFill/>
                          </a:ln>
                          <a:solidFill>
                            <a:srgbClr val="996633"/>
                          </a:solidFill>
                          <a:effectLst>
                            <a:outerShdw blurRad="38100" dist="38100" dir="2700000" algn="tl">
                              <a:srgbClr val="C0C0C0"/>
                            </a:outerShdw>
                          </a:effectLst>
                          <a:latin typeface="Arial" panose="020B0604020202020204" pitchFamily="34" charset="0"/>
                          <a:cs typeface="Arial" panose="020B0604020202020204" pitchFamily="34" charset="0"/>
                        </a:rPr>
                        <a:t>Разъединение</a:t>
                      </a:r>
                      <a:endParaRPr kumimoji="0" lang="ru-RU" altLang="ru-RU" sz="2400" b="1" i="0" u="none" strike="noStrike" cap="none" normalizeH="0" baseline="0" smtClean="0">
                        <a:ln>
                          <a:noFill/>
                        </a:ln>
                        <a:solidFill>
                          <a:srgbClr val="996633"/>
                        </a:solidFill>
                        <a:effectLst>
                          <a:outerShdw blurRad="38100" dist="38100" dir="2700000" algn="tl">
                            <a:srgbClr val="C0C0C0"/>
                          </a:outerShdw>
                        </a:effectLst>
                        <a:latin typeface="Arial" panose="020B0604020202020204" pitchFamily="34" charset="0"/>
                        <a:cs typeface="Arial" panose="020B0604020202020204" pitchFamily="34" charset="0"/>
                      </a:endParaRPr>
                    </a:p>
                  </a:txBody>
                  <a:tcPr marL="18000" marR="18000" marT="18000" marB="18000" anchor="ctr" horzOverflow="overflow">
                    <a:lnL cap="flat">
                      <a:noFill/>
                    </a:lnL>
                    <a:lnR>
                      <a:noFill/>
                    </a:lnR>
                    <a:lnT>
                      <a:noFill/>
                    </a:lnT>
                    <a:lnB cap="flat">
                      <a:noFill/>
                    </a:lnB>
                    <a:lnTlToBr>
                      <a:noFill/>
                    </a:lnTlToBr>
                    <a:lnBlToTr>
                      <a:noFill/>
                    </a:lnBlToTr>
                    <a:no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rgbClr val="CC0000"/>
                          </a:solidFill>
                          <a:effectLst>
                            <a:outerShdw blurRad="38100" dist="38100" dir="2700000" algn="tl">
                              <a:srgbClr val="C0C0C0"/>
                            </a:outerShdw>
                          </a:effectLst>
                          <a:latin typeface="Arial" panose="020B0604020202020204" pitchFamily="34" charset="0"/>
                          <a:cs typeface="Arial" panose="020B0604020202020204" pitchFamily="34" charset="0"/>
                        </a:rPr>
                        <a:t>QUIT — определяет завершение диалога.</a:t>
                      </a:r>
                    </a:p>
                  </a:txBody>
                  <a:tcPr marL="18000" marR="18000" marT="18000" marB="1800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2726525681"/>
                  </a:ext>
                </a:extLst>
              </a:tr>
            </a:tbl>
          </a:graphicData>
        </a:graphic>
      </p:graphicFrame>
      <p:sp>
        <p:nvSpPr>
          <p:cNvPr id="699430" name="Text Box 38"/>
          <p:cNvSpPr txBox="1">
            <a:spLocks noChangeArrowheads="1"/>
          </p:cNvSpPr>
          <p:nvPr/>
        </p:nvSpPr>
        <p:spPr bwMode="auto">
          <a:xfrm>
            <a:off x="0" y="603567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Диалог (информационный обмен) ведётся через TELNET-соединение и порт 25 транспортного протокола.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700419" name="Text Box 3"/>
          <p:cNvSpPr txBox="1">
            <a:spLocks noChangeArrowheads="1"/>
          </p:cNvSpPr>
          <p:nvPr/>
        </p:nvSpPr>
        <p:spPr bwMode="auto">
          <a:xfrm>
            <a:off x="0" y="10636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0000"/>
                </a:solidFill>
                <a:latin typeface="Tahoma" panose="020B0604030504040204" pitchFamily="34" charset="0"/>
              </a:rPr>
              <a:t>15.6. </a:t>
            </a:r>
            <a:r>
              <a:rPr lang="ru-RU" altLang="ru-RU" b="1">
                <a:solidFill>
                  <a:srgbClr val="CC0000"/>
                </a:solidFill>
              </a:rPr>
              <a:t>Стандарт</a:t>
            </a:r>
            <a:r>
              <a:rPr lang="en-US" altLang="ru-RU" b="1">
                <a:solidFill>
                  <a:srgbClr val="CC0000"/>
                </a:solidFill>
              </a:rPr>
              <a:t> MIME (Multipurpose Internet Mail Extensions)</a:t>
            </a:r>
            <a:r>
              <a:rPr lang="ru-RU" altLang="ru-RU">
                <a:solidFill>
                  <a:srgbClr val="CC0000"/>
                </a:solidFill>
              </a:rPr>
              <a:t> </a:t>
            </a:r>
          </a:p>
        </p:txBody>
      </p:sp>
      <p:sp>
        <p:nvSpPr>
          <p:cNvPr id="700420" name="Text Box 4"/>
          <p:cNvSpPr txBox="1">
            <a:spLocks noChangeArrowheads="1"/>
          </p:cNvSpPr>
          <p:nvPr/>
        </p:nvSpPr>
        <p:spPr bwMode="auto">
          <a:xfrm>
            <a:off x="0" y="1952625"/>
            <a:ext cx="9144000" cy="4473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Стандарт MIME (RFC-2045 и </a:t>
            </a:r>
            <a:r>
              <a:rPr lang="en-US" altLang="ru-RU">
                <a:solidFill>
                  <a:srgbClr val="800080"/>
                </a:solidFill>
              </a:rPr>
              <a:t>RFC</a:t>
            </a:r>
            <a:r>
              <a:rPr lang="ru-RU" altLang="ru-RU">
                <a:solidFill>
                  <a:srgbClr val="800080"/>
                </a:solidFill>
              </a:rPr>
              <a:t>-2046) предназначен для описания тела почтового сообщения в </a:t>
            </a:r>
            <a:r>
              <a:rPr lang="en-US" altLang="ru-RU">
                <a:solidFill>
                  <a:srgbClr val="800080"/>
                </a:solidFill>
              </a:rPr>
              <a:t>Internet</a:t>
            </a:r>
            <a:r>
              <a:rPr lang="ru-RU" altLang="ru-RU">
                <a:solidFill>
                  <a:srgbClr val="800080"/>
                </a:solidFill>
              </a:rPr>
              <a:t>. Он определяет расширение форматов данных тела сообщения (рис.15.8) по сравнению с RFC-822, допускающим только строки в ASCII-коде. MIME реализуется только на пользовательских частях системы (UA), оставаясь полностью прозрачным для всех существующих программ МТА.</a:t>
            </a:r>
          </a:p>
          <a:p>
            <a:r>
              <a:rPr lang="ru-RU" altLang="ru-RU">
                <a:solidFill>
                  <a:srgbClr val="800080"/>
                </a:solidFill>
              </a:rPr>
              <a:t>Стандарт MIME разработан как расширяемая спецификация, в которой подразумевается, что число типов данных будет расти по мере развития форм представления данных. Однако безграничное увеличение таких типов недопустимо. Каждый новый тип обязательно должен быть зарегистрирован в IANA.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aphicFrame>
        <p:nvGraphicFramePr>
          <p:cNvPr id="701844" name="Group 404"/>
          <p:cNvGraphicFramePr>
            <a:graphicFrameLocks noGrp="1"/>
          </p:cNvGraphicFramePr>
          <p:nvPr/>
        </p:nvGraphicFramePr>
        <p:xfrm>
          <a:off x="231775" y="631825"/>
          <a:ext cx="8636000" cy="5238750"/>
        </p:xfrm>
        <a:graphic>
          <a:graphicData uri="http://schemas.openxmlformats.org/drawingml/2006/table">
            <a:tbl>
              <a:tblPr/>
              <a:tblGrid>
                <a:gridCol w="1368425">
                  <a:extLst>
                    <a:ext uri="{9D8B030D-6E8A-4147-A177-3AD203B41FA5}">
                      <a16:colId xmlns:a16="http://schemas.microsoft.com/office/drawing/2014/main" val="361361091"/>
                    </a:ext>
                  </a:extLst>
                </a:gridCol>
                <a:gridCol w="1497013">
                  <a:extLst>
                    <a:ext uri="{9D8B030D-6E8A-4147-A177-3AD203B41FA5}">
                      <a16:colId xmlns:a16="http://schemas.microsoft.com/office/drawing/2014/main" val="60196652"/>
                    </a:ext>
                  </a:extLst>
                </a:gridCol>
                <a:gridCol w="5770562">
                  <a:extLst>
                    <a:ext uri="{9D8B030D-6E8A-4147-A177-3AD203B41FA5}">
                      <a16:colId xmlns:a16="http://schemas.microsoft.com/office/drawing/2014/main" val="1621116463"/>
                    </a:ext>
                  </a:extLst>
                </a:gridCol>
              </a:tblGrid>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TimesET" charset="0"/>
                          <a:cs typeface="Tahoma" panose="020B0604030504040204" pitchFamily="34" charset="0"/>
                        </a:rPr>
                        <a:t>Тип данных</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TimesET" charset="0"/>
                          <a:cs typeface="Tahoma" panose="020B0604030504040204" pitchFamily="34" charset="0"/>
                        </a:rPr>
                        <a:t>Формат</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Tahoma" panose="020B0604030504040204" pitchFamily="34" charset="0"/>
                          <a:ea typeface="TimesET" charset="0"/>
                          <a:cs typeface="Tahoma" panose="020B0604030504040204" pitchFamily="34" charset="0"/>
                        </a:rPr>
                        <a:t>О п и с а н и е</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3549724472"/>
                  </a:ext>
                </a:extLst>
              </a:tr>
              <a:tr h="244475">
                <a:tc rowSpan="3">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Text</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lain</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Неформатированный текст</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3285442942"/>
                  </a:ext>
                </a:extLst>
              </a:tr>
              <a:tr h="2444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R</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ichtext</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Текст с простой шрифтовой разметкой</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428514790"/>
                  </a:ext>
                </a:extLst>
              </a:tr>
              <a:tr h="2444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E</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nriched</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Усовершенствованный </a:t>
                      </a:r>
                      <a:r>
                        <a:rPr kumimoji="0" lang="en-US"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richtext</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801281922"/>
                  </a:ext>
                </a:extLst>
              </a:tr>
              <a:tr h="244475">
                <a:tc rowSpan="4">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Multipart</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ixed</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Последовательная обработка частей тела сообщения</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467726666"/>
                  </a:ext>
                </a:extLst>
              </a:tr>
              <a:tr h="2444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arallel</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Параллельная обработка частей тела сообщения</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4112448446"/>
                  </a:ext>
                </a:extLst>
              </a:tr>
              <a:tr h="2444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D</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igest</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Хэш-функция</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3512122824"/>
                  </a:ext>
                </a:extLst>
              </a:tr>
              <a:tr h="3968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lternative</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Составное тело сообщения, в котором одинаковые</a:t>
                      </a:r>
                      <a:endPar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семантические части</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645178873"/>
                  </a:ext>
                </a:extLst>
              </a:tr>
              <a:tr h="244475">
                <a:tc rowSpan="3">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Message</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RFC-822</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Включение сообщения в формате SMTP</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220313804"/>
                  </a:ext>
                </a:extLst>
              </a:tr>
              <a:tr h="2444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artial</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Включение части сообщения</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4163989348"/>
                  </a:ext>
                </a:extLst>
              </a:tr>
              <a:tr h="3968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E</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xternal-body</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Включение указателя на другое</a:t>
                      </a:r>
                      <a:endPar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почтовое сообщение</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147120312"/>
                  </a:ext>
                </a:extLst>
              </a:tr>
              <a:tr h="244475">
                <a:tc row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Application</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O</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ctet-stream</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Последовательность данных (октетов данных)</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2448189627"/>
                  </a:ext>
                </a:extLst>
              </a:tr>
              <a:tr h="2444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ostscript</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Постскриптум  (комментарии)</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4057455890"/>
                  </a:ext>
                </a:extLst>
              </a:tr>
              <a:tr h="244475">
                <a:tc rowSpan="2">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Image</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J</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peg</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Формат ISO 10918</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3217779617"/>
                  </a:ext>
                </a:extLst>
              </a:tr>
              <a:tr h="244475">
                <a:tc vMerge="1">
                  <a:txBody>
                    <a:bodyPr/>
                    <a:lstStyle/>
                    <a:p>
                      <a:endParaRPr lang="ru-RU"/>
                    </a:p>
                  </a:txBody>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G</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if</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Графический формат CompuServe</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824644661"/>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Audio</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B</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asic</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Звук в восьмибитовом формате ISDN</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404585110"/>
                  </a:ext>
                </a:extLst>
              </a:tr>
              <a:tr h="244475">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Video</a:t>
                      </a:r>
                    </a:p>
                  </a:txBody>
                  <a:tcPr marL="18000" marR="18000" marT="18000" marB="18000" anchor="ctr"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CCFFCC"/>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de-DE"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M</a:t>
                      </a: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peg</a:t>
                      </a:r>
                    </a:p>
                  </a:txBody>
                  <a:tcPr marL="18000" marR="18000" marT="18000" marB="18000" anchor="ctr"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chemeClr val="accent1"/>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2"/>
                          </a:solidFill>
                          <a:effectLst>
                            <a:outerShdw blurRad="38100" dist="38100" dir="2700000" algn="tl">
                              <a:srgbClr val="000000"/>
                            </a:outerShdw>
                          </a:effectLst>
                          <a:latin typeface="Arial" panose="020B0604020202020204" pitchFamily="34" charset="0"/>
                          <a:cs typeface="Arial" panose="020B0604020202020204" pitchFamily="34" charset="0"/>
                        </a:rPr>
                        <a:t>Видеоформат ISO 11172</a:t>
                      </a:r>
                    </a:p>
                  </a:txBody>
                  <a:tcPr marL="18000" marR="18000" marT="18000" marB="18000" anchor="ctr" horzOverflow="overflow">
                    <a:lnL w="381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561920873"/>
                  </a:ext>
                </a:extLst>
              </a:tr>
            </a:tbl>
          </a:graphicData>
        </a:graphic>
      </p:graphicFrame>
      <p:sp>
        <p:nvSpPr>
          <p:cNvPr id="701845" name="Text Box 405"/>
          <p:cNvSpPr txBox="1">
            <a:spLocks noChangeArrowheads="1"/>
          </p:cNvSpPr>
          <p:nvPr/>
        </p:nvSpPr>
        <p:spPr bwMode="auto">
          <a:xfrm>
            <a:off x="0" y="5957888"/>
            <a:ext cx="9144000" cy="749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Рис.15.8.  Типы данных, поддерживаемых стандартом MIME</a:t>
            </a:r>
            <a:endParaRPr lang="ru-RU" altLang="ru-RU">
              <a:solidFill>
                <a:srgbClr val="80008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pSp>
        <p:nvGrpSpPr>
          <p:cNvPr id="669844" name="Group 148"/>
          <p:cNvGrpSpPr>
            <a:grpSpLocks/>
          </p:cNvGrpSpPr>
          <p:nvPr/>
        </p:nvGrpSpPr>
        <p:grpSpPr bwMode="auto">
          <a:xfrm>
            <a:off x="250825" y="728663"/>
            <a:ext cx="8642350" cy="5040312"/>
            <a:chOff x="158" y="459"/>
            <a:chExt cx="5444" cy="3175"/>
          </a:xfrm>
        </p:grpSpPr>
        <p:sp>
          <p:nvSpPr>
            <p:cNvPr id="669721" name="Rectangle 25"/>
            <p:cNvSpPr>
              <a:spLocks noChangeArrowheads="1"/>
            </p:cNvSpPr>
            <p:nvPr/>
          </p:nvSpPr>
          <p:spPr bwMode="auto">
            <a:xfrm>
              <a:off x="2954" y="459"/>
              <a:ext cx="2648" cy="1478"/>
            </a:xfrm>
            <a:prstGeom prst="rect">
              <a:avLst/>
            </a:prstGeom>
            <a:solidFill>
              <a:srgbClr val="FFFFCC"/>
            </a:solidFill>
            <a:ln w="38100">
              <a:solidFill>
                <a:srgbClr val="336699"/>
              </a:solidFill>
              <a:prstDash val="dash"/>
              <a:miter lim="800000"/>
              <a:headEnd/>
              <a:tailEnd/>
            </a:ln>
          </p:spPr>
          <p:txBody>
            <a:bodyPr/>
            <a:lstStyle/>
            <a:p>
              <a:endParaRPr lang="ru-RU"/>
            </a:p>
          </p:txBody>
        </p:sp>
        <p:sp>
          <p:nvSpPr>
            <p:cNvPr id="669833" name="Text Box 137"/>
            <p:cNvSpPr txBox="1">
              <a:spLocks noChangeArrowheads="1"/>
            </p:cNvSpPr>
            <p:nvPr/>
          </p:nvSpPr>
          <p:spPr bwMode="auto">
            <a:xfrm>
              <a:off x="3022" y="1423"/>
              <a:ext cx="680" cy="373"/>
            </a:xfrm>
            <a:prstGeom prst="rect">
              <a:avLst/>
            </a:prstGeom>
            <a:solidFill>
              <a:srgbClr val="FFCCCC"/>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Программа</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отправки</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почты</a:t>
              </a:r>
              <a:endParaRPr lang="ru-RU" altLang="ru-RU" sz="1400">
                <a:solidFill>
                  <a:schemeClr val="accent2"/>
                </a:solidFill>
                <a:effectLst>
                  <a:outerShdw blurRad="38100" dist="38100" dir="2700000" algn="tl">
                    <a:srgbClr val="000000"/>
                  </a:outerShdw>
                </a:effectLst>
              </a:endParaRPr>
            </a:p>
          </p:txBody>
        </p:sp>
        <p:grpSp>
          <p:nvGrpSpPr>
            <p:cNvPr id="669827" name="Group 131"/>
            <p:cNvGrpSpPr>
              <a:grpSpLocks/>
            </p:cNvGrpSpPr>
            <p:nvPr/>
          </p:nvGrpSpPr>
          <p:grpSpPr bwMode="auto">
            <a:xfrm>
              <a:off x="1066" y="2104"/>
              <a:ext cx="3628" cy="1530"/>
              <a:chOff x="903" y="3039"/>
              <a:chExt cx="3046" cy="1112"/>
            </a:xfrm>
          </p:grpSpPr>
          <p:sp>
            <p:nvSpPr>
              <p:cNvPr id="669819" name="Oval 123"/>
              <p:cNvSpPr>
                <a:spLocks noChangeArrowheads="1"/>
              </p:cNvSpPr>
              <p:nvPr/>
            </p:nvSpPr>
            <p:spPr bwMode="auto">
              <a:xfrm>
                <a:off x="2209" y="3255"/>
                <a:ext cx="1513" cy="710"/>
              </a:xfrm>
              <a:prstGeom prst="ellipse">
                <a:avLst/>
              </a:prstGeom>
              <a:solidFill>
                <a:srgbClr val="FFEBEB"/>
              </a:solidFill>
              <a:ln w="28575" cap="rnd">
                <a:solidFill>
                  <a:srgbClr val="CC0000"/>
                </a:solidFill>
                <a:round/>
                <a:headEnd/>
                <a:tailEnd/>
              </a:ln>
            </p:spPr>
            <p:txBody>
              <a:bodyPr/>
              <a:lstStyle/>
              <a:p>
                <a:endParaRPr lang="ru-RU"/>
              </a:p>
            </p:txBody>
          </p:sp>
          <p:sp>
            <p:nvSpPr>
              <p:cNvPr id="669820" name="Oval 124"/>
              <p:cNvSpPr>
                <a:spLocks noChangeArrowheads="1"/>
              </p:cNvSpPr>
              <p:nvPr/>
            </p:nvSpPr>
            <p:spPr bwMode="auto">
              <a:xfrm>
                <a:off x="2009" y="3423"/>
                <a:ext cx="1940" cy="620"/>
              </a:xfrm>
              <a:prstGeom prst="ellipse">
                <a:avLst/>
              </a:prstGeom>
              <a:solidFill>
                <a:srgbClr val="FFEBEB"/>
              </a:solidFill>
              <a:ln w="28575" cap="rnd">
                <a:solidFill>
                  <a:srgbClr val="CC0000"/>
                </a:solidFill>
                <a:round/>
                <a:headEnd/>
                <a:tailEnd/>
              </a:ln>
              <a:effectLst>
                <a:outerShdw dist="38100" dir="5400000" algn="ctr" rotWithShape="0">
                  <a:srgbClr val="FF9933"/>
                </a:outerShdw>
              </a:effectLst>
            </p:spPr>
            <p:txBody>
              <a:bodyPr/>
              <a:lstStyle/>
              <a:p>
                <a:endParaRPr lang="ru-RU"/>
              </a:p>
            </p:txBody>
          </p:sp>
          <p:sp>
            <p:nvSpPr>
              <p:cNvPr id="669821" name="Oval 125"/>
              <p:cNvSpPr>
                <a:spLocks noChangeArrowheads="1"/>
              </p:cNvSpPr>
              <p:nvPr/>
            </p:nvSpPr>
            <p:spPr bwMode="auto">
              <a:xfrm>
                <a:off x="903" y="3283"/>
                <a:ext cx="1511" cy="571"/>
              </a:xfrm>
              <a:prstGeom prst="ellipse">
                <a:avLst/>
              </a:prstGeom>
              <a:solidFill>
                <a:srgbClr val="FFEBEB"/>
              </a:solidFill>
              <a:ln w="28575">
                <a:solidFill>
                  <a:srgbClr val="CC0000"/>
                </a:solidFill>
                <a:round/>
                <a:headEnd/>
                <a:tailEnd/>
              </a:ln>
              <a:effectLst>
                <a:outerShdw dist="40161" dir="6506097" algn="ctr" rotWithShape="0">
                  <a:srgbClr val="FF9933"/>
                </a:outerShdw>
              </a:effectLst>
            </p:spPr>
            <p:txBody>
              <a:bodyPr/>
              <a:lstStyle/>
              <a:p>
                <a:endParaRPr lang="ru-RU"/>
              </a:p>
            </p:txBody>
          </p:sp>
          <p:sp>
            <p:nvSpPr>
              <p:cNvPr id="669823" name="Oval 127"/>
              <p:cNvSpPr>
                <a:spLocks noChangeArrowheads="1"/>
              </p:cNvSpPr>
              <p:nvPr/>
            </p:nvSpPr>
            <p:spPr bwMode="auto">
              <a:xfrm>
                <a:off x="1169" y="3442"/>
                <a:ext cx="1977" cy="709"/>
              </a:xfrm>
              <a:prstGeom prst="ellipse">
                <a:avLst/>
              </a:prstGeom>
              <a:solidFill>
                <a:srgbClr val="FFEBEB"/>
              </a:solidFill>
              <a:ln w="28575">
                <a:solidFill>
                  <a:srgbClr val="CC0000"/>
                </a:solidFill>
                <a:round/>
                <a:headEnd/>
                <a:tailEnd/>
              </a:ln>
              <a:effectLst>
                <a:outerShdw dist="64758" dir="6078596" algn="ctr" rotWithShape="0">
                  <a:srgbClr val="FF9933"/>
                </a:outerShdw>
              </a:effectLst>
            </p:spPr>
            <p:txBody>
              <a:bodyPr/>
              <a:lstStyle/>
              <a:p>
                <a:endParaRPr lang="ru-RU"/>
              </a:p>
            </p:txBody>
          </p:sp>
          <p:sp>
            <p:nvSpPr>
              <p:cNvPr id="669824" name="Oval 128"/>
              <p:cNvSpPr>
                <a:spLocks noChangeArrowheads="1"/>
              </p:cNvSpPr>
              <p:nvPr/>
            </p:nvSpPr>
            <p:spPr bwMode="auto">
              <a:xfrm>
                <a:off x="1360" y="3039"/>
                <a:ext cx="1885" cy="682"/>
              </a:xfrm>
              <a:prstGeom prst="ellipse">
                <a:avLst/>
              </a:prstGeom>
              <a:solidFill>
                <a:srgbClr val="FFEBEB"/>
              </a:solidFill>
              <a:ln w="28575">
                <a:solidFill>
                  <a:srgbClr val="CC0000"/>
                </a:solidFill>
                <a:round/>
                <a:headEnd/>
                <a:tailEnd/>
              </a:ln>
            </p:spPr>
            <p:txBody>
              <a:bodyPr/>
              <a:lstStyle/>
              <a:p>
                <a:endParaRPr lang="ru-RU"/>
              </a:p>
            </p:txBody>
          </p:sp>
          <p:sp>
            <p:nvSpPr>
              <p:cNvPr id="669825" name="Oval 129"/>
              <p:cNvSpPr>
                <a:spLocks noChangeArrowheads="1"/>
              </p:cNvSpPr>
              <p:nvPr/>
            </p:nvSpPr>
            <p:spPr bwMode="auto">
              <a:xfrm>
                <a:off x="1152" y="3143"/>
                <a:ext cx="2336" cy="928"/>
              </a:xfrm>
              <a:prstGeom prst="ellipse">
                <a:avLst/>
              </a:prstGeom>
              <a:solidFill>
                <a:srgbClr val="FFEBEB"/>
              </a:solidFill>
              <a:ln w="0">
                <a:solidFill>
                  <a:srgbClr val="FFEBEB"/>
                </a:solidFill>
                <a:round/>
                <a:headEnd/>
                <a:tailEnd/>
              </a:ln>
            </p:spPr>
            <p:txBody>
              <a:bodyPr/>
              <a:lstStyle/>
              <a:p>
                <a:endParaRPr lang="ru-RU"/>
              </a:p>
            </p:txBody>
          </p:sp>
        </p:grpSp>
        <p:sp>
          <p:nvSpPr>
            <p:cNvPr id="669701" name="Rectangle 5"/>
            <p:cNvSpPr>
              <a:spLocks noChangeArrowheads="1"/>
            </p:cNvSpPr>
            <p:nvPr/>
          </p:nvSpPr>
          <p:spPr bwMode="auto">
            <a:xfrm>
              <a:off x="158" y="467"/>
              <a:ext cx="2660" cy="1470"/>
            </a:xfrm>
            <a:prstGeom prst="rect">
              <a:avLst/>
            </a:prstGeom>
            <a:solidFill>
              <a:srgbClr val="FFE1FF"/>
            </a:solidFill>
            <a:ln w="38100">
              <a:solidFill>
                <a:schemeClr val="hlink"/>
              </a:solidFill>
              <a:prstDash val="dash"/>
              <a:miter lim="800000"/>
              <a:headEnd/>
              <a:tailEnd/>
            </a:ln>
          </p:spPr>
          <p:txBody>
            <a:bodyPr/>
            <a:lstStyle/>
            <a:p>
              <a:endParaRPr lang="ru-RU"/>
            </a:p>
          </p:txBody>
        </p:sp>
        <p:sp>
          <p:nvSpPr>
            <p:cNvPr id="669702" name="Text Box 6"/>
            <p:cNvSpPr txBox="1">
              <a:spLocks noChangeArrowheads="1"/>
            </p:cNvSpPr>
            <p:nvPr/>
          </p:nvSpPr>
          <p:spPr bwMode="auto">
            <a:xfrm>
              <a:off x="1463" y="488"/>
              <a:ext cx="1247"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ru-RU" altLang="zh-CN" sz="2000" b="1">
                  <a:solidFill>
                    <a:srgbClr val="CC0066"/>
                  </a:solidFill>
                  <a:latin typeface="Arial Narrow" panose="020B0606020202030204" pitchFamily="34" charset="0"/>
                </a:rPr>
                <a:t>Пользователь</a:t>
              </a:r>
              <a:endParaRPr lang="ru-RU" altLang="ru-RU" sz="2000">
                <a:solidFill>
                  <a:srgbClr val="CC0066"/>
                </a:solidFill>
              </a:endParaRPr>
            </a:p>
          </p:txBody>
        </p:sp>
        <p:sp>
          <p:nvSpPr>
            <p:cNvPr id="669705" name="Text Box 9"/>
            <p:cNvSpPr txBox="1">
              <a:spLocks noChangeArrowheads="1"/>
            </p:cNvSpPr>
            <p:nvPr/>
          </p:nvSpPr>
          <p:spPr bwMode="auto">
            <a:xfrm>
              <a:off x="1151" y="743"/>
              <a:ext cx="680" cy="374"/>
            </a:xfrm>
            <a:prstGeom prst="rect">
              <a:avLst/>
            </a:prstGeom>
            <a:solidFill>
              <a:srgbClr val="CCFF99"/>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Программа</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подготовки</a:t>
              </a:r>
            </a:p>
            <a:p>
              <a:pPr>
                <a:lnSpc>
                  <a:spcPct val="80000"/>
                </a:lnSpc>
              </a:pPr>
              <a:r>
                <a:rPr lang="ru-RU" altLang="ru-RU" sz="1400">
                  <a:solidFill>
                    <a:schemeClr val="accent2"/>
                  </a:solidFill>
                  <a:effectLst>
                    <a:outerShdw blurRad="38100" dist="38100" dir="2700000" algn="tl">
                      <a:srgbClr val="000000"/>
                    </a:outerShdw>
                  </a:effectLst>
                </a:rPr>
                <a:t>почты</a:t>
              </a:r>
            </a:p>
          </p:txBody>
        </p:sp>
        <p:grpSp>
          <p:nvGrpSpPr>
            <p:cNvPr id="669707" name="Group 11"/>
            <p:cNvGrpSpPr>
              <a:grpSpLocks/>
            </p:cNvGrpSpPr>
            <p:nvPr/>
          </p:nvGrpSpPr>
          <p:grpSpPr bwMode="auto">
            <a:xfrm>
              <a:off x="233" y="783"/>
              <a:ext cx="304" cy="445"/>
              <a:chOff x="1982" y="4470"/>
              <a:chExt cx="509" cy="747"/>
            </a:xfrm>
          </p:grpSpPr>
          <p:sp>
            <p:nvSpPr>
              <p:cNvPr id="669708" name="Freeform 12"/>
              <p:cNvSpPr>
                <a:spLocks/>
              </p:cNvSpPr>
              <p:nvPr/>
            </p:nvSpPr>
            <p:spPr bwMode="auto">
              <a:xfrm>
                <a:off x="1982" y="4470"/>
                <a:ext cx="509" cy="747"/>
              </a:xfrm>
              <a:custGeom>
                <a:avLst/>
                <a:gdLst>
                  <a:gd name="T0" fmla="*/ 221 w 1017"/>
                  <a:gd name="T1" fmla="*/ 277 h 747"/>
                  <a:gd name="T2" fmla="*/ 122 w 1017"/>
                  <a:gd name="T3" fmla="*/ 321 h 747"/>
                  <a:gd name="T4" fmla="*/ 83 w 1017"/>
                  <a:gd name="T5" fmla="*/ 348 h 747"/>
                  <a:gd name="T6" fmla="*/ 49 w 1017"/>
                  <a:gd name="T7" fmla="*/ 377 h 747"/>
                  <a:gd name="T8" fmla="*/ 26 w 1017"/>
                  <a:gd name="T9" fmla="*/ 408 h 747"/>
                  <a:gd name="T10" fmla="*/ 7 w 1017"/>
                  <a:gd name="T11" fmla="*/ 441 h 747"/>
                  <a:gd name="T12" fmla="*/ 0 w 1017"/>
                  <a:gd name="T13" fmla="*/ 476 h 747"/>
                  <a:gd name="T14" fmla="*/ 0 w 1017"/>
                  <a:gd name="T15" fmla="*/ 576 h 747"/>
                  <a:gd name="T16" fmla="*/ 5 w 1017"/>
                  <a:gd name="T17" fmla="*/ 595 h 747"/>
                  <a:gd name="T18" fmla="*/ 15 w 1017"/>
                  <a:gd name="T19" fmla="*/ 613 h 747"/>
                  <a:gd name="T20" fmla="*/ 34 w 1017"/>
                  <a:gd name="T21" fmla="*/ 630 h 747"/>
                  <a:gd name="T22" fmla="*/ 73 w 1017"/>
                  <a:gd name="T23" fmla="*/ 649 h 747"/>
                  <a:gd name="T24" fmla="*/ 109 w 1017"/>
                  <a:gd name="T25" fmla="*/ 651 h 747"/>
                  <a:gd name="T26" fmla="*/ 129 w 1017"/>
                  <a:gd name="T27" fmla="*/ 659 h 747"/>
                  <a:gd name="T28" fmla="*/ 150 w 1017"/>
                  <a:gd name="T29" fmla="*/ 676 h 747"/>
                  <a:gd name="T30" fmla="*/ 224 w 1017"/>
                  <a:gd name="T31" fmla="*/ 697 h 747"/>
                  <a:gd name="T32" fmla="*/ 348 w 1017"/>
                  <a:gd name="T33" fmla="*/ 722 h 747"/>
                  <a:gd name="T34" fmla="*/ 477 w 1017"/>
                  <a:gd name="T35" fmla="*/ 739 h 747"/>
                  <a:gd name="T36" fmla="*/ 610 w 1017"/>
                  <a:gd name="T37" fmla="*/ 747 h 747"/>
                  <a:gd name="T38" fmla="*/ 676 w 1017"/>
                  <a:gd name="T39" fmla="*/ 747 h 747"/>
                  <a:gd name="T40" fmla="*/ 761 w 1017"/>
                  <a:gd name="T41" fmla="*/ 741 h 747"/>
                  <a:gd name="T42" fmla="*/ 841 w 1017"/>
                  <a:gd name="T43" fmla="*/ 723 h 747"/>
                  <a:gd name="T44" fmla="*/ 873 w 1017"/>
                  <a:gd name="T45" fmla="*/ 732 h 747"/>
                  <a:gd name="T46" fmla="*/ 907 w 1017"/>
                  <a:gd name="T47" fmla="*/ 730 h 747"/>
                  <a:gd name="T48" fmla="*/ 973 w 1017"/>
                  <a:gd name="T49" fmla="*/ 703 h 747"/>
                  <a:gd name="T50" fmla="*/ 1017 w 1017"/>
                  <a:gd name="T51" fmla="*/ 667 h 747"/>
                  <a:gd name="T52" fmla="*/ 1017 w 1017"/>
                  <a:gd name="T53" fmla="*/ 506 h 747"/>
                  <a:gd name="T54" fmla="*/ 1014 w 1017"/>
                  <a:gd name="T55" fmla="*/ 469 h 747"/>
                  <a:gd name="T56" fmla="*/ 1000 w 1017"/>
                  <a:gd name="T57" fmla="*/ 433 h 747"/>
                  <a:gd name="T58" fmla="*/ 977 w 1017"/>
                  <a:gd name="T59" fmla="*/ 399 h 747"/>
                  <a:gd name="T60" fmla="*/ 944 w 1017"/>
                  <a:gd name="T61" fmla="*/ 369 h 747"/>
                  <a:gd name="T62" fmla="*/ 904 w 1017"/>
                  <a:gd name="T63" fmla="*/ 340 h 747"/>
                  <a:gd name="T64" fmla="*/ 856 w 1017"/>
                  <a:gd name="T65" fmla="*/ 315 h 747"/>
                  <a:gd name="T66" fmla="*/ 800 w 1017"/>
                  <a:gd name="T67" fmla="*/ 295 h 747"/>
                  <a:gd name="T68" fmla="*/ 739 w 1017"/>
                  <a:gd name="T69" fmla="*/ 278 h 747"/>
                  <a:gd name="T70" fmla="*/ 735 w 1017"/>
                  <a:gd name="T71" fmla="*/ 278 h 747"/>
                  <a:gd name="T72" fmla="*/ 774 w 1017"/>
                  <a:gd name="T73" fmla="*/ 253 h 747"/>
                  <a:gd name="T74" fmla="*/ 803 w 1017"/>
                  <a:gd name="T75" fmla="*/ 225 h 747"/>
                  <a:gd name="T76" fmla="*/ 819 w 1017"/>
                  <a:gd name="T77" fmla="*/ 194 h 747"/>
                  <a:gd name="T78" fmla="*/ 825 w 1017"/>
                  <a:gd name="T79" fmla="*/ 163 h 747"/>
                  <a:gd name="T80" fmla="*/ 819 w 1017"/>
                  <a:gd name="T81" fmla="*/ 132 h 747"/>
                  <a:gd name="T82" fmla="*/ 802 w 1017"/>
                  <a:gd name="T83" fmla="*/ 101 h 747"/>
                  <a:gd name="T84" fmla="*/ 774 w 1017"/>
                  <a:gd name="T85" fmla="*/ 73 h 747"/>
                  <a:gd name="T86" fmla="*/ 735 w 1017"/>
                  <a:gd name="T87" fmla="*/ 48 h 747"/>
                  <a:gd name="T88" fmla="*/ 688 w 1017"/>
                  <a:gd name="T89" fmla="*/ 27 h 747"/>
                  <a:gd name="T90" fmla="*/ 635 w 1017"/>
                  <a:gd name="T91" fmla="*/ 12 h 747"/>
                  <a:gd name="T92" fmla="*/ 579 w 1017"/>
                  <a:gd name="T93" fmla="*/ 3 h 747"/>
                  <a:gd name="T94" fmla="*/ 521 w 1017"/>
                  <a:gd name="T95" fmla="*/ 0 h 747"/>
                  <a:gd name="T96" fmla="*/ 464 w 1017"/>
                  <a:gd name="T97" fmla="*/ 4 h 747"/>
                  <a:gd name="T98" fmla="*/ 408 w 1017"/>
                  <a:gd name="T99" fmla="*/ 13 h 747"/>
                  <a:gd name="T100" fmla="*/ 355 w 1017"/>
                  <a:gd name="T101" fmla="*/ 27 h 747"/>
                  <a:gd name="T102" fmla="*/ 308 w 1017"/>
                  <a:gd name="T103" fmla="*/ 49 h 747"/>
                  <a:gd name="T104" fmla="*/ 272 w 1017"/>
                  <a:gd name="T105" fmla="*/ 71 h 747"/>
                  <a:gd name="T106" fmla="*/ 245 w 1017"/>
                  <a:gd name="T107" fmla="*/ 97 h 747"/>
                  <a:gd name="T108" fmla="*/ 228 w 1017"/>
                  <a:gd name="T109" fmla="*/ 124 h 747"/>
                  <a:gd name="T110" fmla="*/ 219 w 1017"/>
                  <a:gd name="T111" fmla="*/ 152 h 747"/>
                  <a:gd name="T112" fmla="*/ 221 w 1017"/>
                  <a:gd name="T113" fmla="*/ 180 h 747"/>
                  <a:gd name="T114" fmla="*/ 231 w 1017"/>
                  <a:gd name="T115" fmla="*/ 209 h 747"/>
                  <a:gd name="T116" fmla="*/ 250 w 1017"/>
                  <a:gd name="T117" fmla="*/ 236 h 747"/>
                  <a:gd name="T118" fmla="*/ 279 w 1017"/>
                  <a:gd name="T119" fmla="*/ 26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7" h="747">
                    <a:moveTo>
                      <a:pt x="279" y="260"/>
                    </a:moveTo>
                    <a:lnTo>
                      <a:pt x="221" y="277"/>
                    </a:lnTo>
                    <a:lnTo>
                      <a:pt x="168" y="297"/>
                    </a:lnTo>
                    <a:lnTo>
                      <a:pt x="122" y="321"/>
                    </a:lnTo>
                    <a:lnTo>
                      <a:pt x="102" y="333"/>
                    </a:lnTo>
                    <a:lnTo>
                      <a:pt x="83" y="348"/>
                    </a:lnTo>
                    <a:lnTo>
                      <a:pt x="65" y="361"/>
                    </a:lnTo>
                    <a:lnTo>
                      <a:pt x="49" y="377"/>
                    </a:lnTo>
                    <a:lnTo>
                      <a:pt x="36" y="391"/>
                    </a:lnTo>
                    <a:lnTo>
                      <a:pt x="26" y="408"/>
                    </a:lnTo>
                    <a:lnTo>
                      <a:pt x="15" y="424"/>
                    </a:lnTo>
                    <a:lnTo>
                      <a:pt x="7" y="441"/>
                    </a:lnTo>
                    <a:lnTo>
                      <a:pt x="2" y="459"/>
                    </a:lnTo>
                    <a:lnTo>
                      <a:pt x="0" y="476"/>
                    </a:lnTo>
                    <a:lnTo>
                      <a:pt x="0" y="476"/>
                    </a:lnTo>
                    <a:lnTo>
                      <a:pt x="0" y="576"/>
                    </a:lnTo>
                    <a:lnTo>
                      <a:pt x="2" y="586"/>
                    </a:lnTo>
                    <a:lnTo>
                      <a:pt x="5" y="595"/>
                    </a:lnTo>
                    <a:lnTo>
                      <a:pt x="9" y="604"/>
                    </a:lnTo>
                    <a:lnTo>
                      <a:pt x="15" y="613"/>
                    </a:lnTo>
                    <a:lnTo>
                      <a:pt x="24" y="622"/>
                    </a:lnTo>
                    <a:lnTo>
                      <a:pt x="34" y="630"/>
                    </a:lnTo>
                    <a:lnTo>
                      <a:pt x="60" y="644"/>
                    </a:lnTo>
                    <a:lnTo>
                      <a:pt x="73" y="649"/>
                    </a:lnTo>
                    <a:lnTo>
                      <a:pt x="90" y="651"/>
                    </a:lnTo>
                    <a:lnTo>
                      <a:pt x="109" y="651"/>
                    </a:lnTo>
                    <a:lnTo>
                      <a:pt x="126" y="649"/>
                    </a:lnTo>
                    <a:lnTo>
                      <a:pt x="129" y="659"/>
                    </a:lnTo>
                    <a:lnTo>
                      <a:pt x="138" y="668"/>
                    </a:lnTo>
                    <a:lnTo>
                      <a:pt x="150" y="676"/>
                    </a:lnTo>
                    <a:lnTo>
                      <a:pt x="163" y="682"/>
                    </a:lnTo>
                    <a:lnTo>
                      <a:pt x="224" y="697"/>
                    </a:lnTo>
                    <a:lnTo>
                      <a:pt x="285" y="711"/>
                    </a:lnTo>
                    <a:lnTo>
                      <a:pt x="348" y="722"/>
                    </a:lnTo>
                    <a:lnTo>
                      <a:pt x="413" y="731"/>
                    </a:lnTo>
                    <a:lnTo>
                      <a:pt x="477" y="739"/>
                    </a:lnTo>
                    <a:lnTo>
                      <a:pt x="544" y="743"/>
                    </a:lnTo>
                    <a:lnTo>
                      <a:pt x="610" y="747"/>
                    </a:lnTo>
                    <a:lnTo>
                      <a:pt x="676" y="747"/>
                    </a:lnTo>
                    <a:lnTo>
                      <a:pt x="676" y="747"/>
                    </a:lnTo>
                    <a:lnTo>
                      <a:pt x="718" y="746"/>
                    </a:lnTo>
                    <a:lnTo>
                      <a:pt x="761" y="741"/>
                    </a:lnTo>
                    <a:lnTo>
                      <a:pt x="802" y="733"/>
                    </a:lnTo>
                    <a:lnTo>
                      <a:pt x="841" y="723"/>
                    </a:lnTo>
                    <a:lnTo>
                      <a:pt x="856" y="729"/>
                    </a:lnTo>
                    <a:lnTo>
                      <a:pt x="873" y="732"/>
                    </a:lnTo>
                    <a:lnTo>
                      <a:pt x="890" y="732"/>
                    </a:lnTo>
                    <a:lnTo>
                      <a:pt x="907" y="730"/>
                    </a:lnTo>
                    <a:lnTo>
                      <a:pt x="943" y="718"/>
                    </a:lnTo>
                    <a:lnTo>
                      <a:pt x="973" y="703"/>
                    </a:lnTo>
                    <a:lnTo>
                      <a:pt x="999" y="686"/>
                    </a:lnTo>
                    <a:lnTo>
                      <a:pt x="1017" y="667"/>
                    </a:lnTo>
                    <a:lnTo>
                      <a:pt x="1017" y="667"/>
                    </a:lnTo>
                    <a:lnTo>
                      <a:pt x="1017" y="506"/>
                    </a:lnTo>
                    <a:lnTo>
                      <a:pt x="1017" y="487"/>
                    </a:lnTo>
                    <a:lnTo>
                      <a:pt x="1014" y="469"/>
                    </a:lnTo>
                    <a:lnTo>
                      <a:pt x="1009" y="451"/>
                    </a:lnTo>
                    <a:lnTo>
                      <a:pt x="1000" y="433"/>
                    </a:lnTo>
                    <a:lnTo>
                      <a:pt x="990" y="416"/>
                    </a:lnTo>
                    <a:lnTo>
                      <a:pt x="977" y="399"/>
                    </a:lnTo>
                    <a:lnTo>
                      <a:pt x="961" y="384"/>
                    </a:lnTo>
                    <a:lnTo>
                      <a:pt x="944" y="369"/>
                    </a:lnTo>
                    <a:lnTo>
                      <a:pt x="926" y="355"/>
                    </a:lnTo>
                    <a:lnTo>
                      <a:pt x="904" y="340"/>
                    </a:lnTo>
                    <a:lnTo>
                      <a:pt x="880" y="328"/>
                    </a:lnTo>
                    <a:lnTo>
                      <a:pt x="856" y="315"/>
                    </a:lnTo>
                    <a:lnTo>
                      <a:pt x="829" y="305"/>
                    </a:lnTo>
                    <a:lnTo>
                      <a:pt x="800" y="295"/>
                    </a:lnTo>
                    <a:lnTo>
                      <a:pt x="771" y="286"/>
                    </a:lnTo>
                    <a:lnTo>
                      <a:pt x="739" y="278"/>
                    </a:lnTo>
                    <a:lnTo>
                      <a:pt x="739" y="278"/>
                    </a:lnTo>
                    <a:lnTo>
                      <a:pt x="735" y="278"/>
                    </a:lnTo>
                    <a:lnTo>
                      <a:pt x="758" y="266"/>
                    </a:lnTo>
                    <a:lnTo>
                      <a:pt x="774" y="253"/>
                    </a:lnTo>
                    <a:lnTo>
                      <a:pt x="790" y="239"/>
                    </a:lnTo>
                    <a:lnTo>
                      <a:pt x="803" y="225"/>
                    </a:lnTo>
                    <a:lnTo>
                      <a:pt x="812" y="210"/>
                    </a:lnTo>
                    <a:lnTo>
                      <a:pt x="819" y="194"/>
                    </a:lnTo>
                    <a:lnTo>
                      <a:pt x="824" y="179"/>
                    </a:lnTo>
                    <a:lnTo>
                      <a:pt x="825" y="163"/>
                    </a:lnTo>
                    <a:lnTo>
                      <a:pt x="824" y="147"/>
                    </a:lnTo>
                    <a:lnTo>
                      <a:pt x="819" y="132"/>
                    </a:lnTo>
                    <a:lnTo>
                      <a:pt x="812" y="117"/>
                    </a:lnTo>
                    <a:lnTo>
                      <a:pt x="802" y="101"/>
                    </a:lnTo>
                    <a:lnTo>
                      <a:pt x="790" y="87"/>
                    </a:lnTo>
                    <a:lnTo>
                      <a:pt x="774" y="73"/>
                    </a:lnTo>
                    <a:lnTo>
                      <a:pt x="756" y="60"/>
                    </a:lnTo>
                    <a:lnTo>
                      <a:pt x="735" y="48"/>
                    </a:lnTo>
                    <a:lnTo>
                      <a:pt x="712" y="36"/>
                    </a:lnTo>
                    <a:lnTo>
                      <a:pt x="688" y="27"/>
                    </a:lnTo>
                    <a:lnTo>
                      <a:pt x="662" y="18"/>
                    </a:lnTo>
                    <a:lnTo>
                      <a:pt x="635" y="12"/>
                    </a:lnTo>
                    <a:lnTo>
                      <a:pt x="608" y="7"/>
                    </a:lnTo>
                    <a:lnTo>
                      <a:pt x="579" y="3"/>
                    </a:lnTo>
                    <a:lnTo>
                      <a:pt x="550" y="0"/>
                    </a:lnTo>
                    <a:lnTo>
                      <a:pt x="521" y="0"/>
                    </a:lnTo>
                    <a:lnTo>
                      <a:pt x="493" y="0"/>
                    </a:lnTo>
                    <a:lnTo>
                      <a:pt x="464" y="4"/>
                    </a:lnTo>
                    <a:lnTo>
                      <a:pt x="435" y="7"/>
                    </a:lnTo>
                    <a:lnTo>
                      <a:pt x="408" y="13"/>
                    </a:lnTo>
                    <a:lnTo>
                      <a:pt x="381" y="20"/>
                    </a:lnTo>
                    <a:lnTo>
                      <a:pt x="355" y="27"/>
                    </a:lnTo>
                    <a:lnTo>
                      <a:pt x="330" y="37"/>
                    </a:lnTo>
                    <a:lnTo>
                      <a:pt x="308" y="49"/>
                    </a:lnTo>
                    <a:lnTo>
                      <a:pt x="289" y="60"/>
                    </a:lnTo>
                    <a:lnTo>
                      <a:pt x="272" y="71"/>
                    </a:lnTo>
                    <a:lnTo>
                      <a:pt x="257" y="83"/>
                    </a:lnTo>
                    <a:lnTo>
                      <a:pt x="245" y="97"/>
                    </a:lnTo>
                    <a:lnTo>
                      <a:pt x="235" y="110"/>
                    </a:lnTo>
                    <a:lnTo>
                      <a:pt x="228" y="124"/>
                    </a:lnTo>
                    <a:lnTo>
                      <a:pt x="223" y="137"/>
                    </a:lnTo>
                    <a:lnTo>
                      <a:pt x="219" y="152"/>
                    </a:lnTo>
                    <a:lnTo>
                      <a:pt x="219" y="166"/>
                    </a:lnTo>
                    <a:lnTo>
                      <a:pt x="221" y="180"/>
                    </a:lnTo>
                    <a:lnTo>
                      <a:pt x="224" y="194"/>
                    </a:lnTo>
                    <a:lnTo>
                      <a:pt x="231" y="209"/>
                    </a:lnTo>
                    <a:lnTo>
                      <a:pt x="240" y="222"/>
                    </a:lnTo>
                    <a:lnTo>
                      <a:pt x="250" y="236"/>
                    </a:lnTo>
                    <a:lnTo>
                      <a:pt x="263" y="248"/>
                    </a:lnTo>
                    <a:lnTo>
                      <a:pt x="279" y="260"/>
                    </a:lnTo>
                    <a:lnTo>
                      <a:pt x="279" y="260"/>
                    </a:lnTo>
                  </a:path>
                </a:pathLst>
              </a:custGeom>
              <a:solidFill>
                <a:srgbClr val="D5FFEA"/>
              </a:solidFill>
              <a:ln w="28575" cmpd="sng">
                <a:solidFill>
                  <a:schemeClr val="hlink"/>
                </a:solidFill>
                <a:prstDash val="solid"/>
                <a:round/>
                <a:headEnd/>
                <a:tailEnd/>
              </a:ln>
            </p:spPr>
            <p:txBody>
              <a:bodyPr/>
              <a:lstStyle/>
              <a:p>
                <a:endParaRPr lang="ru-RU"/>
              </a:p>
            </p:txBody>
          </p:sp>
          <p:sp>
            <p:nvSpPr>
              <p:cNvPr id="669709" name="Freeform 13"/>
              <p:cNvSpPr>
                <a:spLocks/>
              </p:cNvSpPr>
              <p:nvPr/>
            </p:nvSpPr>
            <p:spPr bwMode="auto">
              <a:xfrm>
                <a:off x="2039" y="4812"/>
                <a:ext cx="54" cy="308"/>
              </a:xfrm>
              <a:custGeom>
                <a:avLst/>
                <a:gdLst>
                  <a:gd name="T0" fmla="*/ 14 w 107"/>
                  <a:gd name="T1" fmla="*/ 308 h 308"/>
                  <a:gd name="T2" fmla="*/ 4 w 107"/>
                  <a:gd name="T3" fmla="*/ 268 h 308"/>
                  <a:gd name="T4" fmla="*/ 0 w 107"/>
                  <a:gd name="T5" fmla="*/ 229 h 308"/>
                  <a:gd name="T6" fmla="*/ 4 w 107"/>
                  <a:gd name="T7" fmla="*/ 188 h 308"/>
                  <a:gd name="T8" fmla="*/ 12 w 107"/>
                  <a:gd name="T9" fmla="*/ 150 h 308"/>
                  <a:gd name="T10" fmla="*/ 26 w 107"/>
                  <a:gd name="T11" fmla="*/ 111 h 308"/>
                  <a:gd name="T12" fmla="*/ 48 w 107"/>
                  <a:gd name="T13" fmla="*/ 73 h 308"/>
                  <a:gd name="T14" fmla="*/ 75 w 107"/>
                  <a:gd name="T15" fmla="*/ 36 h 308"/>
                  <a:gd name="T16" fmla="*/ 107 w 107"/>
                  <a:gd name="T1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08">
                    <a:moveTo>
                      <a:pt x="14" y="308"/>
                    </a:moveTo>
                    <a:lnTo>
                      <a:pt x="4" y="268"/>
                    </a:lnTo>
                    <a:lnTo>
                      <a:pt x="0" y="229"/>
                    </a:lnTo>
                    <a:lnTo>
                      <a:pt x="4" y="188"/>
                    </a:lnTo>
                    <a:lnTo>
                      <a:pt x="12" y="150"/>
                    </a:lnTo>
                    <a:lnTo>
                      <a:pt x="26" y="111"/>
                    </a:lnTo>
                    <a:lnTo>
                      <a:pt x="48" y="73"/>
                    </a:lnTo>
                    <a:lnTo>
                      <a:pt x="75" y="36"/>
                    </a:lnTo>
                    <a:lnTo>
                      <a:pt x="107" y="0"/>
                    </a:lnTo>
                  </a:path>
                </a:pathLst>
              </a:custGeom>
              <a:solidFill>
                <a:srgbClr val="D5FFEA"/>
              </a:solidFill>
              <a:ln w="28575" cmpd="sng">
                <a:solidFill>
                  <a:schemeClr val="hlink"/>
                </a:solidFill>
                <a:prstDash val="solid"/>
                <a:round/>
                <a:headEnd/>
                <a:tailEnd/>
              </a:ln>
            </p:spPr>
            <p:txBody>
              <a:bodyPr/>
              <a:lstStyle/>
              <a:p>
                <a:endParaRPr lang="ru-RU"/>
              </a:p>
            </p:txBody>
          </p:sp>
          <p:sp>
            <p:nvSpPr>
              <p:cNvPr id="669710" name="Freeform 14"/>
              <p:cNvSpPr>
                <a:spLocks/>
              </p:cNvSpPr>
              <p:nvPr/>
            </p:nvSpPr>
            <p:spPr bwMode="auto">
              <a:xfrm>
                <a:off x="2381" y="4869"/>
                <a:ext cx="27" cy="326"/>
              </a:xfrm>
              <a:custGeom>
                <a:avLst/>
                <a:gdLst>
                  <a:gd name="T0" fmla="*/ 44 w 54"/>
                  <a:gd name="T1" fmla="*/ 326 h 326"/>
                  <a:gd name="T2" fmla="*/ 50 w 54"/>
                  <a:gd name="T3" fmla="*/ 286 h 326"/>
                  <a:gd name="T4" fmla="*/ 54 w 54"/>
                  <a:gd name="T5" fmla="*/ 244 h 326"/>
                  <a:gd name="T6" fmla="*/ 54 w 54"/>
                  <a:gd name="T7" fmla="*/ 203 h 326"/>
                  <a:gd name="T8" fmla="*/ 49 w 54"/>
                  <a:gd name="T9" fmla="*/ 163 h 326"/>
                  <a:gd name="T10" fmla="*/ 42 w 54"/>
                  <a:gd name="T11" fmla="*/ 121 h 326"/>
                  <a:gd name="T12" fmla="*/ 32 w 54"/>
                  <a:gd name="T13" fmla="*/ 81 h 326"/>
                  <a:gd name="T14" fmla="*/ 17 w 54"/>
                  <a:gd name="T15" fmla="*/ 40 h 326"/>
                  <a:gd name="T16" fmla="*/ 0 w 54"/>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6">
                    <a:moveTo>
                      <a:pt x="44" y="326"/>
                    </a:moveTo>
                    <a:lnTo>
                      <a:pt x="50" y="286"/>
                    </a:lnTo>
                    <a:lnTo>
                      <a:pt x="54" y="244"/>
                    </a:lnTo>
                    <a:lnTo>
                      <a:pt x="54" y="203"/>
                    </a:lnTo>
                    <a:lnTo>
                      <a:pt x="49" y="163"/>
                    </a:lnTo>
                    <a:lnTo>
                      <a:pt x="42" y="121"/>
                    </a:lnTo>
                    <a:lnTo>
                      <a:pt x="32" y="81"/>
                    </a:lnTo>
                    <a:lnTo>
                      <a:pt x="17" y="40"/>
                    </a:lnTo>
                    <a:lnTo>
                      <a:pt x="0" y="0"/>
                    </a:lnTo>
                  </a:path>
                </a:pathLst>
              </a:custGeom>
              <a:solidFill>
                <a:srgbClr val="D5FFEA"/>
              </a:solidFill>
              <a:ln w="28575" cmpd="sng">
                <a:solidFill>
                  <a:schemeClr val="hlink"/>
                </a:solidFill>
                <a:prstDash val="solid"/>
                <a:round/>
                <a:headEnd/>
                <a:tailEnd/>
              </a:ln>
            </p:spPr>
            <p:txBody>
              <a:bodyPr/>
              <a:lstStyle/>
              <a:p>
                <a:endParaRPr lang="ru-RU"/>
              </a:p>
            </p:txBody>
          </p:sp>
          <p:sp>
            <p:nvSpPr>
              <p:cNvPr id="669711" name="Freeform 15"/>
              <p:cNvSpPr>
                <a:spLocks/>
              </p:cNvSpPr>
              <p:nvPr/>
            </p:nvSpPr>
            <p:spPr bwMode="auto">
              <a:xfrm>
                <a:off x="2105" y="4701"/>
                <a:ext cx="264" cy="87"/>
              </a:xfrm>
              <a:custGeom>
                <a:avLst/>
                <a:gdLst>
                  <a:gd name="T0" fmla="*/ 0 w 457"/>
                  <a:gd name="T1" fmla="*/ 0 h 65"/>
                  <a:gd name="T2" fmla="*/ 19 w 457"/>
                  <a:gd name="T3" fmla="*/ 12 h 65"/>
                  <a:gd name="T4" fmla="*/ 41 w 457"/>
                  <a:gd name="T5" fmla="*/ 25 h 65"/>
                  <a:gd name="T6" fmla="*/ 65 w 457"/>
                  <a:gd name="T7" fmla="*/ 35 h 65"/>
                  <a:gd name="T8" fmla="*/ 90 w 457"/>
                  <a:gd name="T9" fmla="*/ 44 h 65"/>
                  <a:gd name="T10" fmla="*/ 116 w 457"/>
                  <a:gd name="T11" fmla="*/ 51 h 65"/>
                  <a:gd name="T12" fmla="*/ 143 w 457"/>
                  <a:gd name="T13" fmla="*/ 56 h 65"/>
                  <a:gd name="T14" fmla="*/ 170 w 457"/>
                  <a:gd name="T15" fmla="*/ 61 h 65"/>
                  <a:gd name="T16" fmla="*/ 199 w 457"/>
                  <a:gd name="T17" fmla="*/ 64 h 65"/>
                  <a:gd name="T18" fmla="*/ 228 w 457"/>
                  <a:gd name="T19" fmla="*/ 65 h 65"/>
                  <a:gd name="T20" fmla="*/ 257 w 457"/>
                  <a:gd name="T21" fmla="*/ 65 h 65"/>
                  <a:gd name="T22" fmla="*/ 287 w 457"/>
                  <a:gd name="T23" fmla="*/ 64 h 65"/>
                  <a:gd name="T24" fmla="*/ 316 w 457"/>
                  <a:gd name="T25" fmla="*/ 61 h 65"/>
                  <a:gd name="T26" fmla="*/ 343 w 457"/>
                  <a:gd name="T27" fmla="*/ 56 h 65"/>
                  <a:gd name="T28" fmla="*/ 372 w 457"/>
                  <a:gd name="T29" fmla="*/ 49 h 65"/>
                  <a:gd name="T30" fmla="*/ 399 w 457"/>
                  <a:gd name="T31" fmla="*/ 43 h 65"/>
                  <a:gd name="T32" fmla="*/ 425 w 457"/>
                  <a:gd name="T33" fmla="*/ 33 h 65"/>
                  <a:gd name="T34" fmla="*/ 457 w 457"/>
                  <a:gd name="T35"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65">
                    <a:moveTo>
                      <a:pt x="0" y="0"/>
                    </a:moveTo>
                    <a:lnTo>
                      <a:pt x="19" y="12"/>
                    </a:lnTo>
                    <a:lnTo>
                      <a:pt x="41" y="25"/>
                    </a:lnTo>
                    <a:lnTo>
                      <a:pt x="65" y="35"/>
                    </a:lnTo>
                    <a:lnTo>
                      <a:pt x="90" y="44"/>
                    </a:lnTo>
                    <a:lnTo>
                      <a:pt x="116" y="51"/>
                    </a:lnTo>
                    <a:lnTo>
                      <a:pt x="143" y="56"/>
                    </a:lnTo>
                    <a:lnTo>
                      <a:pt x="170" y="61"/>
                    </a:lnTo>
                    <a:lnTo>
                      <a:pt x="199" y="64"/>
                    </a:lnTo>
                    <a:lnTo>
                      <a:pt x="228" y="65"/>
                    </a:lnTo>
                    <a:lnTo>
                      <a:pt x="257" y="65"/>
                    </a:lnTo>
                    <a:lnTo>
                      <a:pt x="287" y="64"/>
                    </a:lnTo>
                    <a:lnTo>
                      <a:pt x="316" y="61"/>
                    </a:lnTo>
                    <a:lnTo>
                      <a:pt x="343" y="56"/>
                    </a:lnTo>
                    <a:lnTo>
                      <a:pt x="372" y="49"/>
                    </a:lnTo>
                    <a:lnTo>
                      <a:pt x="399" y="43"/>
                    </a:lnTo>
                    <a:lnTo>
                      <a:pt x="425" y="33"/>
                    </a:lnTo>
                    <a:lnTo>
                      <a:pt x="457" y="18"/>
                    </a:lnTo>
                  </a:path>
                </a:pathLst>
              </a:custGeom>
              <a:solidFill>
                <a:srgbClr val="D5FFEA"/>
              </a:solidFill>
              <a:ln w="28575" cmpd="sng">
                <a:solidFill>
                  <a:schemeClr val="hlink"/>
                </a:solidFill>
                <a:prstDash val="solid"/>
                <a:round/>
                <a:headEnd/>
                <a:tailEnd/>
              </a:ln>
            </p:spPr>
            <p:txBody>
              <a:bodyPr/>
              <a:lstStyle/>
              <a:p>
                <a:endParaRPr lang="ru-RU"/>
              </a:p>
            </p:txBody>
          </p:sp>
        </p:grpSp>
        <p:grpSp>
          <p:nvGrpSpPr>
            <p:cNvPr id="669834" name="Group 138"/>
            <p:cNvGrpSpPr>
              <a:grpSpLocks/>
            </p:cNvGrpSpPr>
            <p:nvPr/>
          </p:nvGrpSpPr>
          <p:grpSpPr bwMode="auto">
            <a:xfrm>
              <a:off x="505" y="512"/>
              <a:ext cx="471" cy="564"/>
              <a:chOff x="505" y="455"/>
              <a:chExt cx="471" cy="564"/>
            </a:xfrm>
          </p:grpSpPr>
          <p:sp>
            <p:nvSpPr>
              <p:cNvPr id="669716" name="Freeform 20"/>
              <p:cNvSpPr>
                <a:spLocks/>
              </p:cNvSpPr>
              <p:nvPr/>
            </p:nvSpPr>
            <p:spPr bwMode="auto">
              <a:xfrm>
                <a:off x="505" y="823"/>
                <a:ext cx="333" cy="196"/>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CCFF99"/>
              </a:solidFill>
              <a:ln w="19050" cmpd="sng">
                <a:solidFill>
                  <a:schemeClr val="accent2"/>
                </a:solidFill>
                <a:prstDash val="solid"/>
                <a:round/>
                <a:headEnd/>
                <a:tailEnd/>
              </a:ln>
            </p:spPr>
            <p:txBody>
              <a:bodyPr/>
              <a:lstStyle/>
              <a:p>
                <a:endParaRPr lang="ru-RU"/>
              </a:p>
            </p:txBody>
          </p:sp>
          <p:sp>
            <p:nvSpPr>
              <p:cNvPr id="669714" name="Freeform 18"/>
              <p:cNvSpPr>
                <a:spLocks noEditPoints="1"/>
              </p:cNvSpPr>
              <p:nvPr/>
            </p:nvSpPr>
            <p:spPr bwMode="auto">
              <a:xfrm>
                <a:off x="534" y="847"/>
                <a:ext cx="272" cy="141"/>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6350" cmpd="sng">
                <a:solidFill>
                  <a:schemeClr val="accent2"/>
                </a:solidFill>
                <a:round/>
                <a:headEnd/>
                <a:tailEnd/>
              </a:ln>
            </p:spPr>
            <p:txBody>
              <a:bodyPr/>
              <a:lstStyle/>
              <a:p>
                <a:endParaRPr lang="ru-RU"/>
              </a:p>
            </p:txBody>
          </p:sp>
          <p:sp>
            <p:nvSpPr>
              <p:cNvPr id="669715" name="Freeform 19"/>
              <p:cNvSpPr>
                <a:spLocks/>
              </p:cNvSpPr>
              <p:nvPr/>
            </p:nvSpPr>
            <p:spPr bwMode="auto">
              <a:xfrm>
                <a:off x="505" y="886"/>
                <a:ext cx="231" cy="133"/>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69718" name="Freeform 22"/>
              <p:cNvSpPr>
                <a:spLocks/>
              </p:cNvSpPr>
              <p:nvPr/>
            </p:nvSpPr>
            <p:spPr bwMode="auto">
              <a:xfrm>
                <a:off x="645" y="455"/>
                <a:ext cx="331" cy="437"/>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CCFF99"/>
              </a:solidFill>
              <a:ln w="19050" cmpd="sng">
                <a:solidFill>
                  <a:schemeClr val="accent2"/>
                </a:solidFill>
                <a:prstDash val="solid"/>
                <a:round/>
                <a:headEnd/>
                <a:tailEnd/>
              </a:ln>
            </p:spPr>
            <p:txBody>
              <a:bodyPr/>
              <a:lstStyle/>
              <a:p>
                <a:endParaRPr lang="ru-RU"/>
              </a:p>
            </p:txBody>
          </p:sp>
          <p:sp>
            <p:nvSpPr>
              <p:cNvPr id="669719" name="Freeform 23"/>
              <p:cNvSpPr>
                <a:spLocks/>
              </p:cNvSpPr>
              <p:nvPr/>
            </p:nvSpPr>
            <p:spPr bwMode="auto">
              <a:xfrm>
                <a:off x="674" y="503"/>
                <a:ext cx="193" cy="2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rgbClr val="CCECFF">
                      <a:gamma/>
                      <a:tint val="0"/>
                      <a:invGamma/>
                    </a:srgbClr>
                  </a:gs>
                  <a:gs pos="100000">
                    <a:srgbClr val="CCECFF"/>
                  </a:gs>
                </a:gsLst>
                <a:path path="rect">
                  <a:fillToRect l="50000" t="50000" r="50000" b="50000"/>
                </a:path>
              </a:gradFill>
              <a:ln w="19050" cmpd="sng">
                <a:solidFill>
                  <a:schemeClr val="accent2"/>
                </a:solidFill>
                <a:prstDash val="solid"/>
                <a:round/>
                <a:headEnd/>
                <a:tailEnd/>
              </a:ln>
            </p:spPr>
            <p:txBody>
              <a:bodyPr/>
              <a:lstStyle/>
              <a:p>
                <a:endParaRPr lang="ru-RU"/>
              </a:p>
            </p:txBody>
          </p:sp>
          <p:sp>
            <p:nvSpPr>
              <p:cNvPr id="669720" name="Freeform 24"/>
              <p:cNvSpPr>
                <a:spLocks/>
              </p:cNvSpPr>
              <p:nvPr/>
            </p:nvSpPr>
            <p:spPr bwMode="auto">
              <a:xfrm>
                <a:off x="645" y="471"/>
                <a:ext cx="246" cy="359"/>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669723" name="Group 27"/>
            <p:cNvGrpSpPr>
              <a:grpSpLocks/>
            </p:cNvGrpSpPr>
            <p:nvPr/>
          </p:nvGrpSpPr>
          <p:grpSpPr bwMode="auto">
            <a:xfrm flipH="1">
              <a:off x="5232" y="783"/>
              <a:ext cx="304" cy="445"/>
              <a:chOff x="1982" y="4470"/>
              <a:chExt cx="509" cy="747"/>
            </a:xfrm>
          </p:grpSpPr>
          <p:sp>
            <p:nvSpPr>
              <p:cNvPr id="669724" name="Freeform 28"/>
              <p:cNvSpPr>
                <a:spLocks/>
              </p:cNvSpPr>
              <p:nvPr/>
            </p:nvSpPr>
            <p:spPr bwMode="auto">
              <a:xfrm>
                <a:off x="1982" y="4470"/>
                <a:ext cx="509" cy="747"/>
              </a:xfrm>
              <a:custGeom>
                <a:avLst/>
                <a:gdLst>
                  <a:gd name="T0" fmla="*/ 221 w 1017"/>
                  <a:gd name="T1" fmla="*/ 277 h 747"/>
                  <a:gd name="T2" fmla="*/ 122 w 1017"/>
                  <a:gd name="T3" fmla="*/ 321 h 747"/>
                  <a:gd name="T4" fmla="*/ 83 w 1017"/>
                  <a:gd name="T5" fmla="*/ 348 h 747"/>
                  <a:gd name="T6" fmla="*/ 49 w 1017"/>
                  <a:gd name="T7" fmla="*/ 377 h 747"/>
                  <a:gd name="T8" fmla="*/ 26 w 1017"/>
                  <a:gd name="T9" fmla="*/ 408 h 747"/>
                  <a:gd name="T10" fmla="*/ 7 w 1017"/>
                  <a:gd name="T11" fmla="*/ 441 h 747"/>
                  <a:gd name="T12" fmla="*/ 0 w 1017"/>
                  <a:gd name="T13" fmla="*/ 476 h 747"/>
                  <a:gd name="T14" fmla="*/ 0 w 1017"/>
                  <a:gd name="T15" fmla="*/ 576 h 747"/>
                  <a:gd name="T16" fmla="*/ 5 w 1017"/>
                  <a:gd name="T17" fmla="*/ 595 h 747"/>
                  <a:gd name="T18" fmla="*/ 15 w 1017"/>
                  <a:gd name="T19" fmla="*/ 613 h 747"/>
                  <a:gd name="T20" fmla="*/ 34 w 1017"/>
                  <a:gd name="T21" fmla="*/ 630 h 747"/>
                  <a:gd name="T22" fmla="*/ 73 w 1017"/>
                  <a:gd name="T23" fmla="*/ 649 h 747"/>
                  <a:gd name="T24" fmla="*/ 109 w 1017"/>
                  <a:gd name="T25" fmla="*/ 651 h 747"/>
                  <a:gd name="T26" fmla="*/ 129 w 1017"/>
                  <a:gd name="T27" fmla="*/ 659 h 747"/>
                  <a:gd name="T28" fmla="*/ 150 w 1017"/>
                  <a:gd name="T29" fmla="*/ 676 h 747"/>
                  <a:gd name="T30" fmla="*/ 224 w 1017"/>
                  <a:gd name="T31" fmla="*/ 697 h 747"/>
                  <a:gd name="T32" fmla="*/ 348 w 1017"/>
                  <a:gd name="T33" fmla="*/ 722 h 747"/>
                  <a:gd name="T34" fmla="*/ 477 w 1017"/>
                  <a:gd name="T35" fmla="*/ 739 h 747"/>
                  <a:gd name="T36" fmla="*/ 610 w 1017"/>
                  <a:gd name="T37" fmla="*/ 747 h 747"/>
                  <a:gd name="T38" fmla="*/ 676 w 1017"/>
                  <a:gd name="T39" fmla="*/ 747 h 747"/>
                  <a:gd name="T40" fmla="*/ 761 w 1017"/>
                  <a:gd name="T41" fmla="*/ 741 h 747"/>
                  <a:gd name="T42" fmla="*/ 841 w 1017"/>
                  <a:gd name="T43" fmla="*/ 723 h 747"/>
                  <a:gd name="T44" fmla="*/ 873 w 1017"/>
                  <a:gd name="T45" fmla="*/ 732 h 747"/>
                  <a:gd name="T46" fmla="*/ 907 w 1017"/>
                  <a:gd name="T47" fmla="*/ 730 h 747"/>
                  <a:gd name="T48" fmla="*/ 973 w 1017"/>
                  <a:gd name="T49" fmla="*/ 703 h 747"/>
                  <a:gd name="T50" fmla="*/ 1017 w 1017"/>
                  <a:gd name="T51" fmla="*/ 667 h 747"/>
                  <a:gd name="T52" fmla="*/ 1017 w 1017"/>
                  <a:gd name="T53" fmla="*/ 506 h 747"/>
                  <a:gd name="T54" fmla="*/ 1014 w 1017"/>
                  <a:gd name="T55" fmla="*/ 469 h 747"/>
                  <a:gd name="T56" fmla="*/ 1000 w 1017"/>
                  <a:gd name="T57" fmla="*/ 433 h 747"/>
                  <a:gd name="T58" fmla="*/ 977 w 1017"/>
                  <a:gd name="T59" fmla="*/ 399 h 747"/>
                  <a:gd name="T60" fmla="*/ 944 w 1017"/>
                  <a:gd name="T61" fmla="*/ 369 h 747"/>
                  <a:gd name="T62" fmla="*/ 904 w 1017"/>
                  <a:gd name="T63" fmla="*/ 340 h 747"/>
                  <a:gd name="T64" fmla="*/ 856 w 1017"/>
                  <a:gd name="T65" fmla="*/ 315 h 747"/>
                  <a:gd name="T66" fmla="*/ 800 w 1017"/>
                  <a:gd name="T67" fmla="*/ 295 h 747"/>
                  <a:gd name="T68" fmla="*/ 739 w 1017"/>
                  <a:gd name="T69" fmla="*/ 278 h 747"/>
                  <a:gd name="T70" fmla="*/ 735 w 1017"/>
                  <a:gd name="T71" fmla="*/ 278 h 747"/>
                  <a:gd name="T72" fmla="*/ 774 w 1017"/>
                  <a:gd name="T73" fmla="*/ 253 h 747"/>
                  <a:gd name="T74" fmla="*/ 803 w 1017"/>
                  <a:gd name="T75" fmla="*/ 225 h 747"/>
                  <a:gd name="T76" fmla="*/ 819 w 1017"/>
                  <a:gd name="T77" fmla="*/ 194 h 747"/>
                  <a:gd name="T78" fmla="*/ 825 w 1017"/>
                  <a:gd name="T79" fmla="*/ 163 h 747"/>
                  <a:gd name="T80" fmla="*/ 819 w 1017"/>
                  <a:gd name="T81" fmla="*/ 132 h 747"/>
                  <a:gd name="T82" fmla="*/ 802 w 1017"/>
                  <a:gd name="T83" fmla="*/ 101 h 747"/>
                  <a:gd name="T84" fmla="*/ 774 w 1017"/>
                  <a:gd name="T85" fmla="*/ 73 h 747"/>
                  <a:gd name="T86" fmla="*/ 735 w 1017"/>
                  <a:gd name="T87" fmla="*/ 48 h 747"/>
                  <a:gd name="T88" fmla="*/ 688 w 1017"/>
                  <a:gd name="T89" fmla="*/ 27 h 747"/>
                  <a:gd name="T90" fmla="*/ 635 w 1017"/>
                  <a:gd name="T91" fmla="*/ 12 h 747"/>
                  <a:gd name="T92" fmla="*/ 579 w 1017"/>
                  <a:gd name="T93" fmla="*/ 3 h 747"/>
                  <a:gd name="T94" fmla="*/ 521 w 1017"/>
                  <a:gd name="T95" fmla="*/ 0 h 747"/>
                  <a:gd name="T96" fmla="*/ 464 w 1017"/>
                  <a:gd name="T97" fmla="*/ 4 h 747"/>
                  <a:gd name="T98" fmla="*/ 408 w 1017"/>
                  <a:gd name="T99" fmla="*/ 13 h 747"/>
                  <a:gd name="T100" fmla="*/ 355 w 1017"/>
                  <a:gd name="T101" fmla="*/ 27 h 747"/>
                  <a:gd name="T102" fmla="*/ 308 w 1017"/>
                  <a:gd name="T103" fmla="*/ 49 h 747"/>
                  <a:gd name="T104" fmla="*/ 272 w 1017"/>
                  <a:gd name="T105" fmla="*/ 71 h 747"/>
                  <a:gd name="T106" fmla="*/ 245 w 1017"/>
                  <a:gd name="T107" fmla="*/ 97 h 747"/>
                  <a:gd name="T108" fmla="*/ 228 w 1017"/>
                  <a:gd name="T109" fmla="*/ 124 h 747"/>
                  <a:gd name="T110" fmla="*/ 219 w 1017"/>
                  <a:gd name="T111" fmla="*/ 152 h 747"/>
                  <a:gd name="T112" fmla="*/ 221 w 1017"/>
                  <a:gd name="T113" fmla="*/ 180 h 747"/>
                  <a:gd name="T114" fmla="*/ 231 w 1017"/>
                  <a:gd name="T115" fmla="*/ 209 h 747"/>
                  <a:gd name="T116" fmla="*/ 250 w 1017"/>
                  <a:gd name="T117" fmla="*/ 236 h 747"/>
                  <a:gd name="T118" fmla="*/ 279 w 1017"/>
                  <a:gd name="T119" fmla="*/ 26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7" h="747">
                    <a:moveTo>
                      <a:pt x="279" y="260"/>
                    </a:moveTo>
                    <a:lnTo>
                      <a:pt x="221" y="277"/>
                    </a:lnTo>
                    <a:lnTo>
                      <a:pt x="168" y="297"/>
                    </a:lnTo>
                    <a:lnTo>
                      <a:pt x="122" y="321"/>
                    </a:lnTo>
                    <a:lnTo>
                      <a:pt x="102" y="333"/>
                    </a:lnTo>
                    <a:lnTo>
                      <a:pt x="83" y="348"/>
                    </a:lnTo>
                    <a:lnTo>
                      <a:pt x="65" y="361"/>
                    </a:lnTo>
                    <a:lnTo>
                      <a:pt x="49" y="377"/>
                    </a:lnTo>
                    <a:lnTo>
                      <a:pt x="36" y="391"/>
                    </a:lnTo>
                    <a:lnTo>
                      <a:pt x="26" y="408"/>
                    </a:lnTo>
                    <a:lnTo>
                      <a:pt x="15" y="424"/>
                    </a:lnTo>
                    <a:lnTo>
                      <a:pt x="7" y="441"/>
                    </a:lnTo>
                    <a:lnTo>
                      <a:pt x="2" y="459"/>
                    </a:lnTo>
                    <a:lnTo>
                      <a:pt x="0" y="476"/>
                    </a:lnTo>
                    <a:lnTo>
                      <a:pt x="0" y="476"/>
                    </a:lnTo>
                    <a:lnTo>
                      <a:pt x="0" y="576"/>
                    </a:lnTo>
                    <a:lnTo>
                      <a:pt x="2" y="586"/>
                    </a:lnTo>
                    <a:lnTo>
                      <a:pt x="5" y="595"/>
                    </a:lnTo>
                    <a:lnTo>
                      <a:pt x="9" y="604"/>
                    </a:lnTo>
                    <a:lnTo>
                      <a:pt x="15" y="613"/>
                    </a:lnTo>
                    <a:lnTo>
                      <a:pt x="24" y="622"/>
                    </a:lnTo>
                    <a:lnTo>
                      <a:pt x="34" y="630"/>
                    </a:lnTo>
                    <a:lnTo>
                      <a:pt x="60" y="644"/>
                    </a:lnTo>
                    <a:lnTo>
                      <a:pt x="73" y="649"/>
                    </a:lnTo>
                    <a:lnTo>
                      <a:pt x="90" y="651"/>
                    </a:lnTo>
                    <a:lnTo>
                      <a:pt x="109" y="651"/>
                    </a:lnTo>
                    <a:lnTo>
                      <a:pt x="126" y="649"/>
                    </a:lnTo>
                    <a:lnTo>
                      <a:pt x="129" y="659"/>
                    </a:lnTo>
                    <a:lnTo>
                      <a:pt x="138" y="668"/>
                    </a:lnTo>
                    <a:lnTo>
                      <a:pt x="150" y="676"/>
                    </a:lnTo>
                    <a:lnTo>
                      <a:pt x="163" y="682"/>
                    </a:lnTo>
                    <a:lnTo>
                      <a:pt x="224" y="697"/>
                    </a:lnTo>
                    <a:lnTo>
                      <a:pt x="285" y="711"/>
                    </a:lnTo>
                    <a:lnTo>
                      <a:pt x="348" y="722"/>
                    </a:lnTo>
                    <a:lnTo>
                      <a:pt x="413" y="731"/>
                    </a:lnTo>
                    <a:lnTo>
                      <a:pt x="477" y="739"/>
                    </a:lnTo>
                    <a:lnTo>
                      <a:pt x="544" y="743"/>
                    </a:lnTo>
                    <a:lnTo>
                      <a:pt x="610" y="747"/>
                    </a:lnTo>
                    <a:lnTo>
                      <a:pt x="676" y="747"/>
                    </a:lnTo>
                    <a:lnTo>
                      <a:pt x="676" y="747"/>
                    </a:lnTo>
                    <a:lnTo>
                      <a:pt x="718" y="746"/>
                    </a:lnTo>
                    <a:lnTo>
                      <a:pt x="761" y="741"/>
                    </a:lnTo>
                    <a:lnTo>
                      <a:pt x="802" y="733"/>
                    </a:lnTo>
                    <a:lnTo>
                      <a:pt x="841" y="723"/>
                    </a:lnTo>
                    <a:lnTo>
                      <a:pt x="856" y="729"/>
                    </a:lnTo>
                    <a:lnTo>
                      <a:pt x="873" y="732"/>
                    </a:lnTo>
                    <a:lnTo>
                      <a:pt x="890" y="732"/>
                    </a:lnTo>
                    <a:lnTo>
                      <a:pt x="907" y="730"/>
                    </a:lnTo>
                    <a:lnTo>
                      <a:pt x="943" y="718"/>
                    </a:lnTo>
                    <a:lnTo>
                      <a:pt x="973" y="703"/>
                    </a:lnTo>
                    <a:lnTo>
                      <a:pt x="999" y="686"/>
                    </a:lnTo>
                    <a:lnTo>
                      <a:pt x="1017" y="667"/>
                    </a:lnTo>
                    <a:lnTo>
                      <a:pt x="1017" y="667"/>
                    </a:lnTo>
                    <a:lnTo>
                      <a:pt x="1017" y="506"/>
                    </a:lnTo>
                    <a:lnTo>
                      <a:pt x="1017" y="487"/>
                    </a:lnTo>
                    <a:lnTo>
                      <a:pt x="1014" y="469"/>
                    </a:lnTo>
                    <a:lnTo>
                      <a:pt x="1009" y="451"/>
                    </a:lnTo>
                    <a:lnTo>
                      <a:pt x="1000" y="433"/>
                    </a:lnTo>
                    <a:lnTo>
                      <a:pt x="990" y="416"/>
                    </a:lnTo>
                    <a:lnTo>
                      <a:pt x="977" y="399"/>
                    </a:lnTo>
                    <a:lnTo>
                      <a:pt x="961" y="384"/>
                    </a:lnTo>
                    <a:lnTo>
                      <a:pt x="944" y="369"/>
                    </a:lnTo>
                    <a:lnTo>
                      <a:pt x="926" y="355"/>
                    </a:lnTo>
                    <a:lnTo>
                      <a:pt x="904" y="340"/>
                    </a:lnTo>
                    <a:lnTo>
                      <a:pt x="880" y="328"/>
                    </a:lnTo>
                    <a:lnTo>
                      <a:pt x="856" y="315"/>
                    </a:lnTo>
                    <a:lnTo>
                      <a:pt x="829" y="305"/>
                    </a:lnTo>
                    <a:lnTo>
                      <a:pt x="800" y="295"/>
                    </a:lnTo>
                    <a:lnTo>
                      <a:pt x="771" y="286"/>
                    </a:lnTo>
                    <a:lnTo>
                      <a:pt x="739" y="278"/>
                    </a:lnTo>
                    <a:lnTo>
                      <a:pt x="739" y="278"/>
                    </a:lnTo>
                    <a:lnTo>
                      <a:pt x="735" y="278"/>
                    </a:lnTo>
                    <a:lnTo>
                      <a:pt x="758" y="266"/>
                    </a:lnTo>
                    <a:lnTo>
                      <a:pt x="774" y="253"/>
                    </a:lnTo>
                    <a:lnTo>
                      <a:pt x="790" y="239"/>
                    </a:lnTo>
                    <a:lnTo>
                      <a:pt x="803" y="225"/>
                    </a:lnTo>
                    <a:lnTo>
                      <a:pt x="812" y="210"/>
                    </a:lnTo>
                    <a:lnTo>
                      <a:pt x="819" y="194"/>
                    </a:lnTo>
                    <a:lnTo>
                      <a:pt x="824" y="179"/>
                    </a:lnTo>
                    <a:lnTo>
                      <a:pt x="825" y="163"/>
                    </a:lnTo>
                    <a:lnTo>
                      <a:pt x="824" y="147"/>
                    </a:lnTo>
                    <a:lnTo>
                      <a:pt x="819" y="132"/>
                    </a:lnTo>
                    <a:lnTo>
                      <a:pt x="812" y="117"/>
                    </a:lnTo>
                    <a:lnTo>
                      <a:pt x="802" y="101"/>
                    </a:lnTo>
                    <a:lnTo>
                      <a:pt x="790" y="87"/>
                    </a:lnTo>
                    <a:lnTo>
                      <a:pt x="774" y="73"/>
                    </a:lnTo>
                    <a:lnTo>
                      <a:pt x="756" y="60"/>
                    </a:lnTo>
                    <a:lnTo>
                      <a:pt x="735" y="48"/>
                    </a:lnTo>
                    <a:lnTo>
                      <a:pt x="712" y="36"/>
                    </a:lnTo>
                    <a:lnTo>
                      <a:pt x="688" y="27"/>
                    </a:lnTo>
                    <a:lnTo>
                      <a:pt x="662" y="18"/>
                    </a:lnTo>
                    <a:lnTo>
                      <a:pt x="635" y="12"/>
                    </a:lnTo>
                    <a:lnTo>
                      <a:pt x="608" y="7"/>
                    </a:lnTo>
                    <a:lnTo>
                      <a:pt x="579" y="3"/>
                    </a:lnTo>
                    <a:lnTo>
                      <a:pt x="550" y="0"/>
                    </a:lnTo>
                    <a:lnTo>
                      <a:pt x="521" y="0"/>
                    </a:lnTo>
                    <a:lnTo>
                      <a:pt x="493" y="0"/>
                    </a:lnTo>
                    <a:lnTo>
                      <a:pt x="464" y="4"/>
                    </a:lnTo>
                    <a:lnTo>
                      <a:pt x="435" y="7"/>
                    </a:lnTo>
                    <a:lnTo>
                      <a:pt x="408" y="13"/>
                    </a:lnTo>
                    <a:lnTo>
                      <a:pt x="381" y="20"/>
                    </a:lnTo>
                    <a:lnTo>
                      <a:pt x="355" y="27"/>
                    </a:lnTo>
                    <a:lnTo>
                      <a:pt x="330" y="37"/>
                    </a:lnTo>
                    <a:lnTo>
                      <a:pt x="308" y="49"/>
                    </a:lnTo>
                    <a:lnTo>
                      <a:pt x="289" y="60"/>
                    </a:lnTo>
                    <a:lnTo>
                      <a:pt x="272" y="71"/>
                    </a:lnTo>
                    <a:lnTo>
                      <a:pt x="257" y="83"/>
                    </a:lnTo>
                    <a:lnTo>
                      <a:pt x="245" y="97"/>
                    </a:lnTo>
                    <a:lnTo>
                      <a:pt x="235" y="110"/>
                    </a:lnTo>
                    <a:lnTo>
                      <a:pt x="228" y="124"/>
                    </a:lnTo>
                    <a:lnTo>
                      <a:pt x="223" y="137"/>
                    </a:lnTo>
                    <a:lnTo>
                      <a:pt x="219" y="152"/>
                    </a:lnTo>
                    <a:lnTo>
                      <a:pt x="219" y="166"/>
                    </a:lnTo>
                    <a:lnTo>
                      <a:pt x="221" y="180"/>
                    </a:lnTo>
                    <a:lnTo>
                      <a:pt x="224" y="194"/>
                    </a:lnTo>
                    <a:lnTo>
                      <a:pt x="231" y="209"/>
                    </a:lnTo>
                    <a:lnTo>
                      <a:pt x="240" y="222"/>
                    </a:lnTo>
                    <a:lnTo>
                      <a:pt x="250" y="236"/>
                    </a:lnTo>
                    <a:lnTo>
                      <a:pt x="263" y="248"/>
                    </a:lnTo>
                    <a:lnTo>
                      <a:pt x="279" y="260"/>
                    </a:lnTo>
                    <a:lnTo>
                      <a:pt x="279" y="260"/>
                    </a:lnTo>
                  </a:path>
                </a:pathLst>
              </a:custGeom>
              <a:solidFill>
                <a:srgbClr val="D5FFEA"/>
              </a:solidFill>
              <a:ln w="28575" cmpd="sng">
                <a:solidFill>
                  <a:srgbClr val="336699"/>
                </a:solidFill>
                <a:prstDash val="solid"/>
                <a:round/>
                <a:headEnd/>
                <a:tailEnd/>
              </a:ln>
            </p:spPr>
            <p:txBody>
              <a:bodyPr/>
              <a:lstStyle/>
              <a:p>
                <a:endParaRPr lang="ru-RU"/>
              </a:p>
            </p:txBody>
          </p:sp>
          <p:sp>
            <p:nvSpPr>
              <p:cNvPr id="669725" name="Freeform 29"/>
              <p:cNvSpPr>
                <a:spLocks/>
              </p:cNvSpPr>
              <p:nvPr/>
            </p:nvSpPr>
            <p:spPr bwMode="auto">
              <a:xfrm>
                <a:off x="2039" y="4812"/>
                <a:ext cx="54" cy="308"/>
              </a:xfrm>
              <a:custGeom>
                <a:avLst/>
                <a:gdLst>
                  <a:gd name="T0" fmla="*/ 14 w 107"/>
                  <a:gd name="T1" fmla="*/ 308 h 308"/>
                  <a:gd name="T2" fmla="*/ 4 w 107"/>
                  <a:gd name="T3" fmla="*/ 268 h 308"/>
                  <a:gd name="T4" fmla="*/ 0 w 107"/>
                  <a:gd name="T5" fmla="*/ 229 h 308"/>
                  <a:gd name="T6" fmla="*/ 4 w 107"/>
                  <a:gd name="T7" fmla="*/ 188 h 308"/>
                  <a:gd name="T8" fmla="*/ 12 w 107"/>
                  <a:gd name="T9" fmla="*/ 150 h 308"/>
                  <a:gd name="T10" fmla="*/ 26 w 107"/>
                  <a:gd name="T11" fmla="*/ 111 h 308"/>
                  <a:gd name="T12" fmla="*/ 48 w 107"/>
                  <a:gd name="T13" fmla="*/ 73 h 308"/>
                  <a:gd name="T14" fmla="*/ 75 w 107"/>
                  <a:gd name="T15" fmla="*/ 36 h 308"/>
                  <a:gd name="T16" fmla="*/ 107 w 107"/>
                  <a:gd name="T1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08">
                    <a:moveTo>
                      <a:pt x="14" y="308"/>
                    </a:moveTo>
                    <a:lnTo>
                      <a:pt x="4" y="268"/>
                    </a:lnTo>
                    <a:lnTo>
                      <a:pt x="0" y="229"/>
                    </a:lnTo>
                    <a:lnTo>
                      <a:pt x="4" y="188"/>
                    </a:lnTo>
                    <a:lnTo>
                      <a:pt x="12" y="150"/>
                    </a:lnTo>
                    <a:lnTo>
                      <a:pt x="26" y="111"/>
                    </a:lnTo>
                    <a:lnTo>
                      <a:pt x="48" y="73"/>
                    </a:lnTo>
                    <a:lnTo>
                      <a:pt x="75" y="36"/>
                    </a:lnTo>
                    <a:lnTo>
                      <a:pt x="107" y="0"/>
                    </a:lnTo>
                  </a:path>
                </a:pathLst>
              </a:custGeom>
              <a:solidFill>
                <a:srgbClr val="D5FFEA"/>
              </a:solidFill>
              <a:ln w="28575" cmpd="sng">
                <a:solidFill>
                  <a:srgbClr val="336699"/>
                </a:solidFill>
                <a:prstDash val="solid"/>
                <a:round/>
                <a:headEnd/>
                <a:tailEnd/>
              </a:ln>
            </p:spPr>
            <p:txBody>
              <a:bodyPr/>
              <a:lstStyle/>
              <a:p>
                <a:endParaRPr lang="ru-RU"/>
              </a:p>
            </p:txBody>
          </p:sp>
          <p:sp>
            <p:nvSpPr>
              <p:cNvPr id="669726" name="Freeform 30"/>
              <p:cNvSpPr>
                <a:spLocks/>
              </p:cNvSpPr>
              <p:nvPr/>
            </p:nvSpPr>
            <p:spPr bwMode="auto">
              <a:xfrm>
                <a:off x="2381" y="4869"/>
                <a:ext cx="27" cy="326"/>
              </a:xfrm>
              <a:custGeom>
                <a:avLst/>
                <a:gdLst>
                  <a:gd name="T0" fmla="*/ 44 w 54"/>
                  <a:gd name="T1" fmla="*/ 326 h 326"/>
                  <a:gd name="T2" fmla="*/ 50 w 54"/>
                  <a:gd name="T3" fmla="*/ 286 h 326"/>
                  <a:gd name="T4" fmla="*/ 54 w 54"/>
                  <a:gd name="T5" fmla="*/ 244 h 326"/>
                  <a:gd name="T6" fmla="*/ 54 w 54"/>
                  <a:gd name="T7" fmla="*/ 203 h 326"/>
                  <a:gd name="T8" fmla="*/ 49 w 54"/>
                  <a:gd name="T9" fmla="*/ 163 h 326"/>
                  <a:gd name="T10" fmla="*/ 42 w 54"/>
                  <a:gd name="T11" fmla="*/ 121 h 326"/>
                  <a:gd name="T12" fmla="*/ 32 w 54"/>
                  <a:gd name="T13" fmla="*/ 81 h 326"/>
                  <a:gd name="T14" fmla="*/ 17 w 54"/>
                  <a:gd name="T15" fmla="*/ 40 h 326"/>
                  <a:gd name="T16" fmla="*/ 0 w 54"/>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6">
                    <a:moveTo>
                      <a:pt x="44" y="326"/>
                    </a:moveTo>
                    <a:lnTo>
                      <a:pt x="50" y="286"/>
                    </a:lnTo>
                    <a:lnTo>
                      <a:pt x="54" y="244"/>
                    </a:lnTo>
                    <a:lnTo>
                      <a:pt x="54" y="203"/>
                    </a:lnTo>
                    <a:lnTo>
                      <a:pt x="49" y="163"/>
                    </a:lnTo>
                    <a:lnTo>
                      <a:pt x="42" y="121"/>
                    </a:lnTo>
                    <a:lnTo>
                      <a:pt x="32" y="81"/>
                    </a:lnTo>
                    <a:lnTo>
                      <a:pt x="17" y="40"/>
                    </a:lnTo>
                    <a:lnTo>
                      <a:pt x="0" y="0"/>
                    </a:lnTo>
                  </a:path>
                </a:pathLst>
              </a:custGeom>
              <a:solidFill>
                <a:srgbClr val="D5FFEA"/>
              </a:solidFill>
              <a:ln w="28575" cmpd="sng">
                <a:solidFill>
                  <a:srgbClr val="336699"/>
                </a:solidFill>
                <a:prstDash val="solid"/>
                <a:round/>
                <a:headEnd/>
                <a:tailEnd/>
              </a:ln>
            </p:spPr>
            <p:txBody>
              <a:bodyPr/>
              <a:lstStyle/>
              <a:p>
                <a:endParaRPr lang="ru-RU"/>
              </a:p>
            </p:txBody>
          </p:sp>
          <p:sp>
            <p:nvSpPr>
              <p:cNvPr id="669727" name="Freeform 31"/>
              <p:cNvSpPr>
                <a:spLocks/>
              </p:cNvSpPr>
              <p:nvPr/>
            </p:nvSpPr>
            <p:spPr bwMode="auto">
              <a:xfrm>
                <a:off x="2105" y="4701"/>
                <a:ext cx="264" cy="87"/>
              </a:xfrm>
              <a:custGeom>
                <a:avLst/>
                <a:gdLst>
                  <a:gd name="T0" fmla="*/ 0 w 457"/>
                  <a:gd name="T1" fmla="*/ 0 h 65"/>
                  <a:gd name="T2" fmla="*/ 19 w 457"/>
                  <a:gd name="T3" fmla="*/ 12 h 65"/>
                  <a:gd name="T4" fmla="*/ 41 w 457"/>
                  <a:gd name="T5" fmla="*/ 25 h 65"/>
                  <a:gd name="T6" fmla="*/ 65 w 457"/>
                  <a:gd name="T7" fmla="*/ 35 h 65"/>
                  <a:gd name="T8" fmla="*/ 90 w 457"/>
                  <a:gd name="T9" fmla="*/ 44 h 65"/>
                  <a:gd name="T10" fmla="*/ 116 w 457"/>
                  <a:gd name="T11" fmla="*/ 51 h 65"/>
                  <a:gd name="T12" fmla="*/ 143 w 457"/>
                  <a:gd name="T13" fmla="*/ 56 h 65"/>
                  <a:gd name="T14" fmla="*/ 170 w 457"/>
                  <a:gd name="T15" fmla="*/ 61 h 65"/>
                  <a:gd name="T16" fmla="*/ 199 w 457"/>
                  <a:gd name="T17" fmla="*/ 64 h 65"/>
                  <a:gd name="T18" fmla="*/ 228 w 457"/>
                  <a:gd name="T19" fmla="*/ 65 h 65"/>
                  <a:gd name="T20" fmla="*/ 257 w 457"/>
                  <a:gd name="T21" fmla="*/ 65 h 65"/>
                  <a:gd name="T22" fmla="*/ 287 w 457"/>
                  <a:gd name="T23" fmla="*/ 64 h 65"/>
                  <a:gd name="T24" fmla="*/ 316 w 457"/>
                  <a:gd name="T25" fmla="*/ 61 h 65"/>
                  <a:gd name="T26" fmla="*/ 343 w 457"/>
                  <a:gd name="T27" fmla="*/ 56 h 65"/>
                  <a:gd name="T28" fmla="*/ 372 w 457"/>
                  <a:gd name="T29" fmla="*/ 49 h 65"/>
                  <a:gd name="T30" fmla="*/ 399 w 457"/>
                  <a:gd name="T31" fmla="*/ 43 h 65"/>
                  <a:gd name="T32" fmla="*/ 425 w 457"/>
                  <a:gd name="T33" fmla="*/ 33 h 65"/>
                  <a:gd name="T34" fmla="*/ 457 w 457"/>
                  <a:gd name="T35"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65">
                    <a:moveTo>
                      <a:pt x="0" y="0"/>
                    </a:moveTo>
                    <a:lnTo>
                      <a:pt x="19" y="12"/>
                    </a:lnTo>
                    <a:lnTo>
                      <a:pt x="41" y="25"/>
                    </a:lnTo>
                    <a:lnTo>
                      <a:pt x="65" y="35"/>
                    </a:lnTo>
                    <a:lnTo>
                      <a:pt x="90" y="44"/>
                    </a:lnTo>
                    <a:lnTo>
                      <a:pt x="116" y="51"/>
                    </a:lnTo>
                    <a:lnTo>
                      <a:pt x="143" y="56"/>
                    </a:lnTo>
                    <a:lnTo>
                      <a:pt x="170" y="61"/>
                    </a:lnTo>
                    <a:lnTo>
                      <a:pt x="199" y="64"/>
                    </a:lnTo>
                    <a:lnTo>
                      <a:pt x="228" y="65"/>
                    </a:lnTo>
                    <a:lnTo>
                      <a:pt x="257" y="65"/>
                    </a:lnTo>
                    <a:lnTo>
                      <a:pt x="287" y="64"/>
                    </a:lnTo>
                    <a:lnTo>
                      <a:pt x="316" y="61"/>
                    </a:lnTo>
                    <a:lnTo>
                      <a:pt x="343" y="56"/>
                    </a:lnTo>
                    <a:lnTo>
                      <a:pt x="372" y="49"/>
                    </a:lnTo>
                    <a:lnTo>
                      <a:pt x="399" y="43"/>
                    </a:lnTo>
                    <a:lnTo>
                      <a:pt x="425" y="33"/>
                    </a:lnTo>
                    <a:lnTo>
                      <a:pt x="457" y="18"/>
                    </a:lnTo>
                  </a:path>
                </a:pathLst>
              </a:custGeom>
              <a:solidFill>
                <a:srgbClr val="D5FFEA"/>
              </a:solidFill>
              <a:ln w="28575" cmpd="sng">
                <a:solidFill>
                  <a:srgbClr val="336699"/>
                </a:solidFill>
                <a:prstDash val="solid"/>
                <a:round/>
                <a:headEnd/>
                <a:tailEnd/>
              </a:ln>
            </p:spPr>
            <p:txBody>
              <a:bodyPr/>
              <a:lstStyle/>
              <a:p>
                <a:endParaRPr lang="ru-RU"/>
              </a:p>
            </p:txBody>
          </p:sp>
        </p:grpSp>
        <p:sp>
          <p:nvSpPr>
            <p:cNvPr id="669738" name="Text Box 42"/>
            <p:cNvSpPr txBox="1">
              <a:spLocks noChangeArrowheads="1"/>
            </p:cNvSpPr>
            <p:nvPr/>
          </p:nvSpPr>
          <p:spPr bwMode="auto">
            <a:xfrm>
              <a:off x="2086" y="743"/>
              <a:ext cx="680" cy="374"/>
            </a:xfrm>
            <a:prstGeom prst="rect">
              <a:avLst/>
            </a:prstGeom>
            <a:solidFill>
              <a:srgbClr val="FFFF99"/>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Файлы</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почтовых</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сообщений</a:t>
              </a:r>
              <a:endParaRPr lang="ru-RU" altLang="ru-RU" sz="1400">
                <a:solidFill>
                  <a:schemeClr val="accent2"/>
                </a:solidFill>
                <a:effectLst>
                  <a:outerShdw blurRad="38100" dist="38100" dir="2700000" algn="tl">
                    <a:srgbClr val="000000"/>
                  </a:outerShdw>
                </a:effectLst>
              </a:endParaRPr>
            </a:p>
          </p:txBody>
        </p:sp>
        <p:sp>
          <p:nvSpPr>
            <p:cNvPr id="669740" name="Text Box 44"/>
            <p:cNvSpPr txBox="1">
              <a:spLocks noChangeArrowheads="1"/>
            </p:cNvSpPr>
            <p:nvPr/>
          </p:nvSpPr>
          <p:spPr bwMode="auto">
            <a:xfrm>
              <a:off x="1151" y="1428"/>
              <a:ext cx="680" cy="373"/>
            </a:xfrm>
            <a:prstGeom prst="rect">
              <a:avLst/>
            </a:prstGeom>
            <a:solidFill>
              <a:schemeClr val="accent1"/>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70000"/>
                </a:lnSpc>
              </a:pPr>
              <a:r>
                <a:rPr lang="ru-RU" altLang="zh-CN" sz="1600">
                  <a:solidFill>
                    <a:schemeClr val="accent2"/>
                  </a:solidFill>
                  <a:effectLst>
                    <a:outerShdw blurRad="38100" dist="38100" dir="2700000" algn="tl">
                      <a:srgbClr val="000000"/>
                    </a:outerShdw>
                  </a:effectLst>
                  <a:latin typeface="Arial Narrow" panose="020B0606020202030204" pitchFamily="34" charset="0"/>
                </a:rPr>
                <a:t>Файлы</a:t>
              </a:r>
            </a:p>
            <a:p>
              <a:pPr>
                <a:lnSpc>
                  <a:spcPct val="70000"/>
                </a:lnSpc>
              </a:pPr>
              <a:r>
                <a:rPr lang="ru-RU" altLang="zh-CN" sz="1600">
                  <a:solidFill>
                    <a:schemeClr val="accent2"/>
                  </a:solidFill>
                  <a:effectLst>
                    <a:outerShdw blurRad="38100" dist="38100" dir="2700000" algn="tl">
                      <a:srgbClr val="000000"/>
                    </a:outerShdw>
                  </a:effectLst>
                  <a:latin typeface="Arial Narrow" panose="020B0606020202030204" pitchFamily="34" charset="0"/>
                </a:rPr>
                <a:t>местной</a:t>
              </a:r>
            </a:p>
            <a:p>
              <a:pPr>
                <a:lnSpc>
                  <a:spcPct val="70000"/>
                </a:lnSpc>
              </a:pPr>
              <a:r>
                <a:rPr lang="ru-RU" altLang="ru-RU" sz="1600">
                  <a:solidFill>
                    <a:schemeClr val="accent2"/>
                  </a:solidFill>
                  <a:effectLst>
                    <a:outerShdw blurRad="38100" dist="38100" dir="2700000" algn="tl">
                      <a:srgbClr val="000000"/>
                    </a:outerShdw>
                  </a:effectLst>
                </a:rPr>
                <a:t>почты</a:t>
              </a:r>
            </a:p>
          </p:txBody>
        </p:sp>
        <p:sp>
          <p:nvSpPr>
            <p:cNvPr id="669741" name="Text Box 45"/>
            <p:cNvSpPr txBox="1">
              <a:spLocks noChangeArrowheads="1"/>
            </p:cNvSpPr>
            <p:nvPr/>
          </p:nvSpPr>
          <p:spPr bwMode="auto">
            <a:xfrm>
              <a:off x="2070" y="1428"/>
              <a:ext cx="680" cy="373"/>
            </a:xfrm>
            <a:prstGeom prst="rect">
              <a:avLst/>
            </a:prstGeom>
            <a:solidFill>
              <a:srgbClr val="FFCCCC"/>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Программа</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отправки</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почты</a:t>
              </a:r>
              <a:endParaRPr lang="ru-RU" altLang="ru-RU" sz="1400">
                <a:solidFill>
                  <a:schemeClr val="accent2"/>
                </a:solidFill>
                <a:effectLst>
                  <a:outerShdw blurRad="38100" dist="38100" dir="2700000" algn="tl">
                    <a:srgbClr val="000000"/>
                  </a:outerShdw>
                </a:effectLst>
              </a:endParaRPr>
            </a:p>
          </p:txBody>
        </p:sp>
        <p:sp>
          <p:nvSpPr>
            <p:cNvPr id="669742" name="Text Box 46"/>
            <p:cNvSpPr txBox="1">
              <a:spLocks noChangeArrowheads="1"/>
            </p:cNvSpPr>
            <p:nvPr/>
          </p:nvSpPr>
          <p:spPr bwMode="auto">
            <a:xfrm>
              <a:off x="233" y="1428"/>
              <a:ext cx="680" cy="373"/>
            </a:xfrm>
            <a:prstGeom prst="rect">
              <a:avLst/>
            </a:prstGeom>
            <a:solidFill>
              <a:srgbClr val="CCECFF"/>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Программа</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просмотра</a:t>
              </a:r>
            </a:p>
            <a:p>
              <a:pPr>
                <a:lnSpc>
                  <a:spcPct val="80000"/>
                </a:lnSpc>
              </a:pPr>
              <a:r>
                <a:rPr lang="ru-RU" altLang="ru-RU" sz="1400">
                  <a:solidFill>
                    <a:schemeClr val="accent2"/>
                  </a:solidFill>
                  <a:effectLst>
                    <a:outerShdw blurRad="38100" dist="38100" dir="2700000" algn="tl">
                      <a:srgbClr val="000000"/>
                    </a:outerShdw>
                  </a:effectLst>
                </a:rPr>
                <a:t>почты</a:t>
              </a:r>
            </a:p>
          </p:txBody>
        </p:sp>
        <p:sp>
          <p:nvSpPr>
            <p:cNvPr id="669750" name="Text Box 54"/>
            <p:cNvSpPr txBox="1">
              <a:spLocks noChangeArrowheads="1"/>
            </p:cNvSpPr>
            <p:nvPr/>
          </p:nvSpPr>
          <p:spPr bwMode="auto">
            <a:xfrm>
              <a:off x="3334" y="3011"/>
              <a:ext cx="737" cy="28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600" b="1">
                  <a:solidFill>
                    <a:srgbClr val="336600"/>
                  </a:solidFill>
                  <a:latin typeface="Tahoma" panose="020B0604030504040204" pitchFamily="34" charset="0"/>
                  <a:cs typeface="Tahoma" panose="020B0604030504040204" pitchFamily="34" charset="0"/>
                </a:rPr>
                <a:t>Почтовый сервер</a:t>
              </a:r>
              <a:endParaRPr lang="ru-RU" altLang="ru-RU" sz="1600">
                <a:solidFill>
                  <a:srgbClr val="336600"/>
                </a:solidFill>
                <a:latin typeface="Tahoma" panose="020B0604030504040204" pitchFamily="34" charset="0"/>
                <a:cs typeface="Tahoma" panose="020B0604030504040204" pitchFamily="34" charset="0"/>
              </a:endParaRPr>
            </a:p>
          </p:txBody>
        </p:sp>
        <p:grpSp>
          <p:nvGrpSpPr>
            <p:cNvPr id="669752" name="Group 56"/>
            <p:cNvGrpSpPr>
              <a:grpSpLocks/>
            </p:cNvGrpSpPr>
            <p:nvPr/>
          </p:nvGrpSpPr>
          <p:grpSpPr bwMode="auto">
            <a:xfrm>
              <a:off x="2682" y="2208"/>
              <a:ext cx="408" cy="475"/>
              <a:chOff x="2357" y="8585"/>
              <a:chExt cx="1016" cy="1275"/>
            </a:xfrm>
          </p:grpSpPr>
          <p:sp>
            <p:nvSpPr>
              <p:cNvPr id="669753" name="Line 57"/>
              <p:cNvSpPr>
                <a:spLocks noChangeShapeType="1"/>
              </p:cNvSpPr>
              <p:nvPr/>
            </p:nvSpPr>
            <p:spPr bwMode="auto">
              <a:xfrm>
                <a:off x="2780" y="8983"/>
                <a:ext cx="170" cy="1"/>
              </a:xfrm>
              <a:prstGeom prst="line">
                <a:avLst/>
              </a:prstGeom>
              <a:noFill/>
              <a:ln w="19050">
                <a:solidFill>
                  <a:srgbClr val="336699"/>
                </a:solidFill>
                <a:round/>
                <a:headEnd/>
                <a:tailEnd/>
              </a:ln>
            </p:spPr>
            <p:txBody>
              <a:bodyPr/>
              <a:lstStyle/>
              <a:p>
                <a:endParaRPr lang="ru-RU"/>
              </a:p>
            </p:txBody>
          </p:sp>
          <p:grpSp>
            <p:nvGrpSpPr>
              <p:cNvPr id="669754" name="Group 58"/>
              <p:cNvGrpSpPr>
                <a:grpSpLocks/>
              </p:cNvGrpSpPr>
              <p:nvPr/>
            </p:nvGrpSpPr>
            <p:grpSpPr bwMode="auto">
              <a:xfrm>
                <a:off x="2357" y="8585"/>
                <a:ext cx="1016" cy="1275"/>
                <a:chOff x="2357" y="8585"/>
                <a:chExt cx="1016" cy="1275"/>
              </a:xfrm>
            </p:grpSpPr>
            <p:sp>
              <p:nvSpPr>
                <p:cNvPr id="669755" name="Rectangle 59"/>
                <p:cNvSpPr>
                  <a:spLocks noChangeArrowheads="1"/>
                </p:cNvSpPr>
                <p:nvPr/>
              </p:nvSpPr>
              <p:spPr bwMode="auto">
                <a:xfrm>
                  <a:off x="2702" y="8665"/>
                  <a:ext cx="326" cy="106"/>
                </a:xfrm>
                <a:prstGeom prst="rect">
                  <a:avLst/>
                </a:prstGeom>
                <a:solidFill>
                  <a:srgbClr val="CCECFF"/>
                </a:solidFill>
                <a:ln w="19050">
                  <a:solidFill>
                    <a:srgbClr val="336699"/>
                  </a:solidFill>
                  <a:miter lim="800000"/>
                  <a:headEnd/>
                  <a:tailEnd/>
                </a:ln>
              </p:spPr>
              <p:txBody>
                <a:bodyPr/>
                <a:lstStyle/>
                <a:p>
                  <a:endParaRPr lang="ru-RU"/>
                </a:p>
              </p:txBody>
            </p:sp>
            <p:sp>
              <p:nvSpPr>
                <p:cNvPr id="669756" name="Rectangle 60"/>
                <p:cNvSpPr>
                  <a:spLocks noChangeArrowheads="1"/>
                </p:cNvSpPr>
                <p:nvPr/>
              </p:nvSpPr>
              <p:spPr bwMode="auto">
                <a:xfrm>
                  <a:off x="2702" y="9064"/>
                  <a:ext cx="326" cy="105"/>
                </a:xfrm>
                <a:prstGeom prst="rect">
                  <a:avLst/>
                </a:prstGeom>
                <a:solidFill>
                  <a:srgbClr val="CCECFF"/>
                </a:solidFill>
                <a:ln w="19050">
                  <a:solidFill>
                    <a:srgbClr val="336699"/>
                  </a:solidFill>
                  <a:miter lim="800000"/>
                  <a:headEnd/>
                  <a:tailEnd/>
                </a:ln>
              </p:spPr>
              <p:txBody>
                <a:bodyPr/>
                <a:lstStyle/>
                <a:p>
                  <a:endParaRPr lang="ru-RU"/>
                </a:p>
              </p:txBody>
            </p:sp>
            <p:grpSp>
              <p:nvGrpSpPr>
                <p:cNvPr id="669757" name="Group 61"/>
                <p:cNvGrpSpPr>
                  <a:grpSpLocks/>
                </p:cNvGrpSpPr>
                <p:nvPr/>
              </p:nvGrpSpPr>
              <p:grpSpPr bwMode="auto">
                <a:xfrm>
                  <a:off x="2357" y="8585"/>
                  <a:ext cx="1016" cy="1275"/>
                  <a:chOff x="2357" y="8585"/>
                  <a:chExt cx="1016" cy="1275"/>
                </a:xfrm>
              </p:grpSpPr>
              <p:sp>
                <p:nvSpPr>
                  <p:cNvPr id="669758" name="Rectangle 62"/>
                  <p:cNvSpPr>
                    <a:spLocks noChangeArrowheads="1"/>
                  </p:cNvSpPr>
                  <p:nvPr/>
                </p:nvSpPr>
                <p:spPr bwMode="auto">
                  <a:xfrm>
                    <a:off x="2675" y="8646"/>
                    <a:ext cx="380" cy="736"/>
                  </a:xfrm>
                  <a:prstGeom prst="rect">
                    <a:avLst/>
                  </a:prstGeom>
                  <a:solidFill>
                    <a:srgbClr val="CCECFF"/>
                  </a:solidFill>
                  <a:ln w="19050">
                    <a:solidFill>
                      <a:srgbClr val="336699"/>
                    </a:solidFill>
                    <a:miter lim="800000"/>
                    <a:headEnd/>
                    <a:tailEnd/>
                  </a:ln>
                </p:spPr>
                <p:txBody>
                  <a:bodyPr/>
                  <a:lstStyle/>
                  <a:p>
                    <a:endParaRPr lang="ru-RU"/>
                  </a:p>
                </p:txBody>
              </p:sp>
              <p:sp>
                <p:nvSpPr>
                  <p:cNvPr id="669759" name="Freeform 63"/>
                  <p:cNvSpPr>
                    <a:spLocks/>
                  </p:cNvSpPr>
                  <p:nvPr/>
                </p:nvSpPr>
                <p:spPr bwMode="auto">
                  <a:xfrm>
                    <a:off x="2357" y="8585"/>
                    <a:ext cx="1016" cy="1275"/>
                  </a:xfrm>
                  <a:custGeom>
                    <a:avLst/>
                    <a:gdLst>
                      <a:gd name="T0" fmla="*/ 0 w 3896"/>
                      <a:gd name="T1" fmla="*/ 4873 h 4873"/>
                      <a:gd name="T2" fmla="*/ 0 w 3896"/>
                      <a:gd name="T3" fmla="*/ 4721 h 4873"/>
                      <a:gd name="T4" fmla="*/ 974 w 3896"/>
                      <a:gd name="T5" fmla="*/ 4417 h 4873"/>
                      <a:gd name="T6" fmla="*/ 974 w 3896"/>
                      <a:gd name="T7" fmla="*/ 0 h 4873"/>
                      <a:gd name="T8" fmla="*/ 2922 w 3896"/>
                      <a:gd name="T9" fmla="*/ 0 h 4873"/>
                      <a:gd name="T10" fmla="*/ 2922 w 3896"/>
                      <a:gd name="T11" fmla="*/ 4417 h 4873"/>
                      <a:gd name="T12" fmla="*/ 3896 w 3896"/>
                      <a:gd name="T13" fmla="*/ 4721 h 4873"/>
                      <a:gd name="T14" fmla="*/ 3896 w 3896"/>
                      <a:gd name="T15" fmla="*/ 4873 h 4873"/>
                      <a:gd name="T16" fmla="*/ 0 w 3896"/>
                      <a:gd name="T17" fmla="*/ 4873 h 4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96" h="4873">
                        <a:moveTo>
                          <a:pt x="0" y="4873"/>
                        </a:moveTo>
                        <a:lnTo>
                          <a:pt x="0" y="4721"/>
                        </a:lnTo>
                        <a:lnTo>
                          <a:pt x="974" y="4417"/>
                        </a:lnTo>
                        <a:lnTo>
                          <a:pt x="974" y="0"/>
                        </a:lnTo>
                        <a:lnTo>
                          <a:pt x="2922" y="0"/>
                        </a:lnTo>
                        <a:lnTo>
                          <a:pt x="2922" y="4417"/>
                        </a:lnTo>
                        <a:lnTo>
                          <a:pt x="3896" y="4721"/>
                        </a:lnTo>
                        <a:lnTo>
                          <a:pt x="3896" y="4873"/>
                        </a:lnTo>
                        <a:lnTo>
                          <a:pt x="0" y="4873"/>
                        </a:lnTo>
                      </a:path>
                    </a:pathLst>
                  </a:custGeom>
                  <a:solidFill>
                    <a:srgbClr val="CCECFF"/>
                  </a:solidFill>
                  <a:ln w="28575" cmpd="sng">
                    <a:solidFill>
                      <a:srgbClr val="336699"/>
                    </a:solidFill>
                    <a:prstDash val="solid"/>
                    <a:round/>
                    <a:headEnd/>
                    <a:tailEnd/>
                  </a:ln>
                </p:spPr>
                <p:txBody>
                  <a:bodyPr/>
                  <a:lstStyle/>
                  <a:p>
                    <a:endParaRPr lang="ru-RU"/>
                  </a:p>
                </p:txBody>
              </p:sp>
              <p:sp>
                <p:nvSpPr>
                  <p:cNvPr id="669760" name="Line 64"/>
                  <p:cNvSpPr>
                    <a:spLocks noChangeShapeType="1"/>
                  </p:cNvSpPr>
                  <p:nvPr/>
                </p:nvSpPr>
                <p:spPr bwMode="auto">
                  <a:xfrm>
                    <a:off x="2610" y="9741"/>
                    <a:ext cx="1" cy="119"/>
                  </a:xfrm>
                  <a:prstGeom prst="line">
                    <a:avLst/>
                  </a:prstGeom>
                  <a:noFill/>
                  <a:ln w="19050">
                    <a:solidFill>
                      <a:srgbClr val="336699"/>
                    </a:solidFill>
                    <a:round/>
                    <a:headEnd/>
                    <a:tailEnd/>
                  </a:ln>
                </p:spPr>
                <p:txBody>
                  <a:bodyPr/>
                  <a:lstStyle/>
                  <a:p>
                    <a:endParaRPr lang="ru-RU"/>
                  </a:p>
                </p:txBody>
              </p:sp>
              <p:sp>
                <p:nvSpPr>
                  <p:cNvPr id="669761" name="Line 65"/>
                  <p:cNvSpPr>
                    <a:spLocks noChangeShapeType="1"/>
                  </p:cNvSpPr>
                  <p:nvPr/>
                </p:nvSpPr>
                <p:spPr bwMode="auto">
                  <a:xfrm>
                    <a:off x="3120" y="9741"/>
                    <a:ext cx="0" cy="119"/>
                  </a:xfrm>
                  <a:prstGeom prst="line">
                    <a:avLst/>
                  </a:prstGeom>
                  <a:noFill/>
                  <a:ln w="19050">
                    <a:solidFill>
                      <a:srgbClr val="336699"/>
                    </a:solidFill>
                    <a:round/>
                    <a:headEnd/>
                    <a:tailEnd/>
                  </a:ln>
                </p:spPr>
                <p:txBody>
                  <a:bodyPr/>
                  <a:lstStyle/>
                  <a:p>
                    <a:endParaRPr lang="ru-RU"/>
                  </a:p>
                </p:txBody>
              </p:sp>
              <p:sp>
                <p:nvSpPr>
                  <p:cNvPr id="669762" name="Line 66"/>
                  <p:cNvSpPr>
                    <a:spLocks noChangeShapeType="1"/>
                  </p:cNvSpPr>
                  <p:nvPr/>
                </p:nvSpPr>
                <p:spPr bwMode="auto">
                  <a:xfrm>
                    <a:off x="2752" y="8851"/>
                    <a:ext cx="226" cy="1"/>
                  </a:xfrm>
                  <a:prstGeom prst="line">
                    <a:avLst/>
                  </a:prstGeom>
                  <a:noFill/>
                  <a:ln w="19050">
                    <a:solidFill>
                      <a:srgbClr val="336699"/>
                    </a:solidFill>
                    <a:round/>
                    <a:headEnd/>
                    <a:tailEnd/>
                  </a:ln>
                </p:spPr>
                <p:txBody>
                  <a:bodyPr/>
                  <a:lstStyle/>
                  <a:p>
                    <a:endParaRPr lang="ru-RU"/>
                  </a:p>
                </p:txBody>
              </p:sp>
              <p:sp>
                <p:nvSpPr>
                  <p:cNvPr id="669763" name="Rectangle 67"/>
                  <p:cNvSpPr>
                    <a:spLocks noChangeArrowheads="1"/>
                  </p:cNvSpPr>
                  <p:nvPr/>
                </p:nvSpPr>
                <p:spPr bwMode="auto">
                  <a:xfrm>
                    <a:off x="2823" y="8971"/>
                    <a:ext cx="84" cy="26"/>
                  </a:xfrm>
                  <a:prstGeom prst="rect">
                    <a:avLst/>
                  </a:prstGeom>
                  <a:solidFill>
                    <a:srgbClr val="CCECFF"/>
                  </a:solidFill>
                  <a:ln w="19050">
                    <a:solidFill>
                      <a:srgbClr val="336699"/>
                    </a:solidFill>
                    <a:miter lim="800000"/>
                    <a:headEnd/>
                    <a:tailEnd/>
                  </a:ln>
                </p:spPr>
                <p:txBody>
                  <a:bodyPr/>
                  <a:lstStyle/>
                  <a:p>
                    <a:endParaRPr lang="ru-RU"/>
                  </a:p>
                </p:txBody>
              </p:sp>
              <p:sp>
                <p:nvSpPr>
                  <p:cNvPr id="669764" name="Freeform 68"/>
                  <p:cNvSpPr>
                    <a:spLocks noEditPoints="1"/>
                  </p:cNvSpPr>
                  <p:nvPr/>
                </p:nvSpPr>
                <p:spPr bwMode="auto">
                  <a:xfrm>
                    <a:off x="2653" y="9435"/>
                    <a:ext cx="424" cy="345"/>
                  </a:xfrm>
                  <a:custGeom>
                    <a:avLst/>
                    <a:gdLst>
                      <a:gd name="T0" fmla="*/ 125 w 1624"/>
                      <a:gd name="T1" fmla="*/ 813 h 1319"/>
                      <a:gd name="T2" fmla="*/ 0 w 1624"/>
                      <a:gd name="T3" fmla="*/ 0 h 1319"/>
                      <a:gd name="T4" fmla="*/ 250 w 1624"/>
                      <a:gd name="T5" fmla="*/ 813 h 1319"/>
                      <a:gd name="T6" fmla="*/ 375 w 1624"/>
                      <a:gd name="T7" fmla="*/ 0 h 1319"/>
                      <a:gd name="T8" fmla="*/ 250 w 1624"/>
                      <a:gd name="T9" fmla="*/ 813 h 1319"/>
                      <a:gd name="T10" fmla="*/ 625 w 1624"/>
                      <a:gd name="T11" fmla="*/ 813 h 1319"/>
                      <a:gd name="T12" fmla="*/ 500 w 1624"/>
                      <a:gd name="T13" fmla="*/ 0 h 1319"/>
                      <a:gd name="T14" fmla="*/ 750 w 1624"/>
                      <a:gd name="T15" fmla="*/ 813 h 1319"/>
                      <a:gd name="T16" fmla="*/ 874 w 1624"/>
                      <a:gd name="T17" fmla="*/ 0 h 1319"/>
                      <a:gd name="T18" fmla="*/ 750 w 1624"/>
                      <a:gd name="T19" fmla="*/ 813 h 1319"/>
                      <a:gd name="T20" fmla="*/ 1124 w 1624"/>
                      <a:gd name="T21" fmla="*/ 813 h 1319"/>
                      <a:gd name="T22" fmla="*/ 999 w 1624"/>
                      <a:gd name="T23" fmla="*/ 0 h 1319"/>
                      <a:gd name="T24" fmla="*/ 1249 w 1624"/>
                      <a:gd name="T25" fmla="*/ 813 h 1319"/>
                      <a:gd name="T26" fmla="*/ 1374 w 1624"/>
                      <a:gd name="T27" fmla="*/ 0 h 1319"/>
                      <a:gd name="T28" fmla="*/ 1249 w 1624"/>
                      <a:gd name="T29" fmla="*/ 813 h 1319"/>
                      <a:gd name="T30" fmla="*/ 1624 w 1624"/>
                      <a:gd name="T31" fmla="*/ 813 h 1319"/>
                      <a:gd name="T32" fmla="*/ 1499 w 1624"/>
                      <a:gd name="T33" fmla="*/ 0 h 1319"/>
                      <a:gd name="T34" fmla="*/ 1499 w 1624"/>
                      <a:gd name="T35" fmla="*/ 1319 h 1319"/>
                      <a:gd name="T36" fmla="*/ 1624 w 1624"/>
                      <a:gd name="T37" fmla="*/ 915 h 1319"/>
                      <a:gd name="T38" fmla="*/ 1499 w 1624"/>
                      <a:gd name="T39" fmla="*/ 1319 h 1319"/>
                      <a:gd name="T40" fmla="*/ 1374 w 1624"/>
                      <a:gd name="T41" fmla="*/ 1319 h 1319"/>
                      <a:gd name="T42" fmla="*/ 1249 w 1624"/>
                      <a:gd name="T43" fmla="*/ 915 h 1319"/>
                      <a:gd name="T44" fmla="*/ 999 w 1624"/>
                      <a:gd name="T45" fmla="*/ 1319 h 1319"/>
                      <a:gd name="T46" fmla="*/ 1124 w 1624"/>
                      <a:gd name="T47" fmla="*/ 915 h 1319"/>
                      <a:gd name="T48" fmla="*/ 999 w 1624"/>
                      <a:gd name="T49" fmla="*/ 1319 h 1319"/>
                      <a:gd name="T50" fmla="*/ 874 w 1624"/>
                      <a:gd name="T51" fmla="*/ 1319 h 1319"/>
                      <a:gd name="T52" fmla="*/ 750 w 1624"/>
                      <a:gd name="T53" fmla="*/ 915 h 1319"/>
                      <a:gd name="T54" fmla="*/ 500 w 1624"/>
                      <a:gd name="T55" fmla="*/ 1319 h 1319"/>
                      <a:gd name="T56" fmla="*/ 625 w 1624"/>
                      <a:gd name="T57" fmla="*/ 915 h 1319"/>
                      <a:gd name="T58" fmla="*/ 500 w 1624"/>
                      <a:gd name="T59" fmla="*/ 1319 h 1319"/>
                      <a:gd name="T60" fmla="*/ 375 w 1624"/>
                      <a:gd name="T61" fmla="*/ 1319 h 1319"/>
                      <a:gd name="T62" fmla="*/ 250 w 1624"/>
                      <a:gd name="T63" fmla="*/ 915 h 1319"/>
                      <a:gd name="T64" fmla="*/ 0 w 1624"/>
                      <a:gd name="T65" fmla="*/ 1319 h 1319"/>
                      <a:gd name="T66" fmla="*/ 125 w 1624"/>
                      <a:gd name="T67" fmla="*/ 915 h 1319"/>
                      <a:gd name="T68" fmla="*/ 0 w 1624"/>
                      <a:gd name="T69" fmla="*/ 1319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24" h="1319">
                        <a:moveTo>
                          <a:pt x="0" y="813"/>
                        </a:moveTo>
                        <a:lnTo>
                          <a:pt x="125" y="813"/>
                        </a:lnTo>
                        <a:lnTo>
                          <a:pt x="125" y="0"/>
                        </a:lnTo>
                        <a:lnTo>
                          <a:pt x="0" y="0"/>
                        </a:lnTo>
                        <a:lnTo>
                          <a:pt x="0" y="813"/>
                        </a:lnTo>
                        <a:close/>
                        <a:moveTo>
                          <a:pt x="250" y="813"/>
                        </a:moveTo>
                        <a:lnTo>
                          <a:pt x="375" y="813"/>
                        </a:lnTo>
                        <a:lnTo>
                          <a:pt x="375" y="0"/>
                        </a:lnTo>
                        <a:lnTo>
                          <a:pt x="250" y="0"/>
                        </a:lnTo>
                        <a:lnTo>
                          <a:pt x="250" y="813"/>
                        </a:lnTo>
                        <a:close/>
                        <a:moveTo>
                          <a:pt x="500" y="813"/>
                        </a:moveTo>
                        <a:lnTo>
                          <a:pt x="625" y="813"/>
                        </a:lnTo>
                        <a:lnTo>
                          <a:pt x="625" y="0"/>
                        </a:lnTo>
                        <a:lnTo>
                          <a:pt x="500" y="0"/>
                        </a:lnTo>
                        <a:lnTo>
                          <a:pt x="500" y="813"/>
                        </a:lnTo>
                        <a:close/>
                        <a:moveTo>
                          <a:pt x="750" y="813"/>
                        </a:moveTo>
                        <a:lnTo>
                          <a:pt x="874" y="813"/>
                        </a:lnTo>
                        <a:lnTo>
                          <a:pt x="874" y="0"/>
                        </a:lnTo>
                        <a:lnTo>
                          <a:pt x="750" y="0"/>
                        </a:lnTo>
                        <a:lnTo>
                          <a:pt x="750" y="813"/>
                        </a:lnTo>
                        <a:close/>
                        <a:moveTo>
                          <a:pt x="999" y="813"/>
                        </a:moveTo>
                        <a:lnTo>
                          <a:pt x="1124" y="813"/>
                        </a:lnTo>
                        <a:lnTo>
                          <a:pt x="1124" y="0"/>
                        </a:lnTo>
                        <a:lnTo>
                          <a:pt x="999" y="0"/>
                        </a:lnTo>
                        <a:lnTo>
                          <a:pt x="999" y="813"/>
                        </a:lnTo>
                        <a:close/>
                        <a:moveTo>
                          <a:pt x="1249" y="813"/>
                        </a:moveTo>
                        <a:lnTo>
                          <a:pt x="1374" y="813"/>
                        </a:lnTo>
                        <a:lnTo>
                          <a:pt x="1374" y="0"/>
                        </a:lnTo>
                        <a:lnTo>
                          <a:pt x="1249" y="0"/>
                        </a:lnTo>
                        <a:lnTo>
                          <a:pt x="1249" y="813"/>
                        </a:lnTo>
                        <a:close/>
                        <a:moveTo>
                          <a:pt x="1499" y="813"/>
                        </a:moveTo>
                        <a:lnTo>
                          <a:pt x="1624" y="813"/>
                        </a:lnTo>
                        <a:lnTo>
                          <a:pt x="1624" y="0"/>
                        </a:lnTo>
                        <a:lnTo>
                          <a:pt x="1499" y="0"/>
                        </a:lnTo>
                        <a:lnTo>
                          <a:pt x="1499" y="813"/>
                        </a:lnTo>
                        <a:close/>
                        <a:moveTo>
                          <a:pt x="1499" y="1319"/>
                        </a:moveTo>
                        <a:lnTo>
                          <a:pt x="1624" y="1319"/>
                        </a:lnTo>
                        <a:lnTo>
                          <a:pt x="1624" y="915"/>
                        </a:lnTo>
                        <a:lnTo>
                          <a:pt x="1499" y="915"/>
                        </a:lnTo>
                        <a:lnTo>
                          <a:pt x="1499" y="1319"/>
                        </a:lnTo>
                        <a:close/>
                        <a:moveTo>
                          <a:pt x="1249" y="1319"/>
                        </a:moveTo>
                        <a:lnTo>
                          <a:pt x="1374" y="1319"/>
                        </a:lnTo>
                        <a:lnTo>
                          <a:pt x="1374" y="915"/>
                        </a:lnTo>
                        <a:lnTo>
                          <a:pt x="1249" y="915"/>
                        </a:lnTo>
                        <a:lnTo>
                          <a:pt x="1249" y="1319"/>
                        </a:lnTo>
                        <a:close/>
                        <a:moveTo>
                          <a:pt x="999" y="1319"/>
                        </a:moveTo>
                        <a:lnTo>
                          <a:pt x="1124" y="1319"/>
                        </a:lnTo>
                        <a:lnTo>
                          <a:pt x="1124" y="915"/>
                        </a:lnTo>
                        <a:lnTo>
                          <a:pt x="999" y="915"/>
                        </a:lnTo>
                        <a:lnTo>
                          <a:pt x="999" y="1319"/>
                        </a:lnTo>
                        <a:close/>
                        <a:moveTo>
                          <a:pt x="750" y="1319"/>
                        </a:moveTo>
                        <a:lnTo>
                          <a:pt x="874" y="1319"/>
                        </a:lnTo>
                        <a:lnTo>
                          <a:pt x="874" y="915"/>
                        </a:lnTo>
                        <a:lnTo>
                          <a:pt x="750" y="915"/>
                        </a:lnTo>
                        <a:lnTo>
                          <a:pt x="750" y="1319"/>
                        </a:lnTo>
                        <a:close/>
                        <a:moveTo>
                          <a:pt x="500" y="1319"/>
                        </a:moveTo>
                        <a:lnTo>
                          <a:pt x="625" y="1319"/>
                        </a:lnTo>
                        <a:lnTo>
                          <a:pt x="625" y="915"/>
                        </a:lnTo>
                        <a:lnTo>
                          <a:pt x="500" y="915"/>
                        </a:lnTo>
                        <a:lnTo>
                          <a:pt x="500" y="1319"/>
                        </a:lnTo>
                        <a:close/>
                        <a:moveTo>
                          <a:pt x="250" y="1319"/>
                        </a:moveTo>
                        <a:lnTo>
                          <a:pt x="375" y="1319"/>
                        </a:lnTo>
                        <a:lnTo>
                          <a:pt x="375" y="915"/>
                        </a:lnTo>
                        <a:lnTo>
                          <a:pt x="250" y="915"/>
                        </a:lnTo>
                        <a:lnTo>
                          <a:pt x="250" y="1319"/>
                        </a:lnTo>
                        <a:close/>
                        <a:moveTo>
                          <a:pt x="0" y="1319"/>
                        </a:moveTo>
                        <a:lnTo>
                          <a:pt x="125" y="1319"/>
                        </a:lnTo>
                        <a:lnTo>
                          <a:pt x="125" y="915"/>
                        </a:lnTo>
                        <a:lnTo>
                          <a:pt x="0" y="915"/>
                        </a:lnTo>
                        <a:lnTo>
                          <a:pt x="0" y="1319"/>
                        </a:lnTo>
                        <a:close/>
                      </a:path>
                    </a:pathLst>
                  </a:custGeom>
                  <a:solidFill>
                    <a:srgbClr val="CCFF99"/>
                  </a:solidFill>
                  <a:ln w="9525" cmpd="sng">
                    <a:solidFill>
                      <a:srgbClr val="336699"/>
                    </a:solidFill>
                    <a:round/>
                    <a:headEnd/>
                    <a:tailEnd/>
                  </a:ln>
                </p:spPr>
                <p:txBody>
                  <a:bodyPr/>
                  <a:lstStyle/>
                  <a:p>
                    <a:endParaRPr lang="ru-RU"/>
                  </a:p>
                </p:txBody>
              </p:sp>
              <p:sp>
                <p:nvSpPr>
                  <p:cNvPr id="669765" name="Rectangle 69"/>
                  <p:cNvSpPr>
                    <a:spLocks noChangeArrowheads="1"/>
                  </p:cNvSpPr>
                  <p:nvPr/>
                </p:nvSpPr>
                <p:spPr bwMode="auto">
                  <a:xfrm>
                    <a:off x="2702" y="8798"/>
                    <a:ext cx="326" cy="106"/>
                  </a:xfrm>
                  <a:prstGeom prst="rect">
                    <a:avLst/>
                  </a:prstGeom>
                  <a:solidFill>
                    <a:srgbClr val="CCECFF"/>
                  </a:solidFill>
                  <a:ln w="12700">
                    <a:solidFill>
                      <a:srgbClr val="336699"/>
                    </a:solidFill>
                    <a:miter lim="800000"/>
                    <a:headEnd/>
                    <a:tailEnd/>
                  </a:ln>
                </p:spPr>
                <p:txBody>
                  <a:bodyPr/>
                  <a:lstStyle/>
                  <a:p>
                    <a:endParaRPr lang="ru-RU"/>
                  </a:p>
                </p:txBody>
              </p:sp>
              <p:sp>
                <p:nvSpPr>
                  <p:cNvPr id="669766" name="Rectangle 70"/>
                  <p:cNvSpPr>
                    <a:spLocks noChangeArrowheads="1"/>
                  </p:cNvSpPr>
                  <p:nvPr/>
                </p:nvSpPr>
                <p:spPr bwMode="auto">
                  <a:xfrm>
                    <a:off x="2702" y="8931"/>
                    <a:ext cx="326" cy="106"/>
                  </a:xfrm>
                  <a:prstGeom prst="rect">
                    <a:avLst/>
                  </a:prstGeom>
                  <a:solidFill>
                    <a:srgbClr val="CCFF99"/>
                  </a:solidFill>
                  <a:ln w="12700">
                    <a:solidFill>
                      <a:srgbClr val="336699"/>
                    </a:solidFill>
                    <a:miter lim="800000"/>
                    <a:headEnd/>
                    <a:tailEnd/>
                  </a:ln>
                </p:spPr>
                <p:txBody>
                  <a:bodyPr/>
                  <a:lstStyle/>
                  <a:p>
                    <a:endParaRPr lang="ru-RU"/>
                  </a:p>
                </p:txBody>
              </p:sp>
              <p:sp>
                <p:nvSpPr>
                  <p:cNvPr id="669767" name="Rectangle 71"/>
                  <p:cNvSpPr>
                    <a:spLocks noChangeArrowheads="1"/>
                  </p:cNvSpPr>
                  <p:nvPr/>
                </p:nvSpPr>
                <p:spPr bwMode="auto">
                  <a:xfrm>
                    <a:off x="2702" y="9196"/>
                    <a:ext cx="326" cy="106"/>
                  </a:xfrm>
                  <a:prstGeom prst="rect">
                    <a:avLst/>
                  </a:prstGeom>
                  <a:solidFill>
                    <a:srgbClr val="FF9933"/>
                  </a:solidFill>
                  <a:ln w="19050">
                    <a:solidFill>
                      <a:srgbClr val="336699"/>
                    </a:solidFill>
                    <a:miter lim="800000"/>
                    <a:headEnd/>
                    <a:tailEnd/>
                  </a:ln>
                </p:spPr>
                <p:txBody>
                  <a:bodyPr/>
                  <a:lstStyle/>
                  <a:p>
                    <a:endParaRPr lang="ru-RU"/>
                  </a:p>
                </p:txBody>
              </p:sp>
              <p:sp>
                <p:nvSpPr>
                  <p:cNvPr id="669768" name="Rectangle 72"/>
                  <p:cNvSpPr>
                    <a:spLocks noChangeArrowheads="1"/>
                  </p:cNvSpPr>
                  <p:nvPr/>
                </p:nvSpPr>
                <p:spPr bwMode="auto">
                  <a:xfrm>
                    <a:off x="2865" y="8824"/>
                    <a:ext cx="98" cy="53"/>
                  </a:xfrm>
                  <a:prstGeom prst="rect">
                    <a:avLst/>
                  </a:prstGeom>
                  <a:solidFill>
                    <a:srgbClr val="FFBDBD"/>
                  </a:solidFill>
                  <a:ln w="12700">
                    <a:solidFill>
                      <a:srgbClr val="336699"/>
                    </a:solidFill>
                    <a:miter lim="800000"/>
                    <a:headEnd/>
                    <a:tailEnd/>
                  </a:ln>
                </p:spPr>
                <p:txBody>
                  <a:bodyPr/>
                  <a:lstStyle/>
                  <a:p>
                    <a:endParaRPr lang="ru-RU"/>
                  </a:p>
                </p:txBody>
              </p:sp>
              <p:sp>
                <p:nvSpPr>
                  <p:cNvPr id="669769" name="Rectangle 73"/>
                  <p:cNvSpPr>
                    <a:spLocks noChangeArrowheads="1"/>
                  </p:cNvSpPr>
                  <p:nvPr/>
                </p:nvSpPr>
                <p:spPr bwMode="auto">
                  <a:xfrm>
                    <a:off x="2954" y="9004"/>
                    <a:ext cx="49" cy="13"/>
                  </a:xfrm>
                  <a:prstGeom prst="rect">
                    <a:avLst/>
                  </a:prstGeom>
                  <a:solidFill>
                    <a:srgbClr val="CCECFF"/>
                  </a:solidFill>
                  <a:ln w="19050">
                    <a:solidFill>
                      <a:srgbClr val="336699"/>
                    </a:solidFill>
                    <a:miter lim="800000"/>
                    <a:headEnd/>
                    <a:tailEnd/>
                  </a:ln>
                </p:spPr>
                <p:txBody>
                  <a:bodyPr/>
                  <a:lstStyle/>
                  <a:p>
                    <a:endParaRPr lang="ru-RU"/>
                  </a:p>
                </p:txBody>
              </p:sp>
              <p:sp>
                <p:nvSpPr>
                  <p:cNvPr id="669770" name="Rectangle 74"/>
                  <p:cNvSpPr>
                    <a:spLocks noChangeArrowheads="1"/>
                  </p:cNvSpPr>
                  <p:nvPr/>
                </p:nvSpPr>
                <p:spPr bwMode="auto">
                  <a:xfrm>
                    <a:off x="2954" y="9077"/>
                    <a:ext cx="49" cy="13"/>
                  </a:xfrm>
                  <a:prstGeom prst="rect">
                    <a:avLst/>
                  </a:prstGeom>
                  <a:solidFill>
                    <a:srgbClr val="CCECFF"/>
                  </a:solidFill>
                  <a:ln w="19050">
                    <a:solidFill>
                      <a:srgbClr val="336699"/>
                    </a:solidFill>
                    <a:miter lim="800000"/>
                    <a:headEnd/>
                    <a:tailEnd/>
                  </a:ln>
                </p:spPr>
                <p:txBody>
                  <a:bodyPr/>
                  <a:lstStyle/>
                  <a:p>
                    <a:endParaRPr lang="ru-RU"/>
                  </a:p>
                </p:txBody>
              </p:sp>
              <p:sp>
                <p:nvSpPr>
                  <p:cNvPr id="669771" name="Rectangle 75"/>
                  <p:cNvSpPr>
                    <a:spLocks noChangeArrowheads="1"/>
                  </p:cNvSpPr>
                  <p:nvPr/>
                </p:nvSpPr>
                <p:spPr bwMode="auto">
                  <a:xfrm>
                    <a:off x="2954" y="9105"/>
                    <a:ext cx="49" cy="12"/>
                  </a:xfrm>
                  <a:prstGeom prst="rect">
                    <a:avLst/>
                  </a:prstGeom>
                  <a:solidFill>
                    <a:srgbClr val="CCECFF"/>
                  </a:solidFill>
                  <a:ln w="19050">
                    <a:solidFill>
                      <a:srgbClr val="336699"/>
                    </a:solidFill>
                    <a:miter lim="800000"/>
                    <a:headEnd/>
                    <a:tailEnd/>
                  </a:ln>
                </p:spPr>
                <p:txBody>
                  <a:bodyPr/>
                  <a:lstStyle/>
                  <a:p>
                    <a:endParaRPr lang="ru-RU"/>
                  </a:p>
                </p:txBody>
              </p:sp>
              <p:sp>
                <p:nvSpPr>
                  <p:cNvPr id="669772" name="Freeform 76"/>
                  <p:cNvSpPr>
                    <a:spLocks/>
                  </p:cNvSpPr>
                  <p:nvPr/>
                </p:nvSpPr>
                <p:spPr bwMode="auto">
                  <a:xfrm>
                    <a:off x="2702" y="8665"/>
                    <a:ext cx="326" cy="26"/>
                  </a:xfrm>
                  <a:custGeom>
                    <a:avLst/>
                    <a:gdLst>
                      <a:gd name="T0" fmla="*/ 0 w 1248"/>
                      <a:gd name="T1" fmla="*/ 0 h 101"/>
                      <a:gd name="T2" fmla="*/ 125 w 1248"/>
                      <a:gd name="T3" fmla="*/ 101 h 101"/>
                      <a:gd name="T4" fmla="*/ 1123 w 1248"/>
                      <a:gd name="T5" fmla="*/ 101 h 101"/>
                      <a:gd name="T6" fmla="*/ 1248 w 1248"/>
                      <a:gd name="T7" fmla="*/ 0 h 101"/>
                    </a:gdLst>
                    <a:ahLst/>
                    <a:cxnLst>
                      <a:cxn ang="0">
                        <a:pos x="T0" y="T1"/>
                      </a:cxn>
                      <a:cxn ang="0">
                        <a:pos x="T2" y="T3"/>
                      </a:cxn>
                      <a:cxn ang="0">
                        <a:pos x="T4" y="T5"/>
                      </a:cxn>
                      <a:cxn ang="0">
                        <a:pos x="T6" y="T7"/>
                      </a:cxn>
                    </a:cxnLst>
                    <a:rect l="0" t="0" r="r" b="b"/>
                    <a:pathLst>
                      <a:path w="1248" h="101">
                        <a:moveTo>
                          <a:pt x="0" y="0"/>
                        </a:moveTo>
                        <a:lnTo>
                          <a:pt x="125" y="101"/>
                        </a:lnTo>
                        <a:lnTo>
                          <a:pt x="1123" y="101"/>
                        </a:lnTo>
                        <a:lnTo>
                          <a:pt x="1248" y="0"/>
                        </a:lnTo>
                      </a:path>
                    </a:pathLst>
                  </a:custGeom>
                  <a:solidFill>
                    <a:srgbClr val="CCECFF"/>
                  </a:solidFill>
                  <a:ln w="12700" cmpd="sng">
                    <a:solidFill>
                      <a:srgbClr val="336699"/>
                    </a:solidFill>
                    <a:prstDash val="solid"/>
                    <a:round/>
                    <a:headEnd/>
                    <a:tailEnd/>
                  </a:ln>
                </p:spPr>
                <p:txBody>
                  <a:bodyPr/>
                  <a:lstStyle/>
                  <a:p>
                    <a:endParaRPr lang="ru-RU"/>
                  </a:p>
                </p:txBody>
              </p:sp>
              <p:sp>
                <p:nvSpPr>
                  <p:cNvPr id="669773" name="Line 77"/>
                  <p:cNvSpPr>
                    <a:spLocks noChangeShapeType="1"/>
                  </p:cNvSpPr>
                  <p:nvPr/>
                </p:nvSpPr>
                <p:spPr bwMode="auto">
                  <a:xfrm flipV="1">
                    <a:off x="2702" y="8692"/>
                    <a:ext cx="33" cy="79"/>
                  </a:xfrm>
                  <a:prstGeom prst="line">
                    <a:avLst/>
                  </a:prstGeom>
                  <a:noFill/>
                  <a:ln w="19050">
                    <a:solidFill>
                      <a:srgbClr val="336699"/>
                    </a:solidFill>
                    <a:round/>
                    <a:headEnd/>
                    <a:tailEnd/>
                  </a:ln>
                </p:spPr>
                <p:txBody>
                  <a:bodyPr/>
                  <a:lstStyle/>
                  <a:p>
                    <a:endParaRPr lang="ru-RU"/>
                  </a:p>
                </p:txBody>
              </p:sp>
              <p:sp>
                <p:nvSpPr>
                  <p:cNvPr id="669774" name="Line 78"/>
                  <p:cNvSpPr>
                    <a:spLocks noChangeShapeType="1"/>
                  </p:cNvSpPr>
                  <p:nvPr/>
                </p:nvSpPr>
                <p:spPr bwMode="auto">
                  <a:xfrm>
                    <a:off x="2995" y="8692"/>
                    <a:ext cx="33" cy="79"/>
                  </a:xfrm>
                  <a:prstGeom prst="line">
                    <a:avLst/>
                  </a:prstGeom>
                  <a:noFill/>
                  <a:ln w="19050">
                    <a:solidFill>
                      <a:srgbClr val="336699"/>
                    </a:solidFill>
                    <a:round/>
                    <a:headEnd/>
                    <a:tailEnd/>
                  </a:ln>
                </p:spPr>
                <p:txBody>
                  <a:bodyPr/>
                  <a:lstStyle/>
                  <a:p>
                    <a:endParaRPr lang="ru-RU"/>
                  </a:p>
                </p:txBody>
              </p:sp>
              <p:sp>
                <p:nvSpPr>
                  <p:cNvPr id="669775" name="Line 79"/>
                  <p:cNvSpPr>
                    <a:spLocks noChangeShapeType="1"/>
                  </p:cNvSpPr>
                  <p:nvPr/>
                </p:nvSpPr>
                <p:spPr bwMode="auto">
                  <a:xfrm>
                    <a:off x="2719" y="9157"/>
                    <a:ext cx="211" cy="0"/>
                  </a:xfrm>
                  <a:prstGeom prst="line">
                    <a:avLst/>
                  </a:prstGeom>
                  <a:noFill/>
                  <a:ln w="19050">
                    <a:solidFill>
                      <a:srgbClr val="336699"/>
                    </a:solidFill>
                    <a:round/>
                    <a:headEnd/>
                    <a:tailEnd/>
                  </a:ln>
                </p:spPr>
                <p:txBody>
                  <a:bodyPr/>
                  <a:lstStyle/>
                  <a:p>
                    <a:endParaRPr lang="ru-RU"/>
                  </a:p>
                </p:txBody>
              </p:sp>
              <p:sp>
                <p:nvSpPr>
                  <p:cNvPr id="669776" name="Line 80"/>
                  <p:cNvSpPr>
                    <a:spLocks noChangeShapeType="1"/>
                  </p:cNvSpPr>
                  <p:nvPr/>
                </p:nvSpPr>
                <p:spPr bwMode="auto">
                  <a:xfrm>
                    <a:off x="2719" y="9136"/>
                    <a:ext cx="211" cy="1"/>
                  </a:xfrm>
                  <a:prstGeom prst="line">
                    <a:avLst/>
                  </a:prstGeom>
                  <a:noFill/>
                  <a:ln w="12700">
                    <a:solidFill>
                      <a:srgbClr val="336699"/>
                    </a:solidFill>
                    <a:round/>
                    <a:headEnd/>
                    <a:tailEnd/>
                  </a:ln>
                </p:spPr>
                <p:txBody>
                  <a:bodyPr/>
                  <a:lstStyle/>
                  <a:p>
                    <a:endParaRPr lang="ru-RU"/>
                  </a:p>
                </p:txBody>
              </p:sp>
              <p:sp>
                <p:nvSpPr>
                  <p:cNvPr id="669777" name="Line 81"/>
                  <p:cNvSpPr>
                    <a:spLocks noChangeShapeType="1"/>
                  </p:cNvSpPr>
                  <p:nvPr/>
                </p:nvSpPr>
                <p:spPr bwMode="auto">
                  <a:xfrm>
                    <a:off x="2719" y="9097"/>
                    <a:ext cx="211" cy="0"/>
                  </a:xfrm>
                  <a:prstGeom prst="line">
                    <a:avLst/>
                  </a:prstGeom>
                  <a:noFill/>
                  <a:ln w="19050">
                    <a:solidFill>
                      <a:srgbClr val="336699"/>
                    </a:solidFill>
                    <a:round/>
                    <a:headEnd/>
                    <a:tailEnd/>
                  </a:ln>
                </p:spPr>
                <p:txBody>
                  <a:bodyPr/>
                  <a:lstStyle/>
                  <a:p>
                    <a:endParaRPr lang="ru-RU"/>
                  </a:p>
                </p:txBody>
              </p:sp>
              <p:sp>
                <p:nvSpPr>
                  <p:cNvPr id="669778" name="Line 82"/>
                  <p:cNvSpPr>
                    <a:spLocks noChangeShapeType="1"/>
                  </p:cNvSpPr>
                  <p:nvPr/>
                </p:nvSpPr>
                <p:spPr bwMode="auto">
                  <a:xfrm>
                    <a:off x="2719" y="9077"/>
                    <a:ext cx="211" cy="1"/>
                  </a:xfrm>
                  <a:prstGeom prst="line">
                    <a:avLst/>
                  </a:prstGeom>
                  <a:noFill/>
                  <a:ln w="12700">
                    <a:solidFill>
                      <a:srgbClr val="336699"/>
                    </a:solidFill>
                    <a:round/>
                    <a:headEnd/>
                    <a:tailEnd/>
                  </a:ln>
                </p:spPr>
                <p:txBody>
                  <a:bodyPr/>
                  <a:lstStyle/>
                  <a:p>
                    <a:endParaRPr lang="ru-RU"/>
                  </a:p>
                </p:txBody>
              </p:sp>
            </p:grpSp>
          </p:grpSp>
        </p:grpSp>
        <p:sp>
          <p:nvSpPr>
            <p:cNvPr id="669779" name="Text Box 83"/>
            <p:cNvSpPr txBox="1">
              <a:spLocks noChangeArrowheads="1"/>
            </p:cNvSpPr>
            <p:nvPr/>
          </p:nvSpPr>
          <p:spPr bwMode="auto">
            <a:xfrm>
              <a:off x="2597" y="2727"/>
              <a:ext cx="612" cy="28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en-US" altLang="zh-CN" sz="1600" b="1">
                  <a:solidFill>
                    <a:schemeClr val="accent2"/>
                  </a:solidFill>
                  <a:ea typeface="SimSun" panose="02010600030101010101" pitchFamily="2" charset="-122"/>
                </a:rPr>
                <a:t>DNS-</a:t>
              </a:r>
              <a:r>
                <a:rPr lang="ru-RU" altLang="zh-CN" sz="1600" b="1">
                  <a:solidFill>
                    <a:schemeClr val="accent2"/>
                  </a:solidFill>
                </a:rPr>
                <a:t>сервер</a:t>
              </a:r>
              <a:endParaRPr lang="ru-RU" altLang="ru-RU" sz="1600">
                <a:solidFill>
                  <a:schemeClr val="accent2"/>
                </a:solidFill>
              </a:endParaRPr>
            </a:p>
          </p:txBody>
        </p:sp>
        <p:sp>
          <p:nvSpPr>
            <p:cNvPr id="669780" name="Freeform 84"/>
            <p:cNvSpPr>
              <a:spLocks/>
            </p:cNvSpPr>
            <p:nvPr/>
          </p:nvSpPr>
          <p:spPr bwMode="auto">
            <a:xfrm>
              <a:off x="2050" y="1801"/>
              <a:ext cx="241" cy="916"/>
            </a:xfrm>
            <a:custGeom>
              <a:avLst/>
              <a:gdLst>
                <a:gd name="T0" fmla="*/ 603 w 603"/>
                <a:gd name="T1" fmla="*/ 0 h 1650"/>
                <a:gd name="T2" fmla="*/ 600 w 603"/>
                <a:gd name="T3" fmla="*/ 1650 h 1650"/>
                <a:gd name="T4" fmla="*/ 0 w 603"/>
                <a:gd name="T5" fmla="*/ 1650 h 1650"/>
              </a:gdLst>
              <a:ahLst/>
              <a:cxnLst>
                <a:cxn ang="0">
                  <a:pos x="T0" y="T1"/>
                </a:cxn>
                <a:cxn ang="0">
                  <a:pos x="T2" y="T3"/>
                </a:cxn>
                <a:cxn ang="0">
                  <a:pos x="T4" y="T5"/>
                </a:cxn>
              </a:cxnLst>
              <a:rect l="0" t="0" r="r" b="b"/>
              <a:pathLst>
                <a:path w="603" h="1650">
                  <a:moveTo>
                    <a:pt x="603" y="0"/>
                  </a:moveTo>
                  <a:lnTo>
                    <a:pt x="600" y="1650"/>
                  </a:lnTo>
                  <a:lnTo>
                    <a:pt x="0" y="1650"/>
                  </a:lnTo>
                </a:path>
              </a:pathLst>
            </a:custGeom>
            <a:noFill/>
            <a:ln w="28575" cmpd="sng">
              <a:solidFill>
                <a:srgbClr val="336600"/>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69781" name="Freeform 85"/>
            <p:cNvSpPr>
              <a:spLocks/>
            </p:cNvSpPr>
            <p:nvPr/>
          </p:nvSpPr>
          <p:spPr bwMode="auto">
            <a:xfrm flipH="1">
              <a:off x="3464" y="1801"/>
              <a:ext cx="258" cy="916"/>
            </a:xfrm>
            <a:custGeom>
              <a:avLst/>
              <a:gdLst>
                <a:gd name="T0" fmla="*/ 603 w 603"/>
                <a:gd name="T1" fmla="*/ 0 h 1650"/>
                <a:gd name="T2" fmla="*/ 600 w 603"/>
                <a:gd name="T3" fmla="*/ 1650 h 1650"/>
                <a:gd name="T4" fmla="*/ 0 w 603"/>
                <a:gd name="T5" fmla="*/ 1650 h 1650"/>
              </a:gdLst>
              <a:ahLst/>
              <a:cxnLst>
                <a:cxn ang="0">
                  <a:pos x="T0" y="T1"/>
                </a:cxn>
                <a:cxn ang="0">
                  <a:pos x="T2" y="T3"/>
                </a:cxn>
                <a:cxn ang="0">
                  <a:pos x="T4" y="T5"/>
                </a:cxn>
              </a:cxnLst>
              <a:rect l="0" t="0" r="r" b="b"/>
              <a:pathLst>
                <a:path w="603" h="1650">
                  <a:moveTo>
                    <a:pt x="603" y="0"/>
                  </a:moveTo>
                  <a:lnTo>
                    <a:pt x="600" y="1650"/>
                  </a:lnTo>
                  <a:lnTo>
                    <a:pt x="0" y="1650"/>
                  </a:lnTo>
                </a:path>
              </a:pathLst>
            </a:custGeom>
            <a:noFill/>
            <a:ln w="28575" cmpd="sng">
              <a:solidFill>
                <a:srgbClr val="336600"/>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69782" name="Freeform 86"/>
            <p:cNvSpPr>
              <a:spLocks/>
            </p:cNvSpPr>
            <p:nvPr/>
          </p:nvSpPr>
          <p:spPr bwMode="auto">
            <a:xfrm>
              <a:off x="2988" y="1801"/>
              <a:ext cx="257" cy="509"/>
            </a:xfrm>
            <a:custGeom>
              <a:avLst/>
              <a:gdLst>
                <a:gd name="T0" fmla="*/ 603 w 603"/>
                <a:gd name="T1" fmla="*/ 0 h 1650"/>
                <a:gd name="T2" fmla="*/ 600 w 603"/>
                <a:gd name="T3" fmla="*/ 1650 h 1650"/>
                <a:gd name="T4" fmla="*/ 0 w 603"/>
                <a:gd name="T5" fmla="*/ 1650 h 1650"/>
              </a:gdLst>
              <a:ahLst/>
              <a:cxnLst>
                <a:cxn ang="0">
                  <a:pos x="T0" y="T1"/>
                </a:cxn>
                <a:cxn ang="0">
                  <a:pos x="T2" y="T3"/>
                </a:cxn>
                <a:cxn ang="0">
                  <a:pos x="T4" y="T5"/>
                </a:cxn>
              </a:cxnLst>
              <a:rect l="0" t="0" r="r" b="b"/>
              <a:pathLst>
                <a:path w="603" h="1650">
                  <a:moveTo>
                    <a:pt x="603" y="0"/>
                  </a:moveTo>
                  <a:lnTo>
                    <a:pt x="600" y="1650"/>
                  </a:lnTo>
                  <a:lnTo>
                    <a:pt x="0" y="1650"/>
                  </a:lnTo>
                </a:path>
              </a:pathLst>
            </a:custGeom>
            <a:noFill/>
            <a:ln w="28575" cmpd="sng">
              <a:solidFill>
                <a:srgbClr val="336600"/>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69783" name="Freeform 87"/>
            <p:cNvSpPr>
              <a:spLocks/>
            </p:cNvSpPr>
            <p:nvPr/>
          </p:nvSpPr>
          <p:spPr bwMode="auto">
            <a:xfrm flipH="1">
              <a:off x="2512" y="1801"/>
              <a:ext cx="272" cy="509"/>
            </a:xfrm>
            <a:custGeom>
              <a:avLst/>
              <a:gdLst>
                <a:gd name="T0" fmla="*/ 603 w 603"/>
                <a:gd name="T1" fmla="*/ 0 h 1650"/>
                <a:gd name="T2" fmla="*/ 600 w 603"/>
                <a:gd name="T3" fmla="*/ 1650 h 1650"/>
                <a:gd name="T4" fmla="*/ 0 w 603"/>
                <a:gd name="T5" fmla="*/ 1650 h 1650"/>
              </a:gdLst>
              <a:ahLst/>
              <a:cxnLst>
                <a:cxn ang="0">
                  <a:pos x="T0" y="T1"/>
                </a:cxn>
                <a:cxn ang="0">
                  <a:pos x="T2" y="T3"/>
                </a:cxn>
                <a:cxn ang="0">
                  <a:pos x="T4" y="T5"/>
                </a:cxn>
              </a:cxnLst>
              <a:rect l="0" t="0" r="r" b="b"/>
              <a:pathLst>
                <a:path w="603" h="1650">
                  <a:moveTo>
                    <a:pt x="603" y="0"/>
                  </a:moveTo>
                  <a:lnTo>
                    <a:pt x="600" y="1650"/>
                  </a:lnTo>
                  <a:lnTo>
                    <a:pt x="0" y="1650"/>
                  </a:lnTo>
                </a:path>
              </a:pathLst>
            </a:custGeom>
            <a:noFill/>
            <a:ln w="28575" cmpd="sng">
              <a:solidFill>
                <a:srgbClr val="336600"/>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69784" name="Freeform 88"/>
            <p:cNvSpPr>
              <a:spLocks/>
            </p:cNvSpPr>
            <p:nvPr/>
          </p:nvSpPr>
          <p:spPr bwMode="auto">
            <a:xfrm>
              <a:off x="2054" y="2480"/>
              <a:ext cx="730" cy="354"/>
            </a:xfrm>
            <a:custGeom>
              <a:avLst/>
              <a:gdLst>
                <a:gd name="T0" fmla="*/ 1223 w 1223"/>
                <a:gd name="T1" fmla="*/ 0 h 666"/>
                <a:gd name="T2" fmla="*/ 576 w 1223"/>
                <a:gd name="T3" fmla="*/ 1 h 666"/>
                <a:gd name="T4" fmla="*/ 577 w 1223"/>
                <a:gd name="T5" fmla="*/ 666 h 666"/>
                <a:gd name="T6" fmla="*/ 0 w 1223"/>
                <a:gd name="T7" fmla="*/ 666 h 666"/>
              </a:gdLst>
              <a:ahLst/>
              <a:cxnLst>
                <a:cxn ang="0">
                  <a:pos x="T0" y="T1"/>
                </a:cxn>
                <a:cxn ang="0">
                  <a:pos x="T2" y="T3"/>
                </a:cxn>
                <a:cxn ang="0">
                  <a:pos x="T4" y="T5"/>
                </a:cxn>
                <a:cxn ang="0">
                  <a:pos x="T6" y="T7"/>
                </a:cxn>
              </a:cxnLst>
              <a:rect l="0" t="0" r="r" b="b"/>
              <a:pathLst>
                <a:path w="1223" h="666">
                  <a:moveTo>
                    <a:pt x="1223" y="0"/>
                  </a:moveTo>
                  <a:lnTo>
                    <a:pt x="576" y="1"/>
                  </a:lnTo>
                  <a:lnTo>
                    <a:pt x="577" y="666"/>
                  </a:lnTo>
                  <a:lnTo>
                    <a:pt x="0" y="666"/>
                  </a:lnTo>
                </a:path>
              </a:pathLst>
            </a:custGeom>
            <a:noFill/>
            <a:ln w="28575" cmpd="sng">
              <a:solidFill>
                <a:srgbClr val="336600"/>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69785" name="Freeform 89"/>
            <p:cNvSpPr>
              <a:spLocks/>
            </p:cNvSpPr>
            <p:nvPr/>
          </p:nvSpPr>
          <p:spPr bwMode="auto">
            <a:xfrm>
              <a:off x="2988" y="2480"/>
              <a:ext cx="731" cy="354"/>
            </a:xfrm>
            <a:custGeom>
              <a:avLst/>
              <a:gdLst>
                <a:gd name="T0" fmla="*/ 0 w 1225"/>
                <a:gd name="T1" fmla="*/ 0 h 666"/>
                <a:gd name="T2" fmla="*/ 647 w 1225"/>
                <a:gd name="T3" fmla="*/ 1 h 666"/>
                <a:gd name="T4" fmla="*/ 646 w 1225"/>
                <a:gd name="T5" fmla="*/ 666 h 666"/>
                <a:gd name="T6" fmla="*/ 1225 w 1225"/>
                <a:gd name="T7" fmla="*/ 666 h 666"/>
              </a:gdLst>
              <a:ahLst/>
              <a:cxnLst>
                <a:cxn ang="0">
                  <a:pos x="T0" y="T1"/>
                </a:cxn>
                <a:cxn ang="0">
                  <a:pos x="T2" y="T3"/>
                </a:cxn>
                <a:cxn ang="0">
                  <a:pos x="T4" y="T5"/>
                </a:cxn>
                <a:cxn ang="0">
                  <a:pos x="T6" y="T7"/>
                </a:cxn>
              </a:cxnLst>
              <a:rect l="0" t="0" r="r" b="b"/>
              <a:pathLst>
                <a:path w="1225" h="666">
                  <a:moveTo>
                    <a:pt x="0" y="0"/>
                  </a:moveTo>
                  <a:lnTo>
                    <a:pt x="647" y="1"/>
                  </a:lnTo>
                  <a:lnTo>
                    <a:pt x="646" y="666"/>
                  </a:lnTo>
                  <a:lnTo>
                    <a:pt x="1225" y="666"/>
                  </a:lnTo>
                </a:path>
              </a:pathLst>
            </a:custGeom>
            <a:noFill/>
            <a:ln w="28575" cmpd="sng">
              <a:solidFill>
                <a:srgbClr val="336600"/>
              </a:solidFill>
              <a:round/>
              <a:headEnd type="triangle" w="med" len="lg"/>
              <a:tailEnd type="triangle" w="med" len="lg"/>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669788" name="Group 92"/>
            <p:cNvGrpSpPr>
              <a:grpSpLocks/>
            </p:cNvGrpSpPr>
            <p:nvPr/>
          </p:nvGrpSpPr>
          <p:grpSpPr bwMode="auto">
            <a:xfrm flipH="1">
              <a:off x="1626" y="2330"/>
              <a:ext cx="432" cy="745"/>
              <a:chOff x="2194" y="8820"/>
              <a:chExt cx="899" cy="1344"/>
            </a:xfrm>
          </p:grpSpPr>
          <p:sp>
            <p:nvSpPr>
              <p:cNvPr id="669789" name="Freeform 93"/>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CCFF99"/>
              </a:solidFill>
              <a:ln w="28575" cmpd="sng">
                <a:solidFill>
                  <a:srgbClr val="336699"/>
                </a:solidFill>
                <a:prstDash val="solid"/>
                <a:round/>
                <a:headEnd/>
                <a:tailEnd/>
              </a:ln>
            </p:spPr>
            <p:txBody>
              <a:bodyPr/>
              <a:lstStyle/>
              <a:p>
                <a:endParaRPr lang="ru-RU"/>
              </a:p>
            </p:txBody>
          </p:sp>
          <p:sp>
            <p:nvSpPr>
              <p:cNvPr id="669790" name="Freeform 94"/>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CCFF99"/>
              </a:solidFill>
              <a:ln w="28575" cmpd="sng">
                <a:solidFill>
                  <a:srgbClr val="336699"/>
                </a:solidFill>
                <a:prstDash val="solid"/>
                <a:round/>
                <a:headEnd/>
                <a:tailEnd/>
              </a:ln>
            </p:spPr>
            <p:txBody>
              <a:bodyPr/>
              <a:lstStyle/>
              <a:p>
                <a:endParaRPr lang="ru-RU"/>
              </a:p>
            </p:txBody>
          </p:sp>
          <p:sp>
            <p:nvSpPr>
              <p:cNvPr id="669791" name="Freeform 95"/>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CCFF99"/>
              </a:solidFill>
              <a:ln w="28575" cmpd="sng">
                <a:solidFill>
                  <a:srgbClr val="336699"/>
                </a:solidFill>
                <a:prstDash val="solid"/>
                <a:round/>
                <a:headEnd/>
                <a:tailEnd/>
              </a:ln>
            </p:spPr>
            <p:txBody>
              <a:bodyPr/>
              <a:lstStyle/>
              <a:p>
                <a:endParaRPr lang="ru-RU"/>
              </a:p>
            </p:txBody>
          </p:sp>
          <p:sp>
            <p:nvSpPr>
              <p:cNvPr id="669792" name="Freeform 96"/>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FF9933"/>
              </a:solidFill>
              <a:ln w="19050" cmpd="sng">
                <a:solidFill>
                  <a:srgbClr val="336699"/>
                </a:solidFill>
                <a:prstDash val="solid"/>
                <a:round/>
                <a:headEnd/>
                <a:tailEnd/>
              </a:ln>
            </p:spPr>
            <p:txBody>
              <a:bodyPr/>
              <a:lstStyle/>
              <a:p>
                <a:endParaRPr lang="ru-RU"/>
              </a:p>
            </p:txBody>
          </p:sp>
          <p:sp>
            <p:nvSpPr>
              <p:cNvPr id="669793" name="Freeform 97"/>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CCFF99"/>
              </a:solidFill>
              <a:ln w="28575" cmpd="sng">
                <a:solidFill>
                  <a:srgbClr val="336699"/>
                </a:solidFill>
                <a:prstDash val="solid"/>
                <a:round/>
                <a:headEnd/>
                <a:tailEnd/>
              </a:ln>
            </p:spPr>
            <p:txBody>
              <a:bodyPr/>
              <a:lstStyle/>
              <a:p>
                <a:endParaRPr lang="ru-RU"/>
              </a:p>
            </p:txBody>
          </p:sp>
          <p:sp>
            <p:nvSpPr>
              <p:cNvPr id="669794" name="Freeform 98"/>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28575" cmpd="sng">
                <a:solidFill>
                  <a:srgbClr val="336699"/>
                </a:solidFill>
                <a:prstDash val="solid"/>
                <a:round/>
                <a:headEnd/>
                <a:tailEnd/>
              </a:ln>
            </p:spPr>
            <p:txBody>
              <a:bodyPr/>
              <a:lstStyle/>
              <a:p>
                <a:endParaRPr lang="ru-RU"/>
              </a:p>
            </p:txBody>
          </p:sp>
          <p:sp>
            <p:nvSpPr>
              <p:cNvPr id="669795" name="Freeform 99"/>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28575" cmpd="sng">
                <a:solidFill>
                  <a:srgbClr val="336699"/>
                </a:solidFill>
                <a:prstDash val="solid"/>
                <a:round/>
                <a:headEnd/>
                <a:tailEnd/>
              </a:ln>
            </p:spPr>
            <p:txBody>
              <a:bodyPr/>
              <a:lstStyle/>
              <a:p>
                <a:endParaRPr lang="ru-RU"/>
              </a:p>
            </p:txBody>
          </p:sp>
          <p:sp>
            <p:nvSpPr>
              <p:cNvPr id="669796" name="Freeform 100"/>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CCFF99"/>
              </a:solidFill>
              <a:ln w="19050" cmpd="sng">
                <a:solidFill>
                  <a:srgbClr val="336699"/>
                </a:solidFill>
                <a:prstDash val="solid"/>
                <a:round/>
                <a:headEnd/>
                <a:tailEnd/>
              </a:ln>
            </p:spPr>
            <p:txBody>
              <a:bodyPr/>
              <a:lstStyle/>
              <a:p>
                <a:endParaRPr lang="ru-RU"/>
              </a:p>
            </p:txBody>
          </p:sp>
          <p:sp>
            <p:nvSpPr>
              <p:cNvPr id="669797" name="Freeform 101"/>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CCFF99"/>
              </a:solidFill>
              <a:ln w="19050" cmpd="sng">
                <a:solidFill>
                  <a:srgbClr val="336699"/>
                </a:solidFill>
                <a:round/>
                <a:headEnd/>
                <a:tailEnd/>
              </a:ln>
            </p:spPr>
            <p:txBody>
              <a:bodyPr/>
              <a:lstStyle/>
              <a:p>
                <a:endParaRPr lang="ru-RU"/>
              </a:p>
            </p:txBody>
          </p:sp>
          <p:sp>
            <p:nvSpPr>
              <p:cNvPr id="669798" name="Freeform 102"/>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CCFF99"/>
              </a:solidFill>
              <a:ln w="28575" cmpd="sng">
                <a:solidFill>
                  <a:srgbClr val="336699"/>
                </a:solidFill>
                <a:prstDash val="solid"/>
                <a:round/>
                <a:headEnd/>
                <a:tailEnd/>
              </a:ln>
            </p:spPr>
            <p:txBody>
              <a:bodyPr/>
              <a:lstStyle/>
              <a:p>
                <a:endParaRPr lang="ru-RU"/>
              </a:p>
            </p:txBody>
          </p:sp>
          <p:sp>
            <p:nvSpPr>
              <p:cNvPr id="669799" name="Freeform 103"/>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CCFF99"/>
              </a:solidFill>
              <a:ln w="28575" cmpd="sng">
                <a:solidFill>
                  <a:srgbClr val="336699"/>
                </a:solidFill>
                <a:round/>
                <a:headEnd type="none" w="med" len="med"/>
                <a:tailEnd type="none" w="med" len="med"/>
              </a:ln>
            </p:spPr>
            <p:txBody>
              <a:bodyPr/>
              <a:lstStyle/>
              <a:p>
                <a:endParaRPr lang="ru-RU"/>
              </a:p>
            </p:txBody>
          </p:sp>
          <p:sp>
            <p:nvSpPr>
              <p:cNvPr id="669800" name="Freeform 104"/>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CCFF99"/>
              </a:solidFill>
              <a:ln w="28575" cmpd="sng">
                <a:solidFill>
                  <a:srgbClr val="336699"/>
                </a:solidFill>
                <a:round/>
                <a:headEnd type="none" w="med" len="med"/>
                <a:tailEnd type="none" w="med" len="med"/>
              </a:ln>
            </p:spPr>
            <p:txBody>
              <a:bodyPr/>
              <a:lstStyle/>
              <a:p>
                <a:endParaRPr lang="ru-RU"/>
              </a:p>
            </p:txBody>
          </p:sp>
          <p:sp>
            <p:nvSpPr>
              <p:cNvPr id="669801" name="Freeform 105"/>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CCFF99"/>
              </a:solidFill>
              <a:ln w="28575" cmpd="sng">
                <a:solidFill>
                  <a:srgbClr val="336699"/>
                </a:solidFill>
                <a:round/>
                <a:headEnd type="none" w="med" len="med"/>
                <a:tailEnd type="none" w="med" len="med"/>
              </a:ln>
            </p:spPr>
            <p:txBody>
              <a:bodyPr/>
              <a:lstStyle/>
              <a:p>
                <a:endParaRPr lang="ru-RU"/>
              </a:p>
            </p:txBody>
          </p:sp>
        </p:grpSp>
        <p:grpSp>
          <p:nvGrpSpPr>
            <p:cNvPr id="669802" name="Group 106"/>
            <p:cNvGrpSpPr>
              <a:grpSpLocks/>
            </p:cNvGrpSpPr>
            <p:nvPr/>
          </p:nvGrpSpPr>
          <p:grpSpPr bwMode="auto">
            <a:xfrm>
              <a:off x="3730" y="2330"/>
              <a:ext cx="432" cy="745"/>
              <a:chOff x="2194" y="8820"/>
              <a:chExt cx="899" cy="1344"/>
            </a:xfrm>
          </p:grpSpPr>
          <p:sp>
            <p:nvSpPr>
              <p:cNvPr id="669803" name="Freeform 107"/>
              <p:cNvSpPr>
                <a:spLocks/>
              </p:cNvSpPr>
              <p:nvPr/>
            </p:nvSpPr>
            <p:spPr bwMode="auto">
              <a:xfrm>
                <a:off x="2194" y="8820"/>
                <a:ext cx="899" cy="1180"/>
              </a:xfrm>
              <a:custGeom>
                <a:avLst/>
                <a:gdLst>
                  <a:gd name="T0" fmla="*/ 1036 w 1036"/>
                  <a:gd name="T1" fmla="*/ 212 h 1427"/>
                  <a:gd name="T2" fmla="*/ 637 w 1036"/>
                  <a:gd name="T3" fmla="*/ 0 h 1427"/>
                  <a:gd name="T4" fmla="*/ 0 w 1036"/>
                  <a:gd name="T5" fmla="*/ 344 h 1427"/>
                  <a:gd name="T6" fmla="*/ 0 w 1036"/>
                  <a:gd name="T7" fmla="*/ 1230 h 1427"/>
                  <a:gd name="T8" fmla="*/ 40 w 1036"/>
                  <a:gd name="T9" fmla="*/ 1268 h 1427"/>
                  <a:gd name="T10" fmla="*/ 84 w 1036"/>
                  <a:gd name="T11" fmla="*/ 1302 h 1427"/>
                  <a:gd name="T12" fmla="*/ 130 w 1036"/>
                  <a:gd name="T13" fmla="*/ 1333 h 1427"/>
                  <a:gd name="T14" fmla="*/ 179 w 1036"/>
                  <a:gd name="T15" fmla="*/ 1360 h 1427"/>
                  <a:gd name="T16" fmla="*/ 230 w 1036"/>
                  <a:gd name="T17" fmla="*/ 1383 h 1427"/>
                  <a:gd name="T18" fmla="*/ 282 w 1036"/>
                  <a:gd name="T19" fmla="*/ 1401 h 1427"/>
                  <a:gd name="T20" fmla="*/ 337 w 1036"/>
                  <a:gd name="T21" fmla="*/ 1417 h 1427"/>
                  <a:gd name="T22" fmla="*/ 393 w 1036"/>
                  <a:gd name="T23" fmla="*/ 1427 h 1427"/>
                  <a:gd name="T24" fmla="*/ 393 w 1036"/>
                  <a:gd name="T25" fmla="*/ 1427 h 1427"/>
                  <a:gd name="T26" fmla="*/ 1036 w 1036"/>
                  <a:gd name="T27" fmla="*/ 1083 h 1427"/>
                  <a:gd name="T28" fmla="*/ 1036 w 1036"/>
                  <a:gd name="T29" fmla="*/ 212 h 1427"/>
                  <a:gd name="T30" fmla="*/ 1036 w 1036"/>
                  <a:gd name="T31" fmla="*/ 21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6" h="1427">
                    <a:moveTo>
                      <a:pt x="1036" y="212"/>
                    </a:moveTo>
                    <a:lnTo>
                      <a:pt x="637" y="0"/>
                    </a:lnTo>
                    <a:lnTo>
                      <a:pt x="0" y="344"/>
                    </a:lnTo>
                    <a:lnTo>
                      <a:pt x="0" y="1230"/>
                    </a:lnTo>
                    <a:lnTo>
                      <a:pt x="40" y="1268"/>
                    </a:lnTo>
                    <a:lnTo>
                      <a:pt x="84" y="1302"/>
                    </a:lnTo>
                    <a:lnTo>
                      <a:pt x="130" y="1333"/>
                    </a:lnTo>
                    <a:lnTo>
                      <a:pt x="179" y="1360"/>
                    </a:lnTo>
                    <a:lnTo>
                      <a:pt x="230" y="1383"/>
                    </a:lnTo>
                    <a:lnTo>
                      <a:pt x="282" y="1401"/>
                    </a:lnTo>
                    <a:lnTo>
                      <a:pt x="337" y="1417"/>
                    </a:lnTo>
                    <a:lnTo>
                      <a:pt x="393" y="1427"/>
                    </a:lnTo>
                    <a:lnTo>
                      <a:pt x="393" y="1427"/>
                    </a:lnTo>
                    <a:lnTo>
                      <a:pt x="1036" y="1083"/>
                    </a:lnTo>
                    <a:lnTo>
                      <a:pt x="1036" y="212"/>
                    </a:lnTo>
                    <a:lnTo>
                      <a:pt x="1036" y="212"/>
                    </a:lnTo>
                  </a:path>
                </a:pathLst>
              </a:custGeom>
              <a:solidFill>
                <a:srgbClr val="CCFF99"/>
              </a:solidFill>
              <a:ln w="28575" cmpd="sng">
                <a:solidFill>
                  <a:srgbClr val="336699"/>
                </a:solidFill>
                <a:prstDash val="solid"/>
                <a:round/>
                <a:headEnd/>
                <a:tailEnd/>
              </a:ln>
            </p:spPr>
            <p:txBody>
              <a:bodyPr/>
              <a:lstStyle/>
              <a:p>
                <a:endParaRPr lang="ru-RU"/>
              </a:p>
            </p:txBody>
          </p:sp>
          <p:sp>
            <p:nvSpPr>
              <p:cNvPr id="669804" name="Freeform 108"/>
              <p:cNvSpPr>
                <a:spLocks/>
              </p:cNvSpPr>
              <p:nvPr/>
            </p:nvSpPr>
            <p:spPr bwMode="auto">
              <a:xfrm>
                <a:off x="2194" y="9106"/>
                <a:ext cx="341" cy="894"/>
              </a:xfrm>
              <a:custGeom>
                <a:avLst/>
                <a:gdLst>
                  <a:gd name="T0" fmla="*/ 393 w 393"/>
                  <a:gd name="T1" fmla="*/ 214 h 1083"/>
                  <a:gd name="T2" fmla="*/ 337 w 393"/>
                  <a:gd name="T3" fmla="*/ 202 h 1083"/>
                  <a:gd name="T4" fmla="*/ 282 w 393"/>
                  <a:gd name="T5" fmla="*/ 185 h 1083"/>
                  <a:gd name="T6" fmla="*/ 227 w 393"/>
                  <a:gd name="T7" fmla="*/ 163 h 1083"/>
                  <a:gd name="T8" fmla="*/ 177 w 393"/>
                  <a:gd name="T9" fmla="*/ 139 h 1083"/>
                  <a:gd name="T10" fmla="*/ 128 w 393"/>
                  <a:gd name="T11" fmla="*/ 110 h 1083"/>
                  <a:gd name="T12" fmla="*/ 82 w 393"/>
                  <a:gd name="T13" fmla="*/ 76 h 1083"/>
                  <a:gd name="T14" fmla="*/ 40 w 393"/>
                  <a:gd name="T15" fmla="*/ 40 h 1083"/>
                  <a:gd name="T16" fmla="*/ 0 w 393"/>
                  <a:gd name="T17" fmla="*/ 0 h 1083"/>
                  <a:gd name="T18" fmla="*/ 0 w 393"/>
                  <a:gd name="T19" fmla="*/ 0 h 1083"/>
                  <a:gd name="T20" fmla="*/ 0 w 393"/>
                  <a:gd name="T21" fmla="*/ 886 h 1083"/>
                  <a:gd name="T22" fmla="*/ 40 w 393"/>
                  <a:gd name="T23" fmla="*/ 924 h 1083"/>
                  <a:gd name="T24" fmla="*/ 84 w 393"/>
                  <a:gd name="T25" fmla="*/ 958 h 1083"/>
                  <a:gd name="T26" fmla="*/ 130 w 393"/>
                  <a:gd name="T27" fmla="*/ 989 h 1083"/>
                  <a:gd name="T28" fmla="*/ 179 w 393"/>
                  <a:gd name="T29" fmla="*/ 1016 h 1083"/>
                  <a:gd name="T30" fmla="*/ 230 w 393"/>
                  <a:gd name="T31" fmla="*/ 1039 h 1083"/>
                  <a:gd name="T32" fmla="*/ 282 w 393"/>
                  <a:gd name="T33" fmla="*/ 1059 h 1083"/>
                  <a:gd name="T34" fmla="*/ 337 w 393"/>
                  <a:gd name="T35" fmla="*/ 1073 h 1083"/>
                  <a:gd name="T36" fmla="*/ 393 w 393"/>
                  <a:gd name="T37" fmla="*/ 1083 h 1083"/>
                  <a:gd name="T38" fmla="*/ 393 w 393"/>
                  <a:gd name="T39" fmla="*/ 1083 h 1083"/>
                  <a:gd name="T40" fmla="*/ 393 w 393"/>
                  <a:gd name="T41" fmla="*/ 214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3" h="1083">
                    <a:moveTo>
                      <a:pt x="393" y="214"/>
                    </a:moveTo>
                    <a:lnTo>
                      <a:pt x="337" y="202"/>
                    </a:lnTo>
                    <a:lnTo>
                      <a:pt x="282" y="185"/>
                    </a:lnTo>
                    <a:lnTo>
                      <a:pt x="227" y="163"/>
                    </a:lnTo>
                    <a:lnTo>
                      <a:pt x="177" y="139"/>
                    </a:lnTo>
                    <a:lnTo>
                      <a:pt x="128" y="110"/>
                    </a:lnTo>
                    <a:lnTo>
                      <a:pt x="82" y="76"/>
                    </a:lnTo>
                    <a:lnTo>
                      <a:pt x="40" y="40"/>
                    </a:lnTo>
                    <a:lnTo>
                      <a:pt x="0" y="0"/>
                    </a:lnTo>
                    <a:lnTo>
                      <a:pt x="0" y="0"/>
                    </a:lnTo>
                    <a:lnTo>
                      <a:pt x="0" y="886"/>
                    </a:lnTo>
                    <a:lnTo>
                      <a:pt x="40" y="924"/>
                    </a:lnTo>
                    <a:lnTo>
                      <a:pt x="84" y="958"/>
                    </a:lnTo>
                    <a:lnTo>
                      <a:pt x="130" y="989"/>
                    </a:lnTo>
                    <a:lnTo>
                      <a:pt x="179" y="1016"/>
                    </a:lnTo>
                    <a:lnTo>
                      <a:pt x="230" y="1039"/>
                    </a:lnTo>
                    <a:lnTo>
                      <a:pt x="282" y="1059"/>
                    </a:lnTo>
                    <a:lnTo>
                      <a:pt x="337" y="1073"/>
                    </a:lnTo>
                    <a:lnTo>
                      <a:pt x="393" y="1083"/>
                    </a:lnTo>
                    <a:lnTo>
                      <a:pt x="393" y="1083"/>
                    </a:lnTo>
                    <a:lnTo>
                      <a:pt x="393" y="214"/>
                    </a:lnTo>
                  </a:path>
                </a:pathLst>
              </a:custGeom>
              <a:solidFill>
                <a:srgbClr val="CCFF99"/>
              </a:solidFill>
              <a:ln w="28575" cmpd="sng">
                <a:solidFill>
                  <a:srgbClr val="336699"/>
                </a:solidFill>
                <a:prstDash val="solid"/>
                <a:round/>
                <a:headEnd/>
                <a:tailEnd/>
              </a:ln>
            </p:spPr>
            <p:txBody>
              <a:bodyPr/>
              <a:lstStyle/>
              <a:p>
                <a:endParaRPr lang="ru-RU"/>
              </a:p>
            </p:txBody>
          </p:sp>
          <p:sp>
            <p:nvSpPr>
              <p:cNvPr id="669805" name="Freeform 109"/>
              <p:cNvSpPr>
                <a:spLocks/>
              </p:cNvSpPr>
              <p:nvPr/>
            </p:nvSpPr>
            <p:spPr bwMode="auto">
              <a:xfrm>
                <a:off x="2535" y="8997"/>
                <a:ext cx="558" cy="1003"/>
              </a:xfrm>
              <a:custGeom>
                <a:avLst/>
                <a:gdLst>
                  <a:gd name="T0" fmla="*/ 0 w 643"/>
                  <a:gd name="T1" fmla="*/ 346 h 1215"/>
                  <a:gd name="T2" fmla="*/ 0 w 643"/>
                  <a:gd name="T3" fmla="*/ 1215 h 1215"/>
                  <a:gd name="T4" fmla="*/ 643 w 643"/>
                  <a:gd name="T5" fmla="*/ 871 h 1215"/>
                  <a:gd name="T6" fmla="*/ 643 w 643"/>
                  <a:gd name="T7" fmla="*/ 0 h 1215"/>
                  <a:gd name="T8" fmla="*/ 0 w 643"/>
                  <a:gd name="T9" fmla="*/ 346 h 1215"/>
                </a:gdLst>
                <a:ahLst/>
                <a:cxnLst>
                  <a:cxn ang="0">
                    <a:pos x="T0" y="T1"/>
                  </a:cxn>
                  <a:cxn ang="0">
                    <a:pos x="T2" y="T3"/>
                  </a:cxn>
                  <a:cxn ang="0">
                    <a:pos x="T4" y="T5"/>
                  </a:cxn>
                  <a:cxn ang="0">
                    <a:pos x="T6" y="T7"/>
                  </a:cxn>
                  <a:cxn ang="0">
                    <a:pos x="T8" y="T9"/>
                  </a:cxn>
                </a:cxnLst>
                <a:rect l="0" t="0" r="r" b="b"/>
                <a:pathLst>
                  <a:path w="643" h="1215">
                    <a:moveTo>
                      <a:pt x="0" y="346"/>
                    </a:moveTo>
                    <a:lnTo>
                      <a:pt x="0" y="1215"/>
                    </a:lnTo>
                    <a:lnTo>
                      <a:pt x="643" y="871"/>
                    </a:lnTo>
                    <a:lnTo>
                      <a:pt x="643" y="0"/>
                    </a:lnTo>
                    <a:lnTo>
                      <a:pt x="0" y="346"/>
                    </a:lnTo>
                    <a:close/>
                  </a:path>
                </a:pathLst>
              </a:custGeom>
              <a:solidFill>
                <a:srgbClr val="CCFF99"/>
              </a:solidFill>
              <a:ln w="28575" cmpd="sng">
                <a:solidFill>
                  <a:srgbClr val="336699"/>
                </a:solidFill>
                <a:prstDash val="solid"/>
                <a:round/>
                <a:headEnd/>
                <a:tailEnd/>
              </a:ln>
            </p:spPr>
            <p:txBody>
              <a:bodyPr/>
              <a:lstStyle/>
              <a:p>
                <a:endParaRPr lang="ru-RU"/>
              </a:p>
            </p:txBody>
          </p:sp>
          <p:sp>
            <p:nvSpPr>
              <p:cNvPr id="669806" name="Freeform 110"/>
              <p:cNvSpPr>
                <a:spLocks/>
              </p:cNvSpPr>
              <p:nvPr/>
            </p:nvSpPr>
            <p:spPr bwMode="auto">
              <a:xfrm>
                <a:off x="2323" y="9549"/>
                <a:ext cx="55" cy="65"/>
              </a:xfrm>
              <a:custGeom>
                <a:avLst/>
                <a:gdLst>
                  <a:gd name="T0" fmla="*/ 59 w 63"/>
                  <a:gd name="T1" fmla="*/ 29 h 78"/>
                  <a:gd name="T2" fmla="*/ 52 w 63"/>
                  <a:gd name="T3" fmla="*/ 15 h 78"/>
                  <a:gd name="T4" fmla="*/ 41 w 63"/>
                  <a:gd name="T5" fmla="*/ 5 h 78"/>
                  <a:gd name="T6" fmla="*/ 29 w 63"/>
                  <a:gd name="T7" fmla="*/ 0 h 78"/>
                  <a:gd name="T8" fmla="*/ 23 w 63"/>
                  <a:gd name="T9" fmla="*/ 0 h 78"/>
                  <a:gd name="T10" fmla="*/ 17 w 63"/>
                  <a:gd name="T11" fmla="*/ 1 h 78"/>
                  <a:gd name="T12" fmla="*/ 7 w 63"/>
                  <a:gd name="T13" fmla="*/ 8 h 78"/>
                  <a:gd name="T14" fmla="*/ 1 w 63"/>
                  <a:gd name="T15" fmla="*/ 20 h 78"/>
                  <a:gd name="T16" fmla="*/ 0 w 63"/>
                  <a:gd name="T17" fmla="*/ 34 h 78"/>
                  <a:gd name="T18" fmla="*/ 3 w 63"/>
                  <a:gd name="T19" fmla="*/ 49 h 78"/>
                  <a:gd name="T20" fmla="*/ 10 w 63"/>
                  <a:gd name="T21" fmla="*/ 63 h 78"/>
                  <a:gd name="T22" fmla="*/ 21 w 63"/>
                  <a:gd name="T23" fmla="*/ 73 h 78"/>
                  <a:gd name="T24" fmla="*/ 33 w 63"/>
                  <a:gd name="T25" fmla="*/ 78 h 78"/>
                  <a:gd name="T26" fmla="*/ 46 w 63"/>
                  <a:gd name="T27" fmla="*/ 78 h 78"/>
                  <a:gd name="T28" fmla="*/ 54 w 63"/>
                  <a:gd name="T29" fmla="*/ 70 h 78"/>
                  <a:gd name="T30" fmla="*/ 62 w 63"/>
                  <a:gd name="T31" fmla="*/ 60 h 78"/>
                  <a:gd name="T32" fmla="*/ 63 w 63"/>
                  <a:gd name="T33" fmla="*/ 44 h 78"/>
                  <a:gd name="T34" fmla="*/ 59 w 63"/>
                  <a:gd name="T35" fmla="*/ 2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78">
                    <a:moveTo>
                      <a:pt x="59" y="29"/>
                    </a:moveTo>
                    <a:lnTo>
                      <a:pt x="52" y="15"/>
                    </a:lnTo>
                    <a:lnTo>
                      <a:pt x="41" y="5"/>
                    </a:lnTo>
                    <a:lnTo>
                      <a:pt x="29" y="0"/>
                    </a:lnTo>
                    <a:lnTo>
                      <a:pt x="23" y="0"/>
                    </a:lnTo>
                    <a:lnTo>
                      <a:pt x="17" y="1"/>
                    </a:lnTo>
                    <a:lnTo>
                      <a:pt x="7" y="8"/>
                    </a:lnTo>
                    <a:lnTo>
                      <a:pt x="1" y="20"/>
                    </a:lnTo>
                    <a:lnTo>
                      <a:pt x="0" y="34"/>
                    </a:lnTo>
                    <a:lnTo>
                      <a:pt x="3" y="49"/>
                    </a:lnTo>
                    <a:lnTo>
                      <a:pt x="10" y="63"/>
                    </a:lnTo>
                    <a:lnTo>
                      <a:pt x="21" y="73"/>
                    </a:lnTo>
                    <a:lnTo>
                      <a:pt x="33" y="78"/>
                    </a:lnTo>
                    <a:lnTo>
                      <a:pt x="46" y="78"/>
                    </a:lnTo>
                    <a:lnTo>
                      <a:pt x="54" y="70"/>
                    </a:lnTo>
                    <a:lnTo>
                      <a:pt x="62" y="60"/>
                    </a:lnTo>
                    <a:lnTo>
                      <a:pt x="63" y="44"/>
                    </a:lnTo>
                    <a:lnTo>
                      <a:pt x="59" y="29"/>
                    </a:lnTo>
                  </a:path>
                </a:pathLst>
              </a:custGeom>
              <a:solidFill>
                <a:srgbClr val="FF9933"/>
              </a:solidFill>
              <a:ln w="19050" cmpd="sng">
                <a:solidFill>
                  <a:srgbClr val="336699"/>
                </a:solidFill>
                <a:prstDash val="solid"/>
                <a:round/>
                <a:headEnd/>
                <a:tailEnd/>
              </a:ln>
            </p:spPr>
            <p:txBody>
              <a:bodyPr/>
              <a:lstStyle/>
              <a:p>
                <a:endParaRPr lang="ru-RU"/>
              </a:p>
            </p:txBody>
          </p:sp>
          <p:sp>
            <p:nvSpPr>
              <p:cNvPr id="669807" name="Freeform 111"/>
              <p:cNvSpPr>
                <a:spLocks/>
              </p:cNvSpPr>
              <p:nvPr/>
            </p:nvSpPr>
            <p:spPr bwMode="auto">
              <a:xfrm>
                <a:off x="2248" y="9698"/>
                <a:ext cx="231" cy="111"/>
              </a:xfrm>
              <a:custGeom>
                <a:avLst/>
                <a:gdLst>
                  <a:gd name="T0" fmla="*/ 0 w 267"/>
                  <a:gd name="T1" fmla="*/ 0 h 136"/>
                  <a:gd name="T2" fmla="*/ 31 w 267"/>
                  <a:gd name="T3" fmla="*/ 24 h 136"/>
                  <a:gd name="T4" fmla="*/ 62 w 267"/>
                  <a:gd name="T5" fmla="*/ 47 h 136"/>
                  <a:gd name="T6" fmla="*/ 94 w 267"/>
                  <a:gd name="T7" fmla="*/ 66 h 136"/>
                  <a:gd name="T8" fmla="*/ 127 w 267"/>
                  <a:gd name="T9" fmla="*/ 84 h 136"/>
                  <a:gd name="T10" fmla="*/ 162 w 267"/>
                  <a:gd name="T11" fmla="*/ 100 h 136"/>
                  <a:gd name="T12" fmla="*/ 196 w 267"/>
                  <a:gd name="T13" fmla="*/ 114 h 136"/>
                  <a:gd name="T14" fmla="*/ 231 w 267"/>
                  <a:gd name="T15" fmla="*/ 126 h 136"/>
                  <a:gd name="T16" fmla="*/ 267 w 267"/>
                  <a:gd name="T1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6">
                    <a:moveTo>
                      <a:pt x="0" y="0"/>
                    </a:moveTo>
                    <a:lnTo>
                      <a:pt x="31" y="24"/>
                    </a:lnTo>
                    <a:lnTo>
                      <a:pt x="62" y="47"/>
                    </a:lnTo>
                    <a:lnTo>
                      <a:pt x="94" y="66"/>
                    </a:lnTo>
                    <a:lnTo>
                      <a:pt x="127" y="84"/>
                    </a:lnTo>
                    <a:lnTo>
                      <a:pt x="162" y="100"/>
                    </a:lnTo>
                    <a:lnTo>
                      <a:pt x="196" y="114"/>
                    </a:lnTo>
                    <a:lnTo>
                      <a:pt x="231" y="126"/>
                    </a:lnTo>
                    <a:lnTo>
                      <a:pt x="267" y="136"/>
                    </a:lnTo>
                  </a:path>
                </a:pathLst>
              </a:custGeom>
              <a:solidFill>
                <a:srgbClr val="CCFF99"/>
              </a:solidFill>
              <a:ln w="28575" cmpd="sng">
                <a:solidFill>
                  <a:srgbClr val="336699"/>
                </a:solidFill>
                <a:prstDash val="solid"/>
                <a:round/>
                <a:headEnd/>
                <a:tailEnd/>
              </a:ln>
            </p:spPr>
            <p:txBody>
              <a:bodyPr/>
              <a:lstStyle/>
              <a:p>
                <a:endParaRPr lang="ru-RU"/>
              </a:p>
            </p:txBody>
          </p:sp>
          <p:sp>
            <p:nvSpPr>
              <p:cNvPr id="669808" name="Freeform 112"/>
              <p:cNvSpPr>
                <a:spLocks/>
              </p:cNvSpPr>
              <p:nvPr/>
            </p:nvSpPr>
            <p:spPr bwMode="auto">
              <a:xfrm>
                <a:off x="2248" y="9741"/>
                <a:ext cx="231" cy="112"/>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28575" cmpd="sng">
                <a:solidFill>
                  <a:srgbClr val="336699"/>
                </a:solidFill>
                <a:prstDash val="solid"/>
                <a:round/>
                <a:headEnd/>
                <a:tailEnd/>
              </a:ln>
            </p:spPr>
            <p:txBody>
              <a:bodyPr/>
              <a:lstStyle/>
              <a:p>
                <a:endParaRPr lang="ru-RU"/>
              </a:p>
            </p:txBody>
          </p:sp>
          <p:sp>
            <p:nvSpPr>
              <p:cNvPr id="669809" name="Freeform 113"/>
              <p:cNvSpPr>
                <a:spLocks/>
              </p:cNvSpPr>
              <p:nvPr/>
            </p:nvSpPr>
            <p:spPr bwMode="auto">
              <a:xfrm>
                <a:off x="2248" y="9785"/>
                <a:ext cx="231" cy="113"/>
              </a:xfrm>
              <a:custGeom>
                <a:avLst/>
                <a:gdLst>
                  <a:gd name="T0" fmla="*/ 0 w 267"/>
                  <a:gd name="T1" fmla="*/ 0 h 135"/>
                  <a:gd name="T2" fmla="*/ 31 w 267"/>
                  <a:gd name="T3" fmla="*/ 24 h 135"/>
                  <a:gd name="T4" fmla="*/ 62 w 267"/>
                  <a:gd name="T5" fmla="*/ 44 h 135"/>
                  <a:gd name="T6" fmla="*/ 94 w 267"/>
                  <a:gd name="T7" fmla="*/ 65 h 135"/>
                  <a:gd name="T8" fmla="*/ 127 w 267"/>
                  <a:gd name="T9" fmla="*/ 82 h 135"/>
                  <a:gd name="T10" fmla="*/ 162 w 267"/>
                  <a:gd name="T11" fmla="*/ 99 h 135"/>
                  <a:gd name="T12" fmla="*/ 196 w 267"/>
                  <a:gd name="T13" fmla="*/ 113 h 135"/>
                  <a:gd name="T14" fmla="*/ 231 w 267"/>
                  <a:gd name="T15" fmla="*/ 125 h 135"/>
                  <a:gd name="T16" fmla="*/ 267 w 267"/>
                  <a:gd name="T17" fmla="*/ 135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7" h="135">
                    <a:moveTo>
                      <a:pt x="0" y="0"/>
                    </a:moveTo>
                    <a:lnTo>
                      <a:pt x="31" y="24"/>
                    </a:lnTo>
                    <a:lnTo>
                      <a:pt x="62" y="44"/>
                    </a:lnTo>
                    <a:lnTo>
                      <a:pt x="94" y="65"/>
                    </a:lnTo>
                    <a:lnTo>
                      <a:pt x="127" y="82"/>
                    </a:lnTo>
                    <a:lnTo>
                      <a:pt x="162" y="99"/>
                    </a:lnTo>
                    <a:lnTo>
                      <a:pt x="196" y="113"/>
                    </a:lnTo>
                    <a:lnTo>
                      <a:pt x="231" y="125"/>
                    </a:lnTo>
                    <a:lnTo>
                      <a:pt x="267" y="135"/>
                    </a:lnTo>
                  </a:path>
                </a:pathLst>
              </a:custGeom>
              <a:solidFill>
                <a:srgbClr val="CCFF99"/>
              </a:solidFill>
              <a:ln w="28575" cmpd="sng">
                <a:solidFill>
                  <a:srgbClr val="336699"/>
                </a:solidFill>
                <a:prstDash val="solid"/>
                <a:round/>
                <a:headEnd/>
                <a:tailEnd/>
              </a:ln>
            </p:spPr>
            <p:txBody>
              <a:bodyPr/>
              <a:lstStyle/>
              <a:p>
                <a:endParaRPr lang="ru-RU"/>
              </a:p>
            </p:txBody>
          </p:sp>
          <p:sp>
            <p:nvSpPr>
              <p:cNvPr id="669810" name="Freeform 114"/>
              <p:cNvSpPr>
                <a:spLocks/>
              </p:cNvSpPr>
              <p:nvPr/>
            </p:nvSpPr>
            <p:spPr bwMode="auto">
              <a:xfrm>
                <a:off x="2239" y="9245"/>
                <a:ext cx="249" cy="129"/>
              </a:xfrm>
              <a:custGeom>
                <a:avLst/>
                <a:gdLst>
                  <a:gd name="T0" fmla="*/ 10 w 285"/>
                  <a:gd name="T1" fmla="*/ 22 h 158"/>
                  <a:gd name="T2" fmla="*/ 69 w 285"/>
                  <a:gd name="T3" fmla="*/ 67 h 158"/>
                  <a:gd name="T4" fmla="*/ 101 w 285"/>
                  <a:gd name="T5" fmla="*/ 86 h 158"/>
                  <a:gd name="T6" fmla="*/ 134 w 285"/>
                  <a:gd name="T7" fmla="*/ 105 h 158"/>
                  <a:gd name="T8" fmla="*/ 169 w 285"/>
                  <a:gd name="T9" fmla="*/ 120 h 158"/>
                  <a:gd name="T10" fmla="*/ 203 w 285"/>
                  <a:gd name="T11" fmla="*/ 136 h 158"/>
                  <a:gd name="T12" fmla="*/ 239 w 285"/>
                  <a:gd name="T13" fmla="*/ 148 h 158"/>
                  <a:gd name="T14" fmla="*/ 275 w 285"/>
                  <a:gd name="T15" fmla="*/ 158 h 158"/>
                  <a:gd name="T16" fmla="*/ 281 w 285"/>
                  <a:gd name="T17" fmla="*/ 156 h 158"/>
                  <a:gd name="T18" fmla="*/ 284 w 285"/>
                  <a:gd name="T19" fmla="*/ 153 h 158"/>
                  <a:gd name="T20" fmla="*/ 285 w 285"/>
                  <a:gd name="T21" fmla="*/ 148 h 158"/>
                  <a:gd name="T22" fmla="*/ 285 w 285"/>
                  <a:gd name="T23" fmla="*/ 142 h 158"/>
                  <a:gd name="T24" fmla="*/ 282 w 285"/>
                  <a:gd name="T25" fmla="*/ 137 h 158"/>
                  <a:gd name="T26" fmla="*/ 275 w 285"/>
                  <a:gd name="T27" fmla="*/ 134 h 158"/>
                  <a:gd name="T28" fmla="*/ 239 w 285"/>
                  <a:gd name="T29" fmla="*/ 124 h 158"/>
                  <a:gd name="T30" fmla="*/ 205 w 285"/>
                  <a:gd name="T31" fmla="*/ 112 h 158"/>
                  <a:gd name="T32" fmla="*/ 170 w 285"/>
                  <a:gd name="T33" fmla="*/ 98 h 158"/>
                  <a:gd name="T34" fmla="*/ 137 w 285"/>
                  <a:gd name="T35" fmla="*/ 81 h 158"/>
                  <a:gd name="T36" fmla="*/ 105 w 285"/>
                  <a:gd name="T37" fmla="*/ 64 h 158"/>
                  <a:gd name="T38" fmla="*/ 74 w 285"/>
                  <a:gd name="T39" fmla="*/ 45 h 158"/>
                  <a:gd name="T40" fmla="*/ 15 w 285"/>
                  <a:gd name="T41" fmla="*/ 2 h 158"/>
                  <a:gd name="T42" fmla="*/ 9 w 285"/>
                  <a:gd name="T43" fmla="*/ 0 h 158"/>
                  <a:gd name="T44" fmla="*/ 3 w 285"/>
                  <a:gd name="T45" fmla="*/ 2 h 158"/>
                  <a:gd name="T46" fmla="*/ 0 w 285"/>
                  <a:gd name="T47" fmla="*/ 5 h 158"/>
                  <a:gd name="T48" fmla="*/ 0 w 285"/>
                  <a:gd name="T49" fmla="*/ 9 h 158"/>
                  <a:gd name="T50" fmla="*/ 3 w 285"/>
                  <a:gd name="T51" fmla="*/ 17 h 158"/>
                  <a:gd name="T52" fmla="*/ 10 w 285"/>
                  <a:gd name="T53" fmla="*/ 2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85" h="158">
                    <a:moveTo>
                      <a:pt x="10" y="22"/>
                    </a:moveTo>
                    <a:lnTo>
                      <a:pt x="69" y="67"/>
                    </a:lnTo>
                    <a:lnTo>
                      <a:pt x="101" y="86"/>
                    </a:lnTo>
                    <a:lnTo>
                      <a:pt x="134" y="105"/>
                    </a:lnTo>
                    <a:lnTo>
                      <a:pt x="169" y="120"/>
                    </a:lnTo>
                    <a:lnTo>
                      <a:pt x="203" y="136"/>
                    </a:lnTo>
                    <a:lnTo>
                      <a:pt x="239" y="148"/>
                    </a:lnTo>
                    <a:lnTo>
                      <a:pt x="275" y="158"/>
                    </a:lnTo>
                    <a:lnTo>
                      <a:pt x="281" y="156"/>
                    </a:lnTo>
                    <a:lnTo>
                      <a:pt x="284" y="153"/>
                    </a:lnTo>
                    <a:lnTo>
                      <a:pt x="285" y="148"/>
                    </a:lnTo>
                    <a:lnTo>
                      <a:pt x="285" y="142"/>
                    </a:lnTo>
                    <a:lnTo>
                      <a:pt x="282" y="137"/>
                    </a:lnTo>
                    <a:lnTo>
                      <a:pt x="275" y="134"/>
                    </a:lnTo>
                    <a:lnTo>
                      <a:pt x="239" y="124"/>
                    </a:lnTo>
                    <a:lnTo>
                      <a:pt x="205" y="112"/>
                    </a:lnTo>
                    <a:lnTo>
                      <a:pt x="170" y="98"/>
                    </a:lnTo>
                    <a:lnTo>
                      <a:pt x="137" y="81"/>
                    </a:lnTo>
                    <a:lnTo>
                      <a:pt x="105" y="64"/>
                    </a:lnTo>
                    <a:lnTo>
                      <a:pt x="74" y="45"/>
                    </a:lnTo>
                    <a:lnTo>
                      <a:pt x="15" y="2"/>
                    </a:lnTo>
                    <a:lnTo>
                      <a:pt x="9" y="0"/>
                    </a:lnTo>
                    <a:lnTo>
                      <a:pt x="3" y="2"/>
                    </a:lnTo>
                    <a:lnTo>
                      <a:pt x="0" y="5"/>
                    </a:lnTo>
                    <a:lnTo>
                      <a:pt x="0" y="9"/>
                    </a:lnTo>
                    <a:lnTo>
                      <a:pt x="3" y="17"/>
                    </a:lnTo>
                    <a:lnTo>
                      <a:pt x="10" y="22"/>
                    </a:lnTo>
                  </a:path>
                </a:pathLst>
              </a:custGeom>
              <a:solidFill>
                <a:srgbClr val="CCFF99"/>
              </a:solidFill>
              <a:ln w="19050" cmpd="sng">
                <a:solidFill>
                  <a:srgbClr val="336699"/>
                </a:solidFill>
                <a:prstDash val="solid"/>
                <a:round/>
                <a:headEnd/>
                <a:tailEnd/>
              </a:ln>
            </p:spPr>
            <p:txBody>
              <a:bodyPr/>
              <a:lstStyle/>
              <a:p>
                <a:endParaRPr lang="ru-RU"/>
              </a:p>
            </p:txBody>
          </p:sp>
          <p:sp>
            <p:nvSpPr>
              <p:cNvPr id="669811" name="Freeform 115"/>
              <p:cNvSpPr>
                <a:spLocks/>
              </p:cNvSpPr>
              <p:nvPr/>
            </p:nvSpPr>
            <p:spPr bwMode="auto">
              <a:xfrm>
                <a:off x="2248" y="9334"/>
                <a:ext cx="231" cy="126"/>
              </a:xfrm>
              <a:custGeom>
                <a:avLst/>
                <a:gdLst>
                  <a:gd name="T0" fmla="*/ 0 w 267"/>
                  <a:gd name="T1" fmla="*/ 17 h 153"/>
                  <a:gd name="T2" fmla="*/ 31 w 267"/>
                  <a:gd name="T3" fmla="*/ 41 h 153"/>
                  <a:gd name="T4" fmla="*/ 61 w 267"/>
                  <a:gd name="T5" fmla="*/ 62 h 153"/>
                  <a:gd name="T6" fmla="*/ 93 w 267"/>
                  <a:gd name="T7" fmla="*/ 82 h 153"/>
                  <a:gd name="T8" fmla="*/ 126 w 267"/>
                  <a:gd name="T9" fmla="*/ 99 h 153"/>
                  <a:gd name="T10" fmla="*/ 159 w 267"/>
                  <a:gd name="T11" fmla="*/ 117 h 153"/>
                  <a:gd name="T12" fmla="*/ 195 w 267"/>
                  <a:gd name="T13" fmla="*/ 130 h 153"/>
                  <a:gd name="T14" fmla="*/ 229 w 267"/>
                  <a:gd name="T15" fmla="*/ 142 h 153"/>
                  <a:gd name="T16" fmla="*/ 267 w 267"/>
                  <a:gd name="T17" fmla="*/ 153 h 153"/>
                  <a:gd name="T18" fmla="*/ 267 w 267"/>
                  <a:gd name="T19" fmla="*/ 153 h 153"/>
                  <a:gd name="T20" fmla="*/ 267 w 267"/>
                  <a:gd name="T21" fmla="*/ 135 h 153"/>
                  <a:gd name="T22" fmla="*/ 231 w 267"/>
                  <a:gd name="T23" fmla="*/ 125 h 153"/>
                  <a:gd name="T24" fmla="*/ 195 w 267"/>
                  <a:gd name="T25" fmla="*/ 111 h 153"/>
                  <a:gd name="T26" fmla="*/ 126 w 267"/>
                  <a:gd name="T27" fmla="*/ 81 h 153"/>
                  <a:gd name="T28" fmla="*/ 61 w 267"/>
                  <a:gd name="T29" fmla="*/ 45 h 153"/>
                  <a:gd name="T30" fmla="*/ 0 w 267"/>
                  <a:gd name="T31" fmla="*/ 0 h 153"/>
                  <a:gd name="T32" fmla="*/ 0 w 267"/>
                  <a:gd name="T33" fmla="*/ 0 h 153"/>
                  <a:gd name="T34" fmla="*/ 0 w 267"/>
                  <a:gd name="T35" fmla="*/ 17 h 153"/>
                  <a:gd name="T36" fmla="*/ 0 w 267"/>
                  <a:gd name="T37" fmla="*/ 1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7" h="153">
                    <a:moveTo>
                      <a:pt x="0" y="17"/>
                    </a:moveTo>
                    <a:lnTo>
                      <a:pt x="31" y="41"/>
                    </a:lnTo>
                    <a:lnTo>
                      <a:pt x="61" y="62"/>
                    </a:lnTo>
                    <a:lnTo>
                      <a:pt x="93" y="82"/>
                    </a:lnTo>
                    <a:lnTo>
                      <a:pt x="126" y="99"/>
                    </a:lnTo>
                    <a:lnTo>
                      <a:pt x="159" y="117"/>
                    </a:lnTo>
                    <a:lnTo>
                      <a:pt x="195" y="130"/>
                    </a:lnTo>
                    <a:lnTo>
                      <a:pt x="229" y="142"/>
                    </a:lnTo>
                    <a:lnTo>
                      <a:pt x="267" y="153"/>
                    </a:lnTo>
                    <a:lnTo>
                      <a:pt x="267" y="153"/>
                    </a:lnTo>
                    <a:lnTo>
                      <a:pt x="267" y="135"/>
                    </a:lnTo>
                    <a:lnTo>
                      <a:pt x="231" y="125"/>
                    </a:lnTo>
                    <a:lnTo>
                      <a:pt x="195" y="111"/>
                    </a:lnTo>
                    <a:lnTo>
                      <a:pt x="126" y="81"/>
                    </a:lnTo>
                    <a:lnTo>
                      <a:pt x="61" y="45"/>
                    </a:lnTo>
                    <a:lnTo>
                      <a:pt x="0" y="0"/>
                    </a:lnTo>
                    <a:lnTo>
                      <a:pt x="0" y="0"/>
                    </a:lnTo>
                    <a:lnTo>
                      <a:pt x="0" y="17"/>
                    </a:lnTo>
                    <a:lnTo>
                      <a:pt x="0" y="17"/>
                    </a:lnTo>
                    <a:close/>
                  </a:path>
                </a:pathLst>
              </a:custGeom>
              <a:solidFill>
                <a:srgbClr val="CCFF99"/>
              </a:solidFill>
              <a:ln w="19050" cmpd="sng">
                <a:solidFill>
                  <a:srgbClr val="336699"/>
                </a:solidFill>
                <a:round/>
                <a:headEnd/>
                <a:tailEnd/>
              </a:ln>
            </p:spPr>
            <p:txBody>
              <a:bodyPr/>
              <a:lstStyle/>
              <a:p>
                <a:endParaRPr lang="ru-RU"/>
              </a:p>
            </p:txBody>
          </p:sp>
          <p:sp>
            <p:nvSpPr>
              <p:cNvPr id="669812" name="Freeform 116"/>
              <p:cNvSpPr>
                <a:spLocks/>
              </p:cNvSpPr>
              <p:nvPr/>
            </p:nvSpPr>
            <p:spPr bwMode="auto">
              <a:xfrm>
                <a:off x="2644" y="9719"/>
                <a:ext cx="386" cy="445"/>
              </a:xfrm>
              <a:custGeom>
                <a:avLst/>
                <a:gdLst>
                  <a:gd name="T0" fmla="*/ 0 w 444"/>
                  <a:gd name="T1" fmla="*/ 276 h 536"/>
                  <a:gd name="T2" fmla="*/ 444 w 444"/>
                  <a:gd name="T3" fmla="*/ 536 h 536"/>
                  <a:gd name="T4" fmla="*/ 443 w 444"/>
                  <a:gd name="T5" fmla="*/ 265 h 536"/>
                  <a:gd name="T6" fmla="*/ 0 w 444"/>
                  <a:gd name="T7" fmla="*/ 0 h 536"/>
                  <a:gd name="T8" fmla="*/ 0 w 444"/>
                  <a:gd name="T9" fmla="*/ 276 h 536"/>
                </a:gdLst>
                <a:ahLst/>
                <a:cxnLst>
                  <a:cxn ang="0">
                    <a:pos x="T0" y="T1"/>
                  </a:cxn>
                  <a:cxn ang="0">
                    <a:pos x="T2" y="T3"/>
                  </a:cxn>
                  <a:cxn ang="0">
                    <a:pos x="T4" y="T5"/>
                  </a:cxn>
                  <a:cxn ang="0">
                    <a:pos x="T6" y="T7"/>
                  </a:cxn>
                  <a:cxn ang="0">
                    <a:pos x="T8" y="T9"/>
                  </a:cxn>
                </a:cxnLst>
                <a:rect l="0" t="0" r="r" b="b"/>
                <a:pathLst>
                  <a:path w="444" h="536">
                    <a:moveTo>
                      <a:pt x="0" y="276"/>
                    </a:moveTo>
                    <a:lnTo>
                      <a:pt x="444" y="536"/>
                    </a:lnTo>
                    <a:lnTo>
                      <a:pt x="443" y="265"/>
                    </a:lnTo>
                    <a:lnTo>
                      <a:pt x="0" y="0"/>
                    </a:lnTo>
                    <a:lnTo>
                      <a:pt x="0" y="276"/>
                    </a:lnTo>
                    <a:close/>
                  </a:path>
                </a:pathLst>
              </a:custGeom>
              <a:solidFill>
                <a:srgbClr val="CCFF99"/>
              </a:solidFill>
              <a:ln w="28575" cmpd="sng">
                <a:solidFill>
                  <a:srgbClr val="336699"/>
                </a:solidFill>
                <a:prstDash val="solid"/>
                <a:round/>
                <a:headEnd/>
                <a:tailEnd/>
              </a:ln>
            </p:spPr>
            <p:txBody>
              <a:bodyPr/>
              <a:lstStyle/>
              <a:p>
                <a:endParaRPr lang="ru-RU"/>
              </a:p>
            </p:txBody>
          </p:sp>
          <p:sp>
            <p:nvSpPr>
              <p:cNvPr id="669813" name="Freeform 117"/>
              <p:cNvSpPr>
                <a:spLocks/>
              </p:cNvSpPr>
              <p:nvPr/>
            </p:nvSpPr>
            <p:spPr bwMode="auto">
              <a:xfrm>
                <a:off x="2651" y="9723"/>
                <a:ext cx="372" cy="265"/>
              </a:xfrm>
              <a:custGeom>
                <a:avLst/>
                <a:gdLst>
                  <a:gd name="T0" fmla="*/ 0 w 525"/>
                  <a:gd name="T1" fmla="*/ 0 h 369"/>
                  <a:gd name="T2" fmla="*/ 99 w 525"/>
                  <a:gd name="T3" fmla="*/ 231 h 369"/>
                  <a:gd name="T4" fmla="*/ 342 w 525"/>
                  <a:gd name="T5" fmla="*/ 369 h 369"/>
                  <a:gd name="T6" fmla="*/ 525 w 525"/>
                  <a:gd name="T7" fmla="*/ 300 h 369"/>
                </a:gdLst>
                <a:ahLst/>
                <a:cxnLst>
                  <a:cxn ang="0">
                    <a:pos x="T0" y="T1"/>
                  </a:cxn>
                  <a:cxn ang="0">
                    <a:pos x="T2" y="T3"/>
                  </a:cxn>
                  <a:cxn ang="0">
                    <a:pos x="T4" y="T5"/>
                  </a:cxn>
                  <a:cxn ang="0">
                    <a:pos x="T6" y="T7"/>
                  </a:cxn>
                </a:cxnLst>
                <a:rect l="0" t="0" r="r" b="b"/>
                <a:pathLst>
                  <a:path w="525" h="369">
                    <a:moveTo>
                      <a:pt x="0" y="0"/>
                    </a:moveTo>
                    <a:lnTo>
                      <a:pt x="99" y="231"/>
                    </a:lnTo>
                    <a:lnTo>
                      <a:pt x="342" y="369"/>
                    </a:lnTo>
                    <a:lnTo>
                      <a:pt x="525" y="300"/>
                    </a:lnTo>
                  </a:path>
                </a:pathLst>
              </a:custGeom>
              <a:solidFill>
                <a:srgbClr val="CCFF99"/>
              </a:solidFill>
              <a:ln w="28575" cmpd="sng">
                <a:solidFill>
                  <a:srgbClr val="336699"/>
                </a:solidFill>
                <a:round/>
                <a:headEnd type="none" w="med" len="med"/>
                <a:tailEnd type="none" w="med" len="med"/>
              </a:ln>
            </p:spPr>
            <p:txBody>
              <a:bodyPr/>
              <a:lstStyle/>
              <a:p>
                <a:endParaRPr lang="ru-RU"/>
              </a:p>
            </p:txBody>
          </p:sp>
          <p:sp>
            <p:nvSpPr>
              <p:cNvPr id="669814" name="Freeform 118"/>
              <p:cNvSpPr>
                <a:spLocks/>
              </p:cNvSpPr>
              <p:nvPr/>
            </p:nvSpPr>
            <p:spPr bwMode="auto">
              <a:xfrm>
                <a:off x="2906" y="9983"/>
                <a:ext cx="117" cy="181"/>
              </a:xfrm>
              <a:custGeom>
                <a:avLst/>
                <a:gdLst>
                  <a:gd name="T0" fmla="*/ 0 w 165"/>
                  <a:gd name="T1" fmla="*/ 0 h 252"/>
                  <a:gd name="T2" fmla="*/ 165 w 165"/>
                  <a:gd name="T3" fmla="*/ 252 h 252"/>
                </a:gdLst>
                <a:ahLst/>
                <a:cxnLst>
                  <a:cxn ang="0">
                    <a:pos x="T0" y="T1"/>
                  </a:cxn>
                  <a:cxn ang="0">
                    <a:pos x="T2" y="T3"/>
                  </a:cxn>
                </a:cxnLst>
                <a:rect l="0" t="0" r="r" b="b"/>
                <a:pathLst>
                  <a:path w="165" h="252">
                    <a:moveTo>
                      <a:pt x="0" y="0"/>
                    </a:moveTo>
                    <a:lnTo>
                      <a:pt x="165" y="252"/>
                    </a:lnTo>
                  </a:path>
                </a:pathLst>
              </a:custGeom>
              <a:solidFill>
                <a:srgbClr val="CCFF99"/>
              </a:solidFill>
              <a:ln w="28575" cmpd="sng">
                <a:solidFill>
                  <a:srgbClr val="336699"/>
                </a:solidFill>
                <a:round/>
                <a:headEnd type="none" w="med" len="med"/>
                <a:tailEnd type="none" w="med" len="med"/>
              </a:ln>
            </p:spPr>
            <p:txBody>
              <a:bodyPr/>
              <a:lstStyle/>
              <a:p>
                <a:endParaRPr lang="ru-RU"/>
              </a:p>
            </p:txBody>
          </p:sp>
          <p:sp>
            <p:nvSpPr>
              <p:cNvPr id="669815" name="Freeform 119"/>
              <p:cNvSpPr>
                <a:spLocks/>
              </p:cNvSpPr>
              <p:nvPr/>
            </p:nvSpPr>
            <p:spPr bwMode="auto">
              <a:xfrm>
                <a:off x="2645" y="9874"/>
                <a:ext cx="66" cy="66"/>
              </a:xfrm>
              <a:custGeom>
                <a:avLst/>
                <a:gdLst>
                  <a:gd name="T0" fmla="*/ 0 w 93"/>
                  <a:gd name="T1" fmla="*/ 93 h 93"/>
                  <a:gd name="T2" fmla="*/ 93 w 93"/>
                  <a:gd name="T3" fmla="*/ 0 h 93"/>
                </a:gdLst>
                <a:ahLst/>
                <a:cxnLst>
                  <a:cxn ang="0">
                    <a:pos x="T0" y="T1"/>
                  </a:cxn>
                  <a:cxn ang="0">
                    <a:pos x="T2" y="T3"/>
                  </a:cxn>
                </a:cxnLst>
                <a:rect l="0" t="0" r="r" b="b"/>
                <a:pathLst>
                  <a:path w="93" h="93">
                    <a:moveTo>
                      <a:pt x="0" y="93"/>
                    </a:moveTo>
                    <a:lnTo>
                      <a:pt x="93" y="0"/>
                    </a:lnTo>
                  </a:path>
                </a:pathLst>
              </a:custGeom>
              <a:solidFill>
                <a:srgbClr val="CCFF99"/>
              </a:solidFill>
              <a:ln w="28575" cmpd="sng">
                <a:solidFill>
                  <a:srgbClr val="336699"/>
                </a:solidFill>
                <a:round/>
                <a:headEnd type="none" w="med" len="med"/>
                <a:tailEnd type="none" w="med" len="med"/>
              </a:ln>
            </p:spPr>
            <p:txBody>
              <a:bodyPr/>
              <a:lstStyle/>
              <a:p>
                <a:endParaRPr lang="ru-RU"/>
              </a:p>
            </p:txBody>
          </p:sp>
        </p:grpSp>
        <p:sp>
          <p:nvSpPr>
            <p:cNvPr id="669817" name="Text Box 121"/>
            <p:cNvSpPr txBox="1">
              <a:spLocks noChangeArrowheads="1"/>
            </p:cNvSpPr>
            <p:nvPr/>
          </p:nvSpPr>
          <p:spPr bwMode="auto">
            <a:xfrm>
              <a:off x="3050" y="488"/>
              <a:ext cx="1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a:r>
                <a:rPr lang="ru-RU" altLang="zh-CN" sz="2000" b="1">
                  <a:solidFill>
                    <a:srgbClr val="CC0066"/>
                  </a:solidFill>
                  <a:latin typeface="Arial Narrow" panose="020B0606020202030204" pitchFamily="34" charset="0"/>
                </a:rPr>
                <a:t>Пользователь</a:t>
              </a:r>
              <a:endParaRPr lang="ru-RU" altLang="ru-RU" sz="2000">
                <a:solidFill>
                  <a:srgbClr val="CC0066"/>
                </a:solidFill>
              </a:endParaRPr>
            </a:p>
          </p:txBody>
        </p:sp>
        <p:sp>
          <p:nvSpPr>
            <p:cNvPr id="669826" name="Text Box 130"/>
            <p:cNvSpPr txBox="1">
              <a:spLocks noChangeArrowheads="1"/>
            </p:cNvSpPr>
            <p:nvPr/>
          </p:nvSpPr>
          <p:spPr bwMode="auto">
            <a:xfrm>
              <a:off x="2370" y="3294"/>
              <a:ext cx="1046" cy="20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6000"/>
                </a:lnSpc>
              </a:pPr>
              <a:r>
                <a:rPr lang="en-US" altLang="zh-CN" b="1">
                  <a:solidFill>
                    <a:srgbClr val="CC3300"/>
                  </a:solidFill>
                  <a:ea typeface="SimSun" panose="02010600030101010101" pitchFamily="2" charset="-122"/>
                </a:rPr>
                <a:t>Internet</a:t>
              </a:r>
              <a:endParaRPr lang="ru-RU" altLang="ru-RU">
                <a:solidFill>
                  <a:srgbClr val="CC3300"/>
                </a:solidFill>
              </a:endParaRPr>
            </a:p>
          </p:txBody>
        </p:sp>
        <p:sp>
          <p:nvSpPr>
            <p:cNvPr id="669828" name="Text Box 132"/>
            <p:cNvSpPr txBox="1">
              <a:spLocks noChangeArrowheads="1"/>
            </p:cNvSpPr>
            <p:nvPr/>
          </p:nvSpPr>
          <p:spPr bwMode="auto">
            <a:xfrm>
              <a:off x="1746" y="3011"/>
              <a:ext cx="737" cy="28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600" b="1">
                  <a:solidFill>
                    <a:srgbClr val="336600"/>
                  </a:solidFill>
                  <a:latin typeface="Tahoma" panose="020B0604030504040204" pitchFamily="34" charset="0"/>
                  <a:cs typeface="Tahoma" panose="020B0604030504040204" pitchFamily="34" charset="0"/>
                </a:rPr>
                <a:t>Почтовый сервер</a:t>
              </a:r>
              <a:endParaRPr lang="ru-RU" altLang="ru-RU" sz="1600">
                <a:solidFill>
                  <a:srgbClr val="336600"/>
                </a:solidFill>
                <a:latin typeface="Tahoma" panose="020B0604030504040204" pitchFamily="34" charset="0"/>
                <a:cs typeface="Tahoma" panose="020B0604030504040204" pitchFamily="34" charset="0"/>
              </a:endParaRPr>
            </a:p>
          </p:txBody>
        </p:sp>
        <p:sp>
          <p:nvSpPr>
            <p:cNvPr id="669829" name="Text Box 133"/>
            <p:cNvSpPr txBox="1">
              <a:spLocks noChangeArrowheads="1"/>
            </p:cNvSpPr>
            <p:nvPr/>
          </p:nvSpPr>
          <p:spPr bwMode="auto">
            <a:xfrm>
              <a:off x="4864" y="1423"/>
              <a:ext cx="680" cy="373"/>
            </a:xfrm>
            <a:prstGeom prst="rect">
              <a:avLst/>
            </a:prstGeom>
            <a:solidFill>
              <a:srgbClr val="CCECFF"/>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Программа</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просмотра</a:t>
              </a:r>
            </a:p>
            <a:p>
              <a:pPr>
                <a:lnSpc>
                  <a:spcPct val="80000"/>
                </a:lnSpc>
              </a:pPr>
              <a:r>
                <a:rPr lang="ru-RU" altLang="ru-RU" sz="1400">
                  <a:solidFill>
                    <a:schemeClr val="accent2"/>
                  </a:solidFill>
                  <a:effectLst>
                    <a:outerShdw blurRad="38100" dist="38100" dir="2700000" algn="tl">
                      <a:srgbClr val="000000"/>
                    </a:outerShdw>
                  </a:effectLst>
                </a:rPr>
                <a:t>почты</a:t>
              </a:r>
            </a:p>
          </p:txBody>
        </p:sp>
        <p:sp>
          <p:nvSpPr>
            <p:cNvPr id="669830" name="Text Box 134"/>
            <p:cNvSpPr txBox="1">
              <a:spLocks noChangeArrowheads="1"/>
            </p:cNvSpPr>
            <p:nvPr/>
          </p:nvSpPr>
          <p:spPr bwMode="auto">
            <a:xfrm>
              <a:off x="3957" y="1423"/>
              <a:ext cx="680" cy="373"/>
            </a:xfrm>
            <a:prstGeom prst="rect">
              <a:avLst/>
            </a:prstGeom>
            <a:solidFill>
              <a:schemeClr val="accent1"/>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70000"/>
                </a:lnSpc>
              </a:pPr>
              <a:r>
                <a:rPr lang="ru-RU" altLang="zh-CN" sz="1600">
                  <a:solidFill>
                    <a:schemeClr val="accent2"/>
                  </a:solidFill>
                  <a:effectLst>
                    <a:outerShdw blurRad="38100" dist="38100" dir="2700000" algn="tl">
                      <a:srgbClr val="000000"/>
                    </a:outerShdw>
                  </a:effectLst>
                  <a:latin typeface="Arial Narrow" panose="020B0606020202030204" pitchFamily="34" charset="0"/>
                </a:rPr>
                <a:t>Файлы</a:t>
              </a:r>
            </a:p>
            <a:p>
              <a:pPr>
                <a:lnSpc>
                  <a:spcPct val="70000"/>
                </a:lnSpc>
              </a:pPr>
              <a:r>
                <a:rPr lang="ru-RU" altLang="zh-CN" sz="1600">
                  <a:solidFill>
                    <a:schemeClr val="accent2"/>
                  </a:solidFill>
                  <a:effectLst>
                    <a:outerShdw blurRad="38100" dist="38100" dir="2700000" algn="tl">
                      <a:srgbClr val="000000"/>
                    </a:outerShdw>
                  </a:effectLst>
                  <a:latin typeface="Arial Narrow" panose="020B0606020202030204" pitchFamily="34" charset="0"/>
                </a:rPr>
                <a:t>местной</a:t>
              </a:r>
            </a:p>
            <a:p>
              <a:pPr>
                <a:lnSpc>
                  <a:spcPct val="70000"/>
                </a:lnSpc>
              </a:pPr>
              <a:r>
                <a:rPr lang="ru-RU" altLang="ru-RU" sz="1600">
                  <a:solidFill>
                    <a:schemeClr val="accent2"/>
                  </a:solidFill>
                  <a:effectLst>
                    <a:outerShdw blurRad="38100" dist="38100" dir="2700000" algn="tl">
                      <a:srgbClr val="000000"/>
                    </a:outerShdw>
                  </a:effectLst>
                </a:rPr>
                <a:t>почты</a:t>
              </a:r>
            </a:p>
          </p:txBody>
        </p:sp>
        <p:sp>
          <p:nvSpPr>
            <p:cNvPr id="669831" name="Text Box 135"/>
            <p:cNvSpPr txBox="1">
              <a:spLocks noChangeArrowheads="1"/>
            </p:cNvSpPr>
            <p:nvPr/>
          </p:nvSpPr>
          <p:spPr bwMode="auto">
            <a:xfrm>
              <a:off x="3929" y="743"/>
              <a:ext cx="680" cy="374"/>
            </a:xfrm>
            <a:prstGeom prst="rect">
              <a:avLst/>
            </a:prstGeom>
            <a:solidFill>
              <a:srgbClr val="CCFF99"/>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Программа</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подготовки</a:t>
              </a:r>
            </a:p>
            <a:p>
              <a:pPr>
                <a:lnSpc>
                  <a:spcPct val="80000"/>
                </a:lnSpc>
              </a:pPr>
              <a:r>
                <a:rPr lang="ru-RU" altLang="ru-RU" sz="1400">
                  <a:solidFill>
                    <a:schemeClr val="accent2"/>
                  </a:solidFill>
                  <a:effectLst>
                    <a:outerShdw blurRad="38100" dist="38100" dir="2700000" algn="tl">
                      <a:srgbClr val="000000"/>
                    </a:outerShdw>
                  </a:effectLst>
                </a:rPr>
                <a:t>почты</a:t>
              </a:r>
            </a:p>
          </p:txBody>
        </p:sp>
        <p:sp>
          <p:nvSpPr>
            <p:cNvPr id="669832" name="Text Box 136"/>
            <p:cNvSpPr txBox="1">
              <a:spLocks noChangeArrowheads="1"/>
            </p:cNvSpPr>
            <p:nvPr/>
          </p:nvSpPr>
          <p:spPr bwMode="auto">
            <a:xfrm>
              <a:off x="3022" y="743"/>
              <a:ext cx="680" cy="374"/>
            </a:xfrm>
            <a:prstGeom prst="rect">
              <a:avLst/>
            </a:prstGeom>
            <a:solidFill>
              <a:srgbClr val="FFFF99"/>
            </a:solidFill>
            <a:ln w="28575">
              <a:solidFill>
                <a:srgbClr val="CC0066"/>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Файлы</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почтовых</a:t>
              </a:r>
            </a:p>
            <a:p>
              <a:pPr>
                <a:lnSpc>
                  <a:spcPct val="80000"/>
                </a:lnSpc>
              </a:pPr>
              <a:r>
                <a:rPr lang="ru-RU" altLang="zh-CN" sz="1400">
                  <a:solidFill>
                    <a:schemeClr val="accent2"/>
                  </a:solidFill>
                  <a:effectLst>
                    <a:outerShdw blurRad="38100" dist="38100" dir="2700000" algn="tl">
                      <a:srgbClr val="000000"/>
                    </a:outerShdw>
                  </a:effectLst>
                  <a:latin typeface="Arial Narrow" panose="020B0606020202030204" pitchFamily="34" charset="0"/>
                </a:rPr>
                <a:t>сообщений</a:t>
              </a:r>
              <a:endParaRPr lang="ru-RU" altLang="ru-RU" sz="1400">
                <a:solidFill>
                  <a:schemeClr val="accent2"/>
                </a:solidFill>
                <a:effectLst>
                  <a:outerShdw blurRad="38100" dist="38100" dir="2700000" algn="tl">
                    <a:srgbClr val="000000"/>
                  </a:outerShdw>
                </a:effectLst>
              </a:endParaRPr>
            </a:p>
          </p:txBody>
        </p:sp>
        <p:grpSp>
          <p:nvGrpSpPr>
            <p:cNvPr id="669835" name="Group 139"/>
            <p:cNvGrpSpPr>
              <a:grpSpLocks/>
            </p:cNvGrpSpPr>
            <p:nvPr/>
          </p:nvGrpSpPr>
          <p:grpSpPr bwMode="auto">
            <a:xfrm flipH="1">
              <a:off x="4779" y="516"/>
              <a:ext cx="471" cy="564"/>
              <a:chOff x="505" y="455"/>
              <a:chExt cx="471" cy="564"/>
            </a:xfrm>
          </p:grpSpPr>
          <p:sp>
            <p:nvSpPr>
              <p:cNvPr id="669836" name="Freeform 140"/>
              <p:cNvSpPr>
                <a:spLocks/>
              </p:cNvSpPr>
              <p:nvPr/>
            </p:nvSpPr>
            <p:spPr bwMode="auto">
              <a:xfrm>
                <a:off x="505" y="823"/>
                <a:ext cx="333" cy="196"/>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CCFF99"/>
              </a:solidFill>
              <a:ln w="19050" cmpd="sng">
                <a:solidFill>
                  <a:schemeClr val="accent2"/>
                </a:solidFill>
                <a:prstDash val="solid"/>
                <a:round/>
                <a:headEnd/>
                <a:tailEnd/>
              </a:ln>
            </p:spPr>
            <p:txBody>
              <a:bodyPr/>
              <a:lstStyle/>
              <a:p>
                <a:endParaRPr lang="ru-RU"/>
              </a:p>
            </p:txBody>
          </p:sp>
          <p:sp>
            <p:nvSpPr>
              <p:cNvPr id="669837" name="Freeform 141"/>
              <p:cNvSpPr>
                <a:spLocks noEditPoints="1"/>
              </p:cNvSpPr>
              <p:nvPr/>
            </p:nvSpPr>
            <p:spPr bwMode="auto">
              <a:xfrm>
                <a:off x="534" y="847"/>
                <a:ext cx="272" cy="141"/>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6350" cmpd="sng">
                <a:solidFill>
                  <a:schemeClr val="accent2"/>
                </a:solidFill>
                <a:round/>
                <a:headEnd/>
                <a:tailEnd/>
              </a:ln>
            </p:spPr>
            <p:txBody>
              <a:bodyPr/>
              <a:lstStyle/>
              <a:p>
                <a:endParaRPr lang="ru-RU"/>
              </a:p>
            </p:txBody>
          </p:sp>
          <p:sp>
            <p:nvSpPr>
              <p:cNvPr id="669838" name="Freeform 142"/>
              <p:cNvSpPr>
                <a:spLocks/>
              </p:cNvSpPr>
              <p:nvPr/>
            </p:nvSpPr>
            <p:spPr bwMode="auto">
              <a:xfrm>
                <a:off x="505" y="886"/>
                <a:ext cx="231" cy="133"/>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69839" name="Freeform 143"/>
              <p:cNvSpPr>
                <a:spLocks/>
              </p:cNvSpPr>
              <p:nvPr/>
            </p:nvSpPr>
            <p:spPr bwMode="auto">
              <a:xfrm>
                <a:off x="645" y="455"/>
                <a:ext cx="331" cy="437"/>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CCFF99"/>
              </a:solidFill>
              <a:ln w="19050" cmpd="sng">
                <a:solidFill>
                  <a:schemeClr val="accent2"/>
                </a:solidFill>
                <a:prstDash val="solid"/>
                <a:round/>
                <a:headEnd/>
                <a:tailEnd/>
              </a:ln>
            </p:spPr>
            <p:txBody>
              <a:bodyPr/>
              <a:lstStyle/>
              <a:p>
                <a:endParaRPr lang="ru-RU"/>
              </a:p>
            </p:txBody>
          </p:sp>
          <p:sp>
            <p:nvSpPr>
              <p:cNvPr id="669840" name="Freeform 144"/>
              <p:cNvSpPr>
                <a:spLocks/>
              </p:cNvSpPr>
              <p:nvPr/>
            </p:nvSpPr>
            <p:spPr bwMode="auto">
              <a:xfrm>
                <a:off x="674" y="503"/>
                <a:ext cx="193" cy="2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rgbClr val="CCECFF">
                      <a:gamma/>
                      <a:tint val="0"/>
                      <a:invGamma/>
                    </a:srgbClr>
                  </a:gs>
                  <a:gs pos="100000">
                    <a:srgbClr val="CCECFF"/>
                  </a:gs>
                </a:gsLst>
                <a:path path="rect">
                  <a:fillToRect l="50000" t="50000" r="50000" b="50000"/>
                </a:path>
              </a:gradFill>
              <a:ln w="19050" cmpd="sng">
                <a:solidFill>
                  <a:schemeClr val="accent2"/>
                </a:solidFill>
                <a:prstDash val="solid"/>
                <a:round/>
                <a:headEnd/>
                <a:tailEnd/>
              </a:ln>
            </p:spPr>
            <p:txBody>
              <a:bodyPr/>
              <a:lstStyle/>
              <a:p>
                <a:endParaRPr lang="ru-RU"/>
              </a:p>
            </p:txBody>
          </p:sp>
          <p:sp>
            <p:nvSpPr>
              <p:cNvPr id="669841" name="Freeform 145"/>
              <p:cNvSpPr>
                <a:spLocks/>
              </p:cNvSpPr>
              <p:nvPr/>
            </p:nvSpPr>
            <p:spPr bwMode="auto">
              <a:xfrm>
                <a:off x="645" y="471"/>
                <a:ext cx="246" cy="359"/>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669706" name="Line 10"/>
            <p:cNvSpPr>
              <a:spLocks noChangeShapeType="1"/>
            </p:cNvSpPr>
            <p:nvPr/>
          </p:nvSpPr>
          <p:spPr bwMode="auto">
            <a:xfrm rot="-5400000">
              <a:off x="1951" y="833"/>
              <a:ext cx="0" cy="239"/>
            </a:xfrm>
            <a:prstGeom prst="line">
              <a:avLst/>
            </a:prstGeom>
            <a:noFill/>
            <a:ln w="28575">
              <a:solidFill>
                <a:srgbClr val="336600"/>
              </a:solidFill>
              <a:round/>
              <a:headEnd/>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69746" name="Line 50"/>
            <p:cNvSpPr>
              <a:spLocks noChangeShapeType="1"/>
            </p:cNvSpPr>
            <p:nvPr/>
          </p:nvSpPr>
          <p:spPr bwMode="auto">
            <a:xfrm rot="-5400000">
              <a:off x="1951" y="1512"/>
              <a:ext cx="0" cy="239"/>
            </a:xfrm>
            <a:prstGeom prst="line">
              <a:avLst/>
            </a:prstGeom>
            <a:noFill/>
            <a:ln w="28575">
              <a:solidFill>
                <a:srgbClr val="336600"/>
              </a:solidFill>
              <a:round/>
              <a:headEnd type="triangle" w="med" len="lg"/>
              <a:tailEnd/>
            </a:ln>
            <a:extLst>
              <a:ext uri="{909E8E84-426E-40DD-AFC4-6F175D3DCCD1}">
                <a14:hiddenFill xmlns:a14="http://schemas.microsoft.com/office/drawing/2010/main">
                  <a:noFill/>
                </a14:hiddenFill>
              </a:ext>
            </a:extLst>
          </p:spPr>
          <p:txBody>
            <a:bodyPr/>
            <a:lstStyle/>
            <a:p>
              <a:endParaRPr lang="ru-RU"/>
            </a:p>
          </p:txBody>
        </p:sp>
        <p:sp>
          <p:nvSpPr>
            <p:cNvPr id="669747" name="Line 51"/>
            <p:cNvSpPr>
              <a:spLocks noChangeShapeType="1"/>
            </p:cNvSpPr>
            <p:nvPr/>
          </p:nvSpPr>
          <p:spPr bwMode="auto">
            <a:xfrm rot="-5400000">
              <a:off x="1032" y="1513"/>
              <a:ext cx="0" cy="238"/>
            </a:xfrm>
            <a:prstGeom prst="line">
              <a:avLst/>
            </a:prstGeom>
            <a:noFill/>
            <a:ln w="28575">
              <a:solidFill>
                <a:srgbClr val="336600"/>
              </a:solidFill>
              <a:round/>
              <a:headEnd type="triangle" w="med" len="lg"/>
              <a:tailEnd/>
            </a:ln>
            <a:extLst>
              <a:ext uri="{909E8E84-426E-40DD-AFC4-6F175D3DCCD1}">
                <a14:hiddenFill xmlns:a14="http://schemas.microsoft.com/office/drawing/2010/main">
                  <a:noFill/>
                </a14:hiddenFill>
              </a:ext>
            </a:extLst>
          </p:spPr>
          <p:txBody>
            <a:bodyPr/>
            <a:lstStyle/>
            <a:p>
              <a:endParaRPr lang="ru-RU"/>
            </a:p>
          </p:txBody>
        </p:sp>
        <p:sp>
          <p:nvSpPr>
            <p:cNvPr id="669748" name="Line 52"/>
            <p:cNvSpPr>
              <a:spLocks noChangeShapeType="1"/>
            </p:cNvSpPr>
            <p:nvPr/>
          </p:nvSpPr>
          <p:spPr bwMode="auto">
            <a:xfrm rot="-5400000">
              <a:off x="3821" y="1513"/>
              <a:ext cx="0" cy="238"/>
            </a:xfrm>
            <a:prstGeom prst="line">
              <a:avLst/>
            </a:prstGeom>
            <a:noFill/>
            <a:ln w="28575">
              <a:solidFill>
                <a:srgbClr val="336600"/>
              </a:solidFill>
              <a:round/>
              <a:headEnd/>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69749" name="Line 53"/>
            <p:cNvSpPr>
              <a:spLocks noChangeShapeType="1"/>
            </p:cNvSpPr>
            <p:nvPr/>
          </p:nvSpPr>
          <p:spPr bwMode="auto">
            <a:xfrm rot="-5400000">
              <a:off x="4739" y="1513"/>
              <a:ext cx="0" cy="238"/>
            </a:xfrm>
            <a:prstGeom prst="line">
              <a:avLst/>
            </a:prstGeom>
            <a:noFill/>
            <a:ln w="28575">
              <a:solidFill>
                <a:srgbClr val="336600"/>
              </a:solidFill>
              <a:round/>
              <a:headEnd/>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69786" name="Line 90"/>
            <p:cNvSpPr>
              <a:spLocks noChangeShapeType="1"/>
            </p:cNvSpPr>
            <p:nvPr/>
          </p:nvSpPr>
          <p:spPr bwMode="auto">
            <a:xfrm>
              <a:off x="2410" y="1123"/>
              <a:ext cx="0" cy="305"/>
            </a:xfrm>
            <a:prstGeom prst="line">
              <a:avLst/>
            </a:prstGeom>
            <a:noFill/>
            <a:ln w="28575">
              <a:solidFill>
                <a:srgbClr val="336600"/>
              </a:solidFill>
              <a:round/>
              <a:headEnd/>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69787" name="Line 91"/>
            <p:cNvSpPr>
              <a:spLocks noChangeShapeType="1"/>
            </p:cNvSpPr>
            <p:nvPr/>
          </p:nvSpPr>
          <p:spPr bwMode="auto">
            <a:xfrm>
              <a:off x="3396" y="1123"/>
              <a:ext cx="0" cy="305"/>
            </a:xfrm>
            <a:prstGeom prst="line">
              <a:avLst/>
            </a:prstGeom>
            <a:noFill/>
            <a:ln w="28575">
              <a:solidFill>
                <a:srgbClr val="336600"/>
              </a:solidFill>
              <a:round/>
              <a:headEnd/>
              <a:tailEnd type="triangle" w="med" len="lg"/>
            </a:ln>
            <a:extLst>
              <a:ext uri="{909E8E84-426E-40DD-AFC4-6F175D3DCCD1}">
                <a14:hiddenFill xmlns:a14="http://schemas.microsoft.com/office/drawing/2010/main">
                  <a:noFill/>
                </a14:hiddenFill>
              </a:ext>
            </a:extLst>
          </p:spPr>
          <p:txBody>
            <a:bodyPr/>
            <a:lstStyle/>
            <a:p>
              <a:endParaRPr lang="ru-RU"/>
            </a:p>
          </p:txBody>
        </p:sp>
        <p:sp>
          <p:nvSpPr>
            <p:cNvPr id="669816" name="Line 120"/>
            <p:cNvSpPr>
              <a:spLocks noChangeShapeType="1"/>
            </p:cNvSpPr>
            <p:nvPr/>
          </p:nvSpPr>
          <p:spPr bwMode="auto">
            <a:xfrm rot="-5400000">
              <a:off x="3821" y="834"/>
              <a:ext cx="0" cy="238"/>
            </a:xfrm>
            <a:prstGeom prst="line">
              <a:avLst/>
            </a:prstGeom>
            <a:noFill/>
            <a:ln w="28575">
              <a:solidFill>
                <a:srgbClr val="336600"/>
              </a:solidFill>
              <a:round/>
              <a:headEnd type="triangle" w="med" len="lg"/>
              <a:tailEnd/>
            </a:ln>
            <a:extLst>
              <a:ext uri="{909E8E84-426E-40DD-AFC4-6F175D3DCCD1}">
                <a14:hiddenFill xmlns:a14="http://schemas.microsoft.com/office/drawing/2010/main">
                  <a:noFill/>
                </a14:hiddenFill>
              </a:ext>
            </a:extLst>
          </p:spPr>
          <p:txBody>
            <a:bodyPr/>
            <a:lstStyle/>
            <a:p>
              <a:endParaRPr lang="ru-RU"/>
            </a:p>
          </p:txBody>
        </p:sp>
      </p:grpSp>
      <p:sp>
        <p:nvSpPr>
          <p:cNvPr id="669843" name="Text Box 147"/>
          <p:cNvSpPr txBox="1">
            <a:spLocks noChangeArrowheads="1"/>
          </p:cNvSpPr>
          <p:nvPr/>
        </p:nvSpPr>
        <p:spPr bwMode="auto">
          <a:xfrm>
            <a:off x="0" y="5949950"/>
            <a:ext cx="9144000" cy="749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Рис.15.1. Структурная схема организации электронного почтового обмена</a:t>
            </a:r>
            <a:endParaRPr lang="ru-RU" altLang="ru-RU">
              <a:solidFill>
                <a:srgbClr val="80008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0723" name="Text Box 3"/>
          <p:cNvSpPr txBox="1">
            <a:spLocks noChangeArrowheads="1"/>
          </p:cNvSpPr>
          <p:nvPr/>
        </p:nvSpPr>
        <p:spPr bwMode="auto">
          <a:xfrm>
            <a:off x="0" y="558800"/>
            <a:ext cx="9144000" cy="6002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lang="ru-RU" altLang="ru-RU">
                <a:solidFill>
                  <a:srgbClr val="800080"/>
                </a:solidFill>
              </a:rPr>
              <a:t>Для работы ЭП в </a:t>
            </a:r>
            <a:r>
              <a:rPr lang="en-GB" altLang="ru-RU">
                <a:solidFill>
                  <a:srgbClr val="800080"/>
                </a:solidFill>
              </a:rPr>
              <a:t>Internet</a:t>
            </a:r>
            <a:r>
              <a:rPr lang="ru-RU" altLang="ru-RU">
                <a:solidFill>
                  <a:srgbClr val="800080"/>
                </a:solidFill>
              </a:rPr>
              <a:t> разработан протокол SMTP, который является протоколом прикладного уровня и работает совместно с ТСР-протоколом транспортного уровня. Помимо указанного протокола (совместно с ним) используется протокол </a:t>
            </a:r>
            <a:r>
              <a:rPr lang="en-GB" altLang="ru-RU">
                <a:solidFill>
                  <a:srgbClr val="800080"/>
                </a:solidFill>
              </a:rPr>
              <a:t>Unix</a:t>
            </a:r>
            <a:r>
              <a:rPr lang="ru-RU" altLang="ru-RU">
                <a:solidFill>
                  <a:srgbClr val="800080"/>
                </a:solidFill>
              </a:rPr>
              <a:t>-</a:t>
            </a:r>
            <a:r>
              <a:rPr lang="en-GB" altLang="ru-RU">
                <a:solidFill>
                  <a:srgbClr val="800080"/>
                </a:solidFill>
              </a:rPr>
              <a:t>Unix</a:t>
            </a:r>
            <a:r>
              <a:rPr lang="ru-RU" altLang="ru-RU">
                <a:solidFill>
                  <a:srgbClr val="800080"/>
                </a:solidFill>
              </a:rPr>
              <a:t>-</a:t>
            </a:r>
            <a:r>
              <a:rPr lang="en-GB" altLang="ru-RU">
                <a:solidFill>
                  <a:srgbClr val="800080"/>
                </a:solidFill>
              </a:rPr>
              <a:t>CoPy</a:t>
            </a:r>
            <a:r>
              <a:rPr lang="ru-RU" altLang="ru-RU">
                <a:solidFill>
                  <a:srgbClr val="800080"/>
                </a:solidFill>
              </a:rPr>
              <a:t> (UUCP). Различие данных протоколов заключается в их предназначении с точки зрения применяемых линий связи. При использовании SMTP-протокола программа отправки почтовых сообщений “пытается” установить оперативный доступ (режим “</a:t>
            </a:r>
            <a:r>
              <a:rPr lang="en-GB" altLang="ru-RU">
                <a:solidFill>
                  <a:srgbClr val="800080"/>
                </a:solidFill>
              </a:rPr>
              <a:t>on</a:t>
            </a:r>
            <a:r>
              <a:rPr lang="ru-RU" altLang="ru-RU">
                <a:solidFill>
                  <a:srgbClr val="800080"/>
                </a:solidFill>
              </a:rPr>
              <a:t>-</a:t>
            </a:r>
            <a:r>
              <a:rPr lang="en-GB" altLang="ru-RU">
                <a:solidFill>
                  <a:srgbClr val="800080"/>
                </a:solidFill>
              </a:rPr>
              <a:t>line</a:t>
            </a:r>
            <a:r>
              <a:rPr lang="ru-RU" altLang="ru-RU">
                <a:solidFill>
                  <a:srgbClr val="800080"/>
                </a:solidFill>
              </a:rPr>
              <a:t>”) к “почтовому ящику” абонента и сразу “опустить” письмо в этот “ящик”. Другими словами, если сеть передачи данных способна обеспечить режим “</a:t>
            </a:r>
            <a:r>
              <a:rPr lang="en-GB" altLang="ru-RU">
                <a:solidFill>
                  <a:srgbClr val="800080"/>
                </a:solidFill>
              </a:rPr>
              <a:t>on</a:t>
            </a:r>
            <a:r>
              <a:rPr lang="ru-RU" altLang="ru-RU">
                <a:solidFill>
                  <a:srgbClr val="800080"/>
                </a:solidFill>
              </a:rPr>
              <a:t>-</a:t>
            </a:r>
            <a:r>
              <a:rPr lang="en-GB" altLang="ru-RU">
                <a:solidFill>
                  <a:srgbClr val="800080"/>
                </a:solidFill>
              </a:rPr>
              <a:t>line</a:t>
            </a:r>
            <a:r>
              <a:rPr lang="ru-RU" altLang="ru-RU">
                <a:solidFill>
                  <a:srgbClr val="800080"/>
                </a:solidFill>
              </a:rPr>
              <a:t>”, тогда применяется SMTP-протокол. При отсутствии такой возможности используется UUCP-протокол. Последний реализует способ коммутации сообщений (принцип “</a:t>
            </a:r>
            <a:r>
              <a:rPr lang="en-GB" altLang="ru-RU">
                <a:solidFill>
                  <a:srgbClr val="800080"/>
                </a:solidFill>
              </a:rPr>
              <a:t>stop</a:t>
            </a:r>
            <a:r>
              <a:rPr lang="ru-RU" altLang="ru-RU">
                <a:solidFill>
                  <a:srgbClr val="800080"/>
                </a:solidFill>
              </a:rPr>
              <a:t>-</a:t>
            </a:r>
            <a:r>
              <a:rPr lang="en-GB" altLang="ru-RU">
                <a:solidFill>
                  <a:srgbClr val="800080"/>
                </a:solidFill>
              </a:rPr>
              <a:t>go</a:t>
            </a:r>
            <a:r>
              <a:rPr lang="ru-RU" altLang="ru-RU">
                <a:solidFill>
                  <a:srgbClr val="800080"/>
                </a:solidFill>
              </a:rPr>
              <a:t>”), при котором “письмо” передается по цепочке через несколько почтовых серверов, пока не достигнет “ящика” получателя.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1747" name="Text Box 3"/>
          <p:cNvSpPr txBox="1">
            <a:spLocks noChangeArrowheads="1"/>
          </p:cNvSpPr>
          <p:nvPr/>
        </p:nvSpPr>
        <p:spPr bwMode="auto">
          <a:xfrm>
            <a:off x="0" y="54927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0000"/>
                </a:solidFill>
                <a:latin typeface="Tahoma" panose="020B0604030504040204" pitchFamily="34" charset="0"/>
              </a:rPr>
              <a:t>15.2. </a:t>
            </a:r>
            <a:r>
              <a:rPr lang="ru-RU" altLang="ru-RU" b="1">
                <a:solidFill>
                  <a:srgbClr val="CC0000"/>
                </a:solidFill>
              </a:rPr>
              <a:t>Формат почтового сообщения</a:t>
            </a:r>
          </a:p>
          <a:p>
            <a:r>
              <a:rPr lang="ru-RU" altLang="ru-RU" b="1">
                <a:solidFill>
                  <a:srgbClr val="CC0000"/>
                </a:solidFill>
              </a:rPr>
              <a:t>(логическая характеристика протокола ЭП)</a:t>
            </a:r>
            <a:r>
              <a:rPr lang="ru-RU" altLang="ru-RU">
                <a:solidFill>
                  <a:srgbClr val="CC0000"/>
                </a:solidFill>
              </a:rPr>
              <a:t> </a:t>
            </a:r>
          </a:p>
        </p:txBody>
      </p:sp>
      <p:sp>
        <p:nvSpPr>
          <p:cNvPr id="671748" name="Text Box 4"/>
          <p:cNvSpPr txBox="1">
            <a:spLocks noChangeArrowheads="1"/>
          </p:cNvSpPr>
          <p:nvPr/>
        </p:nvSpPr>
        <p:spPr bwMode="auto">
          <a:xfrm>
            <a:off x="250825" y="1943100"/>
            <a:ext cx="8596313" cy="1373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Структура (формат) “письма” в ЭП очень похожа на обычное письмо. Сообщение ЭП (</a:t>
            </a:r>
            <a:r>
              <a:rPr lang="en-US" altLang="ru-RU" sz="2800">
                <a:solidFill>
                  <a:srgbClr val="800080"/>
                </a:solidFill>
              </a:rPr>
              <a:t>message</a:t>
            </a:r>
            <a:r>
              <a:rPr lang="ru-RU" altLang="ru-RU" sz="2800">
                <a:solidFill>
                  <a:srgbClr val="800080"/>
                </a:solidFill>
              </a:rPr>
              <a:t>) состоит из трех частей: </a:t>
            </a:r>
          </a:p>
        </p:txBody>
      </p:sp>
      <p:sp>
        <p:nvSpPr>
          <p:cNvPr id="671749" name="Text Box 5"/>
          <p:cNvSpPr txBox="1">
            <a:spLocks noChangeArrowheads="1"/>
          </p:cNvSpPr>
          <p:nvPr/>
        </p:nvSpPr>
        <p:spPr bwMode="auto">
          <a:xfrm>
            <a:off x="250825" y="3384550"/>
            <a:ext cx="8596313" cy="183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2" panose="05020102010507070707" pitchFamily="18" charset="2"/>
              <a:buChar char="u"/>
            </a:pPr>
            <a:r>
              <a:rPr lang="ru-RU" altLang="ru-RU" sz="2600" i="1">
                <a:solidFill>
                  <a:srgbClr val="800080"/>
                </a:solidFill>
              </a:rPr>
              <a:t>конверт</a:t>
            </a:r>
            <a:r>
              <a:rPr lang="ru-RU" altLang="ru-RU" sz="2600">
                <a:solidFill>
                  <a:srgbClr val="800080"/>
                </a:solidFill>
              </a:rPr>
              <a:t> (</a:t>
            </a:r>
            <a:r>
              <a:rPr lang="en-US" altLang="ru-RU" sz="2600">
                <a:solidFill>
                  <a:srgbClr val="800080"/>
                </a:solidFill>
              </a:rPr>
              <a:t>envelope</a:t>
            </a:r>
            <a:r>
              <a:rPr lang="ru-RU" altLang="ru-RU" sz="2600">
                <a:solidFill>
                  <a:srgbClr val="800080"/>
                </a:solidFill>
              </a:rPr>
              <a:t>; используется только программами отправки почтовых сообщений);</a:t>
            </a:r>
          </a:p>
          <a:p>
            <a:pPr>
              <a:spcBef>
                <a:spcPct val="20000"/>
              </a:spcBef>
              <a:buSzPct val="90000"/>
              <a:buFont typeface="Wingdings 2" panose="05020102010507070707" pitchFamily="18" charset="2"/>
              <a:buChar char="v"/>
            </a:pPr>
            <a:r>
              <a:rPr lang="ru-RU" altLang="ru-RU" sz="2600" i="1">
                <a:solidFill>
                  <a:srgbClr val="800080"/>
                </a:solidFill>
              </a:rPr>
              <a:t>заголовок</a:t>
            </a:r>
            <a:r>
              <a:rPr lang="ru-RU" altLang="ru-RU" sz="2600">
                <a:solidFill>
                  <a:srgbClr val="800080"/>
                </a:solidFill>
              </a:rPr>
              <a:t>;</a:t>
            </a:r>
          </a:p>
          <a:p>
            <a:pPr>
              <a:spcBef>
                <a:spcPct val="20000"/>
              </a:spcBef>
              <a:buSzPct val="90000"/>
              <a:buFont typeface="Wingdings 2" panose="05020102010507070707" pitchFamily="18" charset="2"/>
              <a:buChar char="w"/>
            </a:pPr>
            <a:r>
              <a:rPr lang="ru-RU" altLang="ru-RU" sz="2600" i="1">
                <a:solidFill>
                  <a:srgbClr val="800080"/>
                </a:solidFill>
              </a:rPr>
              <a:t>собственно письмо</a:t>
            </a:r>
            <a:r>
              <a:rPr lang="ru-RU" altLang="ru-RU" sz="2600">
                <a:solidFill>
                  <a:srgbClr val="800080"/>
                </a:solidFill>
              </a:rPr>
              <a:t> или </a:t>
            </a:r>
            <a:r>
              <a:rPr lang="ru-RU" altLang="ru-RU" sz="2600" i="1">
                <a:solidFill>
                  <a:srgbClr val="800080"/>
                </a:solidFill>
              </a:rPr>
              <a:t>тело (</a:t>
            </a:r>
            <a:r>
              <a:rPr lang="en-US" altLang="ru-RU" sz="2600" i="1">
                <a:solidFill>
                  <a:srgbClr val="800080"/>
                </a:solidFill>
              </a:rPr>
              <a:t>body</a:t>
            </a:r>
            <a:r>
              <a:rPr lang="ru-RU" altLang="ru-RU" sz="2600" i="1">
                <a:solidFill>
                  <a:srgbClr val="800080"/>
                </a:solidFill>
              </a:rPr>
              <a:t>) сообщения</a:t>
            </a:r>
            <a:r>
              <a:rPr lang="ru-RU" altLang="ru-RU" sz="2600">
                <a:solidFill>
                  <a:srgbClr val="800080"/>
                </a:solidFill>
              </a:rPr>
              <a:t>.</a:t>
            </a:r>
          </a:p>
        </p:txBody>
      </p:sp>
      <p:sp>
        <p:nvSpPr>
          <p:cNvPr id="671750" name="Text Box 6"/>
          <p:cNvSpPr txBox="1">
            <a:spLocks noChangeArrowheads="1"/>
          </p:cNvSpPr>
          <p:nvPr/>
        </p:nvSpPr>
        <p:spPr bwMode="auto">
          <a:xfrm>
            <a:off x="250825" y="5364163"/>
            <a:ext cx="8642350"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Заголовок имеет ряд стандартных полей (рис.15.2):</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graphicFrame>
        <p:nvGraphicFramePr>
          <p:cNvPr id="672984" name="Group 216"/>
          <p:cNvGraphicFramePr>
            <a:graphicFrameLocks noGrp="1"/>
          </p:cNvGraphicFramePr>
          <p:nvPr/>
        </p:nvGraphicFramePr>
        <p:xfrm>
          <a:off x="971550" y="1133475"/>
          <a:ext cx="7156450" cy="4241800"/>
        </p:xfrm>
        <a:graphic>
          <a:graphicData uri="http://schemas.openxmlformats.org/drawingml/2006/table">
            <a:tbl>
              <a:tblPr/>
              <a:tblGrid>
                <a:gridCol w="2195513">
                  <a:extLst>
                    <a:ext uri="{9D8B030D-6E8A-4147-A177-3AD203B41FA5}">
                      <a16:colId xmlns:a16="http://schemas.microsoft.com/office/drawing/2014/main" val="4054473898"/>
                    </a:ext>
                  </a:extLst>
                </a:gridCol>
                <a:gridCol w="4960937">
                  <a:extLst>
                    <a:ext uri="{9D8B030D-6E8A-4147-A177-3AD203B41FA5}">
                      <a16:colId xmlns:a16="http://schemas.microsoft.com/office/drawing/2014/main" val="3692972776"/>
                    </a:ext>
                  </a:extLst>
                </a:gridCol>
              </a:tblGrid>
              <a:tr h="274638">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Поле заголовка</a:t>
                      </a:r>
                    </a:p>
                  </a:txBody>
                  <a:tcPr marL="18000" marR="18000" marT="18000" marB="18000" anchor="ctr" anchorCtr="1"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57150" cap="flat" cmpd="sng" algn="ctr">
                      <a:solidFill>
                        <a:srgbClr val="6600CC"/>
                      </a:solidFill>
                      <a:prstDash val="solid"/>
                      <a:round/>
                      <a:headEnd type="none" w="med" len="med"/>
                      <a:tailEnd type="none" w="med" len="med"/>
                    </a:lnT>
                    <a:lnB w="5715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Примерное содержание</a:t>
                      </a:r>
                    </a:p>
                  </a:txBody>
                  <a:tcPr marL="18000" marR="18000" marT="18000" marB="18000" anchor="ctr" anchorCtr="1"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57150" cap="flat" cmpd="sng" algn="ctr">
                      <a:solidFill>
                        <a:srgbClr val="6600CC"/>
                      </a:solidFill>
                      <a:prstDash val="solid"/>
                      <a:round/>
                      <a:headEnd type="none" w="med" len="med"/>
                      <a:tailEnd type="none" w="med" len="med"/>
                    </a:lnT>
                    <a:lnB w="5715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11307815"/>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Date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5715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27 Aug 0932</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5715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794819800"/>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From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Ken Davis &lt;Kdavis@This-Host.This.net&gt;</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606793882"/>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Subject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Re: The Syntax in the RFC</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405397989"/>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Sender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KSecy@Other-host</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745678589"/>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Reply-To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Sam.Irving@Reg.Organization</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5827502"/>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То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George Jones &lt;Jones@Registry.org&gt;</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512787032"/>
                  </a:ext>
                </a:extLst>
              </a:tr>
              <a:tr h="9334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cc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Important folks:</a:t>
                      </a:r>
                      <a:endPar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Tom Softwood &lt;Balsa@Tree.Root&gt;,</a:t>
                      </a: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“Sam Irving”@Other-Host,</a:t>
                      </a:r>
                      <a:endPar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Standart Distribution:</a:t>
                      </a:r>
                      <a:endPar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Times New Roman" panose="02020603050405020304" pitchFamily="18" charset="0"/>
                      </a:endParaRPr>
                    </a:p>
                    <a:p>
                      <a:pPr marL="0" marR="0" lvl="0" indent="0" algn="l" defTabSz="914400" rtl="0" eaLnBrk="0" fontAlgn="base" latinLnBrk="0" hangingPunct="0">
                        <a:lnSpc>
                          <a:spcPct val="9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/main/davis/people/standart@Other-Host</a:t>
                      </a:r>
                    </a:p>
                  </a:txBody>
                  <a:tcPr marL="108000" marR="18000" marT="18000" marB="18000"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883414277"/>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Comment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Sam is away on business.</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817642314"/>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In-Reply-To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&lt;some.string@DBM.Group&gt;, George’s message</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289338783"/>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X-Special-action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This is a sample of user-defined field-names.</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3810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303558356"/>
                  </a:ext>
                </a:extLst>
              </a:tr>
              <a:tr h="260350">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ru-RU" altLang="ru-RU" sz="1600" b="1" i="1"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Message-ID </a:t>
                      </a: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a:t>
                      </a:r>
                    </a:p>
                  </a:txBody>
                  <a:tcPr marL="18000" marR="18000" marT="18000" marB="18000" anchor="ctr" horzOverflow="overflow">
                    <a:lnL w="57150" cap="flat" cmpd="sng" algn="ctr">
                      <a:solidFill>
                        <a:srgbClr val="6600CC"/>
                      </a:solidFill>
                      <a:prstDash val="solid"/>
                      <a:round/>
                      <a:headEnd type="none" w="med" len="med"/>
                      <a:tailEnd type="none" w="med" len="med"/>
                    </a:lnL>
                    <a:lnR w="3810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57150" cap="flat" cmpd="sng" algn="ctr">
                      <a:solidFill>
                        <a:srgbClr val="6600CC"/>
                      </a:solidFill>
                      <a:prstDash val="solid"/>
                      <a:round/>
                      <a:headEnd type="none" w="med" len="med"/>
                      <a:tailEnd type="none" w="med" len="med"/>
                    </a:lnB>
                    <a:lnTlToBr>
                      <a:noFill/>
                    </a:lnTlToBr>
                    <a:lnBlToTr>
                      <a:noFill/>
                    </a:lnBlToTr>
                    <a:solidFill>
                      <a:srgbClr val="FFE1FF"/>
                    </a:solidFill>
                  </a:tcPr>
                </a:tc>
                <a:tc>
                  <a:txBody>
                    <a:bodyPr/>
                    <a:lstStyle>
                      <a:lvl1pPr algn="l">
                        <a:spcBef>
                          <a:spcPct val="20000"/>
                        </a:spcBef>
                        <a:defRPr sz="2800">
                          <a:solidFill>
                            <a:schemeClr val="tx1"/>
                          </a:solidFill>
                          <a:latin typeface="Arial" panose="020B0604020202020204" pitchFamily="34" charset="0"/>
                          <a:cs typeface="Arial" panose="020B0604020202020204" pitchFamily="34" charset="0"/>
                        </a:defRPr>
                      </a:lvl1pPr>
                      <a:lvl2pPr algn="l">
                        <a:spcBef>
                          <a:spcPct val="20000"/>
                        </a:spcBef>
                        <a:defRPr sz="2400">
                          <a:solidFill>
                            <a:schemeClr val="tx1"/>
                          </a:solidFill>
                          <a:latin typeface="Arial" panose="020B0604020202020204" pitchFamily="34" charset="0"/>
                          <a:cs typeface="Arial" panose="020B0604020202020204" pitchFamily="34" charset="0"/>
                        </a:defRPr>
                      </a:lvl2pPr>
                      <a:lvl3pPr algn="l">
                        <a:spcBef>
                          <a:spcPct val="20000"/>
                        </a:spcBef>
                        <a:defRPr sz="2000">
                          <a:solidFill>
                            <a:schemeClr val="tx1"/>
                          </a:solidFill>
                          <a:latin typeface="Arial" panose="020B0604020202020204" pitchFamily="34" charset="0"/>
                          <a:cs typeface="Arial" panose="020B0604020202020204" pitchFamily="34" charset="0"/>
                        </a:defRPr>
                      </a:lvl3pPr>
                      <a:lvl4pPr algn="l">
                        <a:spcBef>
                          <a:spcPct val="20000"/>
                        </a:spcBef>
                        <a:defRPr>
                          <a:solidFill>
                            <a:schemeClr val="tx1"/>
                          </a:solidFill>
                          <a:latin typeface="Arial" panose="020B0604020202020204" pitchFamily="34" charset="0"/>
                          <a:cs typeface="Arial" panose="020B0604020202020204" pitchFamily="34" charset="0"/>
                        </a:defRPr>
                      </a:lvl4pPr>
                      <a:lvl5pPr algn="l">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rgbClr val="CC0000"/>
                          </a:solidFill>
                          <a:effectLst>
                            <a:outerShdw blurRad="38100" dist="38100" dir="2700000" algn="tl">
                              <a:srgbClr val="000000"/>
                            </a:outerShdw>
                          </a:effectLst>
                          <a:latin typeface="Arial" panose="020B0604020202020204" pitchFamily="34" charset="0"/>
                          <a:cs typeface="Arial" panose="020B0604020202020204" pitchFamily="34" charset="0"/>
                        </a:rPr>
                        <a:t>&lt;4331.629.XYzi-What@Other-Host&gt;</a:t>
                      </a:r>
                    </a:p>
                  </a:txBody>
                  <a:tcPr marL="108000" marR="18000" marT="18000" marB="18000" anchor="ctr" horzOverflow="overflow">
                    <a:lnL w="38100" cap="flat" cmpd="sng" algn="ctr">
                      <a:solidFill>
                        <a:srgbClr val="6600CC"/>
                      </a:solidFill>
                      <a:prstDash val="solid"/>
                      <a:round/>
                      <a:headEnd type="none" w="med" len="med"/>
                      <a:tailEnd type="none" w="med" len="med"/>
                    </a:lnL>
                    <a:lnR w="57150" cap="flat" cmpd="sng" algn="ctr">
                      <a:solidFill>
                        <a:srgbClr val="6600CC"/>
                      </a:solidFill>
                      <a:prstDash val="solid"/>
                      <a:round/>
                      <a:headEnd type="none" w="med" len="med"/>
                      <a:tailEnd type="none" w="med" len="med"/>
                    </a:lnR>
                    <a:lnT w="38100" cap="flat" cmpd="sng" algn="ctr">
                      <a:solidFill>
                        <a:srgbClr val="6600CC"/>
                      </a:solidFill>
                      <a:prstDash val="solid"/>
                      <a:round/>
                      <a:headEnd type="none" w="med" len="med"/>
                      <a:tailEnd type="none" w="med" len="med"/>
                    </a:lnT>
                    <a:lnB w="57150" cap="flat" cmpd="sng" algn="ctr">
                      <a:solidFill>
                        <a:srgbClr val="6600CC"/>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3777945522"/>
                  </a:ext>
                </a:extLst>
              </a:tr>
            </a:tbl>
          </a:graphicData>
        </a:graphic>
      </p:graphicFrame>
      <p:sp>
        <p:nvSpPr>
          <p:cNvPr id="672980" name="Text Box 212"/>
          <p:cNvSpPr txBox="1">
            <a:spLocks noChangeArrowheads="1"/>
          </p:cNvSpPr>
          <p:nvPr/>
        </p:nvSpPr>
        <p:spPr bwMode="auto">
          <a:xfrm>
            <a:off x="0" y="5949950"/>
            <a:ext cx="9144000" cy="4206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0000"/>
              </a:lnSpc>
            </a:pPr>
            <a:r>
              <a:rPr lang="ru-RU" altLang="ru-RU" b="1">
                <a:solidFill>
                  <a:srgbClr val="800080"/>
                </a:solidFill>
              </a:rPr>
              <a:t>Рис.15.2. Пример заголовка почтового сообщения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3796" name="Text Box 4"/>
          <p:cNvSpPr txBox="1">
            <a:spLocks noChangeArrowheads="1"/>
          </p:cNvSpPr>
          <p:nvPr/>
        </p:nvSpPr>
        <p:spPr bwMode="auto">
          <a:xfrm>
            <a:off x="250825" y="1089025"/>
            <a:ext cx="8893175" cy="54308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Tx/>
              <a:buAutoNum type="arabicPeriod"/>
            </a:pPr>
            <a:r>
              <a:rPr lang="de-DE" altLang="ru-RU" sz="2800" b="1" i="1">
                <a:solidFill>
                  <a:srgbClr val="800080"/>
                </a:solidFill>
              </a:rPr>
              <a:t>d</a:t>
            </a:r>
            <a:r>
              <a:rPr lang="en-GB" altLang="ru-RU" sz="2800" b="1" i="1">
                <a:solidFill>
                  <a:srgbClr val="800080"/>
                </a:solidFill>
              </a:rPr>
              <a:t>ate</a:t>
            </a:r>
            <a:r>
              <a:rPr lang="ru-RU" altLang="ru-RU" sz="2800" i="1">
                <a:solidFill>
                  <a:srgbClr val="800080"/>
                </a:solidFill>
              </a:rPr>
              <a:t> (дата) — </a:t>
            </a:r>
            <a:r>
              <a:rPr lang="ru-RU" altLang="ru-RU" sz="2800">
                <a:solidFill>
                  <a:srgbClr val="800080"/>
                </a:solidFill>
              </a:rPr>
              <a:t>определяет дату отправки сообщения;</a:t>
            </a:r>
            <a:endParaRPr lang="de-DE" altLang="ru-RU" sz="2800">
              <a:solidFill>
                <a:srgbClr val="800080"/>
              </a:solidFill>
            </a:endParaRPr>
          </a:p>
          <a:p>
            <a:pPr>
              <a:spcBef>
                <a:spcPct val="10000"/>
              </a:spcBef>
              <a:buSzPct val="80000"/>
              <a:buFontTx/>
              <a:buAutoNum type="arabicPeriod"/>
            </a:pPr>
            <a:r>
              <a:rPr lang="de-DE" altLang="ru-RU" sz="2800" b="1" i="1">
                <a:solidFill>
                  <a:srgbClr val="800080"/>
                </a:solidFill>
              </a:rPr>
              <a:t>f</a:t>
            </a:r>
            <a:r>
              <a:rPr lang="en-US" altLang="ru-RU" sz="2800" b="1" i="1">
                <a:solidFill>
                  <a:srgbClr val="800080"/>
                </a:solidFill>
              </a:rPr>
              <a:t>rom</a:t>
            </a:r>
            <a:r>
              <a:rPr lang="ru-RU" altLang="ru-RU" sz="2800" i="1">
                <a:solidFill>
                  <a:srgbClr val="800080"/>
                </a:solidFill>
              </a:rPr>
              <a:t> </a:t>
            </a:r>
            <a:r>
              <a:rPr lang="ru-RU" altLang="ru-RU" sz="2800">
                <a:solidFill>
                  <a:srgbClr val="800080"/>
                </a:solidFill>
              </a:rPr>
              <a:t>(от кого) — почтовый адрес отправителя;</a:t>
            </a:r>
            <a:endParaRPr lang="en-US" altLang="ru-RU" sz="2800">
              <a:solidFill>
                <a:srgbClr val="800080"/>
              </a:solidFill>
            </a:endParaRPr>
          </a:p>
          <a:p>
            <a:pPr>
              <a:spcBef>
                <a:spcPct val="10000"/>
              </a:spcBef>
              <a:buSzPct val="80000"/>
              <a:buFontTx/>
              <a:buAutoNum type="arabicPeriod"/>
            </a:pPr>
            <a:r>
              <a:rPr lang="en-GB" altLang="ru-RU" sz="2800" b="1" i="1">
                <a:solidFill>
                  <a:srgbClr val="800080"/>
                </a:solidFill>
              </a:rPr>
              <a:t>subject</a:t>
            </a:r>
            <a:r>
              <a:rPr lang="ru-RU" altLang="ru-RU" sz="2800" i="1">
                <a:solidFill>
                  <a:srgbClr val="800080"/>
                </a:solidFill>
              </a:rPr>
              <a:t> </a:t>
            </a:r>
            <a:r>
              <a:rPr lang="ru-RU" altLang="ru-RU" sz="2800">
                <a:solidFill>
                  <a:srgbClr val="800080"/>
                </a:solidFill>
              </a:rPr>
              <a:t>(тема) — тема письма (строка в произвольном формате);</a:t>
            </a:r>
          </a:p>
          <a:p>
            <a:pPr>
              <a:spcBef>
                <a:spcPct val="10000"/>
              </a:spcBef>
              <a:buSzPct val="80000"/>
              <a:buFontTx/>
              <a:buAutoNum type="arabicPeriod"/>
            </a:pPr>
            <a:r>
              <a:rPr lang="de-DE" altLang="ru-RU" sz="2800" b="1" i="1">
                <a:solidFill>
                  <a:srgbClr val="800080"/>
                </a:solidFill>
              </a:rPr>
              <a:t>s</a:t>
            </a:r>
            <a:r>
              <a:rPr lang="en-GB" altLang="ru-RU" sz="2800" b="1" i="1">
                <a:solidFill>
                  <a:srgbClr val="800080"/>
                </a:solidFill>
              </a:rPr>
              <a:t>ender</a:t>
            </a:r>
            <a:r>
              <a:rPr lang="ru-RU" altLang="ru-RU" sz="2800" i="1">
                <a:solidFill>
                  <a:srgbClr val="800080"/>
                </a:solidFill>
              </a:rPr>
              <a:t> </a:t>
            </a:r>
            <a:r>
              <a:rPr lang="ru-RU" altLang="ru-RU" sz="2800">
                <a:solidFill>
                  <a:srgbClr val="800080"/>
                </a:solidFill>
              </a:rPr>
              <a:t>(отправитель) — определяет почтовый адрес истинного отправителя сообщения (для случая когда оно пересылается);</a:t>
            </a:r>
          </a:p>
          <a:p>
            <a:pPr>
              <a:spcBef>
                <a:spcPct val="10000"/>
              </a:spcBef>
              <a:buSzPct val="80000"/>
              <a:buFontTx/>
              <a:buAutoNum type="arabicPeriod"/>
            </a:pPr>
            <a:r>
              <a:rPr lang="de-DE" altLang="ru-RU" sz="2800" b="1" i="1">
                <a:solidFill>
                  <a:srgbClr val="800080"/>
                </a:solidFill>
              </a:rPr>
              <a:t>r</a:t>
            </a:r>
            <a:r>
              <a:rPr lang="ru-RU" altLang="ru-RU" sz="2800" b="1" i="1">
                <a:solidFill>
                  <a:srgbClr val="800080"/>
                </a:solidFill>
              </a:rPr>
              <a:t>eply-To</a:t>
            </a:r>
            <a:r>
              <a:rPr lang="ru-RU" altLang="ru-RU" sz="2800" i="1">
                <a:solidFill>
                  <a:srgbClr val="800080"/>
                </a:solidFill>
              </a:rPr>
              <a:t> </a:t>
            </a:r>
            <a:r>
              <a:rPr lang="ru-RU" altLang="ru-RU" sz="2800">
                <a:solidFill>
                  <a:srgbClr val="800080"/>
                </a:solidFill>
              </a:rPr>
              <a:t>(получатель) — определяет пользователя, которому отвечают;</a:t>
            </a:r>
          </a:p>
          <a:p>
            <a:pPr>
              <a:spcBef>
                <a:spcPct val="10000"/>
              </a:spcBef>
              <a:buSzPct val="80000"/>
              <a:buFontTx/>
              <a:buAutoNum type="arabicPeriod"/>
            </a:pPr>
            <a:r>
              <a:rPr lang="de-DE" altLang="ru-RU" sz="2800" b="1" i="1">
                <a:solidFill>
                  <a:srgbClr val="800080"/>
                </a:solidFill>
              </a:rPr>
              <a:t>t</a:t>
            </a:r>
            <a:r>
              <a:rPr lang="ru-RU" altLang="ru-RU" sz="2800" b="1" i="1">
                <a:solidFill>
                  <a:srgbClr val="800080"/>
                </a:solidFill>
              </a:rPr>
              <a:t>о</a:t>
            </a:r>
            <a:r>
              <a:rPr lang="ru-RU" altLang="ru-RU" sz="2800">
                <a:solidFill>
                  <a:srgbClr val="800080"/>
                </a:solidFill>
              </a:rPr>
              <a:t> </a:t>
            </a:r>
            <a:r>
              <a:rPr lang="ru-RU" altLang="ru-RU" sz="2800" i="1">
                <a:solidFill>
                  <a:srgbClr val="800080"/>
                </a:solidFill>
              </a:rPr>
              <a:t>(Кому) — список почтовых адресов получателей;</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№15: </a:t>
            </a:r>
            <a:r>
              <a:rPr lang="ru-RU" altLang="ru-RU" sz="2000" b="1" i="1">
                <a:solidFill>
                  <a:srgbClr val="800080"/>
                </a:solidFill>
                <a:effectLst>
                  <a:outerShdw blurRad="38100" dist="38100" dir="2700000" algn="tl">
                    <a:srgbClr val="C0C0C0"/>
                  </a:outerShdw>
                </a:effectLst>
              </a:rPr>
              <a:t>Служба электронной почты</a:t>
            </a:r>
            <a:r>
              <a:rPr lang="ru-RU" altLang="ru-RU" sz="2000">
                <a:solidFill>
                  <a:srgbClr val="800080"/>
                </a:solidFill>
                <a:effectLst>
                  <a:outerShdw blurRad="38100" dist="38100" dir="2700000" algn="tl">
                    <a:srgbClr val="C0C0C0"/>
                  </a:outerShdw>
                </a:effectLst>
              </a:rPr>
              <a:t> </a:t>
            </a:r>
          </a:p>
        </p:txBody>
      </p:sp>
      <p:sp>
        <p:nvSpPr>
          <p:cNvPr id="674819" name="Text Box 3"/>
          <p:cNvSpPr txBox="1">
            <a:spLocks noChangeArrowheads="1"/>
          </p:cNvSpPr>
          <p:nvPr/>
        </p:nvSpPr>
        <p:spPr bwMode="auto">
          <a:xfrm>
            <a:off x="250825" y="1089025"/>
            <a:ext cx="8893175" cy="5387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Tx/>
              <a:buAutoNum type="arabicPeriod" startAt="7"/>
            </a:pPr>
            <a:r>
              <a:rPr lang="ru-RU" altLang="ru-RU" sz="2800" b="1" i="1">
                <a:solidFill>
                  <a:srgbClr val="800080"/>
                </a:solidFill>
              </a:rPr>
              <a:t>cc</a:t>
            </a:r>
            <a:r>
              <a:rPr lang="ru-RU" altLang="ru-RU" sz="2800">
                <a:solidFill>
                  <a:srgbClr val="800080"/>
                </a:solidFill>
              </a:rPr>
              <a:t> (Копия) — список почтовых адресов получателей копии письма;</a:t>
            </a:r>
          </a:p>
          <a:p>
            <a:pPr>
              <a:spcBef>
                <a:spcPct val="10000"/>
              </a:spcBef>
              <a:buSzPct val="80000"/>
              <a:buFontTx/>
              <a:buAutoNum type="arabicPeriod" startAt="7"/>
            </a:pPr>
            <a:r>
              <a:rPr lang="en-US" altLang="ru-RU" sz="2800" b="1" i="1">
                <a:solidFill>
                  <a:srgbClr val="800080"/>
                </a:solidFill>
              </a:rPr>
              <a:t>comment</a:t>
            </a:r>
            <a:r>
              <a:rPr lang="ru-RU" altLang="ru-RU" sz="2800">
                <a:solidFill>
                  <a:srgbClr val="800080"/>
                </a:solidFill>
              </a:rPr>
              <a:t> (комментарий) — дополнительная информация к сообщению;</a:t>
            </a:r>
          </a:p>
          <a:p>
            <a:pPr>
              <a:spcBef>
                <a:spcPct val="10000"/>
              </a:spcBef>
              <a:buSzPct val="80000"/>
              <a:buFontTx/>
              <a:buAutoNum type="arabicPeriod" startAt="7"/>
            </a:pPr>
            <a:r>
              <a:rPr lang="de-DE" altLang="ru-RU" sz="2800" b="1" i="1">
                <a:solidFill>
                  <a:srgbClr val="800080"/>
                </a:solidFill>
              </a:rPr>
              <a:t>i</a:t>
            </a:r>
            <a:r>
              <a:rPr lang="ru-RU" altLang="ru-RU" sz="2800" b="1" i="1">
                <a:solidFill>
                  <a:srgbClr val="800080"/>
                </a:solidFill>
              </a:rPr>
              <a:t>n-</a:t>
            </a:r>
            <a:r>
              <a:rPr lang="de-DE" altLang="ru-RU" sz="2800" b="1" i="1">
                <a:solidFill>
                  <a:srgbClr val="800080"/>
                </a:solidFill>
              </a:rPr>
              <a:t>r</a:t>
            </a:r>
            <a:r>
              <a:rPr lang="en-US" altLang="ru-RU" sz="2800" b="1" i="1">
                <a:solidFill>
                  <a:srgbClr val="800080"/>
                </a:solidFill>
              </a:rPr>
              <a:t>eply</a:t>
            </a:r>
            <a:r>
              <a:rPr lang="ru-RU" altLang="ru-RU" sz="2800" b="1" i="1">
                <a:solidFill>
                  <a:srgbClr val="800080"/>
                </a:solidFill>
              </a:rPr>
              <a:t>-</a:t>
            </a:r>
            <a:r>
              <a:rPr lang="de-DE" altLang="ru-RU" sz="2800" b="1" i="1">
                <a:solidFill>
                  <a:srgbClr val="800080"/>
                </a:solidFill>
              </a:rPr>
              <a:t>t</a:t>
            </a:r>
            <a:r>
              <a:rPr lang="ru-RU" altLang="ru-RU" sz="2800" b="1" i="1">
                <a:solidFill>
                  <a:srgbClr val="800080"/>
                </a:solidFill>
              </a:rPr>
              <a:t>o</a:t>
            </a:r>
            <a:r>
              <a:rPr lang="ru-RU" altLang="ru-RU" sz="2800">
                <a:solidFill>
                  <a:srgbClr val="800080"/>
                </a:solidFill>
              </a:rPr>
              <a:t> (ответ) — определяет сообщение-ответ на сообщение-ответ;</a:t>
            </a:r>
          </a:p>
          <a:p>
            <a:pPr>
              <a:spcBef>
                <a:spcPct val="10000"/>
              </a:spcBef>
              <a:buSzPct val="80000"/>
              <a:buFontTx/>
              <a:buAutoNum type="arabicPeriod" startAt="7"/>
            </a:pPr>
            <a:r>
              <a:rPr lang="de-DE" altLang="ru-RU" sz="2800" b="1" i="1">
                <a:solidFill>
                  <a:srgbClr val="800080"/>
                </a:solidFill>
              </a:rPr>
              <a:t>x</a:t>
            </a:r>
            <a:r>
              <a:rPr lang="ru-RU" altLang="ru-RU" sz="2800" b="1" i="1">
                <a:solidFill>
                  <a:srgbClr val="800080"/>
                </a:solidFill>
              </a:rPr>
              <a:t>-</a:t>
            </a:r>
            <a:r>
              <a:rPr lang="de-DE" altLang="ru-RU" sz="2800" b="1" i="1">
                <a:solidFill>
                  <a:srgbClr val="800080"/>
                </a:solidFill>
              </a:rPr>
              <a:t>s</a:t>
            </a:r>
            <a:r>
              <a:rPr lang="ru-RU" altLang="ru-RU" sz="2800" b="1" i="1">
                <a:solidFill>
                  <a:srgbClr val="800080"/>
                </a:solidFill>
              </a:rPr>
              <a:t>pecial-action</a:t>
            </a:r>
            <a:r>
              <a:rPr lang="ru-RU" altLang="ru-RU" sz="2800" i="1">
                <a:solidFill>
                  <a:srgbClr val="800080"/>
                </a:solidFill>
              </a:rPr>
              <a:t> </a:t>
            </a:r>
            <a:r>
              <a:rPr lang="ru-RU" altLang="ru-RU" sz="2800">
                <a:solidFill>
                  <a:srgbClr val="800080"/>
                </a:solidFill>
              </a:rPr>
              <a:t>(дополнительная информация) — дополнительное поле пользователя, которое не определено в стандарте;</a:t>
            </a:r>
          </a:p>
          <a:p>
            <a:pPr>
              <a:spcBef>
                <a:spcPct val="10000"/>
              </a:spcBef>
              <a:buSzPct val="80000"/>
              <a:buFontTx/>
              <a:buAutoNum type="arabicPeriod" startAt="7"/>
            </a:pPr>
            <a:r>
              <a:rPr lang="de-DE" altLang="ru-RU" sz="2800" b="1" i="1">
                <a:solidFill>
                  <a:srgbClr val="800080"/>
                </a:solidFill>
              </a:rPr>
              <a:t>m</a:t>
            </a:r>
            <a:r>
              <a:rPr lang="ru-RU" altLang="ru-RU" sz="2800" b="1" i="1">
                <a:solidFill>
                  <a:srgbClr val="800080"/>
                </a:solidFill>
              </a:rPr>
              <a:t>essage-ID</a:t>
            </a:r>
            <a:r>
              <a:rPr lang="ru-RU" altLang="ru-RU" sz="2800">
                <a:solidFill>
                  <a:srgbClr val="800080"/>
                </a:solidFill>
              </a:rPr>
              <a:t> (идентификатор) — определяет идентификатор сообщения и используется программами доставки почты.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8918</TotalTime>
  <Words>3180</Words>
  <Application>Microsoft Office PowerPoint</Application>
  <PresentationFormat>Экран (4:3)</PresentationFormat>
  <Paragraphs>333</Paragraphs>
  <Slides>35</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35</vt:i4>
      </vt:variant>
    </vt:vector>
  </HeadingPairs>
  <TitlesOfParts>
    <vt:vector size="44" baseType="lpstr">
      <vt:lpstr>SimSun</vt:lpstr>
      <vt:lpstr>Arial</vt:lpstr>
      <vt:lpstr>Arial Black</vt:lpstr>
      <vt:lpstr>Arial Narrow</vt:lpstr>
      <vt:lpstr>Tahoma</vt:lpstr>
      <vt:lpstr>Times New Roman</vt:lpstr>
      <vt:lpstr>TimesET</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311</cp:revision>
  <dcterms:created xsi:type="dcterms:W3CDTF">2008-08-28T16:29:17Z</dcterms:created>
  <dcterms:modified xsi:type="dcterms:W3CDTF">2022-09-18T10:41:09Z</dcterms:modified>
</cp:coreProperties>
</file>