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3"/>
  </p:notesMasterIdLst>
  <p:handoutMasterIdLst>
    <p:handoutMasterId r:id="rId1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15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1" r:id="rId55"/>
    <p:sldId id="312" r:id="rId56"/>
    <p:sldId id="313" r:id="rId57"/>
    <p:sldId id="314" r:id="rId58"/>
    <p:sldId id="316" r:id="rId59"/>
    <p:sldId id="317" r:id="rId60"/>
    <p:sldId id="318" r:id="rId61"/>
    <p:sldId id="319" r:id="rId62"/>
    <p:sldId id="320" r:id="rId63"/>
    <p:sldId id="321" r:id="rId64"/>
    <p:sldId id="34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1" r:id="rId93"/>
    <p:sldId id="352" r:id="rId94"/>
    <p:sldId id="350" r:id="rId95"/>
    <p:sldId id="353" r:id="rId96"/>
    <p:sldId id="354" r:id="rId97"/>
    <p:sldId id="355" r:id="rId98"/>
    <p:sldId id="356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376" r:id="rId114"/>
    <p:sldId id="377" r:id="rId115"/>
    <p:sldId id="357" r:id="rId116"/>
    <p:sldId id="358" r:id="rId117"/>
    <p:sldId id="359" r:id="rId118"/>
    <p:sldId id="360" r:id="rId119"/>
    <p:sldId id="361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</p:sldIdLst>
  <p:sldSz cx="9144000" cy="6858000" type="screen4x3"/>
  <p:notesSz cx="6858000" cy="9144000"/>
  <p:embeddedFontLst>
    <p:embeddedFont>
      <p:font typeface="SimSun" panose="02010600030101010101" pitchFamily="2" charset="-122"/>
      <p:regular r:id="rId145"/>
    </p:embeddedFont>
    <p:embeddedFont>
      <p:font typeface="Arial Narrow" panose="020B0606020202030204" pitchFamily="34" charset="0"/>
      <p:regular r:id="rId146"/>
      <p:bold r:id="rId147"/>
      <p:italic r:id="rId148"/>
      <p:boldItalic r:id="rId149"/>
    </p:embeddedFont>
    <p:embeddedFont>
      <p:font typeface="Tahoma" panose="020B0604030504040204" pitchFamily="34" charset="0"/>
      <p:regular r:id="rId150"/>
      <p:bold r:id="rId151"/>
    </p:embeddedFont>
    <p:embeddedFont>
      <p:font typeface="Wingdings 2" panose="05020102010507070707" pitchFamily="18" charset="2"/>
      <p:regular r:id="rId152"/>
    </p:embeddedFont>
    <p:embeddedFont>
      <p:font typeface="MS Mincho" panose="020B0609070205080204" pitchFamily="49" charset="-128"/>
      <p:regular r:id="rId153"/>
    </p:embeddedFont>
  </p:embeddedFontLst>
  <p:defaultTextStyle>
    <a:defPPr>
      <a:defRPr lang="ru-RU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ельников Дмитрий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0033"/>
    <a:srgbClr val="CC0000"/>
    <a:srgbClr val="CCFFFF"/>
    <a:srgbClr val="CCFFCC"/>
    <a:srgbClr val="800080"/>
    <a:srgbClr val="FF00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613" y="82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3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font" Target="fonts/font5.fntdata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6.fntdata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font" Target="fonts/font7.fntdata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commentAuthors" Target="commentAuthor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F356EB7-A0B8-400C-837A-CFCEB0C99BC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6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46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9B1566AB-40B9-47B9-B797-9BE40A375FA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831A41-FDC0-48AE-9043-96AD2D04A10D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76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BCB16-72ED-4FB3-A51C-A53BF321ECAF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77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EF4B8-BB20-4F62-9683-80C257DB02A0}" type="slidenum">
              <a:rPr lang="ru-RU" altLang="ru-RU"/>
              <a:pPr/>
              <a:t>100</a:t>
            </a:fld>
            <a:endParaRPr lang="ru-RU" altLang="ru-RU"/>
          </a:p>
        </p:txBody>
      </p:sp>
      <p:sp>
        <p:nvSpPr>
          <p:cNvPr id="975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4287B-C35D-4D11-908F-16AE1A5C0DB7}" type="slidenum">
              <a:rPr lang="ru-RU" altLang="ru-RU"/>
              <a:pPr/>
              <a:t>101</a:t>
            </a:fld>
            <a:endParaRPr lang="ru-RU" altLang="ru-RU"/>
          </a:p>
        </p:txBody>
      </p:sp>
      <p:sp>
        <p:nvSpPr>
          <p:cNvPr id="977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9B118-ACC5-4010-A8C6-64423E8177F4}" type="slidenum">
              <a:rPr lang="ru-RU" altLang="ru-RU"/>
              <a:pPr/>
              <a:t>102</a:t>
            </a:fld>
            <a:endParaRPr lang="ru-RU" altLang="ru-RU"/>
          </a:p>
        </p:txBody>
      </p:sp>
      <p:sp>
        <p:nvSpPr>
          <p:cNvPr id="979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2570E-2FA3-499D-B0BC-3491EA983406}" type="slidenum">
              <a:rPr lang="ru-RU" altLang="ru-RU"/>
              <a:pPr/>
              <a:t>103</a:t>
            </a:fld>
            <a:endParaRPr lang="ru-RU" altLang="ru-RU"/>
          </a:p>
        </p:txBody>
      </p:sp>
      <p:sp>
        <p:nvSpPr>
          <p:cNvPr id="982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BB3500-4EFD-472A-88EF-4C953C56AED8}" type="slidenum">
              <a:rPr lang="ru-RU" altLang="ru-RU"/>
              <a:pPr/>
              <a:t>104</a:t>
            </a:fld>
            <a:endParaRPr lang="ru-RU" altLang="ru-RU"/>
          </a:p>
        </p:txBody>
      </p:sp>
      <p:sp>
        <p:nvSpPr>
          <p:cNvPr id="984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8624D-124E-4494-A6E3-C72D9261DCBF}" type="slidenum">
              <a:rPr lang="ru-RU" altLang="ru-RU"/>
              <a:pPr/>
              <a:t>105</a:t>
            </a:fld>
            <a:endParaRPr lang="ru-RU" altLang="ru-RU"/>
          </a:p>
        </p:txBody>
      </p:sp>
      <p:sp>
        <p:nvSpPr>
          <p:cNvPr id="986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B3C07-A039-4387-BB62-551D740BBD00}" type="slidenum">
              <a:rPr lang="ru-RU" altLang="ru-RU"/>
              <a:pPr/>
              <a:t>106</a:t>
            </a:fld>
            <a:endParaRPr lang="ru-RU" altLang="ru-RU"/>
          </a:p>
        </p:txBody>
      </p:sp>
      <p:sp>
        <p:nvSpPr>
          <p:cNvPr id="988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E3C98-9AB3-4CF4-B8B2-77F6B077AC27}" type="slidenum">
              <a:rPr lang="ru-RU" altLang="ru-RU"/>
              <a:pPr/>
              <a:t>107</a:t>
            </a:fld>
            <a:endParaRPr lang="ru-RU" altLang="ru-RU"/>
          </a:p>
        </p:txBody>
      </p:sp>
      <p:sp>
        <p:nvSpPr>
          <p:cNvPr id="990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716E6-434E-44EA-A5F9-91A5E89E9A7A}" type="slidenum">
              <a:rPr lang="ru-RU" altLang="ru-RU"/>
              <a:pPr/>
              <a:t>108</a:t>
            </a:fld>
            <a:endParaRPr lang="ru-RU" altLang="ru-RU"/>
          </a:p>
        </p:txBody>
      </p:sp>
      <p:sp>
        <p:nvSpPr>
          <p:cNvPr id="992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00489C-55AD-4A38-B9A9-98A7AE76597D}" type="slidenum">
              <a:rPr lang="ru-RU" altLang="ru-RU"/>
              <a:pPr/>
              <a:t>109</a:t>
            </a:fld>
            <a:endParaRPr lang="ru-RU" altLang="ru-RU"/>
          </a:p>
        </p:txBody>
      </p:sp>
      <p:sp>
        <p:nvSpPr>
          <p:cNvPr id="994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9E87E-0705-414B-83B7-0D28725DFFC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77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FB249-CC1F-4C11-B00D-D8470403DB48}" type="slidenum">
              <a:rPr lang="ru-RU" altLang="ru-RU"/>
              <a:pPr/>
              <a:t>110</a:t>
            </a:fld>
            <a:endParaRPr lang="ru-RU" altLang="ru-RU"/>
          </a:p>
        </p:txBody>
      </p:sp>
      <p:sp>
        <p:nvSpPr>
          <p:cNvPr id="996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F1F89-DC4D-48B5-96AC-500178217871}" type="slidenum">
              <a:rPr lang="ru-RU" altLang="ru-RU"/>
              <a:pPr/>
              <a:t>111</a:t>
            </a:fld>
            <a:endParaRPr lang="ru-RU" altLang="ru-RU"/>
          </a:p>
        </p:txBody>
      </p:sp>
      <p:sp>
        <p:nvSpPr>
          <p:cNvPr id="998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77D2F-4E55-4C04-A725-B55BF495C8D0}" type="slidenum">
              <a:rPr lang="ru-RU" altLang="ru-RU"/>
              <a:pPr/>
              <a:t>112</a:t>
            </a:fld>
            <a:endParaRPr lang="ru-RU" altLang="ru-RU"/>
          </a:p>
        </p:txBody>
      </p:sp>
      <p:sp>
        <p:nvSpPr>
          <p:cNvPr id="1000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A653D-9FE5-4B9B-9C9F-0538E04EAE4F}" type="slidenum">
              <a:rPr lang="ru-RU" altLang="ru-RU"/>
              <a:pPr/>
              <a:t>113</a:t>
            </a:fld>
            <a:endParaRPr lang="ru-RU" altLang="ru-RU"/>
          </a:p>
        </p:txBody>
      </p:sp>
      <p:sp>
        <p:nvSpPr>
          <p:cNvPr id="1002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A8848-8618-463C-932F-26E8C865ACF9}" type="slidenum">
              <a:rPr lang="ru-RU" altLang="ru-RU"/>
              <a:pPr/>
              <a:t>114</a:t>
            </a:fld>
            <a:endParaRPr lang="ru-RU" altLang="ru-RU"/>
          </a:p>
        </p:txBody>
      </p:sp>
      <p:sp>
        <p:nvSpPr>
          <p:cNvPr id="1004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1470C-A4AC-42B3-8833-94072F28C0DB}" type="slidenum">
              <a:rPr lang="ru-RU" altLang="ru-RU"/>
              <a:pPr/>
              <a:t>115</a:t>
            </a:fld>
            <a:endParaRPr lang="ru-RU" altLang="ru-RU"/>
          </a:p>
        </p:txBody>
      </p:sp>
      <p:sp>
        <p:nvSpPr>
          <p:cNvPr id="96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690ED-DA97-49D9-BABB-FD389962D8E0}" type="slidenum">
              <a:rPr lang="ru-RU" altLang="ru-RU"/>
              <a:pPr/>
              <a:t>116</a:t>
            </a:fld>
            <a:endParaRPr lang="ru-RU" altLang="ru-RU"/>
          </a:p>
        </p:txBody>
      </p:sp>
      <p:sp>
        <p:nvSpPr>
          <p:cNvPr id="96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1D189-5619-497D-8A70-4B4BA1AAAC13}" type="slidenum">
              <a:rPr lang="ru-RU" altLang="ru-RU"/>
              <a:pPr/>
              <a:t>117</a:t>
            </a:fld>
            <a:endParaRPr lang="ru-RU" altLang="ru-RU"/>
          </a:p>
        </p:txBody>
      </p:sp>
      <p:sp>
        <p:nvSpPr>
          <p:cNvPr id="96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98787-A62B-48D4-9BB9-41D42E346E09}" type="slidenum">
              <a:rPr lang="ru-RU" altLang="ru-RU"/>
              <a:pPr/>
              <a:t>118</a:t>
            </a:fld>
            <a:endParaRPr lang="ru-RU" altLang="ru-RU"/>
          </a:p>
        </p:txBody>
      </p:sp>
      <p:sp>
        <p:nvSpPr>
          <p:cNvPr id="969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7FD15-0190-4433-964C-34C5B4E6285A}" type="slidenum">
              <a:rPr lang="ru-RU" altLang="ru-RU"/>
              <a:pPr/>
              <a:t>119</a:t>
            </a:fld>
            <a:endParaRPr lang="ru-RU" altLang="ru-RU"/>
          </a:p>
        </p:txBody>
      </p:sp>
      <p:sp>
        <p:nvSpPr>
          <p:cNvPr id="971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F6757-0FD6-4593-9497-CC0AA575C926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78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269AF-4747-4F9D-A6C4-7DAE516F8969}" type="slidenum">
              <a:rPr lang="ru-RU" altLang="ru-RU"/>
              <a:pPr/>
              <a:t>120</a:t>
            </a:fld>
            <a:endParaRPr lang="ru-RU" altLang="ru-RU"/>
          </a:p>
        </p:txBody>
      </p:sp>
      <p:sp>
        <p:nvSpPr>
          <p:cNvPr id="1006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668AE6-F3C3-41A3-94E8-F040E9892DFF}" type="slidenum">
              <a:rPr lang="ru-RU" altLang="ru-RU"/>
              <a:pPr/>
              <a:t>121</a:t>
            </a:fld>
            <a:endParaRPr lang="ru-RU" altLang="ru-RU"/>
          </a:p>
        </p:txBody>
      </p:sp>
      <p:sp>
        <p:nvSpPr>
          <p:cNvPr id="1008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2FEBF-1F0E-42F3-93E5-728A509880E2}" type="slidenum">
              <a:rPr lang="ru-RU" altLang="ru-RU"/>
              <a:pPr/>
              <a:t>122</a:t>
            </a:fld>
            <a:endParaRPr lang="ru-RU" altLang="ru-RU"/>
          </a:p>
        </p:txBody>
      </p:sp>
      <p:sp>
        <p:nvSpPr>
          <p:cNvPr id="1010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78191-F825-449A-AB1F-2A399400266F}" type="slidenum">
              <a:rPr lang="ru-RU" altLang="ru-RU"/>
              <a:pPr/>
              <a:t>123</a:t>
            </a:fld>
            <a:endParaRPr lang="ru-RU" altLang="ru-RU"/>
          </a:p>
        </p:txBody>
      </p:sp>
      <p:sp>
        <p:nvSpPr>
          <p:cNvPr id="1012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7057-0461-446D-AC5F-AA4136B24FC2}" type="slidenum">
              <a:rPr lang="ru-RU" altLang="ru-RU"/>
              <a:pPr/>
              <a:t>124</a:t>
            </a:fld>
            <a:endParaRPr lang="ru-RU" altLang="ru-RU"/>
          </a:p>
        </p:txBody>
      </p:sp>
      <p:sp>
        <p:nvSpPr>
          <p:cNvPr id="1014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63B60-A0CA-4B41-A068-3E165B2A8F29}" type="slidenum">
              <a:rPr lang="ru-RU" altLang="ru-RU"/>
              <a:pPr/>
              <a:t>125</a:t>
            </a:fld>
            <a:endParaRPr lang="ru-RU" altLang="ru-RU"/>
          </a:p>
        </p:txBody>
      </p:sp>
      <p:sp>
        <p:nvSpPr>
          <p:cNvPr id="1016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674BF-0D1D-44EC-AD47-D3A478969A23}" type="slidenum">
              <a:rPr lang="ru-RU" altLang="ru-RU"/>
              <a:pPr/>
              <a:t>126</a:t>
            </a:fld>
            <a:endParaRPr lang="ru-RU" altLang="ru-RU"/>
          </a:p>
        </p:txBody>
      </p:sp>
      <p:sp>
        <p:nvSpPr>
          <p:cNvPr id="1018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7E04-280D-4935-9D38-1976E6C05C32}" type="slidenum">
              <a:rPr lang="ru-RU" altLang="ru-RU"/>
              <a:pPr/>
              <a:t>127</a:t>
            </a:fld>
            <a:endParaRPr lang="ru-RU" altLang="ru-RU"/>
          </a:p>
        </p:txBody>
      </p:sp>
      <p:sp>
        <p:nvSpPr>
          <p:cNvPr id="1020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F1F35-7686-41C9-8340-F599278B89CE}" type="slidenum">
              <a:rPr lang="ru-RU" altLang="ru-RU"/>
              <a:pPr/>
              <a:t>128</a:t>
            </a:fld>
            <a:endParaRPr lang="ru-RU" altLang="ru-RU"/>
          </a:p>
        </p:txBody>
      </p:sp>
      <p:sp>
        <p:nvSpPr>
          <p:cNvPr id="1022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B7290-0725-42EC-905F-90C79A940259}" type="slidenum">
              <a:rPr lang="ru-RU" altLang="ru-RU"/>
              <a:pPr/>
              <a:t>129</a:t>
            </a:fld>
            <a:endParaRPr lang="ru-RU" altLang="ru-RU"/>
          </a:p>
        </p:txBody>
      </p:sp>
      <p:sp>
        <p:nvSpPr>
          <p:cNvPr id="1025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A1A62-AC35-4DF2-AC92-3B2F25863F92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78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DDCDE-1644-4F7E-BBDB-C20AAA4F70CE}" type="slidenum">
              <a:rPr lang="ru-RU" altLang="ru-RU"/>
              <a:pPr/>
              <a:t>130</a:t>
            </a:fld>
            <a:endParaRPr lang="ru-RU" altLang="ru-RU"/>
          </a:p>
        </p:txBody>
      </p:sp>
      <p:sp>
        <p:nvSpPr>
          <p:cNvPr id="1027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C026B-ADEB-44C8-AD51-DED946EE5B8A}" type="slidenum">
              <a:rPr lang="ru-RU" altLang="ru-RU"/>
              <a:pPr/>
              <a:t>131</a:t>
            </a:fld>
            <a:endParaRPr lang="ru-RU" altLang="ru-RU"/>
          </a:p>
        </p:txBody>
      </p:sp>
      <p:sp>
        <p:nvSpPr>
          <p:cNvPr id="1029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837A3-C87E-4C65-9A0F-FC009B6CA6E7}" type="slidenum">
              <a:rPr lang="ru-RU" altLang="ru-RU"/>
              <a:pPr/>
              <a:t>132</a:t>
            </a:fld>
            <a:endParaRPr lang="ru-RU" altLang="ru-RU"/>
          </a:p>
        </p:txBody>
      </p:sp>
      <p:sp>
        <p:nvSpPr>
          <p:cNvPr id="1031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470D9-AD1F-4339-A0D0-0EEBBFF59C1A}" type="slidenum">
              <a:rPr lang="ru-RU" altLang="ru-RU"/>
              <a:pPr/>
              <a:t>133</a:t>
            </a:fld>
            <a:endParaRPr lang="ru-RU" altLang="ru-RU"/>
          </a:p>
        </p:txBody>
      </p:sp>
      <p:sp>
        <p:nvSpPr>
          <p:cNvPr id="1033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900B1-FBF0-482F-A3C6-478E22AD3A12}" type="slidenum">
              <a:rPr lang="ru-RU" altLang="ru-RU"/>
              <a:pPr/>
              <a:t>134</a:t>
            </a:fld>
            <a:endParaRPr lang="ru-RU" altLang="ru-RU"/>
          </a:p>
        </p:txBody>
      </p:sp>
      <p:sp>
        <p:nvSpPr>
          <p:cNvPr id="1035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84884-40A6-4AFA-8AD3-C091DF5A760A}" type="slidenum">
              <a:rPr lang="ru-RU" altLang="ru-RU"/>
              <a:pPr/>
              <a:t>135</a:t>
            </a:fld>
            <a:endParaRPr lang="ru-RU" altLang="ru-RU"/>
          </a:p>
        </p:txBody>
      </p:sp>
      <p:sp>
        <p:nvSpPr>
          <p:cNvPr id="1037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13000-8825-4E77-BACB-7A601EE74F4F}" type="slidenum">
              <a:rPr lang="ru-RU" altLang="ru-RU"/>
              <a:pPr/>
              <a:t>136</a:t>
            </a:fld>
            <a:endParaRPr lang="ru-RU" altLang="ru-RU"/>
          </a:p>
        </p:txBody>
      </p:sp>
      <p:sp>
        <p:nvSpPr>
          <p:cNvPr id="1039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9509D-C0F2-42F8-B456-57E698079AE1}" type="slidenum">
              <a:rPr lang="ru-RU" altLang="ru-RU"/>
              <a:pPr/>
              <a:t>137</a:t>
            </a:fld>
            <a:endParaRPr lang="ru-RU" altLang="ru-RU"/>
          </a:p>
        </p:txBody>
      </p:sp>
      <p:sp>
        <p:nvSpPr>
          <p:cNvPr id="104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CCFD8-A1F1-460B-9D5B-54970E70E183}" type="slidenum">
              <a:rPr lang="ru-RU" altLang="ru-RU"/>
              <a:pPr/>
              <a:t>138</a:t>
            </a:fld>
            <a:endParaRPr lang="ru-RU" altLang="ru-RU"/>
          </a:p>
        </p:txBody>
      </p:sp>
      <p:sp>
        <p:nvSpPr>
          <p:cNvPr id="1043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B476-EDC1-4CB0-91DB-A57380D3CBD1}" type="slidenum">
              <a:rPr lang="ru-RU" altLang="ru-RU"/>
              <a:pPr/>
              <a:t>139</a:t>
            </a:fld>
            <a:endParaRPr lang="ru-RU" altLang="ru-RU"/>
          </a:p>
        </p:txBody>
      </p:sp>
      <p:sp>
        <p:nvSpPr>
          <p:cNvPr id="1045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A36A3-52CE-4631-B7E8-6CAFC64225A7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78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5679B-A153-4B87-B7D6-A407FCAAD9AD}" type="slidenum">
              <a:rPr lang="ru-RU" altLang="ru-RU"/>
              <a:pPr/>
              <a:t>140</a:t>
            </a:fld>
            <a:endParaRPr lang="ru-RU" altLang="ru-RU"/>
          </a:p>
        </p:txBody>
      </p:sp>
      <p:sp>
        <p:nvSpPr>
          <p:cNvPr id="1047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B768-DF77-4FD9-ADB6-2A025DE438D9}" type="slidenum">
              <a:rPr lang="ru-RU" altLang="ru-RU"/>
              <a:pPr/>
              <a:t>141</a:t>
            </a:fld>
            <a:endParaRPr lang="ru-RU" altLang="ru-RU"/>
          </a:p>
        </p:txBody>
      </p:sp>
      <p:sp>
        <p:nvSpPr>
          <p:cNvPr id="104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A9C8C-EEE9-4FF9-BE7F-B4AFA165668F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78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671FC-D2FD-4782-9793-508C715AA7ED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78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942A0-18FD-4ED1-9320-B6CE60B5475D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79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3DBEB-F164-4301-B137-3EDFD6DB88EA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79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20F39C-8736-436E-BF2E-EEB37B73B3FA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79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01057-58CD-4D27-B8F5-EE7E5835AA08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68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8D2C4-BE7B-4846-88A5-D6663DD1520D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9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38200D-0E15-4FA1-83BA-0E0651F150AD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79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C38A1-A29F-43E4-85F9-27C0E25A9B56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80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EE7A8-DC64-4C61-92FA-1C76CAA03DA8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80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AB91C-2427-4A55-B0D1-808FF3725213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80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A2154-C103-405F-AE87-36533DE07023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80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C8D8D-D382-422C-B057-91B8411BA57E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80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86150-9E67-4296-B72C-2B29ED9A0483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81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71CBD0-F56D-4696-AC57-7DB822967977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877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1D3EF-38FD-460B-B738-A605A81ADE20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814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FF8B0-3A1A-4290-9CC2-D1FA1514D54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69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6ED7D4-7840-4B6B-B306-E0CCF381B790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816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B296E-466A-4174-B83C-B50A8FC80B6D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818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310E9-E072-4EEF-9D98-7F3EF19BBF3D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820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25C754-21AE-4497-9657-FE2200470A11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822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848D1-656E-4793-9593-9810557AAB1C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824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5FC7BC-1A59-4D07-8D15-37901EBB8C55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826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2936B-7961-4AF2-8ED6-BDDCD884DB20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828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70ED1-2A09-494D-95D6-3AADA33ACFF3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830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8DC92-C3FA-4389-A559-2FBC48E544EF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832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AC9F11-FDD4-417F-BBD4-AEFA750F4E9B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834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31248-F1A2-4C2C-8612-9B3FB440AE1D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70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16F85-56C6-4C24-ABC7-0CE9B714F03D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836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ECC6F-92FC-4DAB-AE1D-7C957551B21B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838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46FDA-3626-4575-853B-B0C843BF6843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840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E31C73-EF4D-49FA-8DFF-F2FF6327F63F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842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0E735-0B8F-4409-8D0A-418D173D96EA}" type="slidenum">
              <a:rPr lang="ru-RU" altLang="ru-RU"/>
              <a:pPr/>
              <a:t>44</a:t>
            </a:fld>
            <a:endParaRPr lang="ru-RU" altLang="ru-RU"/>
          </a:p>
        </p:txBody>
      </p:sp>
      <p:sp>
        <p:nvSpPr>
          <p:cNvPr id="844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85A0A-1CD0-45A6-A75D-2416E6E7F9F8}" type="slidenum">
              <a:rPr lang="ru-RU" altLang="ru-RU"/>
              <a:pPr/>
              <a:t>45</a:t>
            </a:fld>
            <a:endParaRPr lang="ru-RU" altLang="ru-RU"/>
          </a:p>
        </p:txBody>
      </p:sp>
      <p:sp>
        <p:nvSpPr>
          <p:cNvPr id="846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3D1B5-B879-4CFD-BE15-5CB3791E5FBB}" type="slidenum">
              <a:rPr lang="ru-RU" altLang="ru-RU"/>
              <a:pPr/>
              <a:t>46</a:t>
            </a:fld>
            <a:endParaRPr lang="ru-RU" altLang="ru-RU"/>
          </a:p>
        </p:txBody>
      </p:sp>
      <p:sp>
        <p:nvSpPr>
          <p:cNvPr id="848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D16DE6-7AC0-4D9C-9389-807C524A4226}" type="slidenum">
              <a:rPr lang="ru-RU" altLang="ru-RU"/>
              <a:pPr/>
              <a:t>47</a:t>
            </a:fld>
            <a:endParaRPr lang="ru-RU" altLang="ru-RU"/>
          </a:p>
        </p:txBody>
      </p:sp>
      <p:sp>
        <p:nvSpPr>
          <p:cNvPr id="850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37CC7-8913-4951-B887-949F15BD3934}" type="slidenum">
              <a:rPr lang="ru-RU" altLang="ru-RU"/>
              <a:pPr/>
              <a:t>48</a:t>
            </a:fld>
            <a:endParaRPr lang="ru-RU" altLang="ru-RU"/>
          </a:p>
        </p:txBody>
      </p:sp>
      <p:sp>
        <p:nvSpPr>
          <p:cNvPr id="852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569F-7F06-48DA-ACFC-7090E0E0EEDF}" type="slidenum">
              <a:rPr lang="ru-RU" altLang="ru-RU"/>
              <a:pPr/>
              <a:t>49</a:t>
            </a:fld>
            <a:endParaRPr lang="ru-RU" altLang="ru-RU"/>
          </a:p>
        </p:txBody>
      </p:sp>
      <p:sp>
        <p:nvSpPr>
          <p:cNvPr id="855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1C429-1342-455D-9C70-1462FDFF6E47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77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84B23-4438-4D54-87E7-DF29388B03F9}" type="slidenum">
              <a:rPr lang="ru-RU" altLang="ru-RU"/>
              <a:pPr/>
              <a:t>50</a:t>
            </a:fld>
            <a:endParaRPr lang="ru-RU" altLang="ru-RU"/>
          </a:p>
        </p:txBody>
      </p:sp>
      <p:sp>
        <p:nvSpPr>
          <p:cNvPr id="857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1C6B2-699B-45D1-8B8C-F1583EB871AC}" type="slidenum">
              <a:rPr lang="ru-RU" altLang="ru-RU"/>
              <a:pPr/>
              <a:t>51</a:t>
            </a:fld>
            <a:endParaRPr lang="ru-RU" altLang="ru-RU"/>
          </a:p>
        </p:txBody>
      </p:sp>
      <p:sp>
        <p:nvSpPr>
          <p:cNvPr id="859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AE49D-488F-4FDD-A446-278E2E497272}" type="slidenum">
              <a:rPr lang="ru-RU" altLang="ru-RU"/>
              <a:pPr/>
              <a:t>52</a:t>
            </a:fld>
            <a:endParaRPr lang="ru-RU" altLang="ru-RU"/>
          </a:p>
        </p:txBody>
      </p:sp>
      <p:sp>
        <p:nvSpPr>
          <p:cNvPr id="861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935C5-F923-46CF-8B6F-476B01DB0BB5}" type="slidenum">
              <a:rPr lang="ru-RU" altLang="ru-RU"/>
              <a:pPr/>
              <a:t>53</a:t>
            </a:fld>
            <a:endParaRPr lang="ru-RU" altLang="ru-RU"/>
          </a:p>
        </p:txBody>
      </p:sp>
      <p:sp>
        <p:nvSpPr>
          <p:cNvPr id="863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8D19B-A6A7-4C3D-A63A-33ED67D69262}" type="slidenum">
              <a:rPr lang="ru-RU" altLang="ru-RU"/>
              <a:pPr/>
              <a:t>54</a:t>
            </a:fld>
            <a:endParaRPr lang="ru-RU" altLang="ru-RU"/>
          </a:p>
        </p:txBody>
      </p:sp>
      <p:sp>
        <p:nvSpPr>
          <p:cNvPr id="867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0E2DB-3A9E-450C-9C4F-72E872E0E4DA}" type="slidenum">
              <a:rPr lang="ru-RU" altLang="ru-RU"/>
              <a:pPr/>
              <a:t>55</a:t>
            </a:fld>
            <a:endParaRPr lang="ru-RU" altLang="ru-RU"/>
          </a:p>
        </p:txBody>
      </p:sp>
      <p:sp>
        <p:nvSpPr>
          <p:cNvPr id="869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59504A-F049-48D1-8C7C-4596A0522A34}" type="slidenum">
              <a:rPr lang="ru-RU" altLang="ru-RU"/>
              <a:pPr/>
              <a:t>56</a:t>
            </a:fld>
            <a:endParaRPr lang="ru-RU" altLang="ru-RU"/>
          </a:p>
        </p:txBody>
      </p:sp>
      <p:sp>
        <p:nvSpPr>
          <p:cNvPr id="871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6CE6B-E201-4D28-9592-87008F828AE1}" type="slidenum">
              <a:rPr lang="ru-RU" altLang="ru-RU"/>
              <a:pPr/>
              <a:t>57</a:t>
            </a:fld>
            <a:endParaRPr lang="ru-RU" altLang="ru-RU"/>
          </a:p>
        </p:txBody>
      </p:sp>
      <p:sp>
        <p:nvSpPr>
          <p:cNvPr id="873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8EAB7-8429-4C54-8657-0894EEC3C429}" type="slidenum">
              <a:rPr lang="ru-RU" altLang="ru-RU"/>
              <a:pPr/>
              <a:t>58</a:t>
            </a:fld>
            <a:endParaRPr lang="ru-RU" altLang="ru-RU"/>
          </a:p>
        </p:txBody>
      </p:sp>
      <p:sp>
        <p:nvSpPr>
          <p:cNvPr id="879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95E9C-86DD-44D4-B407-EC2898FFD069}" type="slidenum">
              <a:rPr lang="ru-RU" altLang="ru-RU"/>
              <a:pPr/>
              <a:t>59</a:t>
            </a:fld>
            <a:endParaRPr lang="ru-RU" altLang="ru-RU"/>
          </a:p>
        </p:txBody>
      </p:sp>
      <p:sp>
        <p:nvSpPr>
          <p:cNvPr id="881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D505F-D246-4607-B604-4FF27CB659C4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772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8BB71-1314-48A1-995D-6E25898E5A09}" type="slidenum">
              <a:rPr lang="ru-RU" altLang="ru-RU"/>
              <a:pPr/>
              <a:t>60</a:t>
            </a:fld>
            <a:endParaRPr lang="ru-RU" altLang="ru-RU"/>
          </a:p>
        </p:txBody>
      </p:sp>
      <p:sp>
        <p:nvSpPr>
          <p:cNvPr id="883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13823-26CA-4EFF-B41E-520A0463DE50}" type="slidenum">
              <a:rPr lang="ru-RU" altLang="ru-RU"/>
              <a:pPr/>
              <a:t>61</a:t>
            </a:fld>
            <a:endParaRPr lang="ru-RU" altLang="ru-RU"/>
          </a:p>
        </p:txBody>
      </p:sp>
      <p:sp>
        <p:nvSpPr>
          <p:cNvPr id="885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C623A-B3C0-4F52-804B-7E9BA9B9A349}" type="slidenum">
              <a:rPr lang="ru-RU" altLang="ru-RU"/>
              <a:pPr/>
              <a:t>62</a:t>
            </a:fld>
            <a:endParaRPr lang="ru-RU" altLang="ru-RU"/>
          </a:p>
        </p:txBody>
      </p:sp>
      <p:sp>
        <p:nvSpPr>
          <p:cNvPr id="887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C040E-1B62-412E-B7C1-298DD7FB516B}" type="slidenum">
              <a:rPr lang="ru-RU" altLang="ru-RU"/>
              <a:pPr/>
              <a:t>63</a:t>
            </a:fld>
            <a:endParaRPr lang="ru-RU" altLang="ru-RU"/>
          </a:p>
        </p:txBody>
      </p:sp>
      <p:sp>
        <p:nvSpPr>
          <p:cNvPr id="889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D8472-1CE8-4D98-B81D-06878D044798}" type="slidenum">
              <a:rPr lang="ru-RU" altLang="ru-RU"/>
              <a:pPr/>
              <a:t>64</a:t>
            </a:fld>
            <a:endParaRPr lang="ru-RU" altLang="ru-RU"/>
          </a:p>
        </p:txBody>
      </p:sp>
      <p:sp>
        <p:nvSpPr>
          <p:cNvPr id="928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72259-C7B6-4FD9-8239-245A2A43AFC2}" type="slidenum">
              <a:rPr lang="ru-RU" altLang="ru-RU"/>
              <a:pPr/>
              <a:t>65</a:t>
            </a:fld>
            <a:endParaRPr lang="ru-RU" altLang="ru-RU"/>
          </a:p>
        </p:txBody>
      </p:sp>
      <p:sp>
        <p:nvSpPr>
          <p:cNvPr id="891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A7F3-754C-4156-B4A9-6FDDCBAC95A6}" type="slidenum">
              <a:rPr lang="ru-RU" altLang="ru-RU"/>
              <a:pPr/>
              <a:t>66</a:t>
            </a:fld>
            <a:endParaRPr lang="ru-RU" altLang="ru-RU"/>
          </a:p>
        </p:txBody>
      </p:sp>
      <p:sp>
        <p:nvSpPr>
          <p:cNvPr id="893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C1B80-02D9-4508-B6BC-D33E3D878DCA}" type="slidenum">
              <a:rPr lang="ru-RU" altLang="ru-RU"/>
              <a:pPr/>
              <a:t>67</a:t>
            </a:fld>
            <a:endParaRPr lang="ru-RU" altLang="ru-RU"/>
          </a:p>
        </p:txBody>
      </p:sp>
      <p:sp>
        <p:nvSpPr>
          <p:cNvPr id="896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F28B3-B1A8-4E98-9908-C3BBFE123C8C}" type="slidenum">
              <a:rPr lang="ru-RU" altLang="ru-RU"/>
              <a:pPr/>
              <a:t>68</a:t>
            </a:fld>
            <a:endParaRPr lang="ru-RU" altLang="ru-RU"/>
          </a:p>
        </p:txBody>
      </p:sp>
      <p:sp>
        <p:nvSpPr>
          <p:cNvPr id="898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06DBE5-B7D1-4B56-B002-1AA1AFEE4ED3}" type="slidenum">
              <a:rPr lang="ru-RU" altLang="ru-RU"/>
              <a:pPr/>
              <a:t>69</a:t>
            </a:fld>
            <a:endParaRPr lang="ru-RU" altLang="ru-RU"/>
          </a:p>
        </p:txBody>
      </p:sp>
      <p:sp>
        <p:nvSpPr>
          <p:cNvPr id="900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0DA28-B790-4D46-BE7D-DAECC99DCE84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773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CEE99-1E1D-474E-A435-2DD6B038FBD8}" type="slidenum">
              <a:rPr lang="ru-RU" altLang="ru-RU"/>
              <a:pPr/>
              <a:t>70</a:t>
            </a:fld>
            <a:endParaRPr lang="ru-RU" altLang="ru-RU"/>
          </a:p>
        </p:txBody>
      </p:sp>
      <p:sp>
        <p:nvSpPr>
          <p:cNvPr id="902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8D07D-7A54-4324-A2C1-5A0E69F1ED84}" type="slidenum">
              <a:rPr lang="ru-RU" altLang="ru-RU"/>
              <a:pPr/>
              <a:t>71</a:t>
            </a:fld>
            <a:endParaRPr lang="ru-RU" altLang="ru-RU"/>
          </a:p>
        </p:txBody>
      </p:sp>
      <p:sp>
        <p:nvSpPr>
          <p:cNvPr id="904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35928-20E4-448C-8FCE-B1C11BFCA521}" type="slidenum">
              <a:rPr lang="ru-RU" altLang="ru-RU"/>
              <a:pPr/>
              <a:t>72</a:t>
            </a:fld>
            <a:endParaRPr lang="ru-RU" altLang="ru-RU"/>
          </a:p>
        </p:txBody>
      </p:sp>
      <p:sp>
        <p:nvSpPr>
          <p:cNvPr id="90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AC79C-774D-4761-BF83-EEE44079CEEC}" type="slidenum">
              <a:rPr lang="ru-RU" altLang="ru-RU"/>
              <a:pPr/>
              <a:t>73</a:t>
            </a:fld>
            <a:endParaRPr lang="ru-RU" altLang="ru-RU"/>
          </a:p>
        </p:txBody>
      </p:sp>
      <p:sp>
        <p:nvSpPr>
          <p:cNvPr id="908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3BA4D-67FA-4322-B7A9-FAFC3104F8B1}" type="slidenum">
              <a:rPr lang="ru-RU" altLang="ru-RU"/>
              <a:pPr/>
              <a:t>74</a:t>
            </a:fld>
            <a:endParaRPr lang="ru-RU" altLang="ru-RU"/>
          </a:p>
        </p:txBody>
      </p:sp>
      <p:sp>
        <p:nvSpPr>
          <p:cNvPr id="910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25253-4A23-474B-8FDC-767EC0896305}" type="slidenum">
              <a:rPr lang="ru-RU" altLang="ru-RU"/>
              <a:pPr/>
              <a:t>75</a:t>
            </a:fld>
            <a:endParaRPr lang="ru-RU" altLang="ru-RU"/>
          </a:p>
        </p:txBody>
      </p:sp>
      <p:sp>
        <p:nvSpPr>
          <p:cNvPr id="912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01812-E9D8-43D3-9C55-97C67CE962AB}" type="slidenum">
              <a:rPr lang="ru-RU" altLang="ru-RU"/>
              <a:pPr/>
              <a:t>76</a:t>
            </a:fld>
            <a:endParaRPr lang="ru-RU" altLang="ru-RU"/>
          </a:p>
        </p:txBody>
      </p:sp>
      <p:sp>
        <p:nvSpPr>
          <p:cNvPr id="914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28D6C-7415-42DF-937F-148FDA3423C9}" type="slidenum">
              <a:rPr lang="ru-RU" altLang="ru-RU"/>
              <a:pPr/>
              <a:t>77</a:t>
            </a:fld>
            <a:endParaRPr lang="ru-RU" altLang="ru-RU"/>
          </a:p>
        </p:txBody>
      </p:sp>
      <p:sp>
        <p:nvSpPr>
          <p:cNvPr id="916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D71AA-EE76-499A-972D-B0C8AFC88C35}" type="slidenum">
              <a:rPr lang="ru-RU" altLang="ru-RU"/>
              <a:pPr/>
              <a:t>78</a:t>
            </a:fld>
            <a:endParaRPr lang="ru-RU" altLang="ru-RU"/>
          </a:p>
        </p:txBody>
      </p:sp>
      <p:sp>
        <p:nvSpPr>
          <p:cNvPr id="918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53034-6A74-4BEF-A894-E226594E1A4E}" type="slidenum">
              <a:rPr lang="ru-RU" altLang="ru-RU"/>
              <a:pPr/>
              <a:t>79</a:t>
            </a:fld>
            <a:endParaRPr lang="ru-RU" altLang="ru-RU"/>
          </a:p>
        </p:txBody>
      </p:sp>
      <p:sp>
        <p:nvSpPr>
          <p:cNvPr id="920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138D8-8484-43AE-A27B-F3D839F2E64B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774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4778F-B863-4F58-BBED-5BB93709FE5A}" type="slidenum">
              <a:rPr lang="ru-RU" altLang="ru-RU"/>
              <a:pPr/>
              <a:t>80</a:t>
            </a:fld>
            <a:endParaRPr lang="ru-RU" altLang="ru-RU"/>
          </a:p>
        </p:txBody>
      </p:sp>
      <p:sp>
        <p:nvSpPr>
          <p:cNvPr id="922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90E43-2D56-4361-9B33-62B9EFBDC99B}" type="slidenum">
              <a:rPr lang="ru-RU" altLang="ru-RU"/>
              <a:pPr/>
              <a:t>81</a:t>
            </a:fld>
            <a:endParaRPr lang="ru-RU" altLang="ru-RU"/>
          </a:p>
        </p:txBody>
      </p:sp>
      <p:sp>
        <p:nvSpPr>
          <p:cNvPr id="924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4A8A0-179E-40ED-9102-C1F2D9F8A92B}" type="slidenum">
              <a:rPr lang="ru-RU" altLang="ru-RU"/>
              <a:pPr/>
              <a:t>82</a:t>
            </a:fld>
            <a:endParaRPr lang="ru-RU" altLang="ru-RU"/>
          </a:p>
        </p:txBody>
      </p:sp>
      <p:sp>
        <p:nvSpPr>
          <p:cNvPr id="92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41F91-900B-49DA-8D6F-53831C96E88F}" type="slidenum">
              <a:rPr lang="ru-RU" altLang="ru-RU"/>
              <a:pPr/>
              <a:t>83</a:t>
            </a:fld>
            <a:endParaRPr lang="ru-RU" altLang="ru-RU"/>
          </a:p>
        </p:txBody>
      </p:sp>
      <p:sp>
        <p:nvSpPr>
          <p:cNvPr id="930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F6E8C-8A14-4CF4-B4C8-0BBF8400AAB3}" type="slidenum">
              <a:rPr lang="ru-RU" altLang="ru-RU"/>
              <a:pPr/>
              <a:t>84</a:t>
            </a:fld>
            <a:endParaRPr lang="ru-RU" altLang="ru-RU"/>
          </a:p>
        </p:txBody>
      </p:sp>
      <p:sp>
        <p:nvSpPr>
          <p:cNvPr id="932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AF9C7-AC21-4C36-BF77-F0F1914E8A98}" type="slidenum">
              <a:rPr lang="ru-RU" altLang="ru-RU"/>
              <a:pPr/>
              <a:t>85</a:t>
            </a:fld>
            <a:endParaRPr lang="ru-RU" altLang="ru-RU"/>
          </a:p>
        </p:txBody>
      </p:sp>
      <p:sp>
        <p:nvSpPr>
          <p:cNvPr id="934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38216-5A31-4072-8288-D0A9AD03F70E}" type="slidenum">
              <a:rPr lang="ru-RU" altLang="ru-RU"/>
              <a:pPr/>
              <a:t>86</a:t>
            </a:fld>
            <a:endParaRPr lang="ru-RU" altLang="ru-RU"/>
          </a:p>
        </p:txBody>
      </p:sp>
      <p:sp>
        <p:nvSpPr>
          <p:cNvPr id="93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99BCC-213B-4FEC-B1C4-961352FD77CD}" type="slidenum">
              <a:rPr lang="ru-RU" altLang="ru-RU"/>
              <a:pPr/>
              <a:t>87</a:t>
            </a:fld>
            <a:endParaRPr lang="ru-RU" altLang="ru-RU"/>
          </a:p>
        </p:txBody>
      </p:sp>
      <p:sp>
        <p:nvSpPr>
          <p:cNvPr id="93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BCBE2-561D-44D7-AF18-106CCA4C730F}" type="slidenum">
              <a:rPr lang="ru-RU" altLang="ru-RU"/>
              <a:pPr/>
              <a:t>88</a:t>
            </a:fld>
            <a:endParaRPr lang="ru-RU" altLang="ru-RU"/>
          </a:p>
        </p:txBody>
      </p:sp>
      <p:sp>
        <p:nvSpPr>
          <p:cNvPr id="941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14939-E786-402D-8F39-780492D242AA}" type="slidenum">
              <a:rPr lang="ru-RU" altLang="ru-RU"/>
              <a:pPr/>
              <a:t>89</a:t>
            </a:fld>
            <a:endParaRPr lang="ru-RU" altLang="ru-RU"/>
          </a:p>
        </p:txBody>
      </p:sp>
      <p:sp>
        <p:nvSpPr>
          <p:cNvPr id="943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69458-53E2-4AB0-922D-D3C92D20C488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775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04F6E-5B8F-4CDF-99B0-C98D03660431}" type="slidenum">
              <a:rPr lang="ru-RU" altLang="ru-RU"/>
              <a:pPr/>
              <a:t>90</a:t>
            </a:fld>
            <a:endParaRPr lang="ru-RU" altLang="ru-RU"/>
          </a:p>
        </p:txBody>
      </p:sp>
      <p:sp>
        <p:nvSpPr>
          <p:cNvPr id="945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2CA5F5-4D1F-420E-8204-528292ACA9B1}" type="slidenum">
              <a:rPr lang="ru-RU" altLang="ru-RU"/>
              <a:pPr/>
              <a:t>91</a:t>
            </a:fld>
            <a:endParaRPr lang="ru-RU" altLang="ru-RU"/>
          </a:p>
        </p:txBody>
      </p:sp>
      <p:sp>
        <p:nvSpPr>
          <p:cNvPr id="94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19A62-8571-4F3F-BD6A-4279FBE4529D}" type="slidenum">
              <a:rPr lang="ru-RU" altLang="ru-RU"/>
              <a:pPr/>
              <a:t>92</a:t>
            </a:fld>
            <a:endParaRPr lang="ru-RU" altLang="ru-RU"/>
          </a:p>
        </p:txBody>
      </p:sp>
      <p:sp>
        <p:nvSpPr>
          <p:cNvPr id="951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F70D8-B37D-4D28-80D2-D33518AC6A44}" type="slidenum">
              <a:rPr lang="ru-RU" altLang="ru-RU"/>
              <a:pPr/>
              <a:t>93</a:t>
            </a:fld>
            <a:endParaRPr lang="ru-RU" altLang="ru-RU"/>
          </a:p>
        </p:txBody>
      </p:sp>
      <p:sp>
        <p:nvSpPr>
          <p:cNvPr id="95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7153B-D664-48C8-AE9C-77516E7B05DA}" type="slidenum">
              <a:rPr lang="ru-RU" altLang="ru-RU"/>
              <a:pPr/>
              <a:t>94</a:t>
            </a:fld>
            <a:endParaRPr lang="ru-RU" altLang="ru-RU"/>
          </a:p>
        </p:txBody>
      </p:sp>
      <p:sp>
        <p:nvSpPr>
          <p:cNvPr id="94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479DB-0641-4E55-A0AB-F027FF6903A7}" type="slidenum">
              <a:rPr lang="ru-RU" altLang="ru-RU"/>
              <a:pPr/>
              <a:t>95</a:t>
            </a:fld>
            <a:endParaRPr lang="ru-RU" altLang="ru-RU"/>
          </a:p>
        </p:txBody>
      </p:sp>
      <p:sp>
        <p:nvSpPr>
          <p:cNvPr id="955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3BE21-683D-41BC-BD00-E674E615AE54}" type="slidenum">
              <a:rPr lang="ru-RU" altLang="ru-RU"/>
              <a:pPr/>
              <a:t>96</a:t>
            </a:fld>
            <a:endParaRPr lang="ru-RU" altLang="ru-RU"/>
          </a:p>
        </p:txBody>
      </p:sp>
      <p:sp>
        <p:nvSpPr>
          <p:cNvPr id="95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C36A5-B5FA-4ED3-8A4A-EC2A2B785AB6}" type="slidenum">
              <a:rPr lang="ru-RU" altLang="ru-RU"/>
              <a:pPr/>
              <a:t>97</a:t>
            </a:fld>
            <a:endParaRPr lang="ru-RU" altLang="ru-RU"/>
          </a:p>
        </p:txBody>
      </p:sp>
      <p:sp>
        <p:nvSpPr>
          <p:cNvPr id="95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EC9FC-D556-4A91-BE46-9222B59629E0}" type="slidenum">
              <a:rPr lang="ru-RU" altLang="ru-RU"/>
              <a:pPr/>
              <a:t>98</a:t>
            </a:fld>
            <a:endParaRPr lang="ru-RU" altLang="ru-RU"/>
          </a:p>
        </p:txBody>
      </p:sp>
      <p:sp>
        <p:nvSpPr>
          <p:cNvPr id="96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D2F04-AC59-4417-A5D6-BACB6A4C55F5}" type="slidenum">
              <a:rPr lang="ru-RU" altLang="ru-RU"/>
              <a:pPr/>
              <a:t>99</a:t>
            </a:fld>
            <a:endParaRPr lang="ru-RU" altLang="ru-RU"/>
          </a:p>
        </p:txBody>
      </p:sp>
      <p:sp>
        <p:nvSpPr>
          <p:cNvPr id="973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6207F6-E7A3-47B9-92DB-9760DD3A3D53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3AB30-BACC-45A3-8250-7480D8698B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217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33F848-78DF-4C68-A10F-7817B16E9A2A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A43CC-BCFF-458F-9B8E-DEA44465673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57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1862A-53F5-435C-88B9-BE10D97966C9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AB7BB-B4EB-4525-BBA7-0E14303FE6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608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9C70B-81F9-4346-A3BB-3E3F55EAC753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DA1A0-C4BB-4288-99C4-B01C0428AE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40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32D0C-784D-481E-9B07-C2E275674D2C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E5589-2B40-4A6D-B0C7-0123CB44DEE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082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B7294E-E495-497B-9DC1-9E9873B17893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6A4B4-B009-4B9E-86C9-72BC4633EA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283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0B4D17-675E-46CE-9782-D3BB3A277777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FC87C-432B-4DB3-9387-D7E1FA87946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76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FD6FA-3859-4DC2-B24A-8F5344152775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6255-406F-4646-AA40-334094E8B0B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70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73491-9C06-4665-9CD8-2E506CC73630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BF7A1-34BF-49E9-99D3-08D6D2C9EAF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279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539CC8-E8DF-4F2B-98B6-37D302281E63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1D21E-B235-4705-958B-DB472EEDE0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28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CF2383-1146-495C-8CA3-091A468BAE1C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26711-EDC4-47FB-AF8F-FAE881DCC9F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779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fld id="{7079A767-D7E7-4063-BF92-6C09A4B2F5FF}" type="datetime1">
              <a:rPr lang="ru-RU" altLang="ru-RU"/>
              <a:pPr/>
              <a:t>09.09.2022</a:t>
            </a:fld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3CDC723D-1E0A-4827-90FA-331D5952FF4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829175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</a:t>
            </a:r>
          </a:p>
          <a:p>
            <a:pPr algn="ctr">
              <a:spcBef>
                <a:spcPct val="0"/>
              </a:spcBef>
            </a:pP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89013" y="3444875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II: </a:t>
            </a:r>
            <a:r>
              <a:rPr lang="ru-RU" altLang="ru-RU" sz="2000" b="1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 b="1">
                <a:solidFill>
                  <a:srgbClr val="336600"/>
                </a:solidFill>
              </a:rPr>
              <a:t> </a:t>
            </a:r>
            <a:r>
              <a:rPr lang="ru-RU" altLang="ru-RU" sz="2000" b="1">
                <a:solidFill>
                  <a:srgbClr val="336600"/>
                </a:solidFill>
              </a:rPr>
              <a:t>В </a:t>
            </a:r>
            <a:r>
              <a:rPr lang="ru-RU" altLang="ru-RU" sz="2400" b="1">
                <a:solidFill>
                  <a:srgbClr val="336600"/>
                </a:solidFill>
              </a:rPr>
              <a:t>ИТС</a:t>
            </a:r>
            <a:r>
              <a:rPr lang="ru-RU" altLang="ru-RU" sz="2000" b="1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 b="1">
                <a:solidFill>
                  <a:srgbClr val="336600"/>
                </a:solidFill>
              </a:rPr>
              <a:t>INTERNET</a:t>
            </a:r>
            <a:r>
              <a:rPr lang="ru-RU" altLang="ru-RU" sz="2000" b="1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 i="1">
                <a:solidFill>
                  <a:srgbClr val="CC0000"/>
                </a:solidFill>
              </a:rPr>
              <a:t>КУРС ЛЕКЦИЙ</a:t>
            </a:r>
          </a:p>
          <a:p>
            <a:pPr algn="ctr">
              <a:spcBef>
                <a:spcPct val="0"/>
              </a:spcBef>
            </a:pPr>
            <a:endParaRPr lang="ru-RU" altLang="ru-RU" sz="2400" b="1">
              <a:solidFill>
                <a:srgbClr val="CC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FF0000"/>
                </a:solidFill>
              </a:rPr>
              <a:t>ОРГАНИЗАЦИЯ И</a:t>
            </a:r>
          </a:p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FF0000"/>
                </a:solidFill>
              </a:rPr>
              <a:t>ОБЕСПЕЧЕНИЕ БЕЗОПАСНОСТИ</a:t>
            </a:r>
          </a:p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60836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.2. </a:t>
            </a:r>
            <a:r>
              <a:rPr lang="ru-RU" altLang="ru-RU" sz="2400" b="1">
                <a:solidFill>
                  <a:srgbClr val="CC0000"/>
                </a:solidFill>
              </a:rPr>
              <a:t>Содержание архитектуры 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0" y="1365250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 b="1">
                <a:solidFill>
                  <a:srgbClr val="800080"/>
                </a:solidFill>
              </a:rPr>
              <a:t>Базовый программный </a:t>
            </a:r>
            <a:r>
              <a:rPr lang="en-GB" altLang="ru-RU" sz="2600" b="1">
                <a:solidFill>
                  <a:srgbClr val="800080"/>
                </a:solidFill>
              </a:rPr>
              <a:t>SNMP</a:t>
            </a:r>
            <a:r>
              <a:rPr lang="ru-RU" altLang="ru-RU" sz="2600" b="1">
                <a:solidFill>
                  <a:srgbClr val="800080"/>
                </a:solidFill>
              </a:rPr>
              <a:t>-блок. </a:t>
            </a:r>
            <a:r>
              <a:rPr lang="ru-RU" altLang="ru-RU" sz="2600">
                <a:solidFill>
                  <a:srgbClr val="800080"/>
                </a:solidFill>
              </a:rPr>
              <a:t>Базовый программный SNMP-блок представляет собой практическую реализацию SNMP</a:t>
            </a:r>
            <a:r>
              <a:rPr lang="en-US" altLang="ru-RU" sz="2600">
                <a:solidFill>
                  <a:srgbClr val="800080"/>
                </a:solidFill>
              </a:rPr>
              <a:t>v</a:t>
            </a:r>
            <a:r>
              <a:rPr lang="ru-RU" altLang="ru-RU" sz="2600">
                <a:solidFill>
                  <a:srgbClr val="800080"/>
                </a:solidFill>
              </a:rPr>
              <a:t>3-архитектуры. Каждый такой блок состоит из базового программного SNMP-модуля и одного или нескольких прикладных программных SNMP-модулей (рис.17.1).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Базовый программный </a:t>
            </a:r>
            <a:r>
              <a:rPr lang="en-GB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-модуль обеспечивает передачу и приём сообщений, аутентификацию и  шифрование сообщений, а также управление доступом к управляемым объектам. SNMP-архитектура предусматривает взаимно однозначное соответствие (связь) между базовыми программными SNMP-модулем и SNMP-блоком.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4851" name="Text Box 3"/>
          <p:cNvSpPr txBox="1">
            <a:spLocks noChangeArrowheads="1"/>
          </p:cNvSpPr>
          <p:nvPr/>
        </p:nvSpPr>
        <p:spPr bwMode="auto">
          <a:xfrm>
            <a:off x="225425" y="1490663"/>
            <a:ext cx="89185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n"/>
            </a:pPr>
            <a:r>
              <a:rPr lang="ru-RU" altLang="ru-RU" sz="2400">
                <a:solidFill>
                  <a:srgbClr val="800080"/>
                </a:solidFill>
              </a:rPr>
              <a:t>формат текста (“</a:t>
            </a:r>
            <a:r>
              <a:rPr lang="en-US" altLang="ru-RU" sz="2400">
                <a:solidFill>
                  <a:srgbClr val="800080"/>
                </a:solidFill>
              </a:rPr>
              <a:t>Text</a:t>
            </a:r>
            <a:r>
              <a:rPr lang="ru-RU" altLang="ru-RU" sz="2400">
                <a:solidFill>
                  <a:srgbClr val="800080"/>
                </a:solidFill>
              </a:rPr>
              <a:t> ::=”). Текст представляет собой последовательность символов пятизначного международного алфавита (</a:t>
            </a:r>
            <a:r>
              <a:rPr lang="en-US" altLang="ru-RU" sz="2400">
                <a:solidFill>
                  <a:srgbClr val="800080"/>
                </a:solidFill>
              </a:rPr>
              <a:t>International Alphabet</a:t>
            </a:r>
            <a:r>
              <a:rPr lang="ru-RU" altLang="ru-RU" sz="2400">
                <a:solidFill>
                  <a:srgbClr val="800080"/>
                </a:solidFill>
              </a:rPr>
              <a:t> 5 — </a:t>
            </a:r>
            <a:r>
              <a:rPr lang="en-US" altLang="ru-RU" sz="2400">
                <a:solidFill>
                  <a:srgbClr val="800080"/>
                </a:solidFill>
              </a:rPr>
              <a:t>IA</a:t>
            </a:r>
            <a:r>
              <a:rPr lang="ru-RU" altLang="ru-RU" sz="2400">
                <a:solidFill>
                  <a:srgbClr val="800080"/>
                </a:solidFill>
              </a:rPr>
              <a:t>5). </a:t>
            </a:r>
          </a:p>
        </p:txBody>
      </p:sp>
      <p:sp>
        <p:nvSpPr>
          <p:cNvPr id="974852" name="Text Box 4"/>
          <p:cNvSpPr txBox="1">
            <a:spLocks noChangeArrowheads="1"/>
          </p:cNvSpPr>
          <p:nvPr/>
        </p:nvSpPr>
        <p:spPr bwMode="auto">
          <a:xfrm>
            <a:off x="0" y="3268663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Описание объектов сетевого управления.</a:t>
            </a:r>
            <a:r>
              <a:rPr lang="ru-RU" altLang="ru-RU" sz="2800">
                <a:solidFill>
                  <a:srgbClr val="800080"/>
                </a:solidFill>
              </a:rPr>
              <a:t> Описание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-объектов сетевого управления (макроопределение) включает (“</a:t>
            </a:r>
            <a:r>
              <a:rPr lang="en-US" altLang="ru-RU" sz="2800">
                <a:solidFill>
                  <a:srgbClr val="800080"/>
                </a:solidFill>
              </a:rPr>
              <a:t>OBJECT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IDENTITY MACRO</a:t>
            </a:r>
            <a:r>
              <a:rPr lang="ru-RU" altLang="ru-RU" sz="2800">
                <a:solidFill>
                  <a:srgbClr val="800080"/>
                </a:solidFill>
              </a:rPr>
              <a:t> ::=”) следующие элементы:</a:t>
            </a:r>
          </a:p>
        </p:txBody>
      </p:sp>
      <p:sp>
        <p:nvSpPr>
          <p:cNvPr id="974853" name="Text Box 5"/>
          <p:cNvSpPr txBox="1">
            <a:spLocks noChangeArrowheads="1"/>
          </p:cNvSpPr>
          <p:nvPr/>
        </p:nvSpPr>
        <p:spPr bwMode="auto">
          <a:xfrm>
            <a:off x="225425" y="5324475"/>
            <a:ext cx="89185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формат описания (“</a:t>
            </a:r>
            <a:r>
              <a:rPr lang="en-US" altLang="ru-RU" sz="2400">
                <a:solidFill>
                  <a:srgbClr val="800080"/>
                </a:solidFill>
              </a:rPr>
              <a:t>TYPE NOTATION</a:t>
            </a:r>
            <a:r>
              <a:rPr lang="ru-RU" altLang="ru-RU" sz="2400">
                <a:solidFill>
                  <a:srgbClr val="800080"/>
                </a:solidFill>
              </a:rPr>
              <a:t> ::=”) состоит из следующих компонентов: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6899" name="Text Box 3"/>
          <p:cNvSpPr txBox="1">
            <a:spLocks noChangeArrowheads="1"/>
          </p:cNvSpPr>
          <p:nvPr/>
        </p:nvSpPr>
        <p:spPr bwMode="auto">
          <a:xfrm>
            <a:off x="565150" y="1439863"/>
            <a:ext cx="857885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статус объекта (“</a:t>
            </a:r>
            <a:r>
              <a:rPr lang="en-US" altLang="ru-RU" sz="2400">
                <a:solidFill>
                  <a:srgbClr val="800080"/>
                </a:solidFill>
              </a:rPr>
              <a:t>STATUS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76900" name="Text Box 4"/>
          <p:cNvSpPr txBox="1">
            <a:spLocks noChangeArrowheads="1"/>
          </p:cNvSpPr>
          <p:nvPr/>
        </p:nvSpPr>
        <p:spPr bwMode="auto">
          <a:xfrm>
            <a:off x="1003300" y="1854200"/>
            <a:ext cx="8140700" cy="1096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действующий (“</a:t>
            </a:r>
            <a:r>
              <a:rPr lang="en-US" altLang="ru-RU" sz="2200">
                <a:solidFill>
                  <a:srgbClr val="800080"/>
                </a:solidFill>
              </a:rPr>
              <a:t>current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опротестованный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deprecated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вышедший из употребления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obsolete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525463" y="2906713"/>
            <a:ext cx="8618537" cy="1187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определение объекта сетевого управления (“</a:t>
            </a:r>
            <a:r>
              <a:rPr lang="en-US" altLang="ru-RU" sz="2400">
                <a:solidFill>
                  <a:srgbClr val="800080"/>
                </a:solidFill>
              </a:rPr>
              <a:t>DESCRIPTION</a:t>
            </a:r>
            <a:r>
              <a:rPr lang="ru-RU" altLang="ru-RU" sz="24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ссылки (“</a:t>
            </a:r>
            <a:r>
              <a:rPr lang="en-US" altLang="ru-RU" sz="2400">
                <a:solidFill>
                  <a:srgbClr val="800080"/>
                </a:solidFill>
              </a:rPr>
              <a:t>ReferPart </a:t>
            </a:r>
            <a:r>
              <a:rPr lang="ru-RU" altLang="ru-RU" sz="2400">
                <a:solidFill>
                  <a:srgbClr val="800080"/>
                </a:solidFill>
              </a:rPr>
              <a:t>::=”): </a:t>
            </a:r>
          </a:p>
        </p:txBody>
      </p:sp>
      <p:sp>
        <p:nvSpPr>
          <p:cNvPr id="976902" name="Text Box 6"/>
          <p:cNvSpPr txBox="1">
            <a:spLocks noChangeArrowheads="1"/>
          </p:cNvSpPr>
          <p:nvPr/>
        </p:nvSpPr>
        <p:spPr bwMode="auto">
          <a:xfrm>
            <a:off x="1016000" y="4070350"/>
            <a:ext cx="81280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ссылка (“</a:t>
            </a:r>
            <a:r>
              <a:rPr lang="en-US" altLang="ru-RU" sz="2200">
                <a:solidFill>
                  <a:srgbClr val="800080"/>
                </a:solidFill>
              </a:rPr>
              <a:t>REFERENCE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отсутствие ссылки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  <p:sp>
        <p:nvSpPr>
          <p:cNvPr id="976903" name="Text Box 7"/>
          <p:cNvSpPr txBox="1">
            <a:spLocks noChangeArrowheads="1"/>
          </p:cNvSpPr>
          <p:nvPr/>
        </p:nvSpPr>
        <p:spPr bwMode="auto">
          <a:xfrm>
            <a:off x="212725" y="4960938"/>
            <a:ext cx="8931275" cy="1679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600">
                <a:solidFill>
                  <a:srgbClr val="800080"/>
                </a:solidFill>
              </a:rPr>
              <a:t>содержательная часть описания объекта сетевого управления (“</a:t>
            </a:r>
            <a:r>
              <a:rPr lang="en-US" altLang="ru-RU" sz="2600">
                <a:solidFill>
                  <a:srgbClr val="800080"/>
                </a:solidFill>
              </a:rPr>
              <a:t>VALUE NOTATION</a:t>
            </a:r>
            <a:r>
              <a:rPr lang="ru-RU" altLang="ru-RU" sz="2600">
                <a:solidFill>
                  <a:srgbClr val="800080"/>
                </a:solidFill>
              </a:rPr>
              <a:t> ::=”), включающая идентификатор этого </a:t>
            </a:r>
            <a:r>
              <a:rPr lang="en-US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-объекта (“</a:t>
            </a:r>
            <a:r>
              <a:rPr lang="en-US" altLang="ru-RU" sz="2600">
                <a:solidFill>
                  <a:srgbClr val="800080"/>
                </a:solidFill>
              </a:rPr>
              <a:t>VALUE OBJECT IDENTIFIER</a:t>
            </a:r>
            <a:r>
              <a:rPr lang="ru-RU" altLang="ru-RU" sz="26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8947" name="Text Box 3"/>
          <p:cNvSpPr txBox="1">
            <a:spLocks noChangeArrowheads="1"/>
          </p:cNvSpPr>
          <p:nvPr/>
        </p:nvSpPr>
        <p:spPr bwMode="auto">
          <a:xfrm>
            <a:off x="250825" y="1328738"/>
            <a:ext cx="8893175" cy="1679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 sz="2600">
                <a:solidFill>
                  <a:srgbClr val="800080"/>
                </a:solidFill>
              </a:rPr>
              <a:t>формат текста (“</a:t>
            </a:r>
            <a:r>
              <a:rPr lang="en-US" altLang="ru-RU" sz="2600">
                <a:solidFill>
                  <a:srgbClr val="800080"/>
                </a:solidFill>
              </a:rPr>
              <a:t>Text</a:t>
            </a:r>
            <a:r>
              <a:rPr lang="ru-RU" altLang="ru-RU" sz="2600">
                <a:solidFill>
                  <a:srgbClr val="800080"/>
                </a:solidFill>
              </a:rPr>
              <a:t> ::=”). Текст представляет собой последовательность символов международного пятизначного алфавита (</a:t>
            </a:r>
            <a:r>
              <a:rPr lang="en-US" altLang="ru-RU" sz="2600">
                <a:solidFill>
                  <a:srgbClr val="800080"/>
                </a:solidFill>
              </a:rPr>
              <a:t>International Alphabet</a:t>
            </a:r>
            <a:r>
              <a:rPr lang="ru-RU" altLang="ru-RU" sz="2600">
                <a:solidFill>
                  <a:srgbClr val="800080"/>
                </a:solidFill>
              </a:rPr>
              <a:t> 5 — </a:t>
            </a:r>
            <a:r>
              <a:rPr lang="en-US" altLang="ru-RU" sz="2600">
                <a:solidFill>
                  <a:srgbClr val="800080"/>
                </a:solidFill>
              </a:rPr>
              <a:t>IA</a:t>
            </a:r>
            <a:r>
              <a:rPr lang="ru-RU" altLang="ru-RU" sz="2600">
                <a:solidFill>
                  <a:srgbClr val="800080"/>
                </a:solidFill>
              </a:rPr>
              <a:t>5). </a:t>
            </a:r>
          </a:p>
        </p:txBody>
      </p:sp>
      <p:sp>
        <p:nvSpPr>
          <p:cNvPr id="978948" name="Text Box 4"/>
          <p:cNvSpPr txBox="1">
            <a:spLocks noChangeArrowheads="1"/>
          </p:cNvSpPr>
          <p:nvPr/>
        </p:nvSpPr>
        <p:spPr bwMode="auto">
          <a:xfrm>
            <a:off x="0" y="3121025"/>
            <a:ext cx="9144000" cy="2227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i="1">
                <a:solidFill>
                  <a:srgbClr val="800080"/>
                </a:solidFill>
              </a:rPr>
              <a:t>Наименования объектов</a:t>
            </a:r>
            <a:r>
              <a:rPr lang="ru-RU" altLang="ru-RU" sz="2800">
                <a:solidFill>
                  <a:srgbClr val="800080"/>
                </a:solidFill>
              </a:rPr>
              <a:t>. Наименование (имя)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-объекта (“</a:t>
            </a:r>
            <a:r>
              <a:rPr lang="en-US" altLang="ru-RU" sz="2800">
                <a:solidFill>
                  <a:srgbClr val="800080"/>
                </a:solidFill>
              </a:rPr>
              <a:t>ObjectName</a:t>
            </a:r>
            <a:r>
              <a:rPr lang="ru-RU" altLang="ru-RU" sz="2800">
                <a:solidFill>
                  <a:srgbClr val="800080"/>
                </a:solidFill>
              </a:rPr>
              <a:t> ::=”) представляет собой идентификатор объекта (“</a:t>
            </a:r>
            <a:r>
              <a:rPr lang="en-US" altLang="ru-RU" sz="2800">
                <a:solidFill>
                  <a:srgbClr val="800080"/>
                </a:solidFill>
              </a:rPr>
              <a:t>OBJECT IDENTIFIER</a:t>
            </a:r>
            <a:r>
              <a:rPr lang="ru-RU" altLang="ru-RU" sz="2800">
                <a:solidFill>
                  <a:srgbClr val="800080"/>
                </a:solidFill>
              </a:rPr>
              <a:t>”). </a:t>
            </a:r>
            <a:endParaRPr lang="ru-RU" altLang="ru-RU" sz="2800" i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800" i="1">
                <a:solidFill>
                  <a:srgbClr val="800080"/>
                </a:solidFill>
              </a:rPr>
              <a:t>Синтаксис объектов</a:t>
            </a:r>
            <a:r>
              <a:rPr lang="ru-RU" altLang="ru-RU" sz="2800">
                <a:solidFill>
                  <a:srgbClr val="800080"/>
                </a:solidFill>
              </a:rPr>
              <a:t>. Существует несколько типов синтаксиса объектов (“</a:t>
            </a:r>
            <a:r>
              <a:rPr lang="en-US" altLang="ru-RU" sz="2800">
                <a:solidFill>
                  <a:srgbClr val="800080"/>
                </a:solidFill>
              </a:rPr>
              <a:t>ObjectSyntax</a:t>
            </a:r>
            <a:r>
              <a:rPr lang="ru-RU" altLang="ru-RU" sz="2800">
                <a:solidFill>
                  <a:srgbClr val="800080"/>
                </a:solidFill>
              </a:rPr>
              <a:t> ::=”): </a:t>
            </a:r>
          </a:p>
        </p:txBody>
      </p:sp>
      <p:sp>
        <p:nvSpPr>
          <p:cNvPr id="978949" name="Text Box 5"/>
          <p:cNvSpPr txBox="1">
            <a:spLocks noChangeArrowheads="1"/>
          </p:cNvSpPr>
          <p:nvPr/>
        </p:nvSpPr>
        <p:spPr bwMode="auto">
          <a:xfrm>
            <a:off x="225425" y="5373688"/>
            <a:ext cx="89185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встраиваемые в </a:t>
            </a:r>
            <a:r>
              <a:rPr lang="en-US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.1-кодовую последовательность (“</a:t>
            </a:r>
            <a:r>
              <a:rPr lang="en-US" altLang="ru-RU" sz="2400">
                <a:solidFill>
                  <a:srgbClr val="800080"/>
                </a:solidFill>
              </a:rPr>
              <a:t>SimpleSyntax</a:t>
            </a:r>
            <a:r>
              <a:rPr lang="ru-RU" altLang="ru-RU" sz="2400">
                <a:solidFill>
                  <a:srgbClr val="800080"/>
                </a:solidFill>
              </a:rPr>
              <a:t> ::=”):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0995" name="Text Box 3"/>
          <p:cNvSpPr txBox="1">
            <a:spLocks noChangeArrowheads="1"/>
          </p:cNvSpPr>
          <p:nvPr/>
        </p:nvSpPr>
        <p:spPr bwMode="auto">
          <a:xfrm>
            <a:off x="601663" y="914400"/>
            <a:ext cx="8542337" cy="24368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целочисленный (“</a:t>
            </a:r>
            <a:r>
              <a:rPr lang="en-US" altLang="ru-RU" sz="2200">
                <a:solidFill>
                  <a:srgbClr val="800080"/>
                </a:solidFill>
              </a:rPr>
              <a:t>INTEGER</a:t>
            </a:r>
            <a:r>
              <a:rPr lang="ru-RU" altLang="ru-RU" sz="2200">
                <a:solidFill>
                  <a:srgbClr val="800080"/>
                </a:solidFill>
              </a:rPr>
              <a:t>”). Диапазон “-2147483648… 2147483647” (допускается превышение этого диапазона значений);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последовательность октетов (“</a:t>
            </a:r>
            <a:r>
              <a:rPr lang="en-US" altLang="ru-RU" sz="2200">
                <a:solidFill>
                  <a:srgbClr val="800080"/>
                </a:solidFill>
              </a:rPr>
              <a:t>OCTET STRING</a:t>
            </a:r>
            <a:r>
              <a:rPr lang="ru-RU" altLang="ru-RU" sz="2200">
                <a:solidFill>
                  <a:srgbClr val="800080"/>
                </a:solidFill>
              </a:rPr>
              <a:t>”). Диапазон “0…65535” (допускается превышение этого диапазона значений);</a:t>
            </a:r>
          </a:p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200">
                <a:solidFill>
                  <a:srgbClr val="800080"/>
                </a:solidFill>
              </a:rPr>
              <a:t>идентификатор объекта (“</a:t>
            </a:r>
            <a:r>
              <a:rPr lang="en-US" altLang="ru-RU" sz="2200">
                <a:solidFill>
                  <a:srgbClr val="800080"/>
                </a:solidFill>
              </a:rPr>
              <a:t>OBJECT IDENTIFIER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80996" name="Text Box 4"/>
          <p:cNvSpPr txBox="1">
            <a:spLocks noChangeArrowheads="1"/>
          </p:cNvSpPr>
          <p:nvPr/>
        </p:nvSpPr>
        <p:spPr bwMode="auto">
          <a:xfrm>
            <a:off x="238125" y="3657600"/>
            <a:ext cx="89058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определяемые прикладным </a:t>
            </a:r>
            <a:r>
              <a:rPr lang="en-US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3-модулем (“</a:t>
            </a:r>
            <a:r>
              <a:rPr lang="en-US" altLang="ru-RU" sz="2400">
                <a:solidFill>
                  <a:srgbClr val="800080"/>
                </a:solidFill>
              </a:rPr>
              <a:t>ApplicationSyntax</a:t>
            </a:r>
            <a:r>
              <a:rPr lang="ru-RU" altLang="ru-RU" sz="2400">
                <a:solidFill>
                  <a:srgbClr val="800080"/>
                </a:solidFill>
              </a:rPr>
              <a:t> ::=”):</a:t>
            </a:r>
          </a:p>
        </p:txBody>
      </p:sp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576263" y="4471988"/>
            <a:ext cx="8567737" cy="2101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целочисленный 32-битовый (“</a:t>
            </a:r>
            <a:r>
              <a:rPr lang="en-US" altLang="ru-RU" sz="2200">
                <a:solidFill>
                  <a:srgbClr val="800080"/>
                </a:solidFill>
              </a:rPr>
              <a:t>Integer</a:t>
            </a:r>
            <a:r>
              <a:rPr lang="ru-RU" altLang="ru-RU" sz="2200">
                <a:solidFill>
                  <a:srgbClr val="800080"/>
                </a:solidFill>
              </a:rPr>
              <a:t>32”). Диапазон “-2147483648… 2147483647”;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сетевой (</a:t>
            </a:r>
            <a:r>
              <a:rPr lang="en-US" altLang="ru-RU" sz="2200">
                <a:solidFill>
                  <a:srgbClr val="800080"/>
                </a:solidFill>
              </a:rPr>
              <a:t>IP</a:t>
            </a:r>
            <a:r>
              <a:rPr lang="ru-RU" altLang="ru-RU" sz="2200">
                <a:solidFill>
                  <a:srgbClr val="800080"/>
                </a:solidFill>
              </a:rPr>
              <a:t>) адрес (“</a:t>
            </a:r>
            <a:r>
              <a:rPr lang="en-US" altLang="ru-RU" sz="2200">
                <a:solidFill>
                  <a:srgbClr val="800080"/>
                </a:solidFill>
              </a:rPr>
              <a:t>IpAddress</a:t>
            </a:r>
            <a:r>
              <a:rPr lang="ru-RU" altLang="ru-RU" sz="2200">
                <a:solidFill>
                  <a:srgbClr val="800080"/>
                </a:solidFill>
              </a:rPr>
              <a:t>”). Неявная последовательность из 4-х октетов (“[</a:t>
            </a:r>
            <a:r>
              <a:rPr lang="en-US" altLang="ru-RU" sz="2200">
                <a:solidFill>
                  <a:srgbClr val="800080"/>
                </a:solidFill>
              </a:rPr>
              <a:t>APPLICATION</a:t>
            </a:r>
            <a:r>
              <a:rPr lang="ru-RU" altLang="ru-RU" sz="2200">
                <a:solidFill>
                  <a:srgbClr val="800080"/>
                </a:solidFill>
              </a:rPr>
              <a:t> 0]”). Порядок передачи октетов определяется сетевой архитектурой;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3043" name="Text Box 3"/>
          <p:cNvSpPr txBox="1">
            <a:spLocks noChangeArrowheads="1"/>
          </p:cNvSpPr>
          <p:nvPr/>
        </p:nvSpPr>
        <p:spPr bwMode="auto">
          <a:xfrm>
            <a:off x="601663" y="965200"/>
            <a:ext cx="8542337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счетчик</a:t>
            </a:r>
            <a:r>
              <a:rPr lang="en-US" altLang="ru-RU" sz="2400">
                <a:solidFill>
                  <a:srgbClr val="800080"/>
                </a:solidFill>
              </a:rPr>
              <a:t> 32-</a:t>
            </a:r>
            <a:r>
              <a:rPr lang="ru-RU" altLang="ru-RU" sz="2400">
                <a:solidFill>
                  <a:srgbClr val="800080"/>
                </a:solidFill>
              </a:rPr>
              <a:t>битовый</a:t>
            </a:r>
            <a:r>
              <a:rPr lang="en-US" altLang="ru-RU" sz="2400">
                <a:solidFill>
                  <a:srgbClr val="800080"/>
                </a:solidFill>
              </a:rPr>
              <a:t> (“Counter32”). </a:t>
            </a:r>
            <a:r>
              <a:rPr lang="ru-RU" altLang="ru-RU" sz="2400">
                <a:solidFill>
                  <a:srgbClr val="800080"/>
                </a:solidFill>
              </a:rPr>
              <a:t>Диапазон</a:t>
            </a:r>
            <a:r>
              <a:rPr lang="en-US" altLang="ru-RU" sz="2400">
                <a:solidFill>
                  <a:srgbClr val="800080"/>
                </a:solidFill>
              </a:rPr>
              <a:t> “0…4294967295” (“[APPLICATION 1]”);</a:t>
            </a:r>
          </a:p>
          <a:p>
            <a:pPr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датчик</a:t>
            </a:r>
            <a:r>
              <a:rPr lang="en-US" altLang="ru-RU" sz="2400">
                <a:solidFill>
                  <a:srgbClr val="800080"/>
                </a:solidFill>
              </a:rPr>
              <a:t> 32-</a:t>
            </a:r>
            <a:r>
              <a:rPr lang="ru-RU" altLang="ru-RU" sz="2400">
                <a:solidFill>
                  <a:srgbClr val="800080"/>
                </a:solidFill>
              </a:rPr>
              <a:t>битовый</a:t>
            </a:r>
            <a:r>
              <a:rPr lang="en-US" altLang="ru-RU" sz="2400">
                <a:solidFill>
                  <a:srgbClr val="800080"/>
                </a:solidFill>
              </a:rPr>
              <a:t> (“Gauge32”). </a:t>
            </a:r>
            <a:r>
              <a:rPr lang="ru-RU" altLang="ru-RU" sz="2400">
                <a:solidFill>
                  <a:srgbClr val="800080"/>
                </a:solidFill>
              </a:rPr>
              <a:t>Диапазон</a:t>
            </a:r>
            <a:r>
              <a:rPr lang="en-US" altLang="ru-RU" sz="2400">
                <a:solidFill>
                  <a:srgbClr val="800080"/>
                </a:solidFill>
              </a:rPr>
              <a:t> “0…4294967295” (“[APPLICATION 2]”);</a:t>
            </a:r>
          </a:p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беззнаковый</a:t>
            </a:r>
            <a:r>
              <a:rPr lang="en-US" altLang="ru-RU" sz="2400">
                <a:solidFill>
                  <a:srgbClr val="800080"/>
                </a:solidFill>
              </a:rPr>
              <a:t> 32-</a:t>
            </a:r>
            <a:r>
              <a:rPr lang="ru-RU" altLang="ru-RU" sz="2400">
                <a:solidFill>
                  <a:srgbClr val="800080"/>
                </a:solidFill>
              </a:rPr>
              <a:t>битовый</a:t>
            </a:r>
            <a:r>
              <a:rPr lang="en-US" altLang="ru-RU" sz="2400">
                <a:solidFill>
                  <a:srgbClr val="800080"/>
                </a:solidFill>
              </a:rPr>
              <a:t> (“Unsigned32”). </a:t>
            </a:r>
            <a:r>
              <a:rPr lang="ru-RU" altLang="ru-RU" sz="2400">
                <a:solidFill>
                  <a:srgbClr val="800080"/>
                </a:solidFill>
              </a:rPr>
              <a:t>Диапазон</a:t>
            </a:r>
            <a:r>
              <a:rPr lang="en-US" altLang="ru-RU" sz="2400">
                <a:solidFill>
                  <a:srgbClr val="800080"/>
                </a:solidFill>
              </a:rPr>
              <a:t> “0…4294967295” (“[APPLICATION 2]”);</a:t>
            </a:r>
          </a:p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метки</a:t>
            </a:r>
            <a:r>
              <a:rPr lang="en-US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>
                <a:solidFill>
                  <a:srgbClr val="800080"/>
                </a:solidFill>
              </a:rPr>
              <a:t>времени</a:t>
            </a:r>
            <a:r>
              <a:rPr lang="en-US" altLang="ru-RU" sz="2400">
                <a:solidFill>
                  <a:srgbClr val="800080"/>
                </a:solidFill>
              </a:rPr>
              <a:t> (“TimeTicks”). </a:t>
            </a:r>
            <a:r>
              <a:rPr lang="ru-RU" altLang="ru-RU" sz="2400">
                <a:solidFill>
                  <a:srgbClr val="800080"/>
                </a:solidFill>
              </a:rPr>
              <a:t>Диапазон</a:t>
            </a:r>
            <a:r>
              <a:rPr lang="en-US" altLang="ru-RU" sz="2400">
                <a:solidFill>
                  <a:srgbClr val="800080"/>
                </a:solidFill>
              </a:rPr>
              <a:t> “0…4294967295” (“[APPLICATION 3]”);</a:t>
            </a:r>
          </a:p>
          <a:p>
            <a:pPr>
              <a:buSzPct val="90000"/>
              <a:buFont typeface="Wingdings 2" panose="05020102010507070707" pitchFamily="18" charset="2"/>
              <a:buChar char="{"/>
            </a:pPr>
            <a:r>
              <a:rPr lang="ru-RU" altLang="ru-RU" sz="2400">
                <a:solidFill>
                  <a:srgbClr val="800080"/>
                </a:solidFill>
              </a:rPr>
              <a:t>зашифрованный (“</a:t>
            </a:r>
            <a:r>
              <a:rPr lang="en-US" altLang="ru-RU" sz="2400">
                <a:solidFill>
                  <a:srgbClr val="800080"/>
                </a:solidFill>
              </a:rPr>
              <a:t>Opaque</a:t>
            </a:r>
            <a:r>
              <a:rPr lang="ru-RU" altLang="ru-RU" sz="2400">
                <a:solidFill>
                  <a:srgbClr val="800080"/>
                </a:solidFill>
              </a:rPr>
              <a:t>”). Неявная последовательность октетов (“[</a:t>
            </a:r>
            <a:r>
              <a:rPr lang="en-US" altLang="ru-RU" sz="2400">
                <a:solidFill>
                  <a:srgbClr val="800080"/>
                </a:solidFill>
              </a:rPr>
              <a:t>APPLICATION </a:t>
            </a:r>
            <a:r>
              <a:rPr lang="ru-RU" altLang="ru-RU" sz="2400">
                <a:solidFill>
                  <a:srgbClr val="800080"/>
                </a:solidFill>
              </a:rPr>
              <a:t>4]”);</a:t>
            </a:r>
          </a:p>
          <a:p>
            <a:pPr>
              <a:buSzPct val="90000"/>
              <a:buFont typeface="Wingdings 2" panose="05020102010507070707" pitchFamily="18" charset="2"/>
              <a:buChar char="|"/>
            </a:pPr>
            <a:r>
              <a:rPr lang="ru-RU" altLang="ru-RU" sz="2400">
                <a:solidFill>
                  <a:srgbClr val="800080"/>
                </a:solidFill>
              </a:rPr>
              <a:t>счетчик</a:t>
            </a:r>
            <a:r>
              <a:rPr lang="en-US" altLang="ru-RU" sz="2400">
                <a:solidFill>
                  <a:srgbClr val="800080"/>
                </a:solidFill>
              </a:rPr>
              <a:t> 64-</a:t>
            </a:r>
            <a:r>
              <a:rPr lang="ru-RU" altLang="ru-RU" sz="2400">
                <a:solidFill>
                  <a:srgbClr val="800080"/>
                </a:solidFill>
              </a:rPr>
              <a:t>битовый</a:t>
            </a:r>
            <a:r>
              <a:rPr lang="en-US" altLang="ru-RU" sz="2400">
                <a:solidFill>
                  <a:srgbClr val="800080"/>
                </a:solidFill>
              </a:rPr>
              <a:t> (“Counter64”). </a:t>
            </a:r>
            <a:r>
              <a:rPr lang="ru-RU" altLang="ru-RU" sz="2400">
                <a:solidFill>
                  <a:srgbClr val="800080"/>
                </a:solidFill>
              </a:rPr>
              <a:t>Диапазон</a:t>
            </a:r>
            <a:r>
              <a:rPr lang="en-US" altLang="ru-RU" sz="2400">
                <a:solidFill>
                  <a:srgbClr val="800080"/>
                </a:solidFill>
              </a:rPr>
              <a:t> “0…8446744073709551615” (“[APPLICATION 6]”).</a:t>
            </a:r>
            <a:endParaRPr lang="ru-RU" altLang="ru-RU" sz="2400">
              <a:solidFill>
                <a:srgbClr val="800080"/>
              </a:solidFill>
            </a:endParaRPr>
          </a:p>
        </p:txBody>
      </p:sp>
      <p:sp>
        <p:nvSpPr>
          <p:cNvPr id="983044" name="Text Box 4"/>
          <p:cNvSpPr txBox="1">
            <a:spLocks noChangeArrowheads="1"/>
          </p:cNvSpPr>
          <p:nvPr/>
        </p:nvSpPr>
        <p:spPr bwMode="auto">
          <a:xfrm>
            <a:off x="0" y="5473700"/>
            <a:ext cx="9144000" cy="1096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200">
                <a:solidFill>
                  <a:srgbClr val="800080"/>
                </a:solidFill>
              </a:rPr>
              <a:t>(</a:t>
            </a:r>
            <a:r>
              <a:rPr lang="ru-RU" altLang="ru-RU" sz="22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2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Тип объектов “</a:t>
            </a:r>
            <a:r>
              <a:rPr lang="en-US" altLang="ru-RU" sz="22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SEQUENCE</a:t>
            </a:r>
            <a:r>
              <a:rPr lang="ru-RU" altLang="ru-RU" sz="22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 (последовательность), используемый в концептуальных таблицах и строках, в данном перечне не указан</a:t>
            </a:r>
            <a:r>
              <a:rPr lang="ru-RU" altLang="ru-RU" sz="2200">
                <a:solidFill>
                  <a:srgbClr val="800080"/>
                </a:solidFill>
              </a:rPr>
              <a:t>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5091" name="Text Box 3"/>
          <p:cNvSpPr txBox="1">
            <a:spLocks noChangeArrowheads="1"/>
          </p:cNvSpPr>
          <p:nvPr/>
        </p:nvSpPr>
        <p:spPr bwMode="auto">
          <a:xfrm>
            <a:off x="0" y="1263650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i="1">
                <a:solidFill>
                  <a:srgbClr val="800080"/>
                </a:solidFill>
              </a:rPr>
              <a:t>Описание типа объектов</a:t>
            </a:r>
            <a:r>
              <a:rPr lang="ru-RU" altLang="ru-RU" sz="2800">
                <a:solidFill>
                  <a:srgbClr val="800080"/>
                </a:solidFill>
              </a:rPr>
              <a:t>. Описание (макроопределение или просто макрос) типов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-объектов включает (“</a:t>
            </a:r>
            <a:r>
              <a:rPr lang="en-US" altLang="ru-RU" sz="2800">
                <a:solidFill>
                  <a:srgbClr val="800080"/>
                </a:solidFill>
              </a:rPr>
              <a:t>OBJECT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TYPE MACRO</a:t>
            </a:r>
            <a:r>
              <a:rPr lang="ru-RU" altLang="ru-RU" sz="2800">
                <a:solidFill>
                  <a:srgbClr val="800080"/>
                </a:solidFill>
              </a:rPr>
              <a:t> ::=”) следующие элементы: </a:t>
            </a:r>
          </a:p>
        </p:txBody>
      </p:sp>
      <p:sp>
        <p:nvSpPr>
          <p:cNvPr id="985092" name="Text Box 4"/>
          <p:cNvSpPr txBox="1">
            <a:spLocks noChangeArrowheads="1"/>
          </p:cNvSpPr>
          <p:nvPr/>
        </p:nvSpPr>
        <p:spPr bwMode="auto">
          <a:xfrm>
            <a:off x="250825" y="3132138"/>
            <a:ext cx="88931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формат описания (“</a:t>
            </a:r>
            <a:r>
              <a:rPr lang="en-US" altLang="ru-RU" sz="2400">
                <a:solidFill>
                  <a:srgbClr val="800080"/>
                </a:solidFill>
              </a:rPr>
              <a:t>TYPE NOTATION</a:t>
            </a:r>
            <a:r>
              <a:rPr lang="ru-RU" altLang="ru-RU" sz="2400">
                <a:solidFill>
                  <a:srgbClr val="800080"/>
                </a:solidFill>
              </a:rPr>
              <a:t> ::=”) состоит из следующих компонентов: </a:t>
            </a:r>
          </a:p>
        </p:txBody>
      </p:sp>
      <p:sp>
        <p:nvSpPr>
          <p:cNvPr id="985093" name="Text Box 5"/>
          <p:cNvSpPr txBox="1">
            <a:spLocks noChangeArrowheads="1"/>
          </p:cNvSpPr>
          <p:nvPr/>
        </p:nvSpPr>
        <p:spPr bwMode="auto">
          <a:xfrm>
            <a:off x="676275" y="4095750"/>
            <a:ext cx="8467725" cy="223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синтаксис описания объекта (“</a:t>
            </a:r>
            <a:r>
              <a:rPr lang="en-US" altLang="ru-RU" sz="2200">
                <a:solidFill>
                  <a:srgbClr val="800080"/>
                </a:solidFill>
              </a:rPr>
              <a:t>Syntax </a:t>
            </a:r>
            <a:r>
              <a:rPr lang="ru-RU" altLang="ru-RU" sz="2200">
                <a:solidFill>
                  <a:srgbClr val="800080"/>
                </a:solidFill>
              </a:rPr>
              <a:t>::=”);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описание элементов, связанных с этим типом объекта (“</a:t>
            </a:r>
            <a:r>
              <a:rPr lang="en-US" altLang="ru-RU" sz="2200">
                <a:solidFill>
                  <a:srgbClr val="800080"/>
                </a:solidFill>
              </a:rPr>
              <a:t>UnitsPart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формате. Этот компонент может отсутствовать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200">
                <a:solidFill>
                  <a:srgbClr val="800080"/>
                </a:solidFill>
              </a:rPr>
              <a:t>максимальный уровень доступа (“</a:t>
            </a:r>
            <a:r>
              <a:rPr lang="en-US" altLang="ru-RU" sz="2200">
                <a:solidFill>
                  <a:srgbClr val="800080"/>
                </a:solidFill>
              </a:rPr>
              <a:t>MAX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ACCESS</a:t>
            </a:r>
            <a:r>
              <a:rPr lang="ru-RU" altLang="ru-RU" sz="2200">
                <a:solidFill>
                  <a:srgbClr val="800080"/>
                </a:solidFill>
              </a:rPr>
              <a:t>”). Определяет вид разрешенного доступа  (“</a:t>
            </a:r>
            <a:r>
              <a:rPr lang="en-US" altLang="ru-RU" sz="2200">
                <a:solidFill>
                  <a:srgbClr val="800080"/>
                </a:solidFill>
              </a:rPr>
              <a:t>Access </a:t>
            </a:r>
            <a:r>
              <a:rPr lang="ru-RU" altLang="ru-RU" sz="2200">
                <a:solidFill>
                  <a:srgbClr val="800080"/>
                </a:solidFill>
              </a:rPr>
              <a:t>::=”);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7139" name="Text Box 3"/>
          <p:cNvSpPr txBox="1">
            <a:spLocks noChangeArrowheads="1"/>
          </p:cNvSpPr>
          <p:nvPr/>
        </p:nvSpPr>
        <p:spPr bwMode="auto">
          <a:xfrm>
            <a:off x="627063" y="1552575"/>
            <a:ext cx="8516937" cy="4270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x"/>
            </a:pPr>
            <a:r>
              <a:rPr lang="ru-RU" altLang="ru-RU" sz="2200">
                <a:solidFill>
                  <a:srgbClr val="800080"/>
                </a:solidFill>
              </a:rPr>
              <a:t>статус объекта (“</a:t>
            </a:r>
            <a:r>
              <a:rPr lang="en-US" altLang="ru-RU" sz="2200">
                <a:solidFill>
                  <a:srgbClr val="800080"/>
                </a:solidFill>
              </a:rPr>
              <a:t>STATUS </a:t>
            </a:r>
            <a:r>
              <a:rPr lang="ru-RU" altLang="ru-RU" sz="22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87140" name="Text Box 4"/>
          <p:cNvSpPr txBox="1">
            <a:spLocks noChangeArrowheads="1"/>
          </p:cNvSpPr>
          <p:nvPr/>
        </p:nvSpPr>
        <p:spPr bwMode="auto">
          <a:xfrm>
            <a:off x="1003300" y="1892300"/>
            <a:ext cx="8140700" cy="1096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действующий (“</a:t>
            </a:r>
            <a:r>
              <a:rPr lang="en-US" altLang="ru-RU" sz="2200">
                <a:solidFill>
                  <a:srgbClr val="800080"/>
                </a:solidFill>
              </a:rPr>
              <a:t>current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опротестованный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deprecated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вышедший из употребления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obsolete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87141" name="Text Box 5"/>
          <p:cNvSpPr txBox="1">
            <a:spLocks noChangeArrowheads="1"/>
          </p:cNvSpPr>
          <p:nvPr/>
        </p:nvSpPr>
        <p:spPr bwMode="auto">
          <a:xfrm>
            <a:off x="627063" y="3019425"/>
            <a:ext cx="8516937" cy="1096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y"/>
            </a:pPr>
            <a:r>
              <a:rPr lang="ru-RU" altLang="ru-RU" sz="2200">
                <a:solidFill>
                  <a:srgbClr val="800080"/>
                </a:solidFill>
              </a:rPr>
              <a:t>определение типа объекта (“</a:t>
            </a:r>
            <a:r>
              <a:rPr lang="en-US" altLang="ru-RU" sz="2200">
                <a:solidFill>
                  <a:srgbClr val="800080"/>
                </a:solidFill>
              </a:rPr>
              <a:t>DESCRIPTION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200">
                <a:solidFill>
                  <a:srgbClr val="800080"/>
                </a:solidFill>
              </a:rPr>
              <a:t>ссылки (“</a:t>
            </a:r>
            <a:r>
              <a:rPr lang="en-US" altLang="ru-RU" sz="2200">
                <a:solidFill>
                  <a:srgbClr val="800080"/>
                </a:solidFill>
              </a:rPr>
              <a:t>ReferPart </a:t>
            </a:r>
            <a:r>
              <a:rPr lang="ru-RU" altLang="ru-RU" sz="22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87142" name="Text Box 6"/>
          <p:cNvSpPr txBox="1">
            <a:spLocks noChangeArrowheads="1"/>
          </p:cNvSpPr>
          <p:nvPr/>
        </p:nvSpPr>
        <p:spPr bwMode="auto">
          <a:xfrm>
            <a:off x="1016000" y="4008438"/>
            <a:ext cx="8128000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ссылка (“</a:t>
            </a:r>
            <a:r>
              <a:rPr lang="en-US" altLang="ru-RU" sz="2200">
                <a:solidFill>
                  <a:srgbClr val="800080"/>
                </a:solidFill>
              </a:rPr>
              <a:t>REFERENCE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отсутствие ссылки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  <p:sp>
        <p:nvSpPr>
          <p:cNvPr id="987143" name="Text Box 7"/>
          <p:cNvSpPr txBox="1">
            <a:spLocks noChangeArrowheads="1"/>
          </p:cNvSpPr>
          <p:nvPr/>
        </p:nvSpPr>
        <p:spPr bwMode="auto">
          <a:xfrm>
            <a:off x="601663" y="4833938"/>
            <a:ext cx="8542337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{"/>
            </a:pPr>
            <a:r>
              <a:rPr lang="ru-RU" altLang="ru-RU" sz="2200">
                <a:solidFill>
                  <a:srgbClr val="800080"/>
                </a:solidFill>
              </a:rPr>
              <a:t>определение индекса связи объекта с концептуальной записью (“</a:t>
            </a:r>
            <a:r>
              <a:rPr lang="en-US" altLang="ru-RU" sz="2200">
                <a:solidFill>
                  <a:srgbClr val="800080"/>
                </a:solidFill>
              </a:rPr>
              <a:t>IndexPart </a:t>
            </a:r>
            <a:r>
              <a:rPr lang="ru-RU" altLang="ru-RU" sz="2200">
                <a:solidFill>
                  <a:srgbClr val="800080"/>
                </a:solidFill>
              </a:rPr>
              <a:t>::=”);</a:t>
            </a:r>
          </a:p>
          <a:p>
            <a:pPr>
              <a:buSzPct val="90000"/>
              <a:buFont typeface="Wingdings 2" panose="05020102010507070707" pitchFamily="18" charset="2"/>
              <a:buChar char="|"/>
            </a:pPr>
            <a:r>
              <a:rPr lang="ru-RU" altLang="ru-RU" sz="2200">
                <a:solidFill>
                  <a:srgbClr val="800080"/>
                </a:solidFill>
              </a:rPr>
              <a:t>определение значения(ий) объекта “про умолчанию” (“</a:t>
            </a:r>
            <a:r>
              <a:rPr lang="en-US" altLang="ru-RU" sz="2200">
                <a:solidFill>
                  <a:srgbClr val="800080"/>
                </a:solidFill>
              </a:rPr>
              <a:t>DefValPart </a:t>
            </a:r>
            <a:r>
              <a:rPr lang="ru-RU" altLang="ru-RU" sz="2200">
                <a:solidFill>
                  <a:srgbClr val="800080"/>
                </a:solidFill>
              </a:rPr>
              <a:t>::=”);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89187" name="Text Box 3"/>
          <p:cNvSpPr txBox="1">
            <a:spLocks noChangeArrowheads="1"/>
          </p:cNvSpPr>
          <p:nvPr/>
        </p:nvSpPr>
        <p:spPr bwMode="auto">
          <a:xfrm>
            <a:off x="225425" y="865188"/>
            <a:ext cx="8918575" cy="3013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содержательная часть описания объекта сетевого управления (“</a:t>
            </a:r>
            <a:r>
              <a:rPr lang="en-US" altLang="ru-RU" sz="2400">
                <a:solidFill>
                  <a:srgbClr val="800080"/>
                </a:solidFill>
              </a:rPr>
              <a:t>VALUE NOTATION</a:t>
            </a:r>
            <a:r>
              <a:rPr lang="ru-RU" altLang="ru-RU" sz="2400">
                <a:solidFill>
                  <a:srgbClr val="800080"/>
                </a:solidFill>
              </a:rPr>
              <a:t> ::=”), включающая наименование этого типа </a:t>
            </a: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-объекта (“</a:t>
            </a:r>
            <a:r>
              <a:rPr lang="en-US" altLang="ru-RU" sz="2400">
                <a:solidFill>
                  <a:srgbClr val="800080"/>
                </a:solidFill>
              </a:rPr>
              <a:t>VALUE ObjectName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формат текста (“</a:t>
            </a:r>
            <a:r>
              <a:rPr lang="en-US" altLang="ru-RU" sz="2400">
                <a:solidFill>
                  <a:srgbClr val="800080"/>
                </a:solidFill>
              </a:rPr>
              <a:t>Text</a:t>
            </a:r>
            <a:r>
              <a:rPr lang="ru-RU" altLang="ru-RU" sz="2400">
                <a:solidFill>
                  <a:srgbClr val="800080"/>
                </a:solidFill>
              </a:rPr>
              <a:t> ::=”). Текст представляет собой последовательность символов пятизначного международного алфавита (</a:t>
            </a:r>
            <a:r>
              <a:rPr lang="en-US" altLang="ru-RU" sz="2400">
                <a:solidFill>
                  <a:srgbClr val="800080"/>
                </a:solidFill>
              </a:rPr>
              <a:t>International Alphabet</a:t>
            </a:r>
            <a:r>
              <a:rPr lang="ru-RU" altLang="ru-RU" sz="2400">
                <a:solidFill>
                  <a:srgbClr val="800080"/>
                </a:solidFill>
              </a:rPr>
              <a:t> 5 — </a:t>
            </a:r>
            <a:r>
              <a:rPr lang="en-US" altLang="ru-RU" sz="2400">
                <a:solidFill>
                  <a:srgbClr val="800080"/>
                </a:solidFill>
              </a:rPr>
              <a:t>IA</a:t>
            </a:r>
            <a:r>
              <a:rPr lang="ru-RU" altLang="ru-RU" sz="2400">
                <a:solidFill>
                  <a:srgbClr val="800080"/>
                </a:solidFill>
              </a:rPr>
              <a:t>5). </a:t>
            </a:r>
          </a:p>
        </p:txBody>
      </p:sp>
      <p:sp>
        <p:nvSpPr>
          <p:cNvPr id="989188" name="Text Box 4"/>
          <p:cNvSpPr txBox="1">
            <a:spLocks noChangeArrowheads="1"/>
          </p:cNvSpPr>
          <p:nvPr/>
        </p:nvSpPr>
        <p:spPr bwMode="auto">
          <a:xfrm>
            <a:off x="0" y="3981450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Синтаксис описания типа объектов должен быть одним из следующих:</a:t>
            </a:r>
          </a:p>
        </p:txBody>
      </p:sp>
      <p:sp>
        <p:nvSpPr>
          <p:cNvPr id="989189" name="Text Box 5"/>
          <p:cNvSpPr txBox="1">
            <a:spLocks noChangeArrowheads="1"/>
          </p:cNvSpPr>
          <p:nvPr/>
        </p:nvSpPr>
        <p:spPr bwMode="auto">
          <a:xfrm>
            <a:off x="238125" y="4959350"/>
            <a:ext cx="89058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базовый тип (или его усовершенствованные версии);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текстуальная конструкция (или ее усовершенствованные версии);</a:t>
            </a:r>
          </a:p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псевдо-битовый тип (“</a:t>
            </a:r>
            <a:r>
              <a:rPr lang="en-US" altLang="ru-RU" sz="2400">
                <a:solidFill>
                  <a:srgbClr val="800080"/>
                </a:solidFill>
              </a:rPr>
              <a:t>BITS</a:t>
            </a:r>
            <a:r>
              <a:rPr lang="ru-RU" altLang="ru-RU" sz="2400">
                <a:solidFill>
                  <a:srgbClr val="800080"/>
                </a:solidFill>
              </a:rPr>
              <a:t>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1235" name="Text Box 3"/>
          <p:cNvSpPr txBox="1">
            <a:spLocks noChangeArrowheads="1"/>
          </p:cNvSpPr>
          <p:nvPr/>
        </p:nvSpPr>
        <p:spPr bwMode="auto">
          <a:xfrm>
            <a:off x="0" y="1212850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Псевдо-битовая конструкция (“</a:t>
            </a:r>
            <a:r>
              <a:rPr lang="en-US" altLang="ru-RU" sz="2800">
                <a:solidFill>
                  <a:srgbClr val="800080"/>
                </a:solidFill>
              </a:rPr>
              <a:t>NamedBits</a:t>
            </a:r>
            <a:r>
              <a:rPr lang="ru-RU" altLang="ru-RU" sz="2800">
                <a:solidFill>
                  <a:srgbClr val="800080"/>
                </a:solidFill>
              </a:rPr>
              <a:t> ::=”) включает идентификатор конструкции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(“</a:t>
            </a:r>
            <a:r>
              <a:rPr lang="en-US" altLang="ru-RU" sz="2800">
                <a:solidFill>
                  <a:srgbClr val="800080"/>
                </a:solidFill>
              </a:rPr>
              <a:t>NamedBit</a:t>
            </a:r>
            <a:r>
              <a:rPr lang="ru-RU" altLang="ru-RU" sz="2800">
                <a:solidFill>
                  <a:srgbClr val="800080"/>
                </a:solidFill>
              </a:rPr>
              <a:t> ::=”), который представляет собой неотрицательный номер.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Вид доступа (“</a:t>
            </a:r>
            <a:r>
              <a:rPr lang="en-US" altLang="ru-RU" sz="2800">
                <a:solidFill>
                  <a:srgbClr val="800080"/>
                </a:solidFill>
              </a:rPr>
              <a:t>Access </a:t>
            </a:r>
            <a:r>
              <a:rPr lang="ru-RU" altLang="ru-RU" sz="2800">
                <a:solidFill>
                  <a:srgbClr val="800080"/>
                </a:solidFill>
              </a:rPr>
              <a:t>::=”) может быть одним из следующих:</a:t>
            </a:r>
          </a:p>
        </p:txBody>
      </p:sp>
      <p:sp>
        <p:nvSpPr>
          <p:cNvPr id="991236" name="Text Box 4"/>
          <p:cNvSpPr txBox="1">
            <a:spLocks noChangeArrowheads="1"/>
          </p:cNvSpPr>
          <p:nvPr/>
        </p:nvSpPr>
        <p:spPr bwMode="auto">
          <a:xfrm>
            <a:off x="952500" y="4033838"/>
            <a:ext cx="8191500" cy="2428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3138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95425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17713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400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8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недоступен (“</a:t>
            </a:r>
            <a:r>
              <a:rPr lang="en-US" altLang="ru-RU" sz="2400">
                <a:solidFill>
                  <a:srgbClr val="800080"/>
                </a:solidFill>
              </a:rPr>
              <a:t>not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accessible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доступ только для управляющих </a:t>
            </a:r>
            <a:r>
              <a:rPr lang="en-GB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3-процедур/операций (“</a:t>
            </a:r>
            <a:r>
              <a:rPr lang="en-US" altLang="ru-RU" sz="2400">
                <a:solidFill>
                  <a:srgbClr val="800080"/>
                </a:solidFill>
              </a:rPr>
              <a:t>accessible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for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notify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только чтение (“</a:t>
            </a:r>
            <a:r>
              <a:rPr lang="en-US" altLang="ru-RU" sz="2400">
                <a:solidFill>
                  <a:srgbClr val="800080"/>
                </a:solidFill>
              </a:rPr>
              <a:t>read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only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чтение и запись (“</a:t>
            </a:r>
            <a:r>
              <a:rPr lang="en-US" altLang="ru-RU" sz="2400">
                <a:solidFill>
                  <a:srgbClr val="800080"/>
                </a:solidFill>
              </a:rPr>
              <a:t>read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write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чтение и формирование (“</a:t>
            </a:r>
            <a:r>
              <a:rPr lang="en-US" altLang="ru-RU" sz="2400">
                <a:solidFill>
                  <a:srgbClr val="800080"/>
                </a:solidFill>
              </a:rPr>
              <a:t>read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create</a:t>
            </a:r>
            <a:r>
              <a:rPr lang="ru-RU" altLang="ru-RU" sz="2400">
                <a:solidFill>
                  <a:srgbClr val="800080"/>
                </a:solidFill>
              </a:rPr>
              <a:t>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3283" name="Text Box 3"/>
          <p:cNvSpPr txBox="1">
            <a:spLocks noChangeArrowheads="1"/>
          </p:cNvSpPr>
          <p:nvPr/>
        </p:nvSpPr>
        <p:spPr bwMode="auto">
          <a:xfrm>
            <a:off x="0" y="714375"/>
            <a:ext cx="9144000" cy="1373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Индекс связи объекта с концептуальной записью (“</a:t>
            </a:r>
            <a:r>
              <a:rPr lang="en-US" altLang="ru-RU" sz="2800">
                <a:solidFill>
                  <a:srgbClr val="800080"/>
                </a:solidFill>
              </a:rPr>
              <a:t>IndexPart </a:t>
            </a:r>
            <a:r>
              <a:rPr lang="ru-RU" altLang="ru-RU" sz="2800">
                <a:solidFill>
                  <a:srgbClr val="800080"/>
                </a:solidFill>
              </a:rPr>
              <a:t>::=”) состоит из следующих компонентов (но может отсутствовать “</a:t>
            </a:r>
            <a:r>
              <a:rPr lang="en-US" altLang="ru-RU" sz="2800">
                <a:solidFill>
                  <a:srgbClr val="800080"/>
                </a:solidFill>
              </a:rPr>
              <a:t>empty</a:t>
            </a:r>
            <a:r>
              <a:rPr lang="ru-RU" altLang="ru-RU" sz="2800">
                <a:solidFill>
                  <a:srgbClr val="800080"/>
                </a:solidFill>
              </a:rPr>
              <a:t>”):</a:t>
            </a:r>
          </a:p>
        </p:txBody>
      </p:sp>
      <p:sp>
        <p:nvSpPr>
          <p:cNvPr id="993284" name="Text Box 4"/>
          <p:cNvSpPr txBox="1">
            <a:spLocks noChangeArrowheads="1"/>
          </p:cNvSpPr>
          <p:nvPr/>
        </p:nvSpPr>
        <p:spPr bwMode="auto">
          <a:xfrm>
            <a:off x="238125" y="2079625"/>
            <a:ext cx="8905875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определение типов индекса (“</a:t>
            </a:r>
            <a:r>
              <a:rPr lang="en-US" altLang="ru-RU" sz="2400">
                <a:solidFill>
                  <a:srgbClr val="800080"/>
                </a:solidFill>
              </a:rPr>
              <a:t>IndexTypes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93285" name="Text Box 5"/>
          <p:cNvSpPr txBox="1">
            <a:spLocks noChangeArrowheads="1"/>
          </p:cNvSpPr>
          <p:nvPr/>
        </p:nvSpPr>
        <p:spPr bwMode="auto">
          <a:xfrm>
            <a:off x="563563" y="2530475"/>
            <a:ext cx="8580437" cy="4270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тип индекса (“</a:t>
            </a:r>
            <a:r>
              <a:rPr lang="en-US" altLang="ru-RU" sz="2200">
                <a:solidFill>
                  <a:srgbClr val="800080"/>
                </a:solidFill>
              </a:rPr>
              <a:t>IndexType </a:t>
            </a:r>
            <a:r>
              <a:rPr lang="ru-RU" altLang="ru-RU" sz="2200">
                <a:solidFill>
                  <a:srgbClr val="800080"/>
                </a:solidFill>
              </a:rPr>
              <a:t>::=”): </a:t>
            </a:r>
          </a:p>
        </p:txBody>
      </p:sp>
      <p:sp>
        <p:nvSpPr>
          <p:cNvPr id="993286" name="Text Box 6"/>
          <p:cNvSpPr txBox="1">
            <a:spLocks noChangeArrowheads="1"/>
          </p:cNvSpPr>
          <p:nvPr/>
        </p:nvSpPr>
        <p:spPr bwMode="auto">
          <a:xfrm>
            <a:off x="965200" y="2901950"/>
            <a:ext cx="8178800" cy="669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“подразумеваемый” индекс (“</a:t>
            </a:r>
            <a:r>
              <a:rPr lang="en-US" altLang="ru-RU" sz="2200">
                <a:solidFill>
                  <a:srgbClr val="800080"/>
                </a:solidFill>
              </a:rPr>
              <a:t>IMPLIED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реальный индекс (“</a:t>
            </a:r>
            <a:r>
              <a:rPr lang="en-US" altLang="ru-RU" sz="2200">
                <a:solidFill>
                  <a:srgbClr val="800080"/>
                </a:solidFill>
              </a:rPr>
              <a:t>Index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93287" name="Text Box 7"/>
          <p:cNvSpPr txBox="1">
            <a:spLocks noChangeArrowheads="1"/>
          </p:cNvSpPr>
          <p:nvPr/>
        </p:nvSpPr>
        <p:spPr bwMode="auto">
          <a:xfrm>
            <a:off x="639763" y="3641725"/>
            <a:ext cx="8504237" cy="1339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собственно индекс (“</a:t>
            </a:r>
            <a:r>
              <a:rPr lang="en-US" altLang="ru-RU" sz="2200">
                <a:solidFill>
                  <a:srgbClr val="800080"/>
                </a:solidFill>
              </a:rPr>
              <a:t>Index</a:t>
            </a:r>
            <a:r>
              <a:rPr lang="ru-RU" altLang="ru-RU" sz="2200">
                <a:solidFill>
                  <a:srgbClr val="800080"/>
                </a:solidFill>
              </a:rPr>
              <a:t> ::=”). Представляет собой имя объекта (“</a:t>
            </a:r>
            <a:r>
              <a:rPr lang="en-US" altLang="ru-RU" sz="2200">
                <a:solidFill>
                  <a:srgbClr val="800080"/>
                </a:solidFill>
              </a:rPr>
              <a:t>ObjectName</a:t>
            </a:r>
            <a:r>
              <a:rPr lang="ru-RU" altLang="ru-RU" sz="2200">
                <a:solidFill>
                  <a:srgbClr val="800080"/>
                </a:solidFill>
              </a:rPr>
              <a:t>”), при этом синтаксис индекса определяется запрашиваемым типом объекта (“</a:t>
            </a:r>
            <a:r>
              <a:rPr lang="en-US" altLang="ru-RU" sz="2200">
                <a:solidFill>
                  <a:srgbClr val="800080"/>
                </a:solidFill>
              </a:rPr>
              <a:t>OBJECT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TYPE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93288" name="Text Box 8"/>
          <p:cNvSpPr txBox="1">
            <a:spLocks noChangeArrowheads="1"/>
          </p:cNvSpPr>
          <p:nvPr/>
        </p:nvSpPr>
        <p:spPr bwMode="auto">
          <a:xfrm>
            <a:off x="225425" y="5024438"/>
            <a:ext cx="89185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указатель концептуальной строки (“</a:t>
            </a:r>
            <a:r>
              <a:rPr lang="en-US" altLang="ru-RU" sz="2400">
                <a:solidFill>
                  <a:srgbClr val="800080"/>
                </a:solidFill>
              </a:rPr>
              <a:t>Entry</a:t>
            </a:r>
            <a:r>
              <a:rPr lang="ru-RU" altLang="ru-RU" sz="2400">
                <a:solidFill>
                  <a:srgbClr val="800080"/>
                </a:solidFill>
              </a:rPr>
              <a:t> ::=”). Представляет собой имя объекта (“</a:t>
            </a:r>
            <a:r>
              <a:rPr lang="en-US" altLang="ru-RU" sz="2400">
                <a:solidFill>
                  <a:srgbClr val="800080"/>
                </a:solidFill>
              </a:rPr>
              <a:t>ObjectName</a:t>
            </a:r>
            <a:r>
              <a:rPr lang="ru-RU" altLang="ru-RU" sz="2400">
                <a:solidFill>
                  <a:srgbClr val="800080"/>
                </a:solidFill>
              </a:rPr>
              <a:t>”), при этом используется индекс, указанный в запрашиваемом типе объекта (“</a:t>
            </a:r>
            <a:r>
              <a:rPr lang="en-US" altLang="ru-RU" sz="2400">
                <a:solidFill>
                  <a:srgbClr val="800080"/>
                </a:solidFill>
              </a:rPr>
              <a:t>OBJECT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761874" name="Group 18"/>
          <p:cNvGrpSpPr>
            <a:grpSpLocks/>
          </p:cNvGrpSpPr>
          <p:nvPr/>
        </p:nvGrpSpPr>
        <p:grpSpPr bwMode="auto">
          <a:xfrm>
            <a:off x="255588" y="776288"/>
            <a:ext cx="8642350" cy="4933950"/>
            <a:chOff x="161" y="584"/>
            <a:chExt cx="5444" cy="3108"/>
          </a:xfrm>
        </p:grpSpPr>
        <p:sp>
          <p:nvSpPr>
            <p:cNvPr id="761859" name="Text Box 3"/>
            <p:cNvSpPr txBox="1">
              <a:spLocks noChangeArrowheads="1"/>
            </p:cNvSpPr>
            <p:nvPr/>
          </p:nvSpPr>
          <p:spPr bwMode="auto">
            <a:xfrm>
              <a:off x="1791" y="1434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altLang="ru-RU"/>
            </a:p>
          </p:txBody>
        </p:sp>
        <p:sp>
          <p:nvSpPr>
            <p:cNvPr id="761861" name="Text Box 5"/>
            <p:cNvSpPr txBox="1">
              <a:spLocks noChangeArrowheads="1"/>
            </p:cNvSpPr>
            <p:nvPr/>
          </p:nvSpPr>
          <p:spPr bwMode="auto">
            <a:xfrm>
              <a:off x="161" y="584"/>
              <a:ext cx="5444" cy="3108"/>
            </a:xfrm>
            <a:prstGeom prst="rect">
              <a:avLst/>
            </a:prstGeom>
            <a:solidFill>
              <a:srgbClr val="CCFF66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 программный</a:t>
              </a:r>
              <a:r>
                <a:rPr lang="ru-RU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SNMP-</a:t>
              </a:r>
              <a:r>
                <a:rPr lang="ru-RU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блок</a:t>
              </a:r>
              <a:endParaRPr lang="ru-RU" altLang="ru-RU" sz="2400">
                <a:solidFill>
                  <a:schemeClr val="accent2"/>
                </a:solidFill>
              </a:endParaRPr>
            </a:p>
          </p:txBody>
        </p:sp>
        <p:sp>
          <p:nvSpPr>
            <p:cNvPr id="761862" name="Text Box 6"/>
            <p:cNvSpPr txBox="1">
              <a:spLocks noChangeArrowheads="1"/>
            </p:cNvSpPr>
            <p:nvPr/>
          </p:nvSpPr>
          <p:spPr bwMode="auto">
            <a:xfrm>
              <a:off x="230" y="884"/>
              <a:ext cx="5310" cy="1076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18000" rIns="18000"/>
            <a:lstStyle/>
            <a:p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 программный 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модуль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(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имеет идентификатор 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“</a:t>
              </a:r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snmpEngineID</a:t>
              </a:r>
              <a:r>
                <a:rPr lang="ru-RU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”)</a:t>
              </a:r>
              <a:endParaRPr lang="ru-RU" altLang="ru-RU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63" name="Text Box 7"/>
            <p:cNvSpPr txBox="1">
              <a:spLocks noChangeArrowheads="1"/>
            </p:cNvSpPr>
            <p:nvPr/>
          </p:nvSpPr>
          <p:spPr bwMode="auto">
            <a:xfrm>
              <a:off x="228" y="2078"/>
              <a:ext cx="5310" cy="155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b="1">
                  <a:solidFill>
                    <a:srgbClr val="006666"/>
                  </a:solidFill>
                </a:rPr>
                <a:t>Прикладной(ые) программный(е) </a:t>
              </a:r>
              <a:r>
                <a:rPr lang="ru-RU" altLang="zh-CN" b="1">
                  <a:solidFill>
                    <a:srgbClr val="006666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b="1">
                  <a:solidFill>
                    <a:srgbClr val="006666"/>
                  </a:solidFill>
                </a:rPr>
                <a:t>модуль(и)</a:t>
              </a:r>
              <a:endParaRPr lang="ru-RU" altLang="ru-RU" b="1">
                <a:solidFill>
                  <a:srgbClr val="006666"/>
                </a:solidFill>
              </a:endParaRPr>
            </a:p>
          </p:txBody>
        </p:sp>
        <p:sp>
          <p:nvSpPr>
            <p:cNvPr id="761864" name="Text Box 8"/>
            <p:cNvSpPr txBox="1">
              <a:spLocks noChangeArrowheads="1"/>
            </p:cNvSpPr>
            <p:nvPr/>
          </p:nvSpPr>
          <p:spPr bwMode="auto">
            <a:xfrm>
              <a:off x="297" y="1182"/>
              <a:ext cx="1346" cy="717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>
                  <a:alpha val="50000"/>
                </a:srgbClr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диспетчеризации</a:t>
              </a:r>
            </a:p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(диспетчер)</a:t>
              </a:r>
              <a:endParaRPr lang="ru-RU" altLang="ru-RU" b="1">
                <a:solidFill>
                  <a:srgbClr val="CC3300"/>
                </a:solidFill>
              </a:endParaRPr>
            </a:p>
          </p:txBody>
        </p:sp>
        <p:sp>
          <p:nvSpPr>
            <p:cNvPr id="761865" name="Text Box 9"/>
            <p:cNvSpPr txBox="1">
              <a:spLocks noChangeArrowheads="1"/>
            </p:cNvSpPr>
            <p:nvPr/>
          </p:nvSpPr>
          <p:spPr bwMode="auto">
            <a:xfrm>
              <a:off x="1707" y="1182"/>
              <a:ext cx="1210" cy="717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обработки сообщений</a:t>
              </a:r>
              <a:endParaRPr lang="ru-RU" altLang="ru-RU" b="1">
                <a:solidFill>
                  <a:srgbClr val="CC3300"/>
                </a:solidFill>
              </a:endParaRPr>
            </a:p>
          </p:txBody>
        </p:sp>
        <p:sp>
          <p:nvSpPr>
            <p:cNvPr id="761866" name="Text Box 10"/>
            <p:cNvSpPr txBox="1">
              <a:spLocks noChangeArrowheads="1"/>
            </p:cNvSpPr>
            <p:nvPr/>
          </p:nvSpPr>
          <p:spPr bwMode="auto">
            <a:xfrm>
              <a:off x="2984" y="1182"/>
              <a:ext cx="1208" cy="717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обеспечения безопасности</a:t>
              </a:r>
              <a:endParaRPr lang="ru-RU" altLang="ru-RU" b="1">
                <a:solidFill>
                  <a:srgbClr val="CC3300"/>
                </a:solidFill>
              </a:endParaRPr>
            </a:p>
          </p:txBody>
        </p:sp>
        <p:sp>
          <p:nvSpPr>
            <p:cNvPr id="761867" name="Text Box 11"/>
            <p:cNvSpPr txBox="1">
              <a:spLocks noChangeArrowheads="1"/>
            </p:cNvSpPr>
            <p:nvPr/>
          </p:nvSpPr>
          <p:spPr bwMode="auto">
            <a:xfrm>
              <a:off x="4261" y="1182"/>
              <a:ext cx="1210" cy="717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управления доступом</a:t>
              </a:r>
              <a:endParaRPr lang="ru-RU" altLang="ru-RU" b="1">
                <a:solidFill>
                  <a:srgbClr val="CC3300"/>
                </a:solidFill>
              </a:endParaRPr>
            </a:p>
          </p:txBody>
        </p:sp>
        <p:sp>
          <p:nvSpPr>
            <p:cNvPr id="761868" name="Text Box 12"/>
            <p:cNvSpPr txBox="1">
              <a:spLocks noChangeArrowheads="1"/>
            </p:cNvSpPr>
            <p:nvPr/>
          </p:nvSpPr>
          <p:spPr bwMode="auto">
            <a:xfrm>
              <a:off x="297" y="2377"/>
              <a:ext cx="1302" cy="538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Генератор команд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69" name="Text Box 13"/>
            <p:cNvSpPr txBox="1">
              <a:spLocks noChangeArrowheads="1"/>
            </p:cNvSpPr>
            <p:nvPr/>
          </p:nvSpPr>
          <p:spPr bwMode="auto">
            <a:xfrm>
              <a:off x="297" y="3035"/>
              <a:ext cx="1303" cy="537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Приёмник</a:t>
              </a:r>
            </a:p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команд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70" name="Text Box 14"/>
            <p:cNvSpPr txBox="1">
              <a:spLocks noChangeArrowheads="1"/>
            </p:cNvSpPr>
            <p:nvPr/>
          </p:nvSpPr>
          <p:spPr bwMode="auto">
            <a:xfrm>
              <a:off x="2039" y="2377"/>
              <a:ext cx="1602" cy="562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Приёмник управляющих операций/процедур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71" name="Text Box 15"/>
            <p:cNvSpPr txBox="1">
              <a:spLocks noChangeArrowheads="1"/>
            </p:cNvSpPr>
            <p:nvPr/>
          </p:nvSpPr>
          <p:spPr bwMode="auto">
            <a:xfrm>
              <a:off x="4104" y="2377"/>
              <a:ext cx="1367" cy="538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Уполномоченный ретранслятор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72" name="Text Box 16"/>
            <p:cNvSpPr txBox="1">
              <a:spLocks noChangeArrowheads="1"/>
            </p:cNvSpPr>
            <p:nvPr/>
          </p:nvSpPr>
          <p:spPr bwMode="auto">
            <a:xfrm>
              <a:off x="4104" y="3035"/>
              <a:ext cx="1367" cy="537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Другие подсистемы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61873" name="Text Box 17"/>
            <p:cNvSpPr txBox="1">
              <a:spLocks noChangeArrowheads="1"/>
            </p:cNvSpPr>
            <p:nvPr/>
          </p:nvSpPr>
          <p:spPr bwMode="auto">
            <a:xfrm>
              <a:off x="2039" y="3035"/>
              <a:ext cx="1602" cy="561"/>
            </a:xfrm>
            <a:prstGeom prst="rect">
              <a:avLst/>
            </a:prstGeom>
            <a:gradFill rotWithShape="1">
              <a:gsLst>
                <a:gs pos="0">
                  <a:srgbClr val="E4F3F4">
                    <a:gamma/>
                    <a:tint val="0"/>
                    <a:invGamma/>
                  </a:srgbClr>
                </a:gs>
                <a:gs pos="100000">
                  <a:srgbClr val="E4F3F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Источник управляющих операций/процедур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61875" name="Text Box 19"/>
          <p:cNvSpPr txBox="1">
            <a:spLocks noChangeArrowheads="1"/>
          </p:cNvSpPr>
          <p:nvPr/>
        </p:nvSpPr>
        <p:spPr bwMode="auto">
          <a:xfrm>
            <a:off x="0" y="5902325"/>
            <a:ext cx="9144000" cy="749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Рис.17.1. Базовый программный SNMP-блок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(SNMP</a:t>
            </a:r>
            <a:r>
              <a:rPr lang="en-US" altLang="ru-RU" sz="2400" b="1">
                <a:solidFill>
                  <a:srgbClr val="800080"/>
                </a:solidFill>
              </a:rPr>
              <a:t>v</a:t>
            </a:r>
            <a:r>
              <a:rPr lang="ru-RU" altLang="ru-RU" sz="2400" b="1">
                <a:solidFill>
                  <a:srgbClr val="800080"/>
                </a:solidFill>
              </a:rPr>
              <a:t>3-архитектура)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5331" name="Text Box 3"/>
          <p:cNvSpPr txBox="1">
            <a:spLocks noChangeArrowheads="1"/>
          </p:cNvSpPr>
          <p:nvPr/>
        </p:nvSpPr>
        <p:spPr bwMode="auto">
          <a:xfrm>
            <a:off x="0" y="1114425"/>
            <a:ext cx="9144000" cy="1373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Значение объекта по молчанию (“</a:t>
            </a:r>
            <a:r>
              <a:rPr lang="en-US" altLang="ru-RU" sz="2800">
                <a:solidFill>
                  <a:srgbClr val="800080"/>
                </a:solidFill>
              </a:rPr>
              <a:t>DefValPart </a:t>
            </a:r>
            <a:r>
              <a:rPr lang="ru-RU" altLang="ru-RU" sz="2800">
                <a:solidFill>
                  <a:srgbClr val="800080"/>
                </a:solidFill>
              </a:rPr>
              <a:t>::=”) состоит из следующих компонентов (но может отсутствовать “</a:t>
            </a:r>
            <a:r>
              <a:rPr lang="en-US" altLang="ru-RU" sz="2800">
                <a:solidFill>
                  <a:srgbClr val="800080"/>
                </a:solidFill>
              </a:rPr>
              <a:t>empty</a:t>
            </a:r>
            <a:r>
              <a:rPr lang="ru-RU" altLang="ru-RU" sz="2800">
                <a:solidFill>
                  <a:srgbClr val="800080"/>
                </a:solidFill>
              </a:rPr>
              <a:t>”):</a:t>
            </a:r>
          </a:p>
        </p:txBody>
      </p:sp>
      <p:sp>
        <p:nvSpPr>
          <p:cNvPr id="995332" name="Text Box 4"/>
          <p:cNvSpPr txBox="1">
            <a:spLocks noChangeArrowheads="1"/>
          </p:cNvSpPr>
          <p:nvPr/>
        </p:nvSpPr>
        <p:spPr bwMode="auto">
          <a:xfrm>
            <a:off x="250825" y="2468563"/>
            <a:ext cx="88931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определение синтаксиса значения по умолчанию (“</a:t>
            </a:r>
            <a:r>
              <a:rPr lang="en-US" altLang="ru-RU" sz="2400">
                <a:solidFill>
                  <a:srgbClr val="800080"/>
                </a:solidFill>
              </a:rPr>
              <a:t>Defvalue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95333" name="Text Box 5"/>
          <p:cNvSpPr txBox="1">
            <a:spLocks noChangeArrowheads="1"/>
          </p:cNvSpPr>
          <p:nvPr/>
        </p:nvSpPr>
        <p:spPr bwMode="auto">
          <a:xfrm>
            <a:off x="601663" y="3295650"/>
            <a:ext cx="8542337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должен быть аналогичным синтаксису (“</a:t>
            </a:r>
            <a:r>
              <a:rPr lang="en-US" altLang="ru-RU" sz="2200">
                <a:solidFill>
                  <a:srgbClr val="800080"/>
                </a:solidFill>
              </a:rPr>
              <a:t>ObjectSyntax</a:t>
            </a:r>
            <a:r>
              <a:rPr lang="ru-RU" altLang="ru-RU" sz="2200">
                <a:solidFill>
                  <a:srgbClr val="800080"/>
                </a:solidFill>
              </a:rPr>
              <a:t>”), указанному в запрашиваемом типе объекта (“</a:t>
            </a:r>
            <a:r>
              <a:rPr lang="en-US" altLang="ru-RU" sz="2200">
                <a:solidFill>
                  <a:srgbClr val="800080"/>
                </a:solidFill>
              </a:rPr>
              <a:t>OBJECT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TYPE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либо быть псевдо-битовой конструкцией (“</a:t>
            </a:r>
            <a:r>
              <a:rPr lang="en-US" altLang="ru-RU" sz="2200">
                <a:solidFill>
                  <a:srgbClr val="800080"/>
                </a:solidFill>
              </a:rPr>
              <a:t>BitsValue</a:t>
            </a:r>
            <a:r>
              <a:rPr lang="ru-RU" altLang="ru-RU" sz="2200">
                <a:solidFill>
                  <a:srgbClr val="800080"/>
                </a:solidFill>
              </a:rPr>
              <a:t> ::=”): </a:t>
            </a:r>
          </a:p>
        </p:txBody>
      </p:sp>
      <p:sp>
        <p:nvSpPr>
          <p:cNvPr id="995334" name="Text Box 6"/>
          <p:cNvSpPr txBox="1">
            <a:spLocks noChangeArrowheads="1"/>
          </p:cNvSpPr>
          <p:nvPr/>
        </p:nvSpPr>
        <p:spPr bwMode="auto">
          <a:xfrm>
            <a:off x="976313" y="4756150"/>
            <a:ext cx="8167687" cy="334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наименования конструкции (“</a:t>
            </a:r>
            <a:r>
              <a:rPr lang="en-US" altLang="ru-RU" sz="2200">
                <a:solidFill>
                  <a:srgbClr val="800080"/>
                </a:solidFill>
              </a:rPr>
              <a:t>BitsNames</a:t>
            </a:r>
            <a:r>
              <a:rPr lang="ru-RU" altLang="ru-RU" sz="2200">
                <a:solidFill>
                  <a:srgbClr val="800080"/>
                </a:solidFill>
              </a:rPr>
              <a:t> ::=”); </a:t>
            </a:r>
          </a:p>
        </p:txBody>
      </p:sp>
      <p:sp>
        <p:nvSpPr>
          <p:cNvPr id="995335" name="Text Box 7"/>
          <p:cNvSpPr txBox="1">
            <a:spLocks noChangeArrowheads="1"/>
          </p:cNvSpPr>
          <p:nvPr/>
        </p:nvSpPr>
        <p:spPr bwMode="auto">
          <a:xfrm>
            <a:off x="976313" y="6162675"/>
            <a:ext cx="8167687" cy="334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либо пустая последовательность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”).</a:t>
            </a:r>
          </a:p>
        </p:txBody>
      </p:sp>
      <p:sp>
        <p:nvSpPr>
          <p:cNvPr id="995336" name="Text Box 8"/>
          <p:cNvSpPr txBox="1">
            <a:spLocks noChangeArrowheads="1"/>
          </p:cNvSpPr>
          <p:nvPr/>
        </p:nvSpPr>
        <p:spPr bwMode="auto">
          <a:xfrm>
            <a:off x="1276350" y="5127625"/>
            <a:ext cx="7867650" cy="1004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 2" panose="05020102010507070707" pitchFamily="18" charset="2"/>
              <a:buChar char="®"/>
            </a:pPr>
            <a:r>
              <a:rPr lang="ru-RU" altLang="ru-RU" sz="2200">
                <a:solidFill>
                  <a:srgbClr val="800080"/>
                </a:solidFill>
              </a:rPr>
              <a:t>конкретное имя конструкции (“</a:t>
            </a:r>
            <a:r>
              <a:rPr lang="en-US" altLang="ru-RU" sz="2200">
                <a:solidFill>
                  <a:srgbClr val="800080"/>
                </a:solidFill>
              </a:rPr>
              <a:t>BitsName</a:t>
            </a:r>
            <a:r>
              <a:rPr lang="ru-RU" altLang="ru-RU" sz="2200">
                <a:solidFill>
                  <a:srgbClr val="800080"/>
                </a:solidFill>
              </a:rPr>
              <a:t> ::=”). Это имя представляет собой идентификатор конструкции (“</a:t>
            </a:r>
            <a:r>
              <a:rPr lang="en-US" altLang="ru-RU" sz="2200">
                <a:solidFill>
                  <a:srgbClr val="800080"/>
                </a:solidFill>
              </a:rPr>
              <a:t>identifier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7379" name="Text Box 3"/>
          <p:cNvSpPr txBox="1">
            <a:spLocks noChangeArrowheads="1"/>
          </p:cNvSpPr>
          <p:nvPr/>
        </p:nvSpPr>
        <p:spPr bwMode="auto">
          <a:xfrm>
            <a:off x="0" y="977900"/>
            <a:ext cx="9144000" cy="3508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Описание процедур/операций сетевого управления. </a:t>
            </a:r>
            <a:r>
              <a:rPr lang="ru-RU" altLang="ru-RU" sz="2800">
                <a:solidFill>
                  <a:srgbClr val="800080"/>
                </a:solidFill>
              </a:rPr>
              <a:t>Наименование (имя)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3-операции/процедуры (“</a:t>
            </a:r>
            <a:r>
              <a:rPr lang="en-US" altLang="ru-RU" sz="2800">
                <a:solidFill>
                  <a:srgbClr val="800080"/>
                </a:solidFill>
              </a:rPr>
              <a:t>NotificationName </a:t>
            </a:r>
            <a:r>
              <a:rPr lang="ru-RU" altLang="ru-RU" sz="2800">
                <a:solidFill>
                  <a:srgbClr val="800080"/>
                </a:solidFill>
              </a:rPr>
              <a:t>::=”) представляет собой идентификатор объекта (“</a:t>
            </a:r>
            <a:r>
              <a:rPr lang="en-US" altLang="ru-RU" sz="2800">
                <a:solidFill>
                  <a:srgbClr val="800080"/>
                </a:solidFill>
              </a:rPr>
              <a:t>OBJECT IDENTIFIER</a:t>
            </a:r>
            <a:r>
              <a:rPr lang="ru-RU" altLang="ru-RU" sz="2800">
                <a:solidFill>
                  <a:srgbClr val="800080"/>
                </a:solidFill>
              </a:rPr>
              <a:t>”). 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Описание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3-операции/процедуры (макроопределение) включает (“</a:t>
            </a:r>
            <a:r>
              <a:rPr lang="en-US" altLang="ru-RU" sz="2800">
                <a:solidFill>
                  <a:srgbClr val="800080"/>
                </a:solidFill>
              </a:rPr>
              <a:t>NOTIFICATION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TYPE MACRO</a:t>
            </a:r>
            <a:r>
              <a:rPr lang="ru-RU" altLang="ru-RU" sz="2800">
                <a:solidFill>
                  <a:srgbClr val="800080"/>
                </a:solidFill>
              </a:rPr>
              <a:t> ::=”) следующие элементы:</a:t>
            </a:r>
          </a:p>
        </p:txBody>
      </p:sp>
      <p:sp>
        <p:nvSpPr>
          <p:cNvPr id="997380" name="Text Box 4"/>
          <p:cNvSpPr txBox="1">
            <a:spLocks noChangeArrowheads="1"/>
          </p:cNvSpPr>
          <p:nvPr/>
        </p:nvSpPr>
        <p:spPr bwMode="auto">
          <a:xfrm>
            <a:off x="225425" y="4448175"/>
            <a:ext cx="89185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формат описания (“</a:t>
            </a:r>
            <a:r>
              <a:rPr lang="en-US" altLang="ru-RU" sz="2400">
                <a:solidFill>
                  <a:srgbClr val="800080"/>
                </a:solidFill>
              </a:rPr>
              <a:t>TYPE NOTATION</a:t>
            </a:r>
            <a:r>
              <a:rPr lang="ru-RU" altLang="ru-RU" sz="2400">
                <a:solidFill>
                  <a:srgbClr val="800080"/>
                </a:solidFill>
              </a:rPr>
              <a:t> ::=”) состоит из следующих компонентов:</a:t>
            </a:r>
          </a:p>
        </p:txBody>
      </p:sp>
      <p:sp>
        <p:nvSpPr>
          <p:cNvPr id="997381" name="Text Box 5"/>
          <p:cNvSpPr txBox="1">
            <a:spLocks noChangeArrowheads="1"/>
          </p:cNvSpPr>
          <p:nvPr/>
        </p:nvSpPr>
        <p:spPr bwMode="auto">
          <a:xfrm>
            <a:off x="576263" y="5224463"/>
            <a:ext cx="8567737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объекты </a:t>
            </a:r>
            <a:r>
              <a:rPr lang="en-GB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3-операции/процедуры  (“</a:t>
            </a:r>
            <a:r>
              <a:rPr lang="en-US" altLang="ru-RU" sz="2200">
                <a:solidFill>
                  <a:srgbClr val="800080"/>
                </a:solidFill>
              </a:rPr>
              <a:t>ObjectsPart</a:t>
            </a:r>
            <a:r>
              <a:rPr lang="ru-RU" altLang="ru-RU" sz="2200">
                <a:solidFill>
                  <a:srgbClr val="800080"/>
                </a:solidFill>
              </a:rPr>
              <a:t> ::=”);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описание элементов, связанных с этим типом объекта (“</a:t>
            </a:r>
            <a:r>
              <a:rPr lang="en-US" altLang="ru-RU" sz="2200">
                <a:solidFill>
                  <a:srgbClr val="800080"/>
                </a:solidFill>
              </a:rPr>
              <a:t>UnitsPart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формате. Этот компонент может отсутствовать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99427" name="Text Box 3"/>
          <p:cNvSpPr txBox="1">
            <a:spLocks noChangeArrowheads="1"/>
          </p:cNvSpPr>
          <p:nvPr/>
        </p:nvSpPr>
        <p:spPr bwMode="auto">
          <a:xfrm>
            <a:off x="638175" y="974725"/>
            <a:ext cx="8505825" cy="1095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37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731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максимальный уровень доступа (“</a:t>
            </a:r>
            <a:r>
              <a:rPr lang="en-US" altLang="ru-RU" sz="2400">
                <a:solidFill>
                  <a:srgbClr val="800080"/>
                </a:solidFill>
              </a:rPr>
              <a:t>MAX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ACCESS</a:t>
            </a:r>
            <a:r>
              <a:rPr lang="ru-RU" altLang="ru-RU" sz="2400">
                <a:solidFill>
                  <a:srgbClr val="800080"/>
                </a:solidFill>
              </a:rPr>
              <a:t>”). Определяет вид разрешенного доступа  (“</a:t>
            </a:r>
            <a:r>
              <a:rPr lang="en-US" altLang="ru-RU" sz="2400">
                <a:solidFill>
                  <a:srgbClr val="800080"/>
                </a:solidFill>
              </a:rPr>
              <a:t>Access </a:t>
            </a:r>
            <a:r>
              <a:rPr lang="ru-RU" altLang="ru-RU" sz="2400">
                <a:solidFill>
                  <a:srgbClr val="800080"/>
                </a:solidFill>
              </a:rPr>
              <a:t>::=”);</a:t>
            </a:r>
          </a:p>
          <a:p>
            <a:pPr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статус объекта (“</a:t>
            </a:r>
            <a:r>
              <a:rPr lang="en-US" altLang="ru-RU" sz="2400">
                <a:solidFill>
                  <a:srgbClr val="800080"/>
                </a:solidFill>
              </a:rPr>
              <a:t>STATUS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99428" name="Text Box 4"/>
          <p:cNvSpPr txBox="1">
            <a:spLocks noChangeArrowheads="1"/>
          </p:cNvSpPr>
          <p:nvPr/>
        </p:nvSpPr>
        <p:spPr bwMode="auto">
          <a:xfrm>
            <a:off x="1003300" y="2065338"/>
            <a:ext cx="8140700" cy="1004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действующий (“</a:t>
            </a:r>
            <a:r>
              <a:rPr lang="en-US" altLang="ru-RU" sz="2200">
                <a:solidFill>
                  <a:srgbClr val="800080"/>
                </a:solidFill>
              </a:rPr>
              <a:t>current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опротестованный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deprecated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вышедший из употребления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(“</a:t>
            </a:r>
            <a:r>
              <a:rPr lang="en-US" altLang="ru-RU" sz="2200">
                <a:solidFill>
                  <a:srgbClr val="800080"/>
                </a:solidFill>
              </a:rPr>
              <a:t>obsolete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  <p:sp>
        <p:nvSpPr>
          <p:cNvPr id="999429" name="Text Box 5"/>
          <p:cNvSpPr txBox="1">
            <a:spLocks noChangeArrowheads="1"/>
          </p:cNvSpPr>
          <p:nvPr/>
        </p:nvSpPr>
        <p:spPr bwMode="auto">
          <a:xfrm>
            <a:off x="627063" y="3154363"/>
            <a:ext cx="8516937" cy="1095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определение типа объекта (“</a:t>
            </a:r>
            <a:r>
              <a:rPr lang="en-US" altLang="ru-RU" sz="2400">
                <a:solidFill>
                  <a:srgbClr val="800080"/>
                </a:solidFill>
              </a:rPr>
              <a:t>DESCRIPTION</a:t>
            </a:r>
            <a:r>
              <a:rPr lang="ru-RU" altLang="ru-RU" sz="24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ссылки (“</a:t>
            </a:r>
            <a:r>
              <a:rPr lang="en-US" altLang="ru-RU" sz="2400">
                <a:solidFill>
                  <a:srgbClr val="800080"/>
                </a:solidFill>
              </a:rPr>
              <a:t>ReferPart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999430" name="Text Box 6"/>
          <p:cNvSpPr txBox="1">
            <a:spLocks noChangeArrowheads="1"/>
          </p:cNvSpPr>
          <p:nvPr/>
        </p:nvSpPr>
        <p:spPr bwMode="auto">
          <a:xfrm>
            <a:off x="1016000" y="4281488"/>
            <a:ext cx="8128000" cy="669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ссылка (“</a:t>
            </a:r>
            <a:r>
              <a:rPr lang="en-US" altLang="ru-RU" sz="2200">
                <a:solidFill>
                  <a:srgbClr val="800080"/>
                </a:solidFill>
              </a:rPr>
              <a:t>REFERENCE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отсутствие ссылки (“</a:t>
            </a:r>
            <a:r>
              <a:rPr lang="en-US" altLang="ru-RU" sz="2200">
                <a:solidFill>
                  <a:srgbClr val="800080"/>
                </a:solidFill>
              </a:rPr>
              <a:t>empty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  <p:sp>
        <p:nvSpPr>
          <p:cNvPr id="999431" name="Text Box 7"/>
          <p:cNvSpPr txBox="1">
            <a:spLocks noChangeArrowheads="1"/>
          </p:cNvSpPr>
          <p:nvPr/>
        </p:nvSpPr>
        <p:spPr bwMode="auto">
          <a:xfrm>
            <a:off x="250825" y="5019675"/>
            <a:ext cx="8893175" cy="1587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600">
                <a:solidFill>
                  <a:srgbClr val="800080"/>
                </a:solidFill>
              </a:rPr>
              <a:t>содержательная часть описания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3-операции/процедуры (“</a:t>
            </a:r>
            <a:r>
              <a:rPr lang="en-US" altLang="ru-RU" sz="2600">
                <a:solidFill>
                  <a:srgbClr val="800080"/>
                </a:solidFill>
              </a:rPr>
              <a:t>VALUE NOTATION</a:t>
            </a:r>
            <a:r>
              <a:rPr lang="ru-RU" altLang="ru-RU" sz="2600">
                <a:solidFill>
                  <a:srgbClr val="800080"/>
                </a:solidFill>
              </a:rPr>
              <a:t> ::=”), включающая наименование этого типа процедуры (“</a:t>
            </a:r>
            <a:r>
              <a:rPr lang="en-US" altLang="ru-RU" sz="2600">
                <a:solidFill>
                  <a:srgbClr val="800080"/>
                </a:solidFill>
              </a:rPr>
              <a:t>VALUE NotificationName</a:t>
            </a:r>
            <a:r>
              <a:rPr lang="ru-RU" altLang="ru-RU" sz="26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01475" name="Text Box 3"/>
          <p:cNvSpPr txBox="1">
            <a:spLocks noChangeArrowheads="1"/>
          </p:cNvSpPr>
          <p:nvPr/>
        </p:nvSpPr>
        <p:spPr bwMode="auto">
          <a:xfrm>
            <a:off x="250825" y="1724025"/>
            <a:ext cx="8893175" cy="1095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формат текста (“</a:t>
            </a:r>
            <a:r>
              <a:rPr lang="en-US" altLang="ru-RU" sz="2400">
                <a:solidFill>
                  <a:srgbClr val="800080"/>
                </a:solidFill>
              </a:rPr>
              <a:t>Text</a:t>
            </a:r>
            <a:r>
              <a:rPr lang="ru-RU" altLang="ru-RU" sz="2400">
                <a:solidFill>
                  <a:srgbClr val="800080"/>
                </a:solidFill>
              </a:rPr>
              <a:t> ::=”). Текст представляет собой последовательность символов пятизначного международного алфавита (</a:t>
            </a:r>
            <a:r>
              <a:rPr lang="en-US" altLang="ru-RU" sz="2400">
                <a:solidFill>
                  <a:srgbClr val="800080"/>
                </a:solidFill>
              </a:rPr>
              <a:t>International Alphabet</a:t>
            </a:r>
            <a:r>
              <a:rPr lang="ru-RU" altLang="ru-RU" sz="2400">
                <a:solidFill>
                  <a:srgbClr val="800080"/>
                </a:solidFill>
              </a:rPr>
              <a:t> 5 — </a:t>
            </a:r>
            <a:r>
              <a:rPr lang="en-US" altLang="ru-RU" sz="2400">
                <a:solidFill>
                  <a:srgbClr val="800080"/>
                </a:solidFill>
              </a:rPr>
              <a:t>IA</a:t>
            </a:r>
            <a:r>
              <a:rPr lang="ru-RU" altLang="ru-RU" sz="2400">
                <a:solidFill>
                  <a:srgbClr val="800080"/>
                </a:solidFill>
              </a:rPr>
              <a:t>5).</a:t>
            </a:r>
          </a:p>
        </p:txBody>
      </p:sp>
      <p:sp>
        <p:nvSpPr>
          <p:cNvPr id="1001476" name="Text Box 4"/>
          <p:cNvSpPr txBox="1">
            <a:spLocks noChangeArrowheads="1"/>
          </p:cNvSpPr>
          <p:nvPr/>
        </p:nvSpPr>
        <p:spPr bwMode="auto">
          <a:xfrm>
            <a:off x="0" y="3001963"/>
            <a:ext cx="9144000" cy="1281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2800" i="1">
                <a:solidFill>
                  <a:srgbClr val="800080"/>
                </a:solidFill>
              </a:rPr>
              <a:t>Объекты </a:t>
            </a:r>
            <a:r>
              <a:rPr lang="en-GB" altLang="ru-RU" sz="2800" i="1">
                <a:solidFill>
                  <a:srgbClr val="800080"/>
                </a:solidFill>
              </a:rPr>
              <a:t>SNMPv</a:t>
            </a:r>
            <a:r>
              <a:rPr lang="ru-RU" altLang="ru-RU" sz="2800" i="1">
                <a:solidFill>
                  <a:srgbClr val="800080"/>
                </a:solidFill>
              </a:rPr>
              <a:t>3-операции/процедуры</a:t>
            </a:r>
            <a:r>
              <a:rPr lang="ru-RU" altLang="ru-RU" sz="2800">
                <a:solidFill>
                  <a:srgbClr val="800080"/>
                </a:solidFill>
              </a:rPr>
              <a:t>. Компонент “</a:t>
            </a:r>
            <a:r>
              <a:rPr lang="en-US" altLang="ru-RU" sz="2800">
                <a:solidFill>
                  <a:srgbClr val="800080"/>
                </a:solidFill>
              </a:rPr>
              <a:t>ObjectsPart</a:t>
            </a:r>
            <a:r>
              <a:rPr lang="ru-RU" altLang="ru-RU" sz="2800">
                <a:solidFill>
                  <a:srgbClr val="800080"/>
                </a:solidFill>
              </a:rPr>
              <a:t> ::=” состоит из следующих элементов (но может отсутствовать “</a:t>
            </a:r>
            <a:r>
              <a:rPr lang="en-US" altLang="ru-RU" sz="2800">
                <a:solidFill>
                  <a:srgbClr val="800080"/>
                </a:solidFill>
              </a:rPr>
              <a:t>empty</a:t>
            </a:r>
            <a:r>
              <a:rPr lang="ru-RU" altLang="ru-RU" sz="2800">
                <a:solidFill>
                  <a:srgbClr val="800080"/>
                </a:solidFill>
              </a:rPr>
              <a:t>”):</a:t>
            </a:r>
          </a:p>
        </p:txBody>
      </p:sp>
      <p:sp>
        <p:nvSpPr>
          <p:cNvPr id="1001477" name="Text Box 5"/>
          <p:cNvSpPr txBox="1">
            <a:spLocks noChangeArrowheads="1"/>
          </p:cNvSpPr>
          <p:nvPr/>
        </p:nvSpPr>
        <p:spPr bwMode="auto">
          <a:xfrm>
            <a:off x="250825" y="4448175"/>
            <a:ext cx="8893175" cy="365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определение объектов (“</a:t>
            </a:r>
            <a:r>
              <a:rPr lang="en-US" altLang="ru-RU" sz="2400">
                <a:solidFill>
                  <a:srgbClr val="800080"/>
                </a:solidFill>
              </a:rPr>
              <a:t>Objects </a:t>
            </a:r>
            <a:r>
              <a:rPr lang="ru-RU" altLang="ru-RU" sz="2400">
                <a:solidFill>
                  <a:srgbClr val="800080"/>
                </a:solidFill>
              </a:rPr>
              <a:t>::=”):</a:t>
            </a:r>
          </a:p>
        </p:txBody>
      </p:sp>
      <p:sp>
        <p:nvSpPr>
          <p:cNvPr id="1001478" name="Text Box 6"/>
          <p:cNvSpPr txBox="1">
            <a:spLocks noChangeArrowheads="1"/>
          </p:cNvSpPr>
          <p:nvPr/>
        </p:nvSpPr>
        <p:spPr bwMode="auto">
          <a:xfrm>
            <a:off x="601663" y="4941888"/>
            <a:ext cx="8542337" cy="1339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собственно объект (“</a:t>
            </a:r>
            <a:r>
              <a:rPr lang="en-US" altLang="ru-RU" sz="2200">
                <a:solidFill>
                  <a:srgbClr val="800080"/>
                </a:solidFill>
              </a:rPr>
              <a:t>Object</a:t>
            </a:r>
            <a:r>
              <a:rPr lang="ru-RU" altLang="ru-RU" sz="2200">
                <a:solidFill>
                  <a:srgbClr val="800080"/>
                </a:solidFill>
              </a:rPr>
              <a:t> ::=”). Представляет собой имя объекта (“</a:t>
            </a:r>
            <a:r>
              <a:rPr lang="en-US" altLang="ru-RU" sz="2200">
                <a:solidFill>
                  <a:srgbClr val="800080"/>
                </a:solidFill>
              </a:rPr>
              <a:t>ObjectName</a:t>
            </a:r>
            <a:r>
              <a:rPr lang="ru-RU" altLang="ru-RU" sz="2200">
                <a:solidFill>
                  <a:srgbClr val="800080"/>
                </a:solidFill>
              </a:rPr>
              <a:t>”), при этом синтаксис объекта определяется запрашиваемым типом </a:t>
            </a:r>
            <a:r>
              <a:rPr lang="en-GB" altLang="ru-RU" sz="2200">
                <a:solidFill>
                  <a:srgbClr val="800080"/>
                </a:solidFill>
              </a:rPr>
              <a:t>SNMPv</a:t>
            </a:r>
            <a:r>
              <a:rPr lang="ru-RU" altLang="ru-RU" sz="2200">
                <a:solidFill>
                  <a:srgbClr val="800080"/>
                </a:solidFill>
              </a:rPr>
              <a:t>3-операции/процедуры (“</a:t>
            </a:r>
            <a:r>
              <a:rPr lang="en-US" altLang="ru-RU" sz="2200">
                <a:solidFill>
                  <a:srgbClr val="800080"/>
                </a:solidFill>
              </a:rPr>
              <a:t>NOTIFICATION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TYPE</a:t>
            </a:r>
            <a:r>
              <a:rPr lang="ru-RU" altLang="ru-RU" sz="2200">
                <a:solidFill>
                  <a:srgbClr val="800080"/>
                </a:solidFill>
              </a:rPr>
              <a:t>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03523" name="Text Box 3"/>
          <p:cNvSpPr txBox="1">
            <a:spLocks noChangeArrowheads="1"/>
          </p:cNvSpPr>
          <p:nvPr/>
        </p:nvSpPr>
        <p:spPr bwMode="auto">
          <a:xfrm>
            <a:off x="0" y="1690688"/>
            <a:ext cx="9144000" cy="1828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3000" b="1">
                <a:solidFill>
                  <a:srgbClr val="800080"/>
                </a:solidFill>
              </a:rPr>
              <a:t>Описание административных идентификаторов. </a:t>
            </a:r>
            <a:r>
              <a:rPr lang="ru-RU" altLang="ru-RU" sz="3000">
                <a:solidFill>
                  <a:srgbClr val="800080"/>
                </a:solidFill>
              </a:rPr>
              <a:t>Для административных идентификаторов используются нулевые значения:</a:t>
            </a:r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238125" y="3832225"/>
            <a:ext cx="866775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zeroDotZero	OBJECT-IDENTITY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STATUS			current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DESCRIPTION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"A value used for null identifiers."</a:t>
            </a:r>
            <a:endParaRPr lang="ru-RU" altLang="ru-RU" sz="2400" b="1">
              <a:solidFill>
                <a:srgbClr val="80008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::= { 0 0 }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2563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.7. </a:t>
            </a:r>
            <a:r>
              <a:rPr lang="ru-RU" altLang="ru-RU" sz="2400" b="1">
                <a:solidFill>
                  <a:srgbClr val="CC0000"/>
                </a:solidFill>
              </a:rPr>
              <a:t>Модули управляющей информации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962564" name="Text Box 4"/>
          <p:cNvSpPr txBox="1">
            <a:spLocks noChangeArrowheads="1"/>
          </p:cNvSpPr>
          <p:nvPr/>
        </p:nvSpPr>
        <p:spPr bwMode="auto">
          <a:xfrm>
            <a:off x="0" y="1449388"/>
            <a:ext cx="9144000" cy="5124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Термин “информационный модуль” представляет собой модуль в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.1-формате, определяющий информацию, которая связана с сетевым управлением. Структура управляющей информации (</a:t>
            </a:r>
            <a:r>
              <a:rPr lang="en-US" altLang="ru-RU" sz="2800">
                <a:solidFill>
                  <a:srgbClr val="800080"/>
                </a:solidFill>
              </a:rPr>
              <a:t>SMIv</a:t>
            </a:r>
            <a:r>
              <a:rPr lang="ru-RU" altLang="ru-RU" sz="2800">
                <a:solidFill>
                  <a:srgbClr val="800080"/>
                </a:solidFill>
              </a:rPr>
              <a:t>2) описывает порядок использования адаптированного подмножества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.1-кода (1988г.) для определения информационного модуля. Более того, “для стандартных” модулей существуют дополнительные ограничения. Существует жесткое требование к информационным модулям, разработанным частными компаниями (фирмами), — строго придерживаться этих ограничений.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4611" name="Text Box 3"/>
          <p:cNvSpPr txBox="1">
            <a:spLocks noChangeArrowheads="1"/>
          </p:cNvSpPr>
          <p:nvPr/>
        </p:nvSpPr>
        <p:spPr bwMode="auto">
          <a:xfrm>
            <a:off x="0" y="1366838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Обычно, существует три разновидности информационных модулей:</a:t>
            </a:r>
          </a:p>
        </p:txBody>
      </p:sp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236538" y="2451100"/>
            <a:ext cx="8620125" cy="3797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-модули, содержащие описание внутренних связей между объектами управления, и обеспечивающие применение команд-запросов типа “</a:t>
            </a:r>
            <a:r>
              <a:rPr lang="en-US" altLang="ru-RU" sz="2400">
                <a:solidFill>
                  <a:srgbClr val="800080"/>
                </a:solidFill>
              </a:rPr>
              <a:t>OBJECT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 и “</a:t>
            </a:r>
            <a:r>
              <a:rPr lang="en-US" altLang="ru-RU" sz="2400">
                <a:solidFill>
                  <a:srgbClr val="800080"/>
                </a:solidFill>
              </a:rPr>
              <a:t>NOTIFICATION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операторы согласования для </a:t>
            </a: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-модулей, которые обеспечивают применение команд-запросов типа “</a:t>
            </a:r>
            <a:r>
              <a:rPr lang="en-US" altLang="ru-RU" sz="2400">
                <a:solidFill>
                  <a:srgbClr val="800080"/>
                </a:solidFill>
              </a:rPr>
              <a:t>MODULE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COMPLIANCE</a:t>
            </a:r>
            <a:r>
              <a:rPr lang="ru-RU" altLang="ru-RU" sz="2400">
                <a:solidFill>
                  <a:srgbClr val="800080"/>
                </a:solidFill>
              </a:rPr>
              <a:t>” и “</a:t>
            </a:r>
            <a:r>
              <a:rPr lang="en-US" altLang="ru-RU" sz="2400">
                <a:solidFill>
                  <a:srgbClr val="800080"/>
                </a:solidFill>
              </a:rPr>
              <a:t>OBJECT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GROUP</a:t>
            </a:r>
            <a:r>
              <a:rPr lang="ru-RU" altLang="ru-RU" sz="2400">
                <a:solidFill>
                  <a:srgbClr val="800080"/>
                </a:solidFill>
              </a:rPr>
              <a:t>”;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операторы функциональности для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-агентов, которые обеспечивают применение команд-запросов типа “</a:t>
            </a:r>
            <a:r>
              <a:rPr lang="en-US" altLang="ru-RU" sz="2400">
                <a:solidFill>
                  <a:srgbClr val="800080"/>
                </a:solidFill>
              </a:rPr>
              <a:t>AGENT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CAPABILITIES</a:t>
            </a:r>
            <a:r>
              <a:rPr lang="ru-RU" altLang="ru-RU" sz="2400">
                <a:solidFill>
                  <a:srgbClr val="800080"/>
                </a:solidFill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6659" name="Text Box 3"/>
          <p:cNvSpPr txBox="1">
            <a:spLocks noChangeArrowheads="1"/>
          </p:cNvSpPr>
          <p:nvPr/>
        </p:nvSpPr>
        <p:spPr bwMode="auto">
          <a:xfrm>
            <a:off x="0" y="1365250"/>
            <a:ext cx="914400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000">
                <a:solidFill>
                  <a:srgbClr val="800080"/>
                </a:solidFill>
              </a:rPr>
              <a:t>Такая схема классификации не подразумевает жесткой систематики. Например, “стандартный” информационный модуль будет, как правило, включать описание объектов управления и оператор согласования. Таким же образом, информационные модули, разработанные частными компаниями (фирмами), могут включать описание объектов управления и оператор согласования. Естественно, что “стандартный” информационный модуль может не включать операторы функциональности.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8707" name="Text Box 3"/>
          <p:cNvSpPr txBox="1">
            <a:spLocks noChangeArrowheads="1"/>
          </p:cNvSpPr>
          <p:nvPr/>
        </p:nvSpPr>
        <p:spPr bwMode="auto">
          <a:xfrm>
            <a:off x="0" y="1327150"/>
            <a:ext cx="914400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Конструктивные особенности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.1-кода позволяют включать в информационные </a:t>
            </a:r>
            <a:r>
              <a:rPr lang="en-US" altLang="ru-RU" sz="2800">
                <a:solidFill>
                  <a:srgbClr val="800080"/>
                </a:solidFill>
              </a:rPr>
              <a:t>SMIv</a:t>
            </a:r>
            <a:r>
              <a:rPr lang="ru-RU" altLang="ru-RU" sz="2800">
                <a:solidFill>
                  <a:srgbClr val="800080"/>
                </a:solidFill>
              </a:rPr>
              <a:t>2-модули следующие компоненты: оператор “</a:t>
            </a:r>
            <a:r>
              <a:rPr lang="en-US" altLang="ru-RU" sz="2800">
                <a:solidFill>
                  <a:srgbClr val="800080"/>
                </a:solidFill>
              </a:rPr>
              <a:t>IMPORTS</a:t>
            </a:r>
            <a:r>
              <a:rPr lang="ru-RU" altLang="ru-RU" sz="2800">
                <a:solidFill>
                  <a:srgbClr val="800080"/>
                </a:solidFill>
              </a:rPr>
              <a:t>” (запрос внешней информации), описания параметров для идентификаторов объектов “</a:t>
            </a:r>
            <a:r>
              <a:rPr lang="en-US" altLang="ru-RU" sz="2800">
                <a:solidFill>
                  <a:srgbClr val="800080"/>
                </a:solidFill>
              </a:rPr>
              <a:t>OBJECT IDENTIFIER</a:t>
            </a:r>
            <a:r>
              <a:rPr lang="ru-RU" altLang="ru-RU" sz="2800">
                <a:solidFill>
                  <a:srgbClr val="800080"/>
                </a:solidFill>
              </a:rPr>
              <a:t>”, описания типов для последовательностей данных “</a:t>
            </a:r>
            <a:r>
              <a:rPr lang="en-US" altLang="ru-RU" sz="2800">
                <a:solidFill>
                  <a:srgbClr val="800080"/>
                </a:solidFill>
              </a:rPr>
              <a:t>SEQUENCE</a:t>
            </a:r>
            <a:r>
              <a:rPr lang="ru-RU" altLang="ru-RU" sz="2800">
                <a:solidFill>
                  <a:srgbClr val="800080"/>
                </a:solidFill>
              </a:rPr>
              <a:t>” (с ограничениями), ограничения на использование в </a:t>
            </a:r>
            <a:r>
              <a:rPr lang="en-US" altLang="ru-RU" sz="2800">
                <a:solidFill>
                  <a:srgbClr val="800080"/>
                </a:solidFill>
              </a:rPr>
              <a:t>SMIv</a:t>
            </a:r>
            <a:r>
              <a:rPr lang="ru-RU" altLang="ru-RU" sz="2800">
                <a:solidFill>
                  <a:srgbClr val="800080"/>
                </a:solidFill>
              </a:rPr>
              <a:t>2-модулях некоторых типов данных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.1-кода, а также элементы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.1-запросов/команд, указанные в данном стандарте и других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аналогичных документах.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0755" name="Text Box 3"/>
          <p:cNvSpPr txBox="1">
            <a:spLocks noChangeArrowheads="1"/>
          </p:cNvSpPr>
          <p:nvPr/>
        </p:nvSpPr>
        <p:spPr bwMode="auto">
          <a:xfrm>
            <a:off x="0" y="1428750"/>
            <a:ext cx="914400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Любые дополнительные </a:t>
            </a:r>
            <a:r>
              <a:rPr lang="en-US" altLang="ru-RU" sz="3200">
                <a:solidFill>
                  <a:srgbClr val="800080"/>
                </a:solidFill>
              </a:rPr>
              <a:t>ASN</a:t>
            </a:r>
            <a:r>
              <a:rPr lang="ru-RU" altLang="ru-RU" sz="3200">
                <a:solidFill>
                  <a:srgbClr val="800080"/>
                </a:solidFill>
              </a:rPr>
              <a:t>.1-запросы/команды не должны описываться в информационных </a:t>
            </a:r>
            <a:r>
              <a:rPr lang="en-US" altLang="ru-RU" sz="3200">
                <a:solidFill>
                  <a:srgbClr val="800080"/>
                </a:solidFill>
              </a:rPr>
              <a:t>SMIv</a:t>
            </a:r>
            <a:r>
              <a:rPr lang="ru-RU" altLang="ru-RU" sz="3200">
                <a:solidFill>
                  <a:srgbClr val="800080"/>
                </a:solidFill>
              </a:rPr>
              <a:t>2-модулях. Кроме этого, в информационных </a:t>
            </a:r>
            <a:r>
              <a:rPr lang="en-US" altLang="ru-RU" sz="3200">
                <a:solidFill>
                  <a:srgbClr val="800080"/>
                </a:solidFill>
              </a:rPr>
              <a:t>SMIv</a:t>
            </a:r>
            <a:r>
              <a:rPr lang="ru-RU" altLang="ru-RU" sz="3200">
                <a:solidFill>
                  <a:srgbClr val="800080"/>
                </a:solidFill>
              </a:rPr>
              <a:t>2-модулях не должны указываться </a:t>
            </a:r>
            <a:r>
              <a:rPr lang="en-US" altLang="ru-RU" sz="3200">
                <a:solidFill>
                  <a:srgbClr val="800080"/>
                </a:solidFill>
              </a:rPr>
              <a:t>SMIv</a:t>
            </a:r>
            <a:r>
              <a:rPr lang="ru-RU" altLang="ru-RU" sz="3200">
                <a:solidFill>
                  <a:srgbClr val="800080"/>
                </a:solidFill>
              </a:rPr>
              <a:t>1-запросы/команды. Наименования всех стандартных информационных </a:t>
            </a:r>
            <a:r>
              <a:rPr lang="en-US" altLang="ru-RU" sz="3200">
                <a:solidFill>
                  <a:srgbClr val="800080"/>
                </a:solidFill>
              </a:rPr>
              <a:t>SMIv</a:t>
            </a:r>
            <a:r>
              <a:rPr lang="ru-RU" altLang="ru-RU" sz="3200">
                <a:solidFill>
                  <a:srgbClr val="800080"/>
                </a:solidFill>
              </a:rPr>
              <a:t>2-модулей должны быть уникальны (но различным версиям одинаковых информационных модулей целесообразно давать одно и то же имя).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80291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1666875" y="2981325"/>
            <a:ext cx="5786438" cy="24431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800">
                <a:solidFill>
                  <a:srgbClr val="800080"/>
                </a:solidFill>
              </a:rPr>
              <a:t>диспетчеризации (диспетчер);</a:t>
            </a:r>
          </a:p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800">
                <a:solidFill>
                  <a:srgbClr val="800080"/>
                </a:solidFill>
              </a:rPr>
              <a:t>обработки сообщений;</a:t>
            </a:r>
          </a:p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800">
                <a:solidFill>
                  <a:srgbClr val="800080"/>
                </a:solidFill>
              </a:rPr>
              <a:t>обеспечения безопасности;</a:t>
            </a:r>
          </a:p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800">
                <a:solidFill>
                  <a:srgbClr val="800080"/>
                </a:solidFill>
              </a:rPr>
              <a:t>контроля доступа. 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263525" y="1541463"/>
            <a:ext cx="8629650" cy="1066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Базовый программный </a:t>
            </a:r>
            <a:r>
              <a:rPr lang="en-GB" altLang="ru-RU" sz="3200">
                <a:solidFill>
                  <a:srgbClr val="800080"/>
                </a:solidFill>
              </a:rPr>
              <a:t>SNMP</a:t>
            </a:r>
            <a:r>
              <a:rPr lang="ru-RU" altLang="ru-RU" sz="3200">
                <a:solidFill>
                  <a:srgbClr val="800080"/>
                </a:solidFill>
              </a:rPr>
              <a:t>-модуль включает следующие подсистемы: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0" y="1703388"/>
            <a:ext cx="9144000" cy="466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000">
                <a:solidFill>
                  <a:srgbClr val="800080"/>
                </a:solidFill>
              </a:rPr>
              <a:t>Корпоративным разработчикам информационных модулей рекомендуется присваивать такие имена своим модулям, которые бы не “конфликтовали” со стандартными модулями или модулями других частных компаний (организаций). При формировании информационного модуля можно не использовать </a:t>
            </a:r>
            <a:r>
              <a:rPr lang="en-US" altLang="ru-RU" sz="3000">
                <a:solidFill>
                  <a:srgbClr val="800080"/>
                </a:solidFill>
              </a:rPr>
              <a:t>ASN</a:t>
            </a:r>
            <a:r>
              <a:rPr lang="ru-RU" altLang="ru-RU" sz="3000">
                <a:solidFill>
                  <a:srgbClr val="800080"/>
                </a:solidFill>
              </a:rPr>
              <a:t>.1-конструкцию, в которой идентификатор объекта “</a:t>
            </a:r>
            <a:r>
              <a:rPr lang="en-US" altLang="ru-RU" sz="3000">
                <a:solidFill>
                  <a:srgbClr val="800080"/>
                </a:solidFill>
              </a:rPr>
              <a:t>OBJECT IDENTIFIER</a:t>
            </a:r>
            <a:r>
              <a:rPr lang="ru-RU" altLang="ru-RU" sz="3000">
                <a:solidFill>
                  <a:srgbClr val="800080"/>
                </a:solidFill>
              </a:rPr>
              <a:t>” размещается между наименованием модуля и ключевым словом “</a:t>
            </a:r>
            <a:r>
              <a:rPr lang="en-US" altLang="ru-RU" sz="3000">
                <a:solidFill>
                  <a:srgbClr val="800080"/>
                </a:solidFill>
              </a:rPr>
              <a:t>DEFINITIONS</a:t>
            </a:r>
            <a:r>
              <a:rPr lang="ru-RU" altLang="ru-RU" sz="3000">
                <a:solidFill>
                  <a:srgbClr val="800080"/>
                </a:solidFill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07619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В </a:t>
            </a:r>
            <a:r>
              <a:rPr lang="en-US" altLang="ru-RU" sz="2600">
                <a:solidFill>
                  <a:srgbClr val="800080"/>
                </a:solidFill>
              </a:rPr>
              <a:t>SMIv</a:t>
            </a:r>
            <a:r>
              <a:rPr lang="ru-RU" altLang="ru-RU" sz="2600">
                <a:solidFill>
                  <a:srgbClr val="800080"/>
                </a:solidFill>
              </a:rPr>
              <a:t>2-стандарте имя </a:t>
            </a:r>
            <a:r>
              <a:rPr lang="en-US" altLang="ru-RU" sz="2600">
                <a:solidFill>
                  <a:srgbClr val="800080"/>
                </a:solidFill>
              </a:rPr>
              <a:t>ASN</a:t>
            </a:r>
            <a:r>
              <a:rPr lang="ru-RU" altLang="ru-RU" sz="2600">
                <a:solidFill>
                  <a:srgbClr val="800080"/>
                </a:solidFill>
              </a:rPr>
              <a:t>.1-модуля начинается с буквы в верхнем регистре и продолжается строкой, состоящей из букв, цифр или дефисов, за исключением случаев, когда строка не может заканчиваться дефисом, или когда в строке не могут использоваться два подряд идущих дефиса.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Все информационные модули начинаются точно с одного оператора обращения к процедуре в макроопределении “</a:t>
            </a:r>
            <a:r>
              <a:rPr lang="en-US" altLang="ru-RU" sz="2600">
                <a:solidFill>
                  <a:srgbClr val="800080"/>
                </a:solidFill>
              </a:rPr>
              <a:t>MODULE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IDENTITY</a:t>
            </a:r>
            <a:r>
              <a:rPr lang="ru-RU" altLang="ru-RU" sz="2600">
                <a:solidFill>
                  <a:srgbClr val="800080"/>
                </a:solidFill>
              </a:rPr>
              <a:t>”, который обеспечивает доступ к информации, а также к истории ревизий данных, позволяющие разделять версии данных в одном и том же информационном модуле. Такой оператор процедуры должен быть сразу обнаруживаемым после любого состояния запроса внешних данных (“</a:t>
            </a:r>
            <a:r>
              <a:rPr lang="en-US" altLang="ru-RU" sz="2600">
                <a:solidFill>
                  <a:srgbClr val="800080"/>
                </a:solidFill>
              </a:rPr>
              <a:t>IMPORT</a:t>
            </a:r>
            <a:r>
              <a:rPr lang="ru-RU" altLang="ru-RU" sz="2600">
                <a:solidFill>
                  <a:srgbClr val="800080"/>
                </a:solidFill>
              </a:rPr>
              <a:t>”).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09667" name="Text Box 3"/>
          <p:cNvSpPr txBox="1">
            <a:spLocks noChangeArrowheads="1"/>
          </p:cNvSpPr>
          <p:nvPr/>
        </p:nvSpPr>
        <p:spPr bwMode="auto">
          <a:xfrm>
            <a:off x="0" y="1203325"/>
            <a:ext cx="9144000" cy="5218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Оператор обращения к процедуре в макроопределении. </a:t>
            </a:r>
            <a:r>
              <a:rPr lang="ru-RU" altLang="ru-RU" sz="2800">
                <a:solidFill>
                  <a:srgbClr val="800080"/>
                </a:solidFill>
              </a:rPr>
              <a:t>В рамках информационного модуля каждый оператор обращения к процедуре в макроопределении (</a:t>
            </a:r>
            <a:r>
              <a:rPr lang="en-US" altLang="ru-RU" sz="2800">
                <a:solidFill>
                  <a:srgbClr val="800080"/>
                </a:solidFill>
              </a:rPr>
              <a:t>macro invocation</a:t>
            </a:r>
            <a:r>
              <a:rPr lang="ru-RU" altLang="ru-RU" sz="2800">
                <a:solidFill>
                  <a:srgbClr val="800080"/>
                </a:solidFill>
              </a:rPr>
              <a:t>) имеет следующий вид:</a:t>
            </a:r>
          </a:p>
          <a:p>
            <a:pPr algn="ctr"/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descriptor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&lt;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macro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&lt;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clauses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::= &lt;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ru-RU" altLang="ru-RU" sz="2800">
                <a:solidFill>
                  <a:srgbClr val="800080"/>
                </a:solidFill>
              </a:rPr>
              <a:t> ,</a:t>
            </a:r>
          </a:p>
          <a:p>
            <a:pPr algn="ctr"/>
            <a:r>
              <a:rPr lang="ru-RU" altLang="ru-RU" sz="2800">
                <a:solidFill>
                  <a:srgbClr val="800080"/>
                </a:solidFill>
              </a:rPr>
              <a:t>где “&lt;</a:t>
            </a:r>
            <a:r>
              <a:rPr lang="en-US" altLang="ru-RU" sz="2800">
                <a:solidFill>
                  <a:srgbClr val="800080"/>
                </a:solidFill>
              </a:rPr>
              <a:t>descriptor</a:t>
            </a:r>
            <a:r>
              <a:rPr lang="ru-RU" altLang="ru-RU" sz="2800">
                <a:solidFill>
                  <a:srgbClr val="800080"/>
                </a:solidFill>
              </a:rPr>
              <a:t>&gt;” (определитель) соответствует идентификатору в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.1-коде, “&lt;</a:t>
            </a:r>
            <a:r>
              <a:rPr lang="en-US" altLang="ru-RU" sz="2800">
                <a:solidFill>
                  <a:srgbClr val="800080"/>
                </a:solidFill>
              </a:rPr>
              <a:t>macro</a:t>
            </a:r>
            <a:r>
              <a:rPr lang="ru-RU" altLang="ru-RU" sz="2800">
                <a:solidFill>
                  <a:srgbClr val="800080"/>
                </a:solidFill>
              </a:rPr>
              <a:t>&gt;” именует макроопределение, к которому происходит обращение, а “&lt;</a:t>
            </a:r>
            <a:r>
              <a:rPr lang="en-US" altLang="ru-RU" sz="2800">
                <a:solidFill>
                  <a:srgbClr val="800080"/>
                </a:solidFill>
              </a:rPr>
              <a:t>clauses</a:t>
            </a:r>
            <a:r>
              <a:rPr lang="ru-RU" altLang="ru-RU" sz="2800">
                <a:solidFill>
                  <a:srgbClr val="800080"/>
                </a:solidFill>
              </a:rPr>
              <a:t>&gt;” (субоператоры) и “&lt;</a:t>
            </a:r>
            <a:r>
              <a:rPr lang="en-US" altLang="ru-RU" sz="2800">
                <a:solidFill>
                  <a:srgbClr val="800080"/>
                </a:solidFill>
              </a:rPr>
              <a:t>value</a:t>
            </a:r>
            <a:r>
              <a:rPr lang="ru-RU" altLang="ru-RU" sz="2800">
                <a:solidFill>
                  <a:srgbClr val="800080"/>
                </a:solidFill>
              </a:rPr>
              <a:t>&gt;” зависят от определения в макроопределении.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56435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Идентификатор в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.1-коде состоит из одного или большего числа букв или цифр, а первый символ идентификатора должен быть в нижнем регистре. 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Для всех определителей, используемых в информационных модулях, существует следующее правило: определитель должен быть уникальным и мнемоническим и не должен превышать размер из 64 символов. (</a:t>
            </a:r>
            <a:r>
              <a:rPr lang="ru-RU" altLang="ru-RU" sz="28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Однако использование определителей длиной более 32 символов не рекомендуется</a:t>
            </a:r>
            <a:r>
              <a:rPr lang="ru-RU" altLang="ru-RU" sz="2800">
                <a:solidFill>
                  <a:srgbClr val="800080"/>
                </a:solidFill>
              </a:rPr>
              <a:t>.)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Набор определителей, представленный во всех стандартных информационных модулях, должен быть уникальным.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13763" name="Text Box 3"/>
          <p:cNvSpPr txBox="1">
            <a:spLocks noChangeArrowheads="1"/>
          </p:cNvSpPr>
          <p:nvPr/>
        </p:nvSpPr>
        <p:spPr bwMode="auto">
          <a:xfrm>
            <a:off x="0" y="712788"/>
            <a:ext cx="9144000" cy="604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И в заключении, по стандартному соглашению, если определитель указывает на объект, в котором оператор синтаксиса “</a:t>
            </a:r>
            <a:r>
              <a:rPr lang="en-US" altLang="ru-RU" sz="2600">
                <a:solidFill>
                  <a:srgbClr val="800080"/>
                </a:solidFill>
              </a:rPr>
              <a:t>SYNTAX</a:t>
            </a:r>
            <a:r>
              <a:rPr lang="ru-RU" altLang="ru-RU" sz="2600">
                <a:solidFill>
                  <a:srgbClr val="800080"/>
                </a:solidFill>
              </a:rPr>
              <a:t>”, в свою очередь, указывает на один из счетчиков “</a:t>
            </a:r>
            <a:r>
              <a:rPr lang="en-US" altLang="ru-RU" sz="2600">
                <a:solidFill>
                  <a:srgbClr val="800080"/>
                </a:solidFill>
              </a:rPr>
              <a:t>Counter</a:t>
            </a:r>
            <a:r>
              <a:rPr lang="ru-RU" altLang="ru-RU" sz="2600">
                <a:solidFill>
                  <a:srgbClr val="800080"/>
                </a:solidFill>
              </a:rPr>
              <a:t>32” или “</a:t>
            </a:r>
            <a:r>
              <a:rPr lang="en-US" altLang="ru-RU" sz="2600">
                <a:solidFill>
                  <a:srgbClr val="800080"/>
                </a:solidFill>
              </a:rPr>
              <a:t>Counter</a:t>
            </a:r>
            <a:r>
              <a:rPr lang="ru-RU" altLang="ru-RU" sz="2600">
                <a:solidFill>
                  <a:srgbClr val="800080"/>
                </a:solidFill>
              </a:rPr>
              <a:t>64”, то определитель такого объекта должен указывать максимальное количество.</a:t>
            </a:r>
            <a:endParaRPr lang="ru-RU" altLang="ru-RU" sz="2600" i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600" i="1">
                <a:solidFill>
                  <a:srgbClr val="800080"/>
                </a:solidFill>
              </a:rPr>
              <a:t>Текстовые величины и последовательности</a:t>
            </a:r>
            <a:r>
              <a:rPr lang="ru-RU" altLang="ru-RU" sz="2600">
                <a:solidFill>
                  <a:srgbClr val="800080"/>
                </a:solidFill>
              </a:rPr>
              <a:t>. Некоторые субоператоры (</a:t>
            </a:r>
            <a:r>
              <a:rPr lang="en-US" altLang="ru-RU" sz="2600">
                <a:solidFill>
                  <a:srgbClr val="800080"/>
                </a:solidFill>
              </a:rPr>
              <a:t>clauses</a:t>
            </a:r>
            <a:r>
              <a:rPr lang="ru-RU" altLang="ru-RU" sz="2600">
                <a:solidFill>
                  <a:srgbClr val="800080"/>
                </a:solidFill>
              </a:rPr>
              <a:t>) в операторах обращения к процедуре в макроопределениях могут использовать последовательность символов в качестве текстовой величины (например, субоператор “</a:t>
            </a:r>
            <a:r>
              <a:rPr lang="en-US" altLang="ru-RU" sz="2600">
                <a:solidFill>
                  <a:srgbClr val="800080"/>
                </a:solidFill>
              </a:rPr>
              <a:t>DESCRIPTION</a:t>
            </a:r>
            <a:r>
              <a:rPr lang="ru-RU" altLang="ru-RU" sz="2600">
                <a:solidFill>
                  <a:srgbClr val="800080"/>
                </a:solidFill>
              </a:rPr>
              <a:t>”). Другие субоператоры представляют собой двоичные или шестнадцатеричные последовательности (в любом разряде, где допускается неотрицательное число).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15811" name="Text Box 3"/>
          <p:cNvSpPr txBox="1">
            <a:spLocks noChangeArrowheads="1"/>
          </p:cNvSpPr>
          <p:nvPr/>
        </p:nvSpPr>
        <p:spPr bwMode="auto">
          <a:xfrm>
            <a:off x="0" y="1403350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Последовательность символов начинается и завершается символом “двойная кавычка” (“ ”), и состоит из произвольного числа (возможно и нулевого): </a:t>
            </a:r>
          </a:p>
        </p:txBody>
      </p:sp>
      <p:sp>
        <p:nvSpPr>
          <p:cNvPr id="1015812" name="Text Box 4"/>
          <p:cNvSpPr txBox="1">
            <a:spLocks noChangeArrowheads="1"/>
          </p:cNvSpPr>
          <p:nvPr/>
        </p:nvSpPr>
        <p:spPr bwMode="auto">
          <a:xfrm>
            <a:off x="225425" y="3306763"/>
            <a:ext cx="8680450" cy="271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73138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95425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17713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400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97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54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11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68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любых 7-битовых экранных </a:t>
            </a:r>
            <a:r>
              <a:rPr lang="en-US" altLang="ru-RU" sz="2600">
                <a:solidFill>
                  <a:srgbClr val="800080"/>
                </a:solidFill>
              </a:rPr>
              <a:t>ASCII</a:t>
            </a:r>
            <a:r>
              <a:rPr lang="ru-RU" altLang="ru-RU" sz="2600">
                <a:solidFill>
                  <a:srgbClr val="800080"/>
                </a:solidFill>
              </a:rPr>
              <a:t>-символов, за исключением “двойной кавычки” (“ ”);</a:t>
            </a:r>
          </a:p>
          <a:p>
            <a:pPr>
              <a:spcBef>
                <a:spcPct val="2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символов табуляции;</a:t>
            </a:r>
          </a:p>
          <a:p>
            <a:pPr>
              <a:spcBef>
                <a:spcPct val="2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символов “пробел” (“</a:t>
            </a:r>
            <a:r>
              <a:rPr lang="en-US" altLang="ru-RU" sz="2600">
                <a:solidFill>
                  <a:srgbClr val="800080"/>
                </a:solidFill>
              </a:rPr>
              <a:t>space</a:t>
            </a:r>
            <a:r>
              <a:rPr lang="ru-RU" altLang="ru-RU" sz="26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2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символов “конец строки” (“</a:t>
            </a:r>
            <a:r>
              <a:rPr lang="en-US" altLang="ru-RU" sz="2600">
                <a:solidFill>
                  <a:srgbClr val="800080"/>
                </a:solidFill>
              </a:rPr>
              <a:t>line terminator</a:t>
            </a:r>
            <a:r>
              <a:rPr lang="ru-RU" altLang="ru-RU" sz="2600">
                <a:solidFill>
                  <a:srgbClr val="800080"/>
                </a:solidFill>
              </a:rPr>
              <a:t>”), “\</a:t>
            </a:r>
            <a:r>
              <a:rPr lang="en-US" altLang="ru-RU" sz="2600">
                <a:solidFill>
                  <a:srgbClr val="800080"/>
                </a:solidFill>
              </a:rPr>
              <a:t>n</a:t>
            </a:r>
            <a:r>
              <a:rPr lang="ru-RU" altLang="ru-RU" sz="2600">
                <a:solidFill>
                  <a:srgbClr val="800080"/>
                </a:solidFill>
              </a:rPr>
              <a:t>” или “\</a:t>
            </a:r>
            <a:r>
              <a:rPr lang="en-US" altLang="ru-RU" sz="2600">
                <a:solidFill>
                  <a:srgbClr val="800080"/>
                </a:solidFill>
              </a:rPr>
              <a:t>r</a:t>
            </a:r>
            <a:r>
              <a:rPr lang="ru-RU" altLang="ru-RU" sz="2600">
                <a:solidFill>
                  <a:srgbClr val="800080"/>
                </a:solidFill>
              </a:rPr>
              <a:t>\</a:t>
            </a:r>
            <a:r>
              <a:rPr lang="en-US" altLang="ru-RU" sz="2600">
                <a:solidFill>
                  <a:srgbClr val="800080"/>
                </a:solidFill>
              </a:rPr>
              <a:t>n</a:t>
            </a:r>
            <a:r>
              <a:rPr lang="ru-RU" altLang="ru-RU" sz="26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17859" name="Text Box 3"/>
          <p:cNvSpPr txBox="1">
            <a:spLocks noChangeArrowheads="1"/>
          </p:cNvSpPr>
          <p:nvPr/>
        </p:nvSpPr>
        <p:spPr bwMode="auto">
          <a:xfrm>
            <a:off x="0" y="1263650"/>
            <a:ext cx="9144000" cy="5124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Значение символьной последовательности интерпретируется в соответствии с </a:t>
            </a:r>
            <a:r>
              <a:rPr lang="en-US" altLang="ru-RU" sz="2800">
                <a:solidFill>
                  <a:srgbClr val="800080"/>
                </a:solidFill>
              </a:rPr>
              <a:t>ASCII</a:t>
            </a:r>
            <a:r>
              <a:rPr lang="ru-RU" altLang="ru-RU" sz="2800">
                <a:solidFill>
                  <a:srgbClr val="800080"/>
                </a:solidFill>
              </a:rPr>
              <a:t>-кодом.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Бинарная последовательность состоит из произвольного числа (возможно и нулевого) нулей и единиц, которая начинается с символа “одинарная кавычка” (“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ru-RU" altLang="ru-RU" sz="2800">
                <a:solidFill>
                  <a:srgbClr val="800080"/>
                </a:solidFill>
              </a:rPr>
              <a:t>”), а заканчивается парой символов 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ru-RU" sz="2800">
                <a:solidFill>
                  <a:srgbClr val="800080"/>
                </a:solidFill>
              </a:rPr>
              <a:t>B</a:t>
            </a:r>
            <a:r>
              <a:rPr lang="ru-RU" altLang="ru-RU" sz="2800">
                <a:solidFill>
                  <a:srgbClr val="800080"/>
                </a:solidFill>
              </a:rPr>
              <a:t>” или 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ru-RU" sz="2800">
                <a:solidFill>
                  <a:srgbClr val="800080"/>
                </a:solidFill>
              </a:rPr>
              <a:t>b</a:t>
            </a:r>
            <a:r>
              <a:rPr lang="ru-RU" altLang="ru-RU" sz="2800">
                <a:solidFill>
                  <a:srgbClr val="800080"/>
                </a:solidFill>
              </a:rPr>
              <a:t>”. Число двоичных символов — кратно восьми.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Шестнадцатеричная последовательность состоит из четного числа (возможно нулевого) шестнадцатеричных чисел, которая начинается с символа “одинарная кавычка” (“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ru-RU" altLang="ru-RU" sz="2800">
                <a:solidFill>
                  <a:srgbClr val="800080"/>
                </a:solidFill>
              </a:rPr>
              <a:t>”), а заканчивается парой символов 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ru-RU" sz="2800">
                <a:solidFill>
                  <a:srgbClr val="800080"/>
                </a:solidFill>
              </a:rPr>
              <a:t>H</a:t>
            </a:r>
            <a:r>
              <a:rPr lang="ru-RU" altLang="ru-RU" sz="2800">
                <a:solidFill>
                  <a:srgbClr val="800080"/>
                </a:solidFill>
              </a:rPr>
              <a:t>” или “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ru-RU" sz="2800">
                <a:solidFill>
                  <a:srgbClr val="800080"/>
                </a:solidFill>
              </a:rPr>
              <a:t>h</a:t>
            </a:r>
            <a:r>
              <a:rPr lang="ru-RU" altLang="ru-RU" sz="28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19907" name="Text Box 3"/>
          <p:cNvSpPr txBox="1">
            <a:spLocks noChangeArrowheads="1"/>
          </p:cNvSpPr>
          <p:nvPr/>
        </p:nvSpPr>
        <p:spPr bwMode="auto">
          <a:xfrm>
            <a:off x="0" y="1412875"/>
            <a:ext cx="914400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Цифры представлены с помощью символов, которые могут быть в верхнем или нижнем регистре.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(</a:t>
            </a:r>
            <a:r>
              <a:rPr lang="ru-RU" altLang="ru-RU" sz="28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Комментарии в 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ASN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.1-коде не могут размещаться внутри любых этих типов последовательностей</a:t>
            </a:r>
            <a:r>
              <a:rPr lang="ru-RU" altLang="ru-RU" sz="2800">
                <a:solidFill>
                  <a:srgbClr val="800080"/>
                </a:solidFill>
              </a:rPr>
              <a:t>.)</a:t>
            </a:r>
            <a:endParaRPr lang="ru-RU" altLang="ru-RU" sz="28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Импортирование (“</a:t>
            </a:r>
            <a:r>
              <a:rPr lang="en-US" altLang="ru-RU" sz="2800" b="1">
                <a:solidFill>
                  <a:srgbClr val="800080"/>
                </a:solidFill>
              </a:rPr>
              <a:t>IMPORTing</a:t>
            </a:r>
            <a:r>
              <a:rPr lang="ru-RU" altLang="ru-RU" sz="2800" b="1">
                <a:solidFill>
                  <a:srgbClr val="800080"/>
                </a:solidFill>
              </a:rPr>
              <a:t>”) символов. </a:t>
            </a:r>
            <a:r>
              <a:rPr lang="ru-RU" altLang="ru-RU" sz="2800">
                <a:solidFill>
                  <a:srgbClr val="800080"/>
                </a:solidFill>
              </a:rPr>
              <a:t>Для указания/ссылки на внешний объект должна использоваться процедура “</a:t>
            </a:r>
            <a:r>
              <a:rPr lang="en-US" altLang="ru-RU" sz="2800">
                <a:solidFill>
                  <a:srgbClr val="800080"/>
                </a:solidFill>
              </a:rPr>
              <a:t>IMPORTS</a:t>
            </a:r>
            <a:r>
              <a:rPr lang="ru-RU" altLang="ru-RU" sz="2800">
                <a:solidFill>
                  <a:srgbClr val="800080"/>
                </a:solidFill>
              </a:rPr>
              <a:t>”, в которой указывается определитель и требуемый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-модуль, содержащий этот определитель. В этом определителе содержится имя запрашиваемого модуля в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.1-коде.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1955" name="Text Box 3"/>
          <p:cNvSpPr txBox="1">
            <a:spLocks noChangeArrowheads="1"/>
          </p:cNvSpPr>
          <p:nvPr/>
        </p:nvSpPr>
        <p:spPr bwMode="auto">
          <a:xfrm>
            <a:off x="0" y="1111250"/>
            <a:ext cx="9144000" cy="55514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Необходимо отметить, что когда в информационных модулях, созданных частными организациями и компаниями (“</a:t>
            </a:r>
            <a:r>
              <a:rPr lang="en-US" altLang="ru-RU" sz="2800">
                <a:solidFill>
                  <a:srgbClr val="800080"/>
                </a:solidFill>
              </a:rPr>
              <a:t>enterprise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specific</a:t>
            </a:r>
            <a:r>
              <a:rPr lang="ru-RU" altLang="ru-RU" sz="2800">
                <a:solidFill>
                  <a:srgbClr val="800080"/>
                </a:solidFill>
              </a:rPr>
              <a:t>”), имеется ссылки на специфические символы (например, в определителе), то тогда имеется вероятность коллизий. По существу, если запрашиваются различные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-объекты с одинаковыми определителями, то тогда такая неоднозначность разрешается путем установки префикса (приставки) и символа “точка” (“.”) к имени информационного модуля, то есть: “</a:t>
            </a:r>
            <a:r>
              <a:rPr lang="en-US" altLang="ru-RU" sz="2800">
                <a:solidFill>
                  <a:srgbClr val="800080"/>
                </a:solidFill>
              </a:rPr>
              <a:t>module</a:t>
            </a:r>
            <a:r>
              <a:rPr lang="ru-RU" altLang="ru-RU" sz="2800">
                <a:solidFill>
                  <a:srgbClr val="800080"/>
                </a:solidFill>
              </a:rPr>
              <a:t>.</a:t>
            </a:r>
            <a:r>
              <a:rPr lang="en-US" altLang="ru-RU" sz="2800">
                <a:solidFill>
                  <a:srgbClr val="800080"/>
                </a:solidFill>
              </a:rPr>
              <a:t>descriptor</a:t>
            </a:r>
            <a:r>
              <a:rPr lang="ru-RU" altLang="ru-RU" sz="2800">
                <a:solidFill>
                  <a:srgbClr val="800080"/>
                </a:solidFill>
              </a:rPr>
              <a:t>”.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(</a:t>
            </a:r>
            <a:r>
              <a:rPr lang="ru-RU" altLang="ru-RU" sz="28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Все определители в рамках одного любого информационного модуля должны быть уникальными</a:t>
            </a:r>
            <a:r>
              <a:rPr lang="ru-RU" altLang="ru-RU" sz="2800">
                <a:solidFill>
                  <a:srgbClr val="800080"/>
                </a:solidFill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4003" name="Text Box 3"/>
          <p:cNvSpPr txBox="1">
            <a:spLocks noChangeArrowheads="1"/>
          </p:cNvSpPr>
          <p:nvPr/>
        </p:nvSpPr>
        <p:spPr bwMode="auto">
          <a:xfrm>
            <a:off x="0" y="1057275"/>
            <a:ext cx="9144000" cy="555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Естественно, что такая рекомендация может быть использована при ссылке и на те </a:t>
            </a:r>
            <a:r>
              <a:rPr lang="en-US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-объекты, даже когда не существует нештатных ситуаций при импортировании символов.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Если любой из типов поименованных объектов и макроопределений в </a:t>
            </a:r>
            <a:r>
              <a:rPr lang="en-US" altLang="ru-RU" sz="2600">
                <a:solidFill>
                  <a:srgbClr val="800080"/>
                </a:solidFill>
              </a:rPr>
              <a:t>ASN</a:t>
            </a:r>
            <a:r>
              <a:rPr lang="ru-RU" altLang="ru-RU" sz="2600">
                <a:solidFill>
                  <a:srgbClr val="800080"/>
                </a:solidFill>
              </a:rPr>
              <a:t>.1-коде, представленных в данном стандарте, и в частности: “</a:t>
            </a:r>
            <a:r>
              <a:rPr lang="en-US" altLang="ru-RU" sz="2600">
                <a:solidFill>
                  <a:srgbClr val="800080"/>
                </a:solidFill>
              </a:rPr>
              <a:t>Counter</a:t>
            </a:r>
            <a:r>
              <a:rPr lang="ru-RU" altLang="ru-RU" sz="2600">
                <a:solidFill>
                  <a:srgbClr val="800080"/>
                </a:solidFill>
              </a:rPr>
              <a:t>32”, “</a:t>
            </a:r>
            <a:r>
              <a:rPr lang="en-US" altLang="ru-RU" sz="2600">
                <a:solidFill>
                  <a:srgbClr val="800080"/>
                </a:solidFill>
              </a:rPr>
              <a:t>Counter</a:t>
            </a:r>
            <a:r>
              <a:rPr lang="ru-RU" altLang="ru-RU" sz="2600">
                <a:solidFill>
                  <a:srgbClr val="800080"/>
                </a:solidFill>
              </a:rPr>
              <a:t>64”, “</a:t>
            </a:r>
            <a:r>
              <a:rPr lang="en-US" altLang="ru-RU" sz="2600">
                <a:solidFill>
                  <a:srgbClr val="800080"/>
                </a:solidFill>
              </a:rPr>
              <a:t>Gauge</a:t>
            </a:r>
            <a:r>
              <a:rPr lang="ru-RU" altLang="ru-RU" sz="2600">
                <a:solidFill>
                  <a:srgbClr val="800080"/>
                </a:solidFill>
              </a:rPr>
              <a:t>32”, “</a:t>
            </a:r>
            <a:r>
              <a:rPr lang="en-US" altLang="ru-RU" sz="2600">
                <a:solidFill>
                  <a:srgbClr val="800080"/>
                </a:solidFill>
              </a:rPr>
              <a:t>Integer</a:t>
            </a:r>
            <a:r>
              <a:rPr lang="ru-RU" altLang="ru-RU" sz="2600">
                <a:solidFill>
                  <a:srgbClr val="800080"/>
                </a:solidFill>
              </a:rPr>
              <a:t>32”, “</a:t>
            </a:r>
            <a:r>
              <a:rPr lang="en-US" altLang="ru-RU" sz="2600">
                <a:solidFill>
                  <a:srgbClr val="800080"/>
                </a:solidFill>
              </a:rPr>
              <a:t>IpAddress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MODULE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IDENTITY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NOTIFICATION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TYPE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Opaque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OBJECT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TYPE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OBJECT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IDENTITY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TimeTicks</a:t>
            </a:r>
            <a:r>
              <a:rPr lang="ru-RU" altLang="ru-RU" sz="2600">
                <a:solidFill>
                  <a:srgbClr val="800080"/>
                </a:solidFill>
              </a:rPr>
              <a:t>” и “</a:t>
            </a:r>
            <a:r>
              <a:rPr lang="en-US" altLang="ru-RU" sz="2600">
                <a:solidFill>
                  <a:srgbClr val="800080"/>
                </a:solidFill>
              </a:rPr>
              <a:t>Unsigned</a:t>
            </a:r>
            <a:r>
              <a:rPr lang="ru-RU" altLang="ru-RU" sz="2600">
                <a:solidFill>
                  <a:srgbClr val="800080"/>
                </a:solidFill>
              </a:rPr>
              <a:t>32”, а также любые другие, представленные в стандартах  </a:t>
            </a:r>
            <a:r>
              <a:rPr lang="en-US" altLang="ru-RU" sz="2600">
                <a:solidFill>
                  <a:srgbClr val="800080"/>
                </a:solidFill>
              </a:rPr>
              <a:t>RFC</a:t>
            </a:r>
            <a:r>
              <a:rPr lang="ru-RU" altLang="ru-RU" sz="2600">
                <a:solidFill>
                  <a:srgbClr val="800080"/>
                </a:solidFill>
              </a:rPr>
              <a:t>-2580 и </a:t>
            </a:r>
            <a:r>
              <a:rPr lang="en-US" altLang="ru-RU" sz="2600">
                <a:solidFill>
                  <a:srgbClr val="800080"/>
                </a:solidFill>
              </a:rPr>
              <a:t>RFC</a:t>
            </a:r>
            <a:r>
              <a:rPr lang="ru-RU" altLang="ru-RU" sz="2600">
                <a:solidFill>
                  <a:srgbClr val="800080"/>
                </a:solidFill>
              </a:rPr>
              <a:t>-2579, используются в информационных модулях, то тогда они должны импортироваться с использованием процедуры “</a:t>
            </a:r>
            <a:r>
              <a:rPr lang="en-US" altLang="ru-RU" sz="2600">
                <a:solidFill>
                  <a:srgbClr val="800080"/>
                </a:solidFill>
              </a:rPr>
              <a:t>IMPORTS</a:t>
            </a:r>
            <a:r>
              <a:rPr lang="ru-RU" altLang="ru-RU" sz="26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82339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82340" name="Text Box 4"/>
          <p:cNvSpPr txBox="1">
            <a:spLocks noChangeArrowheads="1"/>
          </p:cNvSpPr>
          <p:nvPr/>
        </p:nvSpPr>
        <p:spPr bwMode="auto">
          <a:xfrm>
            <a:off x="238125" y="1003300"/>
            <a:ext cx="86296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Идентификатор базового программного </a:t>
            </a:r>
            <a:r>
              <a:rPr lang="en-GB" altLang="ru-RU" sz="2800" b="1">
                <a:solidFill>
                  <a:srgbClr val="800080"/>
                </a:solidFill>
              </a:rPr>
              <a:t>SNMP</a:t>
            </a:r>
            <a:r>
              <a:rPr lang="ru-RU" altLang="ru-RU" sz="2800" b="1">
                <a:solidFill>
                  <a:srgbClr val="800080"/>
                </a:solidFill>
              </a:rPr>
              <a:t>-модуля. </a:t>
            </a:r>
            <a:r>
              <a:rPr lang="ru-RU" altLang="ru-RU" sz="2800">
                <a:solidFill>
                  <a:srgbClr val="800080"/>
                </a:solidFill>
              </a:rPr>
              <a:t>В рамках административного сетевого сегмента, идентификатор базового программного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-модуля (“</a:t>
            </a:r>
            <a:r>
              <a:rPr lang="en-US" altLang="ru-RU" sz="2800">
                <a:solidFill>
                  <a:srgbClr val="800080"/>
                </a:solidFill>
              </a:rPr>
              <a:t>snmpEngineID</a:t>
            </a:r>
            <a:r>
              <a:rPr lang="ru-RU" altLang="ru-RU" sz="2800">
                <a:solidFill>
                  <a:srgbClr val="800080"/>
                </a:solidFill>
              </a:rPr>
              <a:t>”) является уникальным и однозначным идентификатором этого модуля. Так как существует взаимно однозначное соответствие (связь) между базовыми программными SNMP-модулями и базовыми программными SNMP-блоками, это позволяет уникально и однозначно идентифицировать базовый программный SNMP-блок в рамках административного сетевого сегмента.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6051" name="Text Box 3"/>
          <p:cNvSpPr txBox="1">
            <a:spLocks noChangeArrowheads="1"/>
          </p:cNvSpPr>
          <p:nvPr/>
        </p:nvSpPr>
        <p:spPr bwMode="auto">
          <a:xfrm>
            <a:off x="0" y="1479550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Однако следующие типы данных не должны запрашиваться с помощью процедуры “</a:t>
            </a:r>
            <a:r>
              <a:rPr lang="en-US" altLang="ru-RU" sz="2800">
                <a:solidFill>
                  <a:srgbClr val="800080"/>
                </a:solidFill>
              </a:rPr>
              <a:t>IMPORTS</a:t>
            </a:r>
            <a:r>
              <a:rPr lang="ru-RU" altLang="ru-RU" sz="2800">
                <a:solidFill>
                  <a:srgbClr val="800080"/>
                </a:solidFill>
              </a:rPr>
              <a:t>”:</a:t>
            </a:r>
          </a:p>
        </p:txBody>
      </p:sp>
      <p:sp>
        <p:nvSpPr>
          <p:cNvPr id="1026052" name="Text Box 4"/>
          <p:cNvSpPr txBox="1">
            <a:spLocks noChangeArrowheads="1"/>
          </p:cNvSpPr>
          <p:nvPr/>
        </p:nvSpPr>
        <p:spPr bwMode="auto">
          <a:xfrm>
            <a:off x="212725" y="2492375"/>
            <a:ext cx="89312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поименованные</a:t>
            </a:r>
            <a:r>
              <a:rPr lang="en-US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>
                <a:solidFill>
                  <a:srgbClr val="800080"/>
                </a:solidFill>
              </a:rPr>
              <a:t>типы</a:t>
            </a:r>
            <a:r>
              <a:rPr lang="en-US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>
                <a:solidFill>
                  <a:srgbClr val="800080"/>
                </a:solidFill>
              </a:rPr>
              <a:t>данных</a:t>
            </a:r>
            <a:r>
              <a:rPr lang="en-US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>
                <a:solidFill>
                  <a:srgbClr val="800080"/>
                </a:solidFill>
              </a:rPr>
              <a:t>в</a:t>
            </a:r>
            <a:r>
              <a:rPr lang="en-US" altLang="ru-RU" sz="2400">
                <a:solidFill>
                  <a:srgbClr val="800080"/>
                </a:solidFill>
              </a:rPr>
              <a:t> ASN.1-</a:t>
            </a:r>
            <a:r>
              <a:rPr lang="ru-RU" altLang="ru-RU" sz="2400">
                <a:solidFill>
                  <a:srgbClr val="800080"/>
                </a:solidFill>
              </a:rPr>
              <a:t>коде</a:t>
            </a:r>
            <a:r>
              <a:rPr lang="en-US" altLang="ru-RU" sz="2400">
                <a:solidFill>
                  <a:srgbClr val="800080"/>
                </a:solidFill>
              </a:rPr>
              <a:t>, </a:t>
            </a:r>
            <a:r>
              <a:rPr lang="ru-RU" altLang="ru-RU" sz="2400">
                <a:solidFill>
                  <a:srgbClr val="800080"/>
                </a:solidFill>
              </a:rPr>
              <a:t>в</a:t>
            </a:r>
            <a:r>
              <a:rPr lang="en-US" altLang="ru-RU" sz="2400">
                <a:solidFill>
                  <a:srgbClr val="800080"/>
                </a:solidFill>
              </a:rPr>
              <a:t> </a:t>
            </a:r>
            <a:r>
              <a:rPr lang="ru-RU" altLang="ru-RU" sz="2400">
                <a:solidFill>
                  <a:srgbClr val="800080"/>
                </a:solidFill>
              </a:rPr>
              <a:t>частности</a:t>
            </a:r>
            <a:r>
              <a:rPr lang="en-US" altLang="ru-RU" sz="2400">
                <a:solidFill>
                  <a:srgbClr val="800080"/>
                </a:solidFill>
              </a:rPr>
              <a:t>: “INTEGER”, “OCTET STRING”, “OBJECT IDENTIFIER”, “SEQUENCE” </a:t>
            </a:r>
            <a:r>
              <a:rPr lang="ru-RU" altLang="ru-RU" sz="2400">
                <a:solidFill>
                  <a:srgbClr val="800080"/>
                </a:solidFill>
              </a:rPr>
              <a:t>и</a:t>
            </a:r>
            <a:r>
              <a:rPr lang="en-US" altLang="ru-RU" sz="2400">
                <a:solidFill>
                  <a:srgbClr val="800080"/>
                </a:solidFill>
              </a:rPr>
              <a:t> “SEQUENCE OF”;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битовые конструкции (“</a:t>
            </a:r>
            <a:r>
              <a:rPr lang="en-US" altLang="ru-RU" sz="2400">
                <a:solidFill>
                  <a:srgbClr val="800080"/>
                </a:solidFill>
              </a:rPr>
              <a:t>BITS</a:t>
            </a:r>
            <a:r>
              <a:rPr lang="ru-RU" altLang="ru-RU" sz="2400">
                <a:solidFill>
                  <a:srgbClr val="800080"/>
                </a:solidFill>
              </a:rPr>
              <a:t>”).</a:t>
            </a:r>
          </a:p>
        </p:txBody>
      </p:sp>
      <p:sp>
        <p:nvSpPr>
          <p:cNvPr id="1026053" name="Text Box 5"/>
          <p:cNvSpPr txBox="1">
            <a:spLocks noChangeArrowheads="1"/>
          </p:cNvSpPr>
          <p:nvPr/>
        </p:nvSpPr>
        <p:spPr bwMode="auto">
          <a:xfrm>
            <a:off x="0" y="4057650"/>
            <a:ext cx="9144000" cy="2227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Комментарии в </a:t>
            </a:r>
            <a:r>
              <a:rPr lang="en-US" altLang="ru-RU" sz="2800" b="1">
                <a:solidFill>
                  <a:srgbClr val="800080"/>
                </a:solidFill>
              </a:rPr>
              <a:t>ASN</a:t>
            </a:r>
            <a:r>
              <a:rPr lang="ru-RU" altLang="ru-RU" sz="2800" b="1">
                <a:solidFill>
                  <a:srgbClr val="800080"/>
                </a:solidFill>
              </a:rPr>
              <a:t>.1-коде. </a:t>
            </a:r>
            <a:r>
              <a:rPr lang="ru-RU" altLang="ru-RU" sz="2800">
                <a:solidFill>
                  <a:srgbClr val="800080"/>
                </a:solidFill>
              </a:rPr>
              <a:t>Информационные модули могут содержать </a:t>
            </a:r>
            <a:r>
              <a:rPr lang="en-US" altLang="ru-RU" sz="2800">
                <a:solidFill>
                  <a:srgbClr val="800080"/>
                </a:solidFill>
              </a:rPr>
              <a:t>ASN</a:t>
            </a:r>
            <a:r>
              <a:rPr lang="ru-RU" altLang="ru-RU" sz="2800">
                <a:solidFill>
                  <a:srgbClr val="800080"/>
                </a:solidFill>
              </a:rPr>
              <a:t>.1-комментарии. Однако, рекомендуется, чтобы все независимые определения размещались в рамках соответствующих субоператоров “</a:t>
            </a:r>
            <a:r>
              <a:rPr lang="en-US" altLang="ru-RU" sz="2800">
                <a:solidFill>
                  <a:srgbClr val="800080"/>
                </a:solidFill>
              </a:rPr>
              <a:t>DESCRIPTION</a:t>
            </a:r>
            <a:r>
              <a:rPr lang="ru-RU" altLang="ru-RU" sz="2800">
                <a:solidFill>
                  <a:srgbClr val="800080"/>
                </a:solidFill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8099" name="Text Box 3"/>
          <p:cNvSpPr txBox="1">
            <a:spLocks noChangeArrowheads="1"/>
          </p:cNvSpPr>
          <p:nvPr/>
        </p:nvSpPr>
        <p:spPr bwMode="auto">
          <a:xfrm>
            <a:off x="0" y="927100"/>
            <a:ext cx="914400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Комментарии в </a:t>
            </a:r>
            <a:r>
              <a:rPr lang="en-US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.1-коде начинаются с пары смежных дефисов (“--”) и завершаются следующей парой смежных дефисов или знаком окончания строки, в зависимости использования первого символа. Комментарии завершающиеся парой смежных дефисов имеют смысл одиночного знака пробела.</a:t>
            </a:r>
          </a:p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Значения идентификаторов объектов. </a:t>
            </a:r>
            <a:r>
              <a:rPr lang="ru-RU" altLang="ru-RU" sz="2400">
                <a:solidFill>
                  <a:srgbClr val="800080"/>
                </a:solidFill>
              </a:rPr>
              <a:t>Значение идентификаторов объектов (“</a:t>
            </a:r>
            <a:r>
              <a:rPr lang="en-US" altLang="ru-RU" sz="2400">
                <a:solidFill>
                  <a:srgbClr val="800080"/>
                </a:solidFill>
              </a:rPr>
              <a:t>OBJECT IDENTIFIER</a:t>
            </a:r>
            <a:r>
              <a:rPr lang="ru-RU" altLang="ru-RU" sz="2400">
                <a:solidFill>
                  <a:srgbClr val="800080"/>
                </a:solidFill>
              </a:rPr>
              <a:t>”) представляет собой упорядоченная последовательность неотрицательных чисел. С точки зрения </a:t>
            </a:r>
            <a:r>
              <a:rPr lang="en-US" altLang="ru-RU" sz="2400">
                <a:solidFill>
                  <a:srgbClr val="800080"/>
                </a:solidFill>
              </a:rPr>
              <a:t>SMIv</a:t>
            </a:r>
            <a:r>
              <a:rPr lang="ru-RU" altLang="ru-RU" sz="2400">
                <a:solidFill>
                  <a:srgbClr val="800080"/>
                </a:solidFill>
              </a:rPr>
              <a:t>2-структуры каждое число в последовательности представляется как субидентификатор. Максимальное число субидентификаторов в значении идентификатора составляет “128”, а каждый субидентификатор может принимать максимальное значение, равное “232-1” (в десятичной форме “4294967295”).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0147" name="Text Box 3"/>
          <p:cNvSpPr txBox="1">
            <a:spLocks noChangeArrowheads="1"/>
          </p:cNvSpPr>
          <p:nvPr/>
        </p:nvSpPr>
        <p:spPr bwMode="auto">
          <a:xfrm>
            <a:off x="0" y="952500"/>
            <a:ext cx="9144000" cy="2528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Все значения идентификаторов объектов имеют, по крайней мере, два субидентификатора, в которых значение первого субидентификатора может принимать следующие “хорошо известные” названия:</a:t>
            </a:r>
          </a:p>
        </p:txBody>
      </p:sp>
      <p:graphicFrame>
        <p:nvGraphicFramePr>
          <p:cNvPr id="1030203" name="Group 59"/>
          <p:cNvGraphicFramePr>
            <a:graphicFrameLocks noGrp="1"/>
          </p:cNvGraphicFramePr>
          <p:nvPr/>
        </p:nvGraphicFramePr>
        <p:xfrm>
          <a:off x="1700213" y="3567113"/>
          <a:ext cx="5741987" cy="170815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651897420"/>
                    </a:ext>
                  </a:extLst>
                </a:gridCol>
                <a:gridCol w="3227387">
                  <a:extLst>
                    <a:ext uri="{9D8B030D-6E8A-4147-A177-3AD203B41FA5}">
                      <a16:colId xmlns:a16="http://schemas.microsoft.com/office/drawing/2014/main" val="2799760980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7458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ccitt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9318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iso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58048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joint-iso-ccitt </a:t>
                      </a: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76071"/>
                  </a:ext>
                </a:extLst>
              </a:tr>
            </a:tbl>
          </a:graphicData>
        </a:graphic>
      </p:graphicFrame>
      <p:sp>
        <p:nvSpPr>
          <p:cNvPr id="1030204" name="Text Box 60"/>
          <p:cNvSpPr txBox="1">
            <a:spLocks noChangeArrowheads="1"/>
          </p:cNvSpPr>
          <p:nvPr/>
        </p:nvSpPr>
        <p:spPr bwMode="auto">
          <a:xfrm>
            <a:off x="0" y="5397500"/>
            <a:ext cx="9144000" cy="128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altLang="ru-RU" sz="26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Данная </a:t>
            </a:r>
            <a:r>
              <a:rPr lang="en-US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SMIv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2-структура не распознает “новые хорошо известные имена”, например, </a:t>
            </a:r>
            <a:r>
              <a:rPr lang="en-US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ITU 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— новое название СС</a:t>
            </a:r>
            <a:r>
              <a:rPr lang="en-US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ITT</a:t>
            </a:r>
            <a:r>
              <a:rPr lang="ru-RU" altLang="ru-RU" sz="2600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2195" name="Text Box 3"/>
          <p:cNvSpPr txBox="1">
            <a:spLocks noChangeArrowheads="1"/>
          </p:cNvSpPr>
          <p:nvPr/>
        </p:nvSpPr>
        <p:spPr bwMode="auto">
          <a:xfrm>
            <a:off x="0" y="814388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Идентификаторы объектов используются в информационных модулях в двух случаях:</a:t>
            </a:r>
          </a:p>
        </p:txBody>
      </p:sp>
      <p:sp>
        <p:nvSpPr>
          <p:cNvPr id="1032196" name="Text Box 4"/>
          <p:cNvSpPr txBox="1">
            <a:spLocks noChangeArrowheads="1"/>
          </p:cNvSpPr>
          <p:nvPr/>
        </p:nvSpPr>
        <p:spPr bwMode="auto">
          <a:xfrm>
            <a:off x="225425" y="1887538"/>
            <a:ext cx="8655050" cy="4689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200" u="sng">
                <a:solidFill>
                  <a:srgbClr val="800080"/>
                </a:solidFill>
              </a:rPr>
              <a:t>регистрация</a:t>
            </a:r>
            <a:r>
              <a:rPr lang="ru-RU" altLang="ru-RU" sz="2200">
                <a:solidFill>
                  <a:srgbClr val="800080"/>
                </a:solidFill>
              </a:rPr>
              <a:t>. Определение соответствующего объекта регистрируется как соответствующее значение идентификатора объекта и связанный с ним соответствующий определитель. После такой регистрации любые семантические изменения значения идентификатора объекта не допускаются, а этот идентификатор объекта не может использовать при любой другой регистрации объектов. Вместе с этим, определитель также не может быть изменен или не может использоваться при любой другой регистрации объектов. При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регистрации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объектов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фиксируются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следующие</a:t>
            </a:r>
            <a:r>
              <a:rPr lang="en-US" altLang="ru-RU" sz="2200">
                <a:solidFill>
                  <a:srgbClr val="800080"/>
                </a:solidFill>
              </a:rPr>
              <a:t> </a:t>
            </a:r>
            <a:r>
              <a:rPr lang="ru-RU" altLang="ru-RU" sz="2200">
                <a:solidFill>
                  <a:srgbClr val="800080"/>
                </a:solidFill>
              </a:rPr>
              <a:t>макроопределения</a:t>
            </a:r>
            <a:r>
              <a:rPr lang="en-US" altLang="ru-RU" sz="2200">
                <a:solidFill>
                  <a:srgbClr val="800080"/>
                </a:solidFill>
              </a:rPr>
              <a:t>: “OBJECT-TYPE”, “MODULE-IDENTITY”, “NOTIFICATION-TYPE”, “OBJECT-GROUP”, “OBJECT-IDENTITY”, “NOTIFICATION-GROUP”, “MODULE-COMPLIANCE” </a:t>
            </a:r>
            <a:r>
              <a:rPr lang="ru-RU" altLang="ru-RU" sz="2200">
                <a:solidFill>
                  <a:srgbClr val="800080"/>
                </a:solidFill>
              </a:rPr>
              <a:t>и</a:t>
            </a:r>
            <a:r>
              <a:rPr lang="en-US" altLang="ru-RU" sz="2200">
                <a:solidFill>
                  <a:srgbClr val="800080"/>
                </a:solidFill>
              </a:rPr>
              <a:t> “AGENT-CAPABILITIES”;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4243" name="Text Box 3"/>
          <p:cNvSpPr txBox="1">
            <a:spLocks noChangeArrowheads="1"/>
          </p:cNvSpPr>
          <p:nvPr/>
        </p:nvSpPr>
        <p:spPr bwMode="auto">
          <a:xfrm>
            <a:off x="250825" y="1273175"/>
            <a:ext cx="8705850" cy="5124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800" u="sng">
                <a:solidFill>
                  <a:srgbClr val="800080"/>
                </a:solidFill>
              </a:rPr>
              <a:t>назначение</a:t>
            </a:r>
            <a:r>
              <a:rPr lang="ru-RU" altLang="ru-RU" sz="2800">
                <a:solidFill>
                  <a:srgbClr val="800080"/>
                </a:solidFill>
              </a:rPr>
              <a:t>. Определитель может назначаться для соответствующего значения идентификатора объекта. В случае такого применения, любые семантические изменения в рамках значения идентификатора объекта не допускаются, а определитель, назначенный для соответствующего значения идентификатора объекта, соответственно, не может быть присвоен другому объекту. Однако одному и тому же значению идентификатора объекта может быть присвоено несколько определителей.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0" y="1616075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Далее приведены указанные варианты назначения нескольких определителей:</a:t>
            </a:r>
          </a:p>
        </p:txBody>
      </p:sp>
      <p:sp>
        <p:nvSpPr>
          <p:cNvPr id="1036292" name="Text Box 4"/>
          <p:cNvSpPr txBox="1">
            <a:spLocks noChangeArrowheads="1"/>
          </p:cNvSpPr>
          <p:nvPr/>
        </p:nvSpPr>
        <p:spPr bwMode="auto">
          <a:xfrm>
            <a:off x="188913" y="2654300"/>
            <a:ext cx="8655050" cy="1247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9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mib		OBJECT IDENTIFIER ::= { mgmt 1 }	(RFC-1156)</a:t>
            </a:r>
          </a:p>
          <a:p>
            <a:pPr>
              <a:spcBef>
                <a:spcPct val="0"/>
              </a:spcBef>
            </a:pPr>
            <a:r>
              <a:rPr lang="en-US" altLang="ru-RU" sz="19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mib-2		OBJECT IDENTIFIER ::= { mgmt 1 }	(RFC-1213)</a:t>
            </a:r>
          </a:p>
          <a:p>
            <a:pPr>
              <a:spcBef>
                <a:spcPct val="0"/>
              </a:spcBef>
            </a:pPr>
            <a:r>
              <a:rPr lang="en-US" altLang="ru-RU" sz="19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fredRouter	OBJECT IDENTIFIER ::= { flintStones 1 1 }</a:t>
            </a:r>
          </a:p>
          <a:p>
            <a:pPr>
              <a:spcBef>
                <a:spcPct val="0"/>
              </a:spcBef>
            </a:pPr>
            <a:r>
              <a:rPr lang="en-US" altLang="ru-RU" sz="19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barneySwitch	OBJECT IDENTIFIER ::= { flintStones bedrock(2) 1 } .</a:t>
            </a:r>
            <a:r>
              <a:rPr lang="ru-RU" altLang="ru-RU" sz="19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36293" name="Text Box 5"/>
          <p:cNvSpPr txBox="1">
            <a:spLocks noChangeArrowheads="1"/>
          </p:cNvSpPr>
          <p:nvPr/>
        </p:nvSpPr>
        <p:spPr bwMode="auto">
          <a:xfrm>
            <a:off x="0" y="4346575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Все представленные выше примеры являются допустимыми, а вот следующий — нет:</a:t>
            </a:r>
          </a:p>
        </p:txBody>
      </p:sp>
      <p:sp>
        <p:nvSpPr>
          <p:cNvPr id="1036295" name="Text Box 7"/>
          <p:cNvSpPr txBox="1">
            <a:spLocks noChangeArrowheads="1"/>
          </p:cNvSpPr>
          <p:nvPr/>
        </p:nvSpPr>
        <p:spPr bwMode="auto">
          <a:xfrm>
            <a:off x="0" y="5360988"/>
            <a:ext cx="9144000" cy="39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0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dinoHost	OBJECT IDENTIFIER ::= { flintStones bedrock 2 } .</a:t>
            </a:r>
            <a:endParaRPr lang="ru-RU" altLang="ru-RU" sz="2000" b="1" i="1">
              <a:solidFill>
                <a:srgbClr val="80008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8339" name="Text Box 3"/>
          <p:cNvSpPr txBox="1">
            <a:spLocks noChangeArrowheads="1"/>
          </p:cNvSpPr>
          <p:nvPr/>
        </p:nvSpPr>
        <p:spPr bwMode="auto">
          <a:xfrm>
            <a:off x="0" y="1703388"/>
            <a:ext cx="9144000" cy="3990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Определитель, который используется одновременно при процедурах регистрации и назначения, одновременно связан с одним и тем же значением идентификатора объекта и имеет одну и ту же семантику.</a:t>
            </a:r>
          </a:p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Ниже приводятся ключевые слова (фразы), которые не должны использоваться как определители или названия модулей: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0387" name="Text Box 3"/>
          <p:cNvSpPr txBox="1">
            <a:spLocks noChangeArrowheads="1"/>
          </p:cNvSpPr>
          <p:nvPr/>
        </p:nvSpPr>
        <p:spPr bwMode="auto">
          <a:xfrm>
            <a:off x="188913" y="762000"/>
            <a:ext cx="8680450" cy="5864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ru-RU" sz="2100">
                <a:solidFill>
                  <a:srgbClr val="800080"/>
                </a:solidFill>
              </a:rPr>
              <a:t>ABSENT ACCESS AGENT-CAPABILITIES ANY APPLICATION AUGMENTS BEGIN BIT BITS BOOLEAN BY CHOICE COMPONENT COMPONENTS CONTACT-INFO CREATION-REQUIRES Counter32 Counter64 DEFAULT DEFINED DEFINITIONS DEFVAL DESCRIPTION DISPLAY-HINT END ENUMERATED ENTERPRISE EXPLICIT EXPORTS EXTERNAL FALSE FROM GROUP Gauge32 IDENTIFIER IMPLICIT IMPLIED IMPORTS INCLUDES INDEX INTEGER Integer32 IpAddress LAST-UPDATED MANDATORY-GROUPS MAX MAX-ACCESS MIN MIN-ACCESS MINUS-INFINITY MODULE MODULE-COMPLIANCE MODULE-IDENTITY NOTIFICATION-GROUP NOTIFICATION-TYPE NOTIFICATIONS NULL OBJECT OBJECT-GROUP OBJECT-IDENTITY OBJECT-TYPE OBJECTS OCTET OF OPTIONAL ORGANIZATION Opaque PLUS-INFINITY PRESENT PRIVATE PRODUCT-RELEASE REAL REFERENCE REVISION SEQUENCE SET SIZE STATUS STRING SUPPORTS SYNTAX TAGS TEXTUAL-CONVENTION TRAP-TYPE TRUE TimeTicks UNITS UNIVERSAL Unsigned32 VARIABLES VARIATION WITH WRITE-SYNTAX .</a:t>
            </a:r>
            <a:r>
              <a:rPr lang="ru-RU" altLang="ru-RU" sz="21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2435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.7. </a:t>
            </a:r>
            <a:r>
              <a:rPr lang="ru-RU" altLang="ru-RU" sz="2400" b="1">
                <a:solidFill>
                  <a:srgbClr val="CC0000"/>
                </a:solidFill>
              </a:rPr>
              <a:t>Иерархия</a:t>
            </a:r>
            <a:r>
              <a:rPr lang="en-US" altLang="ru-RU" sz="2400" b="1">
                <a:solidFill>
                  <a:srgbClr val="CC0000"/>
                </a:solidFill>
              </a:rPr>
              <a:t> </a:t>
            </a:r>
            <a:r>
              <a:rPr lang="ru-RU" altLang="ru-RU" sz="2400" b="1">
                <a:solidFill>
                  <a:srgbClr val="CC0000"/>
                </a:solidFill>
              </a:rPr>
              <a:t>имен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1042436" name="Text Box 4"/>
          <p:cNvSpPr txBox="1">
            <a:spLocks noChangeArrowheads="1"/>
          </p:cNvSpPr>
          <p:nvPr/>
        </p:nvSpPr>
        <p:spPr bwMode="auto">
          <a:xfrm>
            <a:off x="0" y="1654175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Корневой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узел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субдерева</a:t>
            </a:r>
            <a:r>
              <a:rPr lang="en-US" altLang="ru-RU" sz="2800">
                <a:solidFill>
                  <a:srgbClr val="800080"/>
                </a:solidFill>
              </a:rPr>
              <a:t> Internet-</a:t>
            </a:r>
            <a:r>
              <a:rPr lang="ru-RU" altLang="ru-RU" sz="2800">
                <a:solidFill>
                  <a:srgbClr val="800080"/>
                </a:solidFill>
              </a:rPr>
              <a:t>объектов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администрированием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которого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занимается</a:t>
            </a:r>
            <a:r>
              <a:rPr lang="en-US" altLang="ru-RU" sz="2800">
                <a:solidFill>
                  <a:srgbClr val="800080"/>
                </a:solidFill>
              </a:rPr>
              <a:t> IANA (Internet Assigned Numbers Authority) </a:t>
            </a:r>
            <a:r>
              <a:rPr lang="ru-RU" altLang="ru-RU" sz="2800">
                <a:solidFill>
                  <a:srgbClr val="800080"/>
                </a:solidFill>
              </a:rPr>
              <a:t>следующий</a:t>
            </a:r>
            <a:r>
              <a:rPr lang="en-US" altLang="ru-RU" sz="2800">
                <a:solidFill>
                  <a:srgbClr val="800080"/>
                </a:solidFill>
              </a:rPr>
              <a:t> (</a:t>
            </a:r>
            <a:r>
              <a:rPr lang="ru-RU" altLang="ru-RU" sz="2800">
                <a:solidFill>
                  <a:srgbClr val="800080"/>
                </a:solidFill>
              </a:rPr>
              <a:t>рис</a:t>
            </a:r>
            <a:r>
              <a:rPr lang="en-US" altLang="ru-RU" sz="2800">
                <a:solidFill>
                  <a:srgbClr val="800080"/>
                </a:solidFill>
              </a:rPr>
              <a:t>.17.15):</a:t>
            </a:r>
            <a:endParaRPr lang="ru-RU" altLang="ru-RU" sz="2800">
              <a:solidFill>
                <a:srgbClr val="800080"/>
              </a:solidFill>
            </a:endParaRPr>
          </a:p>
        </p:txBody>
      </p:sp>
      <p:sp>
        <p:nvSpPr>
          <p:cNvPr id="1042437" name="Text Box 5"/>
          <p:cNvSpPr txBox="1">
            <a:spLocks noChangeArrowheads="1"/>
          </p:cNvSpPr>
          <p:nvPr/>
        </p:nvSpPr>
        <p:spPr bwMode="auto">
          <a:xfrm>
            <a:off x="0" y="355600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Internet</a:t>
            </a:r>
            <a:r>
              <a:rPr lang="ru-RU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OBJECT IDENTIFIER </a:t>
            </a:r>
            <a:r>
              <a:rPr lang="ru-RU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::= { </a:t>
            </a: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iso</a:t>
            </a:r>
            <a:r>
              <a:rPr lang="ru-RU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3 6 1 } .</a:t>
            </a:r>
          </a:p>
        </p:txBody>
      </p:sp>
      <p:sp>
        <p:nvSpPr>
          <p:cNvPr id="1042438" name="Text Box 6"/>
          <p:cNvSpPr txBox="1">
            <a:spLocks noChangeArrowheads="1"/>
          </p:cNvSpPr>
          <p:nvPr/>
        </p:nvSpPr>
        <p:spPr bwMode="auto">
          <a:xfrm>
            <a:off x="0" y="4283075"/>
            <a:ext cx="9144000" cy="2227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То есть, </a:t>
            </a:r>
            <a:r>
              <a:rPr lang="en-US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-субдерево идентификаторов объектов начинается с префикса “1.3.6.1.”. Несколько нисходящих ветвей этого субдерева </a:t>
            </a:r>
            <a:r>
              <a:rPr lang="en-US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-объектов используются для сетевого управления: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4483" name="Text Box 3"/>
          <p:cNvSpPr txBox="1">
            <a:spLocks noChangeArrowheads="1"/>
          </p:cNvSpPr>
          <p:nvPr/>
        </p:nvSpPr>
        <p:spPr bwMode="auto">
          <a:xfrm>
            <a:off x="250825" y="1725613"/>
            <a:ext cx="88931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mgmt			OBJECT IDENTIFIER ::= { internet 2 }</a:t>
            </a:r>
          </a:p>
          <a:p>
            <a:pPr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experimental	OBJECT IDENTIFIER ::= { internet 3 }</a:t>
            </a:r>
          </a:p>
          <a:p>
            <a:pPr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private		OBJECT IDENTIFIER ::= { internet 4 }</a:t>
            </a:r>
          </a:p>
          <a:p>
            <a:pPr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enterprises		OBJECT IDENTIFIER ::= { private 1 }</a:t>
            </a:r>
            <a:r>
              <a:rPr lang="ru-RU" altLang="ru-RU" sz="2400" b="1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44484" name="Text Box 4"/>
          <p:cNvSpPr txBox="1">
            <a:spLocks noChangeArrowheads="1"/>
          </p:cNvSpPr>
          <p:nvPr/>
        </p:nvSpPr>
        <p:spPr bwMode="auto">
          <a:xfrm>
            <a:off x="0" y="3708400"/>
            <a:ext cx="9144000" cy="2528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Однако </a:t>
            </a:r>
            <a:r>
              <a:rPr lang="en-US" altLang="ru-RU" sz="3200">
                <a:solidFill>
                  <a:srgbClr val="800080"/>
                </a:solidFill>
              </a:rPr>
              <a:t>SMIv</a:t>
            </a:r>
            <a:r>
              <a:rPr lang="ru-RU" altLang="ru-RU" sz="3200">
                <a:solidFill>
                  <a:srgbClr val="800080"/>
                </a:solidFill>
              </a:rPr>
              <a:t>2-структура не запрещает описание объектов и в других частях дерева </a:t>
            </a:r>
            <a:r>
              <a:rPr lang="en-US" altLang="ru-RU" sz="3200">
                <a:solidFill>
                  <a:srgbClr val="800080"/>
                </a:solidFill>
              </a:rPr>
              <a:t>Internet</a:t>
            </a:r>
            <a:r>
              <a:rPr lang="ru-RU" altLang="ru-RU" sz="3200">
                <a:solidFill>
                  <a:srgbClr val="800080"/>
                </a:solidFill>
              </a:rPr>
              <a:t>-объектов.</a:t>
            </a:r>
          </a:p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Субдерево “</a:t>
            </a:r>
            <a:r>
              <a:rPr lang="en-US" altLang="ru-RU" sz="3200">
                <a:solidFill>
                  <a:srgbClr val="800080"/>
                </a:solidFill>
              </a:rPr>
              <a:t>mgmt</a:t>
            </a:r>
            <a:r>
              <a:rPr lang="ru-RU" altLang="ru-RU" sz="3200">
                <a:solidFill>
                  <a:srgbClr val="800080"/>
                </a:solidFill>
              </a:rPr>
              <a:t>(2)” используется для идентификации “стандартных” объектов.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84387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84388" name="Text Box 4"/>
          <p:cNvSpPr txBox="1">
            <a:spLocks noChangeArrowheads="1"/>
          </p:cNvSpPr>
          <p:nvPr/>
        </p:nvSpPr>
        <p:spPr bwMode="auto">
          <a:xfrm>
            <a:off x="0" y="950913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Диспетчер. </a:t>
            </a:r>
            <a:r>
              <a:rPr lang="ru-RU" altLang="ru-RU" sz="2800">
                <a:solidFill>
                  <a:srgbClr val="800080"/>
                </a:solidFill>
              </a:rPr>
              <a:t>В составе базового программного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-модуля размещается только один диспетчер. Это позволяет обеспечить одновременное обслуживание нескольких версий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-сообщений в рамках одного базового программного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-модуля. Такое обслуживание включает: </a:t>
            </a:r>
          </a:p>
        </p:txBody>
      </p:sp>
      <p:sp>
        <p:nvSpPr>
          <p:cNvPr id="784390" name="Text Box 6"/>
          <p:cNvSpPr txBox="1">
            <a:spLocks noChangeArrowheads="1"/>
          </p:cNvSpPr>
          <p:nvPr/>
        </p:nvSpPr>
        <p:spPr bwMode="auto">
          <a:xfrm>
            <a:off x="611188" y="4076700"/>
            <a:ext cx="7885112" cy="18780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передачу и приём </a:t>
            </a:r>
            <a:r>
              <a:rPr lang="en-GB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-сообщений в сети;</a:t>
            </a:r>
          </a:p>
          <a:p>
            <a:pPr>
              <a:spcBef>
                <a:spcPct val="50000"/>
              </a:spcBef>
              <a:buSzPct val="80000"/>
              <a:buFontTx/>
              <a:buAutoNum type="arabicPeriod"/>
            </a:pPr>
            <a:r>
              <a:rPr lang="ru-RU" altLang="ru-RU" sz="2600">
                <a:solidFill>
                  <a:srgbClr val="800080"/>
                </a:solidFill>
              </a:rPr>
              <a:t>определение версии </a:t>
            </a:r>
            <a:r>
              <a:rPr lang="en-GB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-сообщений и взаимодействие с соответствующей моделью обработки </a:t>
            </a:r>
            <a:r>
              <a:rPr lang="en-GB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-сообщений;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6531" name="Text Box 3"/>
          <p:cNvSpPr txBox="1">
            <a:spLocks noChangeArrowheads="1"/>
          </p:cNvSpPr>
          <p:nvPr/>
        </p:nvSpPr>
        <p:spPr bwMode="auto">
          <a:xfrm>
            <a:off x="0" y="1728788"/>
            <a:ext cx="914400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Субдерево “</a:t>
            </a:r>
            <a:r>
              <a:rPr lang="en-US" altLang="ru-RU" sz="3200">
                <a:solidFill>
                  <a:srgbClr val="800080"/>
                </a:solidFill>
              </a:rPr>
              <a:t>experimental</a:t>
            </a:r>
            <a:r>
              <a:rPr lang="ru-RU" altLang="ru-RU" sz="3200">
                <a:solidFill>
                  <a:srgbClr val="800080"/>
                </a:solidFill>
              </a:rPr>
              <a:t>(3)” используется</a:t>
            </a:r>
          </a:p>
          <a:p>
            <a:pPr algn="ctr">
              <a:spcBef>
                <a:spcPct val="0"/>
              </a:spcBef>
            </a:pPr>
            <a:r>
              <a:rPr lang="ru-RU" altLang="ru-RU" sz="3200">
                <a:solidFill>
                  <a:srgbClr val="800080"/>
                </a:solidFill>
              </a:rPr>
              <a:t>для идентификации </a:t>
            </a:r>
            <a:r>
              <a:rPr lang="en-US" altLang="ru-RU" sz="3200">
                <a:solidFill>
                  <a:srgbClr val="800080"/>
                </a:solidFill>
              </a:rPr>
              <a:t>Internet</a:t>
            </a:r>
            <a:r>
              <a:rPr lang="ru-RU" altLang="ru-RU" sz="3200">
                <a:solidFill>
                  <a:srgbClr val="800080"/>
                </a:solidFill>
              </a:rPr>
              <a:t>-объектов, разработанных рабочими </a:t>
            </a:r>
            <a:r>
              <a:rPr lang="en-US" altLang="ru-RU" sz="3200">
                <a:solidFill>
                  <a:srgbClr val="800080"/>
                </a:solidFill>
              </a:rPr>
              <a:t>IETF</a:t>
            </a:r>
            <a:r>
              <a:rPr lang="ru-RU" altLang="ru-RU" sz="3200">
                <a:solidFill>
                  <a:srgbClr val="800080"/>
                </a:solidFill>
              </a:rPr>
              <a:t>-группами по стандартизации. Если созданный рабочей </a:t>
            </a:r>
            <a:r>
              <a:rPr lang="en-US" altLang="ru-RU" sz="3200">
                <a:solidFill>
                  <a:srgbClr val="800080"/>
                </a:solidFill>
              </a:rPr>
              <a:t>IETF</a:t>
            </a:r>
            <a:r>
              <a:rPr lang="ru-RU" altLang="ru-RU" sz="3200">
                <a:solidFill>
                  <a:srgbClr val="800080"/>
                </a:solidFill>
              </a:rPr>
              <a:t>-группой информационный модуль переходит в “стандартный” информационный модуль, то тогда он преобразуется в категорию “стандарт” и перемещается в субдерево “</a:t>
            </a:r>
            <a:r>
              <a:rPr lang="en-US" altLang="ru-RU" sz="3200">
                <a:solidFill>
                  <a:srgbClr val="800080"/>
                </a:solidFill>
              </a:rPr>
              <a:t>mgmt</a:t>
            </a:r>
            <a:r>
              <a:rPr lang="ru-RU" altLang="ru-RU" sz="3200">
                <a:solidFill>
                  <a:srgbClr val="800080"/>
                </a:solidFill>
              </a:rPr>
              <a:t>(2)”.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8579" name="Text Box 3"/>
          <p:cNvSpPr txBox="1">
            <a:spLocks noChangeArrowheads="1"/>
          </p:cNvSpPr>
          <p:nvPr/>
        </p:nvSpPr>
        <p:spPr bwMode="auto">
          <a:xfrm>
            <a:off x="0" y="1779588"/>
            <a:ext cx="914400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Субдерево “</a:t>
            </a:r>
            <a:r>
              <a:rPr lang="en-US" altLang="ru-RU" sz="3200">
                <a:solidFill>
                  <a:srgbClr val="800080"/>
                </a:solidFill>
              </a:rPr>
              <a:t>private</a:t>
            </a:r>
            <a:r>
              <a:rPr lang="ru-RU" altLang="ru-RU" sz="3200">
                <a:solidFill>
                  <a:srgbClr val="800080"/>
                </a:solidFill>
              </a:rPr>
              <a:t>(4)” используется для идентификации </a:t>
            </a:r>
            <a:r>
              <a:rPr lang="en-US" altLang="ru-RU" sz="3200">
                <a:solidFill>
                  <a:srgbClr val="800080"/>
                </a:solidFill>
              </a:rPr>
              <a:t>Internet</a:t>
            </a:r>
            <a:r>
              <a:rPr lang="ru-RU" altLang="ru-RU" sz="3200">
                <a:solidFill>
                  <a:srgbClr val="800080"/>
                </a:solidFill>
              </a:rPr>
              <a:t>-объектов, представленных в одностороннем порядке. Субдерево “</a:t>
            </a:r>
            <a:r>
              <a:rPr lang="en-US" altLang="ru-RU" sz="3200">
                <a:solidFill>
                  <a:srgbClr val="800080"/>
                </a:solidFill>
              </a:rPr>
              <a:t>enterprises</a:t>
            </a:r>
            <a:r>
              <a:rPr lang="ru-RU" altLang="ru-RU" sz="3200">
                <a:solidFill>
                  <a:srgbClr val="800080"/>
                </a:solidFill>
              </a:rPr>
              <a:t>(1)” используется для частного/корпоративного сектора, и в отличие от других объектов используется в подсистемах </a:t>
            </a:r>
            <a:r>
              <a:rPr lang="en-US" altLang="ru-RU" sz="3200">
                <a:solidFill>
                  <a:srgbClr val="800080"/>
                </a:solidFill>
              </a:rPr>
              <a:t>Internet</a:t>
            </a:r>
            <a:r>
              <a:rPr lang="ru-RU" altLang="ru-RU" sz="3200">
                <a:solidFill>
                  <a:srgbClr val="800080"/>
                </a:solidFill>
              </a:rPr>
              <a:t>-провайдеров с целью регистрации различных версий их сетевых компонентов.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971550" y="1304925"/>
            <a:ext cx="7561263" cy="5003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Tx/>
              <a:buAutoNum type="arabicPeriod" startAt="3"/>
            </a:pPr>
            <a:r>
              <a:rPr lang="ru-RU" altLang="ru-RU" sz="2800">
                <a:solidFill>
                  <a:srgbClr val="800080"/>
                </a:solidFill>
              </a:rPr>
              <a:t>обеспечение абстрактного программного интерфейса с прикладными программными SNMP-модулями целью доставки </a:t>
            </a:r>
            <a:r>
              <a:rPr lang="en-US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-блока в прикладной процесс;</a:t>
            </a:r>
          </a:p>
          <a:p>
            <a:pPr>
              <a:spcBef>
                <a:spcPct val="50000"/>
              </a:spcBef>
              <a:buSzPct val="80000"/>
              <a:buFontTx/>
              <a:buAutoNum type="arabicPeriod" startAt="3"/>
            </a:pPr>
            <a:r>
              <a:rPr lang="ru-RU" altLang="ru-RU" sz="2800">
                <a:solidFill>
                  <a:srgbClr val="800080"/>
                </a:solidFill>
              </a:rPr>
              <a:t>обеспечение абстрактного программного интерфейса с прикладными программными SNMP-модулями, которым разрешено передавать </a:t>
            </a:r>
            <a:r>
              <a:rPr lang="en-US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-блоки на удаленные базовые программные SNMP-блоки.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05838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Подсистема обработки сообщений. </a:t>
            </a:r>
            <a:r>
              <a:rPr lang="ru-RU" altLang="ru-RU" sz="2800">
                <a:solidFill>
                  <a:srgbClr val="800080"/>
                </a:solidFill>
              </a:rPr>
              <a:t>Подсистема обработки сообщений отвечает за подготовку сообщений к их дальнейшей передаче и “изъятие” (разобрамление) данных из поступивших сообщений. Эта подсистема может включать несколько моделей обработки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-сообщений (рис.17.2).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Каждая модель обработки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-сообщений определяет формат соответствующей версии </a:t>
            </a:r>
            <a:r>
              <a:rPr lang="en-GB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-сообщений, а также координирует подготовку и разобрамление каждого такого сообщения в соответствии с его версией.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790538" name="Group 10"/>
          <p:cNvGrpSpPr>
            <a:grpSpLocks/>
          </p:cNvGrpSpPr>
          <p:nvPr/>
        </p:nvGrpSpPr>
        <p:grpSpPr bwMode="auto">
          <a:xfrm>
            <a:off x="244475" y="1766888"/>
            <a:ext cx="8648700" cy="2868612"/>
            <a:chOff x="154" y="1255"/>
            <a:chExt cx="5448" cy="1807"/>
          </a:xfrm>
        </p:grpSpPr>
        <p:sp>
          <p:nvSpPr>
            <p:cNvPr id="790531" name="Text Box 3"/>
            <p:cNvSpPr txBox="1">
              <a:spLocks noChangeArrowheads="1"/>
            </p:cNvSpPr>
            <p:nvPr/>
          </p:nvSpPr>
          <p:spPr bwMode="auto">
            <a:xfrm>
              <a:off x="1791" y="1434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 altLang="ru-RU"/>
            </a:p>
          </p:txBody>
        </p:sp>
        <p:sp>
          <p:nvSpPr>
            <p:cNvPr id="790533" name="Text Box 5"/>
            <p:cNvSpPr txBox="1">
              <a:spLocks noChangeArrowheads="1"/>
            </p:cNvSpPr>
            <p:nvPr/>
          </p:nvSpPr>
          <p:spPr bwMode="auto">
            <a:xfrm>
              <a:off x="154" y="1255"/>
              <a:ext cx="5448" cy="1807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sz="2000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обработки </a:t>
              </a:r>
              <a:r>
                <a:rPr lang="ru-RU" altLang="zh-CN" sz="2000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sz="2000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2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0534" name="Text Box 6"/>
            <p:cNvSpPr txBox="1">
              <a:spLocks noChangeArrowheads="1"/>
            </p:cNvSpPr>
            <p:nvPr/>
          </p:nvSpPr>
          <p:spPr bwMode="auto">
            <a:xfrm>
              <a:off x="273" y="1759"/>
              <a:ext cx="1142" cy="1181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 </a:t>
              </a:r>
              <a:r>
                <a:rPr lang="en-GB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SNMPv3</a:t>
              </a:r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-</a:t>
              </a:r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20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0535" name="Text Box 7"/>
            <p:cNvSpPr txBox="1">
              <a:spLocks noChangeArrowheads="1"/>
            </p:cNvSpPr>
            <p:nvPr/>
          </p:nvSpPr>
          <p:spPr bwMode="auto">
            <a:xfrm>
              <a:off x="1491" y="1759"/>
              <a:ext cx="1141" cy="1181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 </a:t>
              </a:r>
              <a:r>
                <a:rPr lang="en-GB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SNMPv1</a:t>
              </a:r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-сообщений</a:t>
              </a:r>
              <a:endParaRPr lang="ru-RU" altLang="ru-RU" sz="20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0536" name="Text Box 8"/>
            <p:cNvSpPr txBox="1">
              <a:spLocks noChangeArrowheads="1"/>
            </p:cNvSpPr>
            <p:nvPr/>
          </p:nvSpPr>
          <p:spPr bwMode="auto">
            <a:xfrm>
              <a:off x="2708" y="1759"/>
              <a:ext cx="1141" cy="1181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 </a:t>
              </a:r>
              <a:r>
                <a:rPr lang="en-GB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SNMPv2c</a:t>
              </a:r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-сообщений</a:t>
              </a:r>
              <a:endParaRPr lang="ru-RU" altLang="ru-RU" sz="20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0537" name="Text Box 9"/>
            <p:cNvSpPr txBox="1">
              <a:spLocks noChangeArrowheads="1"/>
            </p:cNvSpPr>
            <p:nvPr/>
          </p:nvSpPr>
          <p:spPr bwMode="auto">
            <a:xfrm>
              <a:off x="3927" y="1759"/>
              <a:ext cx="1556" cy="1181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Другие модели обработки </a:t>
              </a:r>
              <a:r>
                <a:rPr lang="en-GB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</a:t>
              </a:r>
              <a:r>
                <a:rPr lang="ru-RU" altLang="zh-CN"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-сообщений</a:t>
              </a:r>
              <a:endParaRPr lang="ru-RU" altLang="ru-RU" sz="20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90539" name="Text Box 11"/>
          <p:cNvSpPr txBox="1">
            <a:spLocks noChangeArrowheads="1"/>
          </p:cNvSpPr>
          <p:nvPr/>
        </p:nvSpPr>
        <p:spPr bwMode="auto">
          <a:xfrm>
            <a:off x="0" y="5564188"/>
            <a:ext cx="9144000" cy="4206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Рис.17.2. Подсистема обработки SNMP-сообщений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225425" y="1014413"/>
            <a:ext cx="8655050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000" b="1">
                <a:solidFill>
                  <a:srgbClr val="800080"/>
                </a:solidFill>
              </a:rPr>
              <a:t>Подсистема обеспечения безопасности. </a:t>
            </a:r>
            <a:r>
              <a:rPr lang="ru-RU" altLang="ru-RU" sz="3000">
                <a:solidFill>
                  <a:srgbClr val="800080"/>
                </a:solidFill>
              </a:rPr>
              <a:t>Подсистема безопасности предоставляет ряд услуг по обеспечению защиты информации, к которым относятся аутентификация и конфиденциальность SNMP-сообщений. Эта подсистема может включать несколько моделей обеспечения безопасности (рис.17.3). В SNMPv3-стандарте принята модель обеспечения информационной безопасности на основе выбора пользователем способа и средств защиты информации (</a:t>
            </a:r>
            <a:r>
              <a:rPr lang="en-US" altLang="ru-RU" sz="3000">
                <a:solidFill>
                  <a:srgbClr val="800080"/>
                </a:solidFill>
              </a:rPr>
              <a:t>User-based Security Model</a:t>
            </a:r>
            <a:r>
              <a:rPr lang="ru-RU" altLang="ru-RU" sz="3000">
                <a:solidFill>
                  <a:srgbClr val="800080"/>
                </a:solidFill>
              </a:rPr>
              <a:t> — USM).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794634" name="Group 10"/>
          <p:cNvGrpSpPr>
            <a:grpSpLocks/>
          </p:cNvGrpSpPr>
          <p:nvPr/>
        </p:nvGrpSpPr>
        <p:grpSpPr bwMode="auto">
          <a:xfrm>
            <a:off x="971550" y="1736725"/>
            <a:ext cx="7194550" cy="3584575"/>
            <a:chOff x="612" y="777"/>
            <a:chExt cx="4532" cy="2258"/>
          </a:xfrm>
        </p:grpSpPr>
        <p:sp>
          <p:nvSpPr>
            <p:cNvPr id="794629" name="Text Box 5"/>
            <p:cNvSpPr txBox="1">
              <a:spLocks noChangeArrowheads="1"/>
            </p:cNvSpPr>
            <p:nvPr/>
          </p:nvSpPr>
          <p:spPr bwMode="auto">
            <a:xfrm>
              <a:off x="612" y="777"/>
              <a:ext cx="4532" cy="225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обеспечения безопасности</a:t>
              </a:r>
              <a:endParaRPr lang="ru-RU" altLang="ru-RU" sz="2400">
                <a:solidFill>
                  <a:srgbClr val="CC0000"/>
                </a:solidFill>
              </a:endParaRPr>
            </a:p>
          </p:txBody>
        </p:sp>
        <p:sp>
          <p:nvSpPr>
            <p:cNvPr id="794630" name="Text Box 6"/>
            <p:cNvSpPr txBox="1">
              <a:spLocks noChangeArrowheads="1"/>
            </p:cNvSpPr>
            <p:nvPr/>
          </p:nvSpPr>
          <p:spPr bwMode="auto">
            <a:xfrm>
              <a:off x="745" y="1457"/>
              <a:ext cx="1477" cy="1474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USM</a:t>
              </a:r>
              <a:r>
                <a:rPr lang="ru-RU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-</a:t>
              </a:r>
              <a:r>
                <a:rPr lang="ru-RU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обеспечения безопасности</a:t>
              </a:r>
              <a:endParaRPr lang="ru-RU" altLang="ru-RU" sz="2000" b="1">
                <a:solidFill>
                  <a:schemeClr val="hlink"/>
                </a:solidFill>
              </a:endParaRPr>
            </a:p>
          </p:txBody>
        </p:sp>
        <p:sp>
          <p:nvSpPr>
            <p:cNvPr id="794631" name="Text Box 7"/>
            <p:cNvSpPr txBox="1">
              <a:spLocks noChangeArrowheads="1"/>
            </p:cNvSpPr>
            <p:nvPr/>
          </p:nvSpPr>
          <p:spPr bwMode="auto">
            <a:xfrm>
              <a:off x="3685" y="1457"/>
              <a:ext cx="1330" cy="1474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обеспечения безопасности</a:t>
              </a:r>
              <a:endParaRPr lang="ru-RU" altLang="ru-RU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94633" name="Text Box 9"/>
            <p:cNvSpPr txBox="1">
              <a:spLocks noChangeArrowheads="1"/>
            </p:cNvSpPr>
            <p:nvPr/>
          </p:nvSpPr>
          <p:spPr bwMode="auto">
            <a:xfrm>
              <a:off x="2290" y="1457"/>
              <a:ext cx="1330" cy="1474"/>
            </a:xfrm>
            <a:prstGeom prst="rect">
              <a:avLst/>
            </a:prstGeom>
            <a:gradFill rotWithShape="1">
              <a:gsLst>
                <a:gs pos="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обеспечения безопасности</a:t>
              </a:r>
              <a:endParaRPr lang="ru-RU" altLang="ru-RU" sz="20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0" y="5842000"/>
            <a:ext cx="9144000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Рис.17.3. Подсистема обеспечения безопасности</a:t>
            </a:r>
            <a:endParaRPr lang="ru-RU" altLang="ru-RU" sz="24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0" y="665163"/>
            <a:ext cx="9144000" cy="593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Управление ИТС и любой другой телекоммуникационной сетью отнюдь не является каким-то новшеством. Оно стало актуальным, ещё начиная с первого телефона, когда все соединения осуществлялись операторами.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С развитием и усложнением ИТС системы управления (СУ) такими сетями превращались в выделенные сети управления. Собственно говоря, это есть и первый способ реализации процесса управления ИТС. При втором способе реализации процессов управления такой ресурс не выделяется, а вся управляющая информация передается “внутри” информационного потока. Причём процесс передачи управляющих команд (сообщений) может быть организован синхронно (сообщения передаются с определенной периодичностью), либо асинхронно (передаются по мере необходимости). Второй способ исповедуют разработчики стандартов для </a:t>
            </a:r>
            <a:r>
              <a:rPr lang="en-US" altLang="ru-RU" sz="2400">
                <a:solidFill>
                  <a:srgbClr val="800080"/>
                </a:solidFill>
              </a:rPr>
              <a:t>Internet</a:t>
            </a:r>
            <a:r>
              <a:rPr lang="ru-RU" altLang="ru-RU" sz="2400">
                <a:solidFill>
                  <a:srgbClr val="800080"/>
                </a:solidFill>
              </a:rPr>
              <a:t> (IETF).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96675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0" y="1233488"/>
            <a:ext cx="914400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Модель обеспечения безопасности определяет угрозы, от которых она защищает, цели предоставляемых ею услуг по обеспечению безопасности и протоколы безопасности, используемые ей при предоставлении этих услуг (аутентификация и конфиденциальность).</a:t>
            </a:r>
          </a:p>
          <a:p>
            <a:pPr algn="ctr"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Протокол обеспечения безопасности определяет способы, алгоритмы и процедуры, а также </a:t>
            </a:r>
            <a:r>
              <a:rPr lang="en-GB" altLang="ru-RU" sz="3000">
                <a:solidFill>
                  <a:srgbClr val="800080"/>
                </a:solidFill>
              </a:rPr>
              <a:t>MIB</a:t>
            </a:r>
            <a:r>
              <a:rPr lang="ru-RU" altLang="ru-RU" sz="3000">
                <a:solidFill>
                  <a:srgbClr val="800080"/>
                </a:solidFill>
              </a:rPr>
              <a:t>-модули, используемые при предоставлении услуг по обеспечению безопасности (аутентификация и конфиденциальность).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98724" name="Text Box 4"/>
          <p:cNvSpPr txBox="1">
            <a:spLocks noChangeArrowheads="1"/>
          </p:cNvSpPr>
          <p:nvPr/>
        </p:nvSpPr>
        <p:spPr bwMode="auto">
          <a:xfrm>
            <a:off x="0" y="1268413"/>
            <a:ext cx="9144000" cy="5387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900" b="1">
                <a:solidFill>
                  <a:srgbClr val="800080"/>
                </a:solidFill>
              </a:rPr>
              <a:t>Подсистема управления доступом. </a:t>
            </a:r>
            <a:r>
              <a:rPr lang="ru-RU" altLang="ru-RU" sz="2900">
                <a:solidFill>
                  <a:srgbClr val="800080"/>
                </a:solidFill>
              </a:rPr>
              <a:t>Подсистема управления доступом предоставляет услуги авторизации на основе одной или нескольких моделей управления доступом (рис.17.4). В </a:t>
            </a:r>
            <a:r>
              <a:rPr lang="en-GB" altLang="ru-RU" sz="2900">
                <a:solidFill>
                  <a:srgbClr val="800080"/>
                </a:solidFill>
              </a:rPr>
              <a:t>SNMPv</a:t>
            </a:r>
            <a:r>
              <a:rPr lang="ru-RU" altLang="ru-RU" sz="2900">
                <a:solidFill>
                  <a:srgbClr val="800080"/>
                </a:solidFill>
              </a:rPr>
              <a:t>3-стандарте принята модель управления доступом на основе просмотра данных (</a:t>
            </a:r>
            <a:r>
              <a:rPr lang="en-US" altLang="ru-RU" sz="2900">
                <a:solidFill>
                  <a:srgbClr val="800080"/>
                </a:solidFill>
              </a:rPr>
              <a:t>View</a:t>
            </a:r>
            <a:r>
              <a:rPr lang="ru-RU" altLang="ru-RU" sz="2900">
                <a:solidFill>
                  <a:srgbClr val="800080"/>
                </a:solidFill>
              </a:rPr>
              <a:t>-</a:t>
            </a:r>
            <a:r>
              <a:rPr lang="en-US" altLang="ru-RU" sz="2900">
                <a:solidFill>
                  <a:srgbClr val="800080"/>
                </a:solidFill>
              </a:rPr>
              <a:t>based Access Control Model</a:t>
            </a:r>
            <a:r>
              <a:rPr lang="ru-RU" altLang="ru-RU" sz="2900">
                <a:solidFill>
                  <a:srgbClr val="800080"/>
                </a:solidFill>
              </a:rPr>
              <a:t> — </a:t>
            </a:r>
            <a:r>
              <a:rPr lang="en-US" altLang="ru-RU" sz="2900">
                <a:solidFill>
                  <a:srgbClr val="800080"/>
                </a:solidFill>
              </a:rPr>
              <a:t>VACM</a:t>
            </a:r>
            <a:r>
              <a:rPr lang="ru-RU" altLang="ru-RU" sz="2900">
                <a:solidFill>
                  <a:srgbClr val="800080"/>
                </a:solidFill>
              </a:rPr>
              <a:t>).</a:t>
            </a:r>
          </a:p>
          <a:p>
            <a:pPr algn="ctr">
              <a:spcBef>
                <a:spcPct val="0"/>
              </a:spcBef>
            </a:pPr>
            <a:r>
              <a:rPr lang="ru-RU" altLang="ru-RU" sz="2900">
                <a:solidFill>
                  <a:srgbClr val="800080"/>
                </a:solidFill>
              </a:rPr>
              <a:t>Модель управления доступом описывает соответствующую функцию принятия решения относительно доступа к элементам </a:t>
            </a:r>
            <a:r>
              <a:rPr lang="en-GB" altLang="ru-RU" sz="2900">
                <a:solidFill>
                  <a:srgbClr val="800080"/>
                </a:solidFill>
              </a:rPr>
              <a:t>SNMP</a:t>
            </a:r>
            <a:r>
              <a:rPr lang="ru-RU" altLang="ru-RU" sz="2900">
                <a:solidFill>
                  <a:srgbClr val="800080"/>
                </a:solidFill>
              </a:rPr>
              <a:t>-системы с целью реализации процедуры принятия решения на основе учета прав доступа.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00777" name="Group 9"/>
          <p:cNvGrpSpPr>
            <a:grpSpLocks/>
          </p:cNvGrpSpPr>
          <p:nvPr/>
        </p:nvGrpSpPr>
        <p:grpSpPr bwMode="auto">
          <a:xfrm>
            <a:off x="971550" y="1700213"/>
            <a:ext cx="7164388" cy="3529012"/>
            <a:chOff x="612" y="1071"/>
            <a:chExt cx="4513" cy="2223"/>
          </a:xfrm>
        </p:grpSpPr>
        <p:sp>
          <p:nvSpPr>
            <p:cNvPr id="800773" name="Text Box 5"/>
            <p:cNvSpPr txBox="1">
              <a:spLocks noChangeArrowheads="1"/>
            </p:cNvSpPr>
            <p:nvPr/>
          </p:nvSpPr>
          <p:spPr bwMode="auto">
            <a:xfrm>
              <a:off x="612" y="1071"/>
              <a:ext cx="4513" cy="2223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управления доступом</a:t>
              </a:r>
              <a:endParaRPr lang="ru-RU" altLang="ru-RU" sz="2400">
                <a:solidFill>
                  <a:srgbClr val="CC0000"/>
                </a:solidFill>
              </a:endParaRPr>
            </a:p>
          </p:txBody>
        </p:sp>
        <p:sp>
          <p:nvSpPr>
            <p:cNvPr id="800774" name="Text Box 6"/>
            <p:cNvSpPr txBox="1">
              <a:spLocks noChangeArrowheads="1"/>
            </p:cNvSpPr>
            <p:nvPr/>
          </p:nvSpPr>
          <p:spPr bwMode="auto">
            <a:xfrm>
              <a:off x="740" y="1724"/>
              <a:ext cx="1301" cy="1454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24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VACM</a:t>
              </a:r>
              <a:r>
                <a:rPr lang="ru-RU" altLang="zh-CN" sz="24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-</a:t>
              </a:r>
              <a:r>
                <a:rPr lang="ru-RU" altLang="zh-CN" sz="24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управления доступом</a:t>
              </a:r>
              <a:endParaRPr lang="ru-RU" altLang="ru-RU" sz="2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775" name="Text Box 7"/>
            <p:cNvSpPr txBox="1">
              <a:spLocks noChangeArrowheads="1"/>
            </p:cNvSpPr>
            <p:nvPr/>
          </p:nvSpPr>
          <p:spPr bwMode="auto">
            <a:xfrm>
              <a:off x="3583" y="1723"/>
              <a:ext cx="1414" cy="1454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4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управления доступом</a:t>
              </a:r>
              <a:endParaRPr lang="ru-RU" altLang="ru-RU" sz="2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0776" name="Text Box 8"/>
            <p:cNvSpPr txBox="1">
              <a:spLocks noChangeArrowheads="1"/>
            </p:cNvSpPr>
            <p:nvPr/>
          </p:nvSpPr>
          <p:spPr bwMode="auto">
            <a:xfrm>
              <a:off x="2109" y="1729"/>
              <a:ext cx="1407" cy="1454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4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управления доступом</a:t>
              </a:r>
              <a:endParaRPr lang="ru-RU" altLang="ru-RU" sz="2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00778" name="Text Box 10"/>
          <p:cNvSpPr txBox="1">
            <a:spLocks noChangeArrowheads="1"/>
          </p:cNvSpPr>
          <p:nvPr/>
        </p:nvSpPr>
        <p:spPr bwMode="auto">
          <a:xfrm>
            <a:off x="0" y="5842000"/>
            <a:ext cx="9144000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Рис.17.4. Подсистема управления доступом</a:t>
            </a:r>
            <a:endParaRPr lang="ru-RU" altLang="ru-RU" sz="24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02820" name="Text Box 4"/>
          <p:cNvSpPr txBox="1">
            <a:spLocks noChangeArrowheads="1"/>
          </p:cNvSpPr>
          <p:nvPr/>
        </p:nvSpPr>
        <p:spPr bwMode="auto">
          <a:xfrm>
            <a:off x="0" y="1052513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Прикладные программные </a:t>
            </a:r>
            <a:r>
              <a:rPr lang="en-GB" altLang="ru-RU" sz="2800" b="1">
                <a:solidFill>
                  <a:srgbClr val="800080"/>
                </a:solidFill>
              </a:rPr>
              <a:t>SNMP</a:t>
            </a:r>
            <a:r>
              <a:rPr lang="ru-RU" altLang="ru-RU" sz="2800" b="1">
                <a:solidFill>
                  <a:srgbClr val="800080"/>
                </a:solidFill>
              </a:rPr>
              <a:t>-модули. </a:t>
            </a:r>
            <a:r>
              <a:rPr lang="ru-RU" altLang="ru-RU" sz="2800">
                <a:solidFill>
                  <a:srgbClr val="800080"/>
                </a:solidFill>
              </a:rPr>
              <a:t>Прикладные программные SNMP-модули могут включать несколько следующих субмодулей:</a:t>
            </a:r>
          </a:p>
        </p:txBody>
      </p:sp>
      <p:sp>
        <p:nvSpPr>
          <p:cNvPr id="802821" name="Text Box 5"/>
          <p:cNvSpPr txBox="1">
            <a:spLocks noChangeArrowheads="1"/>
          </p:cNvSpPr>
          <p:nvPr/>
        </p:nvSpPr>
        <p:spPr bwMode="auto">
          <a:xfrm>
            <a:off x="215900" y="2600325"/>
            <a:ext cx="8677275" cy="4060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600">
                <a:solidFill>
                  <a:srgbClr val="800080"/>
                </a:solidFill>
              </a:rPr>
              <a:t>генераторы команд, которые осуществляют мониторинг и манипулируют управляющей информацией;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600">
                <a:solidFill>
                  <a:srgbClr val="800080"/>
                </a:solidFill>
              </a:rPr>
              <a:t>получатели (приемники) команд (то есть ответного реагирования на поступившие команды), которые обеспечивают доступ к управляющей информации;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 sz="2600">
                <a:solidFill>
                  <a:srgbClr val="800080"/>
                </a:solidFill>
              </a:rPr>
              <a:t>источники управляющих операций/процедур, которые являются первичным источниками асинхронных сообщений;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215900" y="1196975"/>
            <a:ext cx="8605838" cy="32956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m"/>
            </a:pPr>
            <a:r>
              <a:rPr lang="ru-RU" altLang="ru-RU" sz="2800">
                <a:solidFill>
                  <a:srgbClr val="800080"/>
                </a:solidFill>
              </a:rPr>
              <a:t>получатели (приёмники) управляющих операций/процедур, которые обрабатывают поступившие асинхронные сообщения;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n"/>
            </a:pPr>
            <a:r>
              <a:rPr lang="ru-RU" altLang="ru-RU" sz="2800">
                <a:solidFill>
                  <a:srgbClr val="800080"/>
                </a:solidFill>
              </a:rPr>
              <a:t>уполномоченный трансляторы (ретрансляторы), которые транслируют SNMP-сообщения между базовыми программными SNMP-блоками.</a:t>
            </a:r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0" y="4581525"/>
            <a:ext cx="9144000" cy="2041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Такие прикладные программные SNMP-модули обеспечивают использование услуг, предоставляемых базовым программным SNMP-модулем.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250825" y="1700213"/>
            <a:ext cx="8640763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ru-RU" sz="3200" b="1">
                <a:solidFill>
                  <a:srgbClr val="800080"/>
                </a:solidFill>
              </a:rPr>
              <a:t>SNMP</a:t>
            </a:r>
            <a:r>
              <a:rPr lang="ru-RU" altLang="ru-RU" sz="3200" b="1">
                <a:solidFill>
                  <a:srgbClr val="800080"/>
                </a:solidFill>
              </a:rPr>
              <a:t>-менеджер. </a:t>
            </a:r>
            <a:r>
              <a:rPr lang="ru-RU" altLang="ru-RU" sz="3200">
                <a:solidFill>
                  <a:srgbClr val="800080"/>
                </a:solidFill>
              </a:rPr>
              <a:t>Базовый программный SNMP-блок (однозначно связанный со своим базовым программным SNMP-модулем), который включает один или несколько прикладных программных SNMP-модулей, состоящих из субмодулей генераторов команд и/или получателей управляющих операций/процедур, называется SNMP-менеджером (рис.17.5).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09027" name="Group 67"/>
          <p:cNvGrpSpPr>
            <a:grpSpLocks/>
          </p:cNvGrpSpPr>
          <p:nvPr/>
        </p:nvGrpSpPr>
        <p:grpSpPr bwMode="auto">
          <a:xfrm>
            <a:off x="250825" y="765175"/>
            <a:ext cx="8642350" cy="5292725"/>
            <a:chOff x="158" y="482"/>
            <a:chExt cx="5444" cy="3334"/>
          </a:xfrm>
        </p:grpSpPr>
        <p:grpSp>
          <p:nvGrpSpPr>
            <p:cNvPr id="809011" name="Group 51"/>
            <p:cNvGrpSpPr>
              <a:grpSpLocks/>
            </p:cNvGrpSpPr>
            <p:nvPr/>
          </p:nvGrpSpPr>
          <p:grpSpPr bwMode="auto">
            <a:xfrm>
              <a:off x="310" y="3391"/>
              <a:ext cx="2502" cy="425"/>
              <a:chOff x="3029" y="11622"/>
              <a:chExt cx="2907" cy="1938"/>
            </a:xfrm>
          </p:grpSpPr>
          <p:sp>
            <p:nvSpPr>
              <p:cNvPr id="809012" name="Oval 52"/>
              <p:cNvSpPr>
                <a:spLocks noChangeArrowheads="1"/>
              </p:cNvSpPr>
              <p:nvPr/>
            </p:nvSpPr>
            <p:spPr bwMode="auto">
              <a:xfrm>
                <a:off x="3029" y="12135"/>
                <a:ext cx="1482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56796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3" name="Oval 53"/>
              <p:cNvSpPr>
                <a:spLocks noChangeArrowheads="1"/>
              </p:cNvSpPr>
              <p:nvPr/>
            </p:nvSpPr>
            <p:spPr bwMode="auto">
              <a:xfrm>
                <a:off x="3998" y="11622"/>
                <a:ext cx="1653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4" name="Oval 54"/>
              <p:cNvSpPr>
                <a:spLocks noChangeArrowheads="1"/>
              </p:cNvSpPr>
              <p:nvPr/>
            </p:nvSpPr>
            <p:spPr bwMode="auto">
              <a:xfrm>
                <a:off x="3371" y="11793"/>
                <a:ext cx="1596" cy="855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5" name="Oval 55"/>
              <p:cNvSpPr>
                <a:spLocks noChangeArrowheads="1"/>
              </p:cNvSpPr>
              <p:nvPr/>
            </p:nvSpPr>
            <p:spPr bwMode="auto">
              <a:xfrm>
                <a:off x="4169" y="11964"/>
                <a:ext cx="1767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40161" dir="4293903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6" name="Oval 56"/>
              <p:cNvSpPr>
                <a:spLocks noChangeArrowheads="1"/>
              </p:cNvSpPr>
              <p:nvPr/>
            </p:nvSpPr>
            <p:spPr bwMode="auto">
              <a:xfrm>
                <a:off x="3428" y="12420"/>
                <a:ext cx="1767" cy="1140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52363" dir="4557825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7" name="Oval 57"/>
              <p:cNvSpPr>
                <a:spLocks noChangeArrowheads="1"/>
              </p:cNvSpPr>
              <p:nvPr/>
            </p:nvSpPr>
            <p:spPr bwMode="auto">
              <a:xfrm>
                <a:off x="3200" y="12135"/>
                <a:ext cx="1482" cy="1083"/>
              </a:xfrm>
              <a:prstGeom prst="ellipse">
                <a:avLst/>
              </a:prstGeom>
              <a:solidFill>
                <a:srgbClr val="E4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8" name="Oval 58"/>
              <p:cNvSpPr>
                <a:spLocks noChangeArrowheads="1"/>
              </p:cNvSpPr>
              <p:nvPr/>
            </p:nvSpPr>
            <p:spPr bwMode="auto">
              <a:xfrm>
                <a:off x="3998" y="11736"/>
                <a:ext cx="1596" cy="1254"/>
              </a:xfrm>
              <a:prstGeom prst="ellipse">
                <a:avLst/>
              </a:prstGeom>
              <a:solidFill>
                <a:srgbClr val="E4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08967" name="Text Box 7"/>
            <p:cNvSpPr txBox="1">
              <a:spLocks noChangeArrowheads="1"/>
            </p:cNvSpPr>
            <p:nvPr/>
          </p:nvSpPr>
          <p:spPr bwMode="auto">
            <a:xfrm>
              <a:off x="158" y="482"/>
              <a:ext cx="5444" cy="2523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программный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блок</a:t>
              </a:r>
              <a:endParaRPr lang="ru-RU" altLang="ru-RU" sz="2000">
                <a:solidFill>
                  <a:srgbClr val="CC0000"/>
                </a:solidFill>
              </a:endParaRPr>
            </a:p>
          </p:txBody>
        </p:sp>
        <p:sp>
          <p:nvSpPr>
            <p:cNvPr id="808968" name="Text Box 8"/>
            <p:cNvSpPr txBox="1">
              <a:spLocks noChangeArrowheads="1"/>
            </p:cNvSpPr>
            <p:nvPr/>
          </p:nvSpPr>
          <p:spPr bwMode="auto">
            <a:xfrm>
              <a:off x="258" y="1446"/>
              <a:ext cx="1289" cy="1342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18000" rIns="1800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rPr>
                <a:t>Диспетчер</a:t>
              </a:r>
              <a:endParaRPr lang="ru-RU" altLang="ru-RU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70" name="Text Box 10"/>
            <p:cNvSpPr txBox="1">
              <a:spLocks noChangeArrowheads="1"/>
            </p:cNvSpPr>
            <p:nvPr/>
          </p:nvSpPr>
          <p:spPr bwMode="auto">
            <a:xfrm>
              <a:off x="2737" y="572"/>
              <a:ext cx="1189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Генератор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команд</a:t>
              </a:r>
              <a:endParaRPr lang="ru-RU" altLang="ru-RU" sz="1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71" name="Text Box 11"/>
            <p:cNvSpPr txBox="1">
              <a:spLocks noChangeArrowheads="1"/>
            </p:cNvSpPr>
            <p:nvPr/>
          </p:nvSpPr>
          <p:spPr bwMode="auto">
            <a:xfrm>
              <a:off x="1480" y="572"/>
              <a:ext cx="1191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Приёмник управляющих операций/процедур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72" name="Text Box 12"/>
            <p:cNvSpPr txBox="1">
              <a:spLocks noChangeArrowheads="1"/>
            </p:cNvSpPr>
            <p:nvPr/>
          </p:nvSpPr>
          <p:spPr bwMode="auto">
            <a:xfrm>
              <a:off x="224" y="572"/>
              <a:ext cx="1190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Источник управляющих операций/процедур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74" name="Text Box 14"/>
            <p:cNvSpPr txBox="1">
              <a:spLocks noChangeArrowheads="1"/>
            </p:cNvSpPr>
            <p:nvPr/>
          </p:nvSpPr>
          <p:spPr bwMode="auto">
            <a:xfrm>
              <a:off x="1726" y="1208"/>
              <a:ext cx="1785" cy="1682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обработки сообщений</a:t>
              </a:r>
              <a:endParaRPr lang="ru-RU" altLang="ru-RU" b="1">
                <a:solidFill>
                  <a:srgbClr val="003399"/>
                </a:solidFill>
              </a:endParaRPr>
            </a:p>
          </p:txBody>
        </p:sp>
        <p:sp>
          <p:nvSpPr>
            <p:cNvPr id="808975" name="Text Box 15"/>
            <p:cNvSpPr txBox="1">
              <a:spLocks noChangeArrowheads="1"/>
            </p:cNvSpPr>
            <p:nvPr/>
          </p:nvSpPr>
          <p:spPr bwMode="auto">
            <a:xfrm>
              <a:off x="3709" y="1208"/>
              <a:ext cx="1785" cy="1682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обеспечения безопасности</a:t>
              </a:r>
              <a:endParaRPr lang="ru-RU" altLang="ru-RU" b="1">
                <a:solidFill>
                  <a:srgbClr val="003399"/>
                </a:solidFill>
              </a:endParaRPr>
            </a:p>
          </p:txBody>
        </p:sp>
        <p:sp>
          <p:nvSpPr>
            <p:cNvPr id="808977" name="Text Box 17"/>
            <p:cNvSpPr txBox="1">
              <a:spLocks noChangeArrowheads="1"/>
            </p:cNvSpPr>
            <p:nvPr/>
          </p:nvSpPr>
          <p:spPr bwMode="auto">
            <a:xfrm>
              <a:off x="291" y="1684"/>
              <a:ext cx="1101" cy="227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PDU-</a:t>
              </a: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диспетчер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sp>
          <p:nvSpPr>
            <p:cNvPr id="808978" name="Text Box 18"/>
            <p:cNvSpPr txBox="1">
              <a:spLocks noChangeArrowheads="1"/>
            </p:cNvSpPr>
            <p:nvPr/>
          </p:nvSpPr>
          <p:spPr bwMode="auto">
            <a:xfrm>
              <a:off x="295" y="1979"/>
              <a:ext cx="1101" cy="294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Диспетчер сообщений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sp>
          <p:nvSpPr>
            <p:cNvPr id="808979" name="Text Box 19"/>
            <p:cNvSpPr txBox="1">
              <a:spLocks noChangeArrowheads="1"/>
            </p:cNvSpPr>
            <p:nvPr/>
          </p:nvSpPr>
          <p:spPr bwMode="auto">
            <a:xfrm>
              <a:off x="295" y="2341"/>
              <a:ext cx="1101" cy="390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Субмодуль транспортного уровня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81" name="Text Box 21"/>
            <p:cNvSpPr txBox="1">
              <a:spLocks noChangeArrowheads="1"/>
            </p:cNvSpPr>
            <p:nvPr/>
          </p:nvSpPr>
          <p:spPr bwMode="auto">
            <a:xfrm>
              <a:off x="1859" y="1599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1-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82" name="Text Box 22"/>
            <p:cNvSpPr txBox="1">
              <a:spLocks noChangeArrowheads="1"/>
            </p:cNvSpPr>
            <p:nvPr/>
          </p:nvSpPr>
          <p:spPr bwMode="auto">
            <a:xfrm>
              <a:off x="1859" y="1905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2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83" name="Text Box 23"/>
            <p:cNvSpPr txBox="1">
              <a:spLocks noChangeArrowheads="1"/>
            </p:cNvSpPr>
            <p:nvPr/>
          </p:nvSpPr>
          <p:spPr bwMode="auto">
            <a:xfrm>
              <a:off x="1859" y="2279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3-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8984" name="Text Box 24"/>
            <p:cNvSpPr txBox="1">
              <a:spLocks noChangeArrowheads="1"/>
            </p:cNvSpPr>
            <p:nvPr/>
          </p:nvSpPr>
          <p:spPr bwMode="auto">
            <a:xfrm>
              <a:off x="1859" y="2585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обработки </a:t>
              </a: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08985" name="Group 25"/>
            <p:cNvGrpSpPr>
              <a:grpSpLocks/>
            </p:cNvGrpSpPr>
            <p:nvPr/>
          </p:nvGrpSpPr>
          <p:grpSpPr bwMode="auto">
            <a:xfrm>
              <a:off x="3787" y="1735"/>
              <a:ext cx="1633" cy="1000"/>
              <a:chOff x="7478" y="6435"/>
              <a:chExt cx="2166" cy="3355"/>
            </a:xfrm>
          </p:grpSpPr>
          <p:sp>
            <p:nvSpPr>
              <p:cNvPr id="808986" name="Text Box 26"/>
              <p:cNvSpPr txBox="1">
                <a:spLocks noChangeArrowheads="1"/>
              </p:cNvSpPr>
              <p:nvPr/>
            </p:nvSpPr>
            <p:spPr bwMode="auto">
              <a:xfrm>
                <a:off x="7478" y="6435"/>
                <a:ext cx="2166" cy="1176"/>
              </a:xfrm>
              <a:prstGeom prst="rect">
                <a:avLst/>
              </a:pr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lIns="0" tIns="0" rIns="0" bIns="0" anchor="ctr" anchorCtr="1"/>
              <a:lstStyle/>
              <a:p>
                <a:pPr algn="ctr"/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Другая модель обеспечения безопасности</a:t>
                </a:r>
                <a:endPara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08987" name="Text Box 27"/>
              <p:cNvSpPr txBox="1">
                <a:spLocks noChangeArrowheads="1"/>
              </p:cNvSpPr>
              <p:nvPr/>
            </p:nvSpPr>
            <p:spPr bwMode="auto">
              <a:xfrm>
                <a:off x="7478" y="8658"/>
                <a:ext cx="2166" cy="1132"/>
              </a:xfrm>
              <a:prstGeom prst="rect">
                <a:avLst/>
              </a:pr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lIns="0" tIns="0" rIns="0" bIns="0" anchor="ctr" anchorCtr="1"/>
              <a:lstStyle/>
              <a:p>
                <a:pPr algn="ctr"/>
                <a:r>
                  <a:rPr lang="en-GB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anose="02010600030101010101" pitchFamily="2" charset="-122"/>
                  </a:rPr>
                  <a:t>USM</a:t>
                </a:r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anose="02010600030101010101" pitchFamily="2" charset="-122"/>
                  </a:rPr>
                  <a:t>-</a:t>
                </a:r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модель обеспечения безопасности</a:t>
                </a:r>
                <a:endPara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808988" name="Line 28"/>
            <p:cNvSpPr>
              <a:spLocks noChangeShapeType="1"/>
            </p:cNvSpPr>
            <p:nvPr/>
          </p:nvSpPr>
          <p:spPr bwMode="auto">
            <a:xfrm>
              <a:off x="812" y="929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89" name="Line 29"/>
            <p:cNvSpPr>
              <a:spLocks noChangeShapeType="1"/>
            </p:cNvSpPr>
            <p:nvPr/>
          </p:nvSpPr>
          <p:spPr bwMode="auto">
            <a:xfrm>
              <a:off x="2113" y="929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0" name="Line 30"/>
            <p:cNvSpPr>
              <a:spLocks noChangeShapeType="1"/>
            </p:cNvSpPr>
            <p:nvPr/>
          </p:nvSpPr>
          <p:spPr bwMode="auto">
            <a:xfrm>
              <a:off x="3347" y="929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1" name="Freeform 31"/>
            <p:cNvSpPr>
              <a:spLocks/>
            </p:cNvSpPr>
            <p:nvPr/>
          </p:nvSpPr>
          <p:spPr bwMode="auto">
            <a:xfrm>
              <a:off x="913" y="1047"/>
              <a:ext cx="1200" cy="391"/>
            </a:xfrm>
            <a:custGeom>
              <a:avLst/>
              <a:gdLst>
                <a:gd name="T0" fmla="*/ 2051 w 2051"/>
                <a:gd name="T1" fmla="*/ 0 h 1311"/>
                <a:gd name="T2" fmla="*/ 2051 w 2051"/>
                <a:gd name="T3" fmla="*/ 248 h 1311"/>
                <a:gd name="T4" fmla="*/ 3 w 2051"/>
                <a:gd name="T5" fmla="*/ 248 h 1311"/>
                <a:gd name="T6" fmla="*/ 0 w 2051"/>
                <a:gd name="T7" fmla="*/ 131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1" h="1311">
                  <a:moveTo>
                    <a:pt x="2051" y="0"/>
                  </a:moveTo>
                  <a:lnTo>
                    <a:pt x="2051" y="248"/>
                  </a:lnTo>
                  <a:lnTo>
                    <a:pt x="3" y="248"/>
                  </a:lnTo>
                  <a:lnTo>
                    <a:pt x="0" y="1311"/>
                  </a:lnTo>
                </a:path>
              </a:pathLst>
            </a:custGeom>
            <a:noFill/>
            <a:ln w="38100" cmpd="sng">
              <a:solidFill>
                <a:srgbClr val="66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2" name="Line 32"/>
            <p:cNvSpPr>
              <a:spLocks noChangeShapeType="1"/>
            </p:cNvSpPr>
            <p:nvPr/>
          </p:nvSpPr>
          <p:spPr bwMode="auto">
            <a:xfrm>
              <a:off x="812" y="1047"/>
              <a:ext cx="2535" cy="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3" name="Line 33"/>
            <p:cNvSpPr>
              <a:spLocks noChangeShapeType="1"/>
            </p:cNvSpPr>
            <p:nvPr/>
          </p:nvSpPr>
          <p:spPr bwMode="auto">
            <a:xfrm rot="-5400000">
              <a:off x="1746" y="1638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4" name="Line 34"/>
            <p:cNvSpPr>
              <a:spLocks noChangeShapeType="1"/>
            </p:cNvSpPr>
            <p:nvPr/>
          </p:nvSpPr>
          <p:spPr bwMode="auto">
            <a:xfrm rot="5400000" flipV="1">
              <a:off x="1746" y="1956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5" name="Line 35"/>
            <p:cNvSpPr>
              <a:spLocks noChangeShapeType="1"/>
            </p:cNvSpPr>
            <p:nvPr/>
          </p:nvSpPr>
          <p:spPr bwMode="auto">
            <a:xfrm rot="-5400000">
              <a:off x="1746" y="2318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6" name="Line 36"/>
            <p:cNvSpPr>
              <a:spLocks noChangeShapeType="1"/>
            </p:cNvSpPr>
            <p:nvPr/>
          </p:nvSpPr>
          <p:spPr bwMode="auto">
            <a:xfrm rot="5400000" flipV="1">
              <a:off x="1531" y="2035"/>
              <a:ext cx="0" cy="24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7" name="Line 37"/>
            <p:cNvSpPr>
              <a:spLocks noChangeShapeType="1"/>
            </p:cNvSpPr>
            <p:nvPr/>
          </p:nvSpPr>
          <p:spPr bwMode="auto">
            <a:xfrm rot="5400000" flipV="1">
              <a:off x="1746" y="2613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8998" name="Line 38"/>
            <p:cNvSpPr>
              <a:spLocks noChangeShapeType="1"/>
            </p:cNvSpPr>
            <p:nvPr/>
          </p:nvSpPr>
          <p:spPr bwMode="auto">
            <a:xfrm>
              <a:off x="1655" y="1729"/>
              <a:ext cx="0" cy="985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09023" name="Group 63"/>
            <p:cNvGrpSpPr>
              <a:grpSpLocks/>
            </p:cNvGrpSpPr>
            <p:nvPr/>
          </p:nvGrpSpPr>
          <p:grpSpPr bwMode="auto">
            <a:xfrm>
              <a:off x="3402" y="1795"/>
              <a:ext cx="312" cy="883"/>
              <a:chOff x="3280" y="1795"/>
              <a:chExt cx="434" cy="883"/>
            </a:xfrm>
          </p:grpSpPr>
          <p:sp>
            <p:nvSpPr>
              <p:cNvPr id="808999" name="Line 39"/>
              <p:cNvSpPr>
                <a:spLocks noChangeShapeType="1"/>
              </p:cNvSpPr>
              <p:nvPr/>
            </p:nvSpPr>
            <p:spPr bwMode="auto">
              <a:xfrm rot="-5400000">
                <a:off x="3497" y="1578"/>
                <a:ext cx="0" cy="434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00" name="Line 40"/>
              <p:cNvSpPr>
                <a:spLocks noChangeShapeType="1"/>
              </p:cNvSpPr>
              <p:nvPr/>
            </p:nvSpPr>
            <p:spPr bwMode="auto">
              <a:xfrm rot="-5400000">
                <a:off x="3497" y="1782"/>
                <a:ext cx="0" cy="434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01" name="Line 41"/>
              <p:cNvSpPr>
                <a:spLocks noChangeShapeType="1"/>
              </p:cNvSpPr>
              <p:nvPr/>
            </p:nvSpPr>
            <p:spPr bwMode="auto">
              <a:xfrm rot="-5400000">
                <a:off x="3497" y="2257"/>
                <a:ext cx="0" cy="434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02" name="Line 42"/>
              <p:cNvSpPr>
                <a:spLocks noChangeShapeType="1"/>
              </p:cNvSpPr>
              <p:nvPr/>
            </p:nvSpPr>
            <p:spPr bwMode="auto">
              <a:xfrm rot="-5400000">
                <a:off x="3497" y="2461"/>
                <a:ext cx="0" cy="434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09003" name="Line 43"/>
            <p:cNvSpPr>
              <a:spLocks noChangeShapeType="1"/>
            </p:cNvSpPr>
            <p:nvPr/>
          </p:nvSpPr>
          <p:spPr bwMode="auto">
            <a:xfrm>
              <a:off x="912" y="2814"/>
              <a:ext cx="0" cy="187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9004" name="Text Box 44"/>
            <p:cNvSpPr txBox="1">
              <a:spLocks noChangeArrowheads="1"/>
            </p:cNvSpPr>
            <p:nvPr/>
          </p:nvSpPr>
          <p:spPr bwMode="auto">
            <a:xfrm>
              <a:off x="177" y="3069"/>
              <a:ext cx="568" cy="15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UDP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9005" name="Text Box 45"/>
            <p:cNvSpPr txBox="1">
              <a:spLocks noChangeArrowheads="1"/>
            </p:cNvSpPr>
            <p:nvPr/>
          </p:nvSpPr>
          <p:spPr bwMode="auto">
            <a:xfrm>
              <a:off x="810" y="3069"/>
              <a:ext cx="569" cy="15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IPX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09006" name="Text Box 46"/>
            <p:cNvSpPr txBox="1">
              <a:spLocks noChangeArrowheads="1"/>
            </p:cNvSpPr>
            <p:nvPr/>
          </p:nvSpPr>
          <p:spPr bwMode="auto">
            <a:xfrm>
              <a:off x="1778" y="3069"/>
              <a:ext cx="1434" cy="27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Другие транспортные протоколы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09007" name="Group 47"/>
            <p:cNvGrpSpPr>
              <a:grpSpLocks/>
            </p:cNvGrpSpPr>
            <p:nvPr/>
          </p:nvGrpSpPr>
          <p:grpSpPr bwMode="auto">
            <a:xfrm>
              <a:off x="1446" y="3137"/>
              <a:ext cx="267" cy="34"/>
              <a:chOff x="1664" y="11736"/>
              <a:chExt cx="741" cy="171"/>
            </a:xfrm>
          </p:grpSpPr>
          <p:sp>
            <p:nvSpPr>
              <p:cNvPr id="809008" name="Oval 48"/>
              <p:cNvSpPr>
                <a:spLocks noChangeArrowheads="1"/>
              </p:cNvSpPr>
              <p:nvPr/>
            </p:nvSpPr>
            <p:spPr bwMode="auto">
              <a:xfrm>
                <a:off x="1664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09" name="Oval 49"/>
              <p:cNvSpPr>
                <a:spLocks noChangeArrowheads="1"/>
              </p:cNvSpPr>
              <p:nvPr/>
            </p:nvSpPr>
            <p:spPr bwMode="auto">
              <a:xfrm>
                <a:off x="2234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09010" name="Oval 50"/>
              <p:cNvSpPr>
                <a:spLocks noChangeArrowheads="1"/>
              </p:cNvSpPr>
              <p:nvPr/>
            </p:nvSpPr>
            <p:spPr bwMode="auto">
              <a:xfrm>
                <a:off x="1949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09019" name="Line 59"/>
            <p:cNvSpPr>
              <a:spLocks noChangeShapeType="1"/>
            </p:cNvSpPr>
            <p:nvPr/>
          </p:nvSpPr>
          <p:spPr bwMode="auto">
            <a:xfrm>
              <a:off x="477" y="3222"/>
              <a:ext cx="0" cy="32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9020" name="Line 60"/>
            <p:cNvSpPr>
              <a:spLocks noChangeShapeType="1"/>
            </p:cNvSpPr>
            <p:nvPr/>
          </p:nvSpPr>
          <p:spPr bwMode="auto">
            <a:xfrm>
              <a:off x="1111" y="3222"/>
              <a:ext cx="0" cy="203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9021" name="Line 61"/>
            <p:cNvSpPr>
              <a:spLocks noChangeShapeType="1"/>
            </p:cNvSpPr>
            <p:nvPr/>
          </p:nvSpPr>
          <p:spPr bwMode="auto">
            <a:xfrm>
              <a:off x="2744" y="3339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09022" name="WordArt 62"/>
            <p:cNvSpPr>
              <a:spLocks noChangeArrowheads="1" noChangeShapeType="1" noTextEdit="1"/>
            </p:cNvSpPr>
            <p:nvPr/>
          </p:nvSpPr>
          <p:spPr bwMode="auto">
            <a:xfrm>
              <a:off x="813" y="3523"/>
              <a:ext cx="1501" cy="11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6792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effectLst>
                    <a:outerShdw sy="50000" kx="-2453608" rotWithShape="0">
                      <a:srgbClr val="FF9933">
                        <a:alpha val="50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INTERNET </a:t>
              </a:r>
              <a:endParaRPr lang="ru-RU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effectLst>
                  <a:outerShdw sy="50000" kx="-2453608" rotWithShape="0">
                    <a:srgbClr val="FF9933">
                      <a:alpha val="5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09026" name="Text Box 66"/>
          <p:cNvSpPr txBox="1">
            <a:spLocks noChangeArrowheads="1"/>
          </p:cNvSpPr>
          <p:nvPr/>
        </p:nvSpPr>
        <p:spPr bwMode="auto">
          <a:xfrm>
            <a:off x="0" y="6200775"/>
            <a:ext cx="9144000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Рис.17.5. Классический SNMP-менеджер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215900" y="1449388"/>
            <a:ext cx="8677275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ru-RU" sz="3200" b="1">
                <a:solidFill>
                  <a:srgbClr val="800080"/>
                </a:solidFill>
              </a:rPr>
              <a:t>SNMP</a:t>
            </a:r>
            <a:r>
              <a:rPr lang="ru-RU" altLang="ru-RU" sz="3200" b="1">
                <a:solidFill>
                  <a:srgbClr val="800080"/>
                </a:solidFill>
              </a:rPr>
              <a:t>-агент. </a:t>
            </a:r>
            <a:r>
              <a:rPr lang="ru-RU" altLang="ru-RU" sz="3200">
                <a:solidFill>
                  <a:srgbClr val="800080"/>
                </a:solidFill>
              </a:rPr>
              <a:t>Базовый программный SNMP-блок (однозначно связанный со своим базовым программным SNMP-модулем), который включает один или несколько прикладных программных SNMP-модулей, состоящих из субмодулей приёмников команд и/или источников управляющих операций/процедур, называется SNMP-агентом (рис.17.6).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76601" name="Text Box 57"/>
          <p:cNvSpPr txBox="1">
            <a:spLocks noChangeArrowheads="1"/>
          </p:cNvSpPr>
          <p:nvPr/>
        </p:nvSpPr>
        <p:spPr bwMode="auto">
          <a:xfrm>
            <a:off x="0" y="6345238"/>
            <a:ext cx="9144000" cy="4206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Рис.17.6. Классический SNMP-агент</a:t>
            </a:r>
          </a:p>
        </p:txBody>
      </p:sp>
      <p:grpSp>
        <p:nvGrpSpPr>
          <p:cNvPr id="876632" name="Group 88"/>
          <p:cNvGrpSpPr>
            <a:grpSpLocks/>
          </p:cNvGrpSpPr>
          <p:nvPr/>
        </p:nvGrpSpPr>
        <p:grpSpPr bwMode="auto">
          <a:xfrm>
            <a:off x="244475" y="441325"/>
            <a:ext cx="8648700" cy="5867400"/>
            <a:chOff x="154" y="278"/>
            <a:chExt cx="5448" cy="3696"/>
          </a:xfrm>
        </p:grpSpPr>
        <p:grpSp>
          <p:nvGrpSpPr>
            <p:cNvPr id="876603" name="Group 59"/>
            <p:cNvGrpSpPr>
              <a:grpSpLocks/>
            </p:cNvGrpSpPr>
            <p:nvPr/>
          </p:nvGrpSpPr>
          <p:grpSpPr bwMode="auto">
            <a:xfrm>
              <a:off x="340" y="278"/>
              <a:ext cx="2502" cy="425"/>
              <a:chOff x="3029" y="11622"/>
              <a:chExt cx="2907" cy="1938"/>
            </a:xfrm>
          </p:grpSpPr>
          <p:sp>
            <p:nvSpPr>
              <p:cNvPr id="876604" name="Oval 60"/>
              <p:cNvSpPr>
                <a:spLocks noChangeArrowheads="1"/>
              </p:cNvSpPr>
              <p:nvPr/>
            </p:nvSpPr>
            <p:spPr bwMode="auto">
              <a:xfrm>
                <a:off x="3029" y="12135"/>
                <a:ext cx="1482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56796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05" name="Oval 61"/>
              <p:cNvSpPr>
                <a:spLocks noChangeArrowheads="1"/>
              </p:cNvSpPr>
              <p:nvPr/>
            </p:nvSpPr>
            <p:spPr bwMode="auto">
              <a:xfrm>
                <a:off x="3998" y="11622"/>
                <a:ext cx="1653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06" name="Oval 62"/>
              <p:cNvSpPr>
                <a:spLocks noChangeArrowheads="1"/>
              </p:cNvSpPr>
              <p:nvPr/>
            </p:nvSpPr>
            <p:spPr bwMode="auto">
              <a:xfrm>
                <a:off x="3371" y="11793"/>
                <a:ext cx="1596" cy="855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07" name="Oval 63"/>
              <p:cNvSpPr>
                <a:spLocks noChangeArrowheads="1"/>
              </p:cNvSpPr>
              <p:nvPr/>
            </p:nvSpPr>
            <p:spPr bwMode="auto">
              <a:xfrm>
                <a:off x="4169" y="11964"/>
                <a:ext cx="1767" cy="1083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40161" dir="4293903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08" name="Oval 64"/>
              <p:cNvSpPr>
                <a:spLocks noChangeArrowheads="1"/>
              </p:cNvSpPr>
              <p:nvPr/>
            </p:nvSpPr>
            <p:spPr bwMode="auto">
              <a:xfrm>
                <a:off x="3428" y="12420"/>
                <a:ext cx="1767" cy="1140"/>
              </a:xfrm>
              <a:prstGeom prst="ellipse">
                <a:avLst/>
              </a:prstGeom>
              <a:solidFill>
                <a:srgbClr val="E4F3F4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52363" dir="4557825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09" name="Oval 65"/>
              <p:cNvSpPr>
                <a:spLocks noChangeArrowheads="1"/>
              </p:cNvSpPr>
              <p:nvPr/>
            </p:nvSpPr>
            <p:spPr bwMode="auto">
              <a:xfrm>
                <a:off x="3200" y="12135"/>
                <a:ext cx="1482" cy="1083"/>
              </a:xfrm>
              <a:prstGeom prst="ellipse">
                <a:avLst/>
              </a:prstGeom>
              <a:solidFill>
                <a:srgbClr val="E4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610" name="Oval 66"/>
              <p:cNvSpPr>
                <a:spLocks noChangeArrowheads="1"/>
              </p:cNvSpPr>
              <p:nvPr/>
            </p:nvSpPr>
            <p:spPr bwMode="auto">
              <a:xfrm>
                <a:off x="3998" y="11736"/>
                <a:ext cx="1596" cy="1254"/>
              </a:xfrm>
              <a:prstGeom prst="ellipse">
                <a:avLst/>
              </a:prstGeom>
              <a:solidFill>
                <a:srgbClr val="E4F3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76556" name="Text Box 12"/>
            <p:cNvSpPr txBox="1">
              <a:spLocks noChangeArrowheads="1"/>
            </p:cNvSpPr>
            <p:nvPr/>
          </p:nvSpPr>
          <p:spPr bwMode="auto">
            <a:xfrm flipH="1">
              <a:off x="158" y="1139"/>
              <a:ext cx="5444" cy="2835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 algn="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 программный </a:t>
              </a: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блок</a:t>
              </a:r>
              <a:endParaRPr lang="ru-RU" altLang="ru-RU" sz="2000">
                <a:solidFill>
                  <a:srgbClr val="CC0000"/>
                </a:solidFill>
              </a:endParaRPr>
            </a:p>
          </p:txBody>
        </p:sp>
        <p:sp>
          <p:nvSpPr>
            <p:cNvPr id="876557" name="Text Box 13"/>
            <p:cNvSpPr txBox="1">
              <a:spLocks noChangeArrowheads="1"/>
            </p:cNvSpPr>
            <p:nvPr/>
          </p:nvSpPr>
          <p:spPr bwMode="auto">
            <a:xfrm>
              <a:off x="249" y="1525"/>
              <a:ext cx="1289" cy="1342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18000" rIns="18000"/>
            <a:lstStyle/>
            <a:p>
              <a:pPr algn="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rPr>
                <a:t>Диспетчер</a:t>
              </a:r>
              <a:endParaRPr lang="ru-RU" altLang="ru-RU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58" name="Text Box 14"/>
            <p:cNvSpPr txBox="1">
              <a:spLocks noChangeArrowheads="1"/>
            </p:cNvSpPr>
            <p:nvPr/>
          </p:nvSpPr>
          <p:spPr bwMode="auto">
            <a:xfrm>
              <a:off x="2744" y="3203"/>
              <a:ext cx="1189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Приёмник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команд</a:t>
              </a:r>
              <a:endParaRPr lang="ru-RU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59" name="Text Box 15"/>
            <p:cNvSpPr txBox="1">
              <a:spLocks noChangeArrowheads="1"/>
            </p:cNvSpPr>
            <p:nvPr/>
          </p:nvSpPr>
          <p:spPr bwMode="auto">
            <a:xfrm>
              <a:off x="1678" y="3203"/>
              <a:ext cx="816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управления доступом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0" name="Text Box 16"/>
            <p:cNvSpPr txBox="1">
              <a:spLocks noChangeArrowheads="1"/>
            </p:cNvSpPr>
            <p:nvPr/>
          </p:nvSpPr>
          <p:spPr bwMode="auto">
            <a:xfrm>
              <a:off x="226" y="3203"/>
              <a:ext cx="1190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Источник управляющих операций/процедур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1" name="Text Box 17"/>
            <p:cNvSpPr txBox="1">
              <a:spLocks noChangeArrowheads="1"/>
            </p:cNvSpPr>
            <p:nvPr/>
          </p:nvSpPr>
          <p:spPr bwMode="auto">
            <a:xfrm>
              <a:off x="1726" y="1408"/>
              <a:ext cx="1785" cy="1591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6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6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6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6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8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sz="14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обработки сообщений</a:t>
              </a:r>
              <a:endParaRPr lang="ru-RU" altLang="ru-RU" sz="1600" b="1">
                <a:solidFill>
                  <a:srgbClr val="003399"/>
                </a:solidFill>
              </a:endParaRPr>
            </a:p>
          </p:txBody>
        </p:sp>
        <p:sp>
          <p:nvSpPr>
            <p:cNvPr id="876562" name="Text Box 18"/>
            <p:cNvSpPr txBox="1">
              <a:spLocks noChangeArrowheads="1"/>
            </p:cNvSpPr>
            <p:nvPr/>
          </p:nvSpPr>
          <p:spPr bwMode="auto">
            <a:xfrm flipH="1">
              <a:off x="3709" y="1408"/>
              <a:ext cx="1785" cy="1546"/>
            </a:xfrm>
            <a:prstGeom prst="rect">
              <a:avLst/>
            </a:prstGeom>
            <a:solidFill>
              <a:srgbClr val="E4F3F4"/>
            </a:solidFill>
            <a:ln w="38100">
              <a:solidFill>
                <a:srgbClr val="0066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7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endParaRPr lang="ru-RU" altLang="zh-CN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обеспечения безопасности</a:t>
              </a:r>
              <a:endParaRPr lang="ru-RU" altLang="ru-RU" sz="1600" b="1">
                <a:solidFill>
                  <a:srgbClr val="003399"/>
                </a:solidFill>
              </a:endParaRPr>
            </a:p>
          </p:txBody>
        </p:sp>
        <p:sp>
          <p:nvSpPr>
            <p:cNvPr id="876563" name="Text Box 19"/>
            <p:cNvSpPr txBox="1">
              <a:spLocks noChangeArrowheads="1"/>
            </p:cNvSpPr>
            <p:nvPr/>
          </p:nvSpPr>
          <p:spPr bwMode="auto">
            <a:xfrm>
              <a:off x="291" y="2572"/>
              <a:ext cx="1101" cy="227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PDU-</a:t>
              </a: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диспетчер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sp>
          <p:nvSpPr>
            <p:cNvPr id="876564" name="Text Box 20"/>
            <p:cNvSpPr txBox="1">
              <a:spLocks noChangeArrowheads="1"/>
            </p:cNvSpPr>
            <p:nvPr/>
          </p:nvSpPr>
          <p:spPr bwMode="auto">
            <a:xfrm>
              <a:off x="295" y="2210"/>
              <a:ext cx="1101" cy="294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Диспетчер сообщений</a:t>
              </a:r>
              <a:endParaRPr lang="ru-RU" altLang="ru-RU" sz="1400" b="1">
                <a:solidFill>
                  <a:srgbClr val="800080"/>
                </a:solidFill>
              </a:endParaRPr>
            </a:p>
          </p:txBody>
        </p:sp>
        <p:sp>
          <p:nvSpPr>
            <p:cNvPr id="876565" name="Text Box 21"/>
            <p:cNvSpPr txBox="1">
              <a:spLocks noChangeArrowheads="1"/>
            </p:cNvSpPr>
            <p:nvPr/>
          </p:nvSpPr>
          <p:spPr bwMode="auto">
            <a:xfrm>
              <a:off x="295" y="1752"/>
              <a:ext cx="1101" cy="390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Субмодуль транспортного уровня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6" name="Text Box 22"/>
            <p:cNvSpPr txBox="1">
              <a:spLocks noChangeArrowheads="1"/>
            </p:cNvSpPr>
            <p:nvPr/>
          </p:nvSpPr>
          <p:spPr bwMode="auto">
            <a:xfrm>
              <a:off x="1837" y="2421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1-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7" name="Text Box 23"/>
            <p:cNvSpPr txBox="1">
              <a:spLocks noChangeArrowheads="1"/>
            </p:cNvSpPr>
            <p:nvPr/>
          </p:nvSpPr>
          <p:spPr bwMode="auto">
            <a:xfrm>
              <a:off x="1837" y="2115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2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8" name="Text Box 24"/>
            <p:cNvSpPr txBox="1">
              <a:spLocks noChangeArrowheads="1"/>
            </p:cNvSpPr>
            <p:nvPr/>
          </p:nvSpPr>
          <p:spPr bwMode="auto">
            <a:xfrm>
              <a:off x="1837" y="1763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Модель(и) обработки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SNMPv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3-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69" name="Text Box 25"/>
            <p:cNvSpPr txBox="1">
              <a:spLocks noChangeArrowheads="1"/>
            </p:cNvSpPr>
            <p:nvPr/>
          </p:nvSpPr>
          <p:spPr bwMode="auto">
            <a:xfrm>
              <a:off x="1837" y="1457"/>
              <a:ext cx="1565" cy="269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Другая(ие) модель(и) обработки </a:t>
              </a:r>
              <a:r>
                <a:rPr lang="en-GB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сообщений</a:t>
              </a:r>
              <a:endParaRPr lang="ru-RU" altLang="ru-RU" sz="12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76570" name="Group 26"/>
            <p:cNvGrpSpPr>
              <a:grpSpLocks/>
            </p:cNvGrpSpPr>
            <p:nvPr/>
          </p:nvGrpSpPr>
          <p:grpSpPr bwMode="auto">
            <a:xfrm flipH="1">
              <a:off x="3787" y="1563"/>
              <a:ext cx="1633" cy="1000"/>
              <a:chOff x="7478" y="6435"/>
              <a:chExt cx="2166" cy="3355"/>
            </a:xfrm>
          </p:grpSpPr>
          <p:sp>
            <p:nvSpPr>
              <p:cNvPr id="876571" name="Text Box 27"/>
              <p:cNvSpPr txBox="1">
                <a:spLocks noChangeArrowheads="1"/>
              </p:cNvSpPr>
              <p:nvPr/>
            </p:nvSpPr>
            <p:spPr bwMode="auto">
              <a:xfrm>
                <a:off x="7478" y="6435"/>
                <a:ext cx="2166" cy="1176"/>
              </a:xfrm>
              <a:prstGeom prst="rect">
                <a:avLst/>
              </a:pr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lIns="0" tIns="0" rIns="0" bIns="0" anchor="ctr" anchorCtr="1"/>
              <a:lstStyle/>
              <a:p>
                <a:pPr algn="ctr"/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Другая модель обеспечения безопасности</a:t>
                </a:r>
                <a:endPara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76572" name="Text Box 28"/>
              <p:cNvSpPr txBox="1">
                <a:spLocks noChangeArrowheads="1"/>
              </p:cNvSpPr>
              <p:nvPr/>
            </p:nvSpPr>
            <p:spPr bwMode="auto">
              <a:xfrm>
                <a:off x="7478" y="8658"/>
                <a:ext cx="2166" cy="1132"/>
              </a:xfrm>
              <a:prstGeom prst="rect">
                <a:avLst/>
              </a:pr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lIns="0" tIns="0" rIns="0" bIns="0" anchor="ctr" anchorCtr="1"/>
              <a:lstStyle/>
              <a:p>
                <a:pPr algn="ctr"/>
                <a:r>
                  <a:rPr lang="en-GB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anose="02010600030101010101" pitchFamily="2" charset="-122"/>
                  </a:rPr>
                  <a:t>USM</a:t>
                </a:r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SimSun" panose="02010600030101010101" pitchFamily="2" charset="-122"/>
                  </a:rPr>
                  <a:t>-</a:t>
                </a:r>
                <a:r>
                  <a:rPr lang="ru-RU" altLang="zh-CN" sz="1400" b="1">
                    <a:solidFill>
                      <a:srgbClr val="80008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модель обеспечения безопасности</a:t>
                </a:r>
                <a:endPara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876573" name="Line 29"/>
            <p:cNvSpPr>
              <a:spLocks noChangeShapeType="1"/>
            </p:cNvSpPr>
            <p:nvPr/>
          </p:nvSpPr>
          <p:spPr bwMode="auto">
            <a:xfrm flipV="1">
              <a:off x="812" y="3069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4" name="Line 30"/>
            <p:cNvSpPr>
              <a:spLocks noChangeShapeType="1"/>
            </p:cNvSpPr>
            <p:nvPr/>
          </p:nvSpPr>
          <p:spPr bwMode="auto">
            <a:xfrm flipV="1">
              <a:off x="4558" y="3067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5" name="Line 31"/>
            <p:cNvSpPr>
              <a:spLocks noChangeShapeType="1"/>
            </p:cNvSpPr>
            <p:nvPr/>
          </p:nvSpPr>
          <p:spPr bwMode="auto">
            <a:xfrm flipV="1">
              <a:off x="3347" y="3069"/>
              <a:ext cx="0" cy="118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6" name="Freeform 32"/>
            <p:cNvSpPr>
              <a:spLocks/>
            </p:cNvSpPr>
            <p:nvPr/>
          </p:nvSpPr>
          <p:spPr bwMode="auto">
            <a:xfrm>
              <a:off x="913" y="2863"/>
              <a:ext cx="721" cy="205"/>
            </a:xfrm>
            <a:custGeom>
              <a:avLst/>
              <a:gdLst>
                <a:gd name="T0" fmla="*/ 720 w 721"/>
                <a:gd name="T1" fmla="*/ 207 h 207"/>
                <a:gd name="T2" fmla="*/ 721 w 721"/>
                <a:gd name="T3" fmla="*/ 150 h 207"/>
                <a:gd name="T4" fmla="*/ 1 w 721"/>
                <a:gd name="T5" fmla="*/ 149 h 207"/>
                <a:gd name="T6" fmla="*/ 0 w 721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1" h="207">
                  <a:moveTo>
                    <a:pt x="720" y="207"/>
                  </a:moveTo>
                  <a:lnTo>
                    <a:pt x="721" y="150"/>
                  </a:lnTo>
                  <a:lnTo>
                    <a:pt x="1" y="149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66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7" name="Line 33"/>
            <p:cNvSpPr>
              <a:spLocks noChangeShapeType="1"/>
            </p:cNvSpPr>
            <p:nvPr/>
          </p:nvSpPr>
          <p:spPr bwMode="auto">
            <a:xfrm flipV="1">
              <a:off x="812" y="3067"/>
              <a:ext cx="3746" cy="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8" name="Line 34"/>
            <p:cNvSpPr>
              <a:spLocks noChangeShapeType="1"/>
            </p:cNvSpPr>
            <p:nvPr/>
          </p:nvSpPr>
          <p:spPr bwMode="auto">
            <a:xfrm rot="5400000" flipV="1">
              <a:off x="1746" y="2478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79" name="Line 35"/>
            <p:cNvSpPr>
              <a:spLocks noChangeShapeType="1"/>
            </p:cNvSpPr>
            <p:nvPr/>
          </p:nvSpPr>
          <p:spPr bwMode="auto">
            <a:xfrm rot="-5400000">
              <a:off x="1746" y="2160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0" name="Line 36"/>
            <p:cNvSpPr>
              <a:spLocks noChangeShapeType="1"/>
            </p:cNvSpPr>
            <p:nvPr/>
          </p:nvSpPr>
          <p:spPr bwMode="auto">
            <a:xfrm rot="5400000" flipV="1">
              <a:off x="1746" y="1798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1" name="Line 37"/>
            <p:cNvSpPr>
              <a:spLocks noChangeShapeType="1"/>
            </p:cNvSpPr>
            <p:nvPr/>
          </p:nvSpPr>
          <p:spPr bwMode="auto">
            <a:xfrm rot="-5400000">
              <a:off x="1531" y="2239"/>
              <a:ext cx="0" cy="24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2" name="Line 38"/>
            <p:cNvSpPr>
              <a:spLocks noChangeShapeType="1"/>
            </p:cNvSpPr>
            <p:nvPr/>
          </p:nvSpPr>
          <p:spPr bwMode="auto">
            <a:xfrm rot="-5400000">
              <a:off x="1746" y="1503"/>
              <a:ext cx="0" cy="18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3" name="Line 39"/>
            <p:cNvSpPr>
              <a:spLocks noChangeShapeType="1"/>
            </p:cNvSpPr>
            <p:nvPr/>
          </p:nvSpPr>
          <p:spPr bwMode="auto">
            <a:xfrm flipV="1">
              <a:off x="1655" y="1584"/>
              <a:ext cx="0" cy="985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5" name="Line 41"/>
            <p:cNvSpPr>
              <a:spLocks noChangeShapeType="1"/>
            </p:cNvSpPr>
            <p:nvPr/>
          </p:nvSpPr>
          <p:spPr bwMode="auto">
            <a:xfrm rot="5400000" flipV="1">
              <a:off x="3558" y="2347"/>
              <a:ext cx="0" cy="31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6" name="Line 42"/>
            <p:cNvSpPr>
              <a:spLocks noChangeShapeType="1"/>
            </p:cNvSpPr>
            <p:nvPr/>
          </p:nvSpPr>
          <p:spPr bwMode="auto">
            <a:xfrm rot="5400000" flipV="1">
              <a:off x="3558" y="2143"/>
              <a:ext cx="0" cy="31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7" name="Line 43"/>
            <p:cNvSpPr>
              <a:spLocks noChangeShapeType="1"/>
            </p:cNvSpPr>
            <p:nvPr/>
          </p:nvSpPr>
          <p:spPr bwMode="auto">
            <a:xfrm rot="5400000" flipV="1">
              <a:off x="3558" y="1668"/>
              <a:ext cx="0" cy="31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8" name="Line 44"/>
            <p:cNvSpPr>
              <a:spLocks noChangeShapeType="1"/>
            </p:cNvSpPr>
            <p:nvPr/>
          </p:nvSpPr>
          <p:spPr bwMode="auto">
            <a:xfrm rot="5400000" flipV="1">
              <a:off x="3558" y="1464"/>
              <a:ext cx="0" cy="31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89" name="Line 45"/>
            <p:cNvSpPr>
              <a:spLocks noChangeShapeType="1"/>
            </p:cNvSpPr>
            <p:nvPr/>
          </p:nvSpPr>
          <p:spPr bwMode="auto">
            <a:xfrm flipV="1">
              <a:off x="907" y="1162"/>
              <a:ext cx="0" cy="363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90" name="Text Box 46"/>
            <p:cNvSpPr txBox="1">
              <a:spLocks noChangeArrowheads="1"/>
            </p:cNvSpPr>
            <p:nvPr/>
          </p:nvSpPr>
          <p:spPr bwMode="auto">
            <a:xfrm>
              <a:off x="154" y="895"/>
              <a:ext cx="568" cy="15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UDP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91" name="Text Box 47"/>
            <p:cNvSpPr txBox="1">
              <a:spLocks noChangeArrowheads="1"/>
            </p:cNvSpPr>
            <p:nvPr/>
          </p:nvSpPr>
          <p:spPr bwMode="auto">
            <a:xfrm>
              <a:off x="787" y="895"/>
              <a:ext cx="569" cy="153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IPX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592" name="Text Box 48"/>
            <p:cNvSpPr txBox="1">
              <a:spLocks noChangeArrowheads="1"/>
            </p:cNvSpPr>
            <p:nvPr/>
          </p:nvSpPr>
          <p:spPr bwMode="auto">
            <a:xfrm>
              <a:off x="1755" y="778"/>
              <a:ext cx="1434" cy="27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Другие транспортные протоколы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876593" name="Group 49"/>
            <p:cNvGrpSpPr>
              <a:grpSpLocks/>
            </p:cNvGrpSpPr>
            <p:nvPr/>
          </p:nvGrpSpPr>
          <p:grpSpPr bwMode="auto">
            <a:xfrm flipV="1">
              <a:off x="1423" y="946"/>
              <a:ext cx="267" cy="34"/>
              <a:chOff x="1664" y="11736"/>
              <a:chExt cx="741" cy="171"/>
            </a:xfrm>
          </p:grpSpPr>
          <p:sp>
            <p:nvSpPr>
              <p:cNvPr id="876594" name="Oval 50"/>
              <p:cNvSpPr>
                <a:spLocks noChangeArrowheads="1"/>
              </p:cNvSpPr>
              <p:nvPr/>
            </p:nvSpPr>
            <p:spPr bwMode="auto">
              <a:xfrm>
                <a:off x="1664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595" name="Oval 51"/>
              <p:cNvSpPr>
                <a:spLocks noChangeArrowheads="1"/>
              </p:cNvSpPr>
              <p:nvPr/>
            </p:nvSpPr>
            <p:spPr bwMode="auto">
              <a:xfrm>
                <a:off x="2234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6596" name="Oval 52"/>
              <p:cNvSpPr>
                <a:spLocks noChangeArrowheads="1"/>
              </p:cNvSpPr>
              <p:nvPr/>
            </p:nvSpPr>
            <p:spPr bwMode="auto">
              <a:xfrm>
                <a:off x="1949" y="11736"/>
                <a:ext cx="171" cy="171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76597" name="Line 53"/>
            <p:cNvSpPr>
              <a:spLocks noChangeShapeType="1"/>
            </p:cNvSpPr>
            <p:nvPr/>
          </p:nvSpPr>
          <p:spPr bwMode="auto">
            <a:xfrm flipV="1">
              <a:off x="454" y="573"/>
              <a:ext cx="0" cy="322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98" name="Line 54"/>
            <p:cNvSpPr>
              <a:spLocks noChangeShapeType="1"/>
            </p:cNvSpPr>
            <p:nvPr/>
          </p:nvSpPr>
          <p:spPr bwMode="auto">
            <a:xfrm flipV="1">
              <a:off x="1088" y="692"/>
              <a:ext cx="0" cy="203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599" name="Line 55"/>
            <p:cNvSpPr>
              <a:spLocks noChangeShapeType="1"/>
            </p:cNvSpPr>
            <p:nvPr/>
          </p:nvSpPr>
          <p:spPr bwMode="auto">
            <a:xfrm flipV="1">
              <a:off x="2539" y="573"/>
              <a:ext cx="0" cy="204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600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793" y="414"/>
              <a:ext cx="1501" cy="119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6792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effectLst>
                    <a:outerShdw sy="50000" kx="-2453608" rotWithShape="0">
                      <a:srgbClr val="FF9933">
                        <a:alpha val="50000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INTERNET </a:t>
              </a:r>
              <a:endParaRPr lang="ru-RU" sz="3600" kern="10">
                <a:ln w="9525">
                  <a:solidFill>
                    <a:srgbClr val="CC0000"/>
                  </a:solidFill>
                  <a:round/>
                  <a:headEnd/>
                  <a:tailEnd/>
                </a:ln>
                <a:solidFill>
                  <a:srgbClr val="CC0000"/>
                </a:solidFill>
                <a:effectLst>
                  <a:outerShdw sy="50000" kx="-2453608" rotWithShape="0">
                    <a:srgbClr val="FF9933">
                      <a:alpha val="5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6602" name="Text Box 58"/>
            <p:cNvSpPr txBox="1">
              <a:spLocks noChangeArrowheads="1"/>
            </p:cNvSpPr>
            <p:nvPr/>
          </p:nvSpPr>
          <p:spPr bwMode="auto">
            <a:xfrm>
              <a:off x="3991" y="3203"/>
              <a:ext cx="1189" cy="358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Уполномоченный транслятор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(ретранслятор)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6627" name="Line 83"/>
            <p:cNvSpPr>
              <a:spLocks noChangeShapeType="1"/>
            </p:cNvSpPr>
            <p:nvPr/>
          </p:nvSpPr>
          <p:spPr bwMode="auto">
            <a:xfrm rot="5400000" flipV="1">
              <a:off x="1554" y="3259"/>
              <a:ext cx="0" cy="24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628" name="Line 84"/>
            <p:cNvSpPr>
              <a:spLocks noChangeShapeType="1"/>
            </p:cNvSpPr>
            <p:nvPr/>
          </p:nvSpPr>
          <p:spPr bwMode="auto">
            <a:xfrm rot="5400000" flipV="1">
              <a:off x="2619" y="3259"/>
              <a:ext cx="0" cy="249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629" name="Text Box 85"/>
            <p:cNvSpPr txBox="1">
              <a:spLocks noChangeArrowheads="1"/>
            </p:cNvSpPr>
            <p:nvPr/>
          </p:nvSpPr>
          <p:spPr bwMode="auto">
            <a:xfrm>
              <a:off x="204" y="3702"/>
              <a:ext cx="4218" cy="227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16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MIB-</a:t>
              </a:r>
              <a:r>
                <a:rPr lang="ru-RU" altLang="zh-CN" sz="16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инструментарий</a:t>
              </a:r>
              <a:endParaRPr lang="ru-RU" altLang="ru-RU" sz="1600" b="1">
                <a:solidFill>
                  <a:srgbClr val="800080"/>
                </a:solidFill>
              </a:endParaRPr>
            </a:p>
          </p:txBody>
        </p:sp>
        <p:sp>
          <p:nvSpPr>
            <p:cNvPr id="876630" name="Line 86"/>
            <p:cNvSpPr>
              <a:spLocks noChangeShapeType="1"/>
            </p:cNvSpPr>
            <p:nvPr/>
          </p:nvSpPr>
          <p:spPr bwMode="auto">
            <a:xfrm flipV="1">
              <a:off x="816" y="3566"/>
              <a:ext cx="0" cy="13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6631" name="Line 87"/>
            <p:cNvSpPr>
              <a:spLocks noChangeShapeType="1"/>
            </p:cNvSpPr>
            <p:nvPr/>
          </p:nvSpPr>
          <p:spPr bwMode="auto">
            <a:xfrm flipV="1">
              <a:off x="3311" y="3566"/>
              <a:ext cx="0" cy="13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13122" name="Text Box 66"/>
          <p:cNvSpPr txBox="1">
            <a:spLocks noChangeArrowheads="1"/>
          </p:cNvSpPr>
          <p:nvPr/>
        </p:nvSpPr>
        <p:spPr bwMode="auto">
          <a:xfrm>
            <a:off x="0" y="765175"/>
            <a:ext cx="9144000" cy="3508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Именование пользователей системы сетевого управления. </a:t>
            </a:r>
            <a:r>
              <a:rPr lang="ru-RU" altLang="ru-RU" sz="2800">
                <a:solidFill>
                  <a:srgbClr val="800080"/>
                </a:solidFill>
              </a:rPr>
              <a:t>На рис.17.7 приведена структура именования пользователей системы сетевого управления.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Пользователь (</a:t>
            </a:r>
            <a:r>
              <a:rPr lang="en-US" altLang="ru-RU" sz="2800">
                <a:solidFill>
                  <a:srgbClr val="800080"/>
                </a:solidFill>
              </a:rPr>
              <a:t>principal</a:t>
            </a:r>
            <a:r>
              <a:rPr lang="ru-RU" altLang="ru-RU" sz="2800">
                <a:solidFill>
                  <a:srgbClr val="800080"/>
                </a:solidFill>
              </a:rPr>
              <a:t>) – это тот, кто использует предоставляемые системой сетевого управления услуги. Пользователем может быть (среди прочих возможных): </a:t>
            </a: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250825" y="4329113"/>
            <a:ext cx="8677275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субъект (человек), выполняющий определенную роль;</a:t>
            </a:r>
          </a:p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группа субъектов, в которой каждый субъект выполняет свою определенную роль;</a:t>
            </a:r>
          </a:p>
          <a:p>
            <a:pPr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прикладной программный модуль (процесс) или группа таких модулей (процессов);</a:t>
            </a:r>
          </a:p>
          <a:p>
            <a:pPr>
              <a:buSzPct val="90000"/>
              <a:buFont typeface="Wingdings 2" panose="05020102010507070707" pitchFamily="18" charset="2"/>
              <a:buChar char="m"/>
            </a:pPr>
            <a:r>
              <a:rPr lang="ru-RU" altLang="ru-RU" sz="2400">
                <a:solidFill>
                  <a:srgbClr val="800080"/>
                </a:solidFill>
              </a:rPr>
              <a:t>комбинации из выше перечисленных.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250825" y="1352550"/>
            <a:ext cx="8629650" cy="47894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В </a:t>
            </a:r>
            <a:r>
              <a:rPr lang="en-US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 с целью создания единого подхода к управлению оборудованием, подключенным к сетям IP, был разработан простой протокол сетевого управления (</a:t>
            </a:r>
            <a:r>
              <a:rPr lang="en-US" altLang="ru-RU" sz="2800">
                <a:solidFill>
                  <a:srgbClr val="800080"/>
                </a:solidFill>
              </a:rPr>
              <a:t>Simple Network Management Protocol </a:t>
            </a:r>
            <a:r>
              <a:rPr lang="ru-RU" altLang="ru-RU" sz="2800">
                <a:solidFill>
                  <a:srgbClr val="800080"/>
                </a:solidFill>
              </a:rPr>
              <a:t>— SNMP</a:t>
            </a:r>
            <a:r>
              <a:rPr lang="en-US" altLang="ru-RU" sz="2800">
                <a:solidFill>
                  <a:srgbClr val="800080"/>
                </a:solidFill>
              </a:rPr>
              <a:t>v</a:t>
            </a:r>
            <a:r>
              <a:rPr lang="ru-RU" altLang="ru-RU" sz="2800">
                <a:solidFill>
                  <a:srgbClr val="800080"/>
                </a:solidFill>
              </a:rPr>
              <a:t>3), который в дальнейшем был усовершенствован, и в настоящее время стандартизирована третья версия этого протокола.</a:t>
            </a:r>
            <a:endParaRPr lang="en-US" altLang="ru-RU" sz="2800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3-стандарт представляет собой модульную структуру и включает (это не только протокол доставки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3-данных):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15119" name="Group 15"/>
          <p:cNvGrpSpPr>
            <a:grpSpLocks/>
          </p:cNvGrpSpPr>
          <p:nvPr/>
        </p:nvGrpSpPr>
        <p:grpSpPr bwMode="auto">
          <a:xfrm>
            <a:off x="1008063" y="1233488"/>
            <a:ext cx="7092950" cy="4230687"/>
            <a:chOff x="635" y="595"/>
            <a:chExt cx="4468" cy="2665"/>
          </a:xfrm>
        </p:grpSpPr>
        <p:sp>
          <p:nvSpPr>
            <p:cNvPr id="815109" name="Text Box 5"/>
            <p:cNvSpPr txBox="1">
              <a:spLocks noChangeArrowheads="1"/>
            </p:cNvSpPr>
            <p:nvPr/>
          </p:nvSpPr>
          <p:spPr bwMode="auto">
            <a:xfrm>
              <a:off x="635" y="1199"/>
              <a:ext cx="4468" cy="1606"/>
            </a:xfrm>
            <a:prstGeom prst="rect">
              <a:avLst/>
            </a:prstGeom>
            <a:solidFill>
              <a:srgbClr val="E4F3F4"/>
            </a:solidFill>
            <a:ln w="57150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/>
            <a:lstStyle/>
            <a:p>
              <a:r>
                <a:rPr lang="ru-RU" altLang="zh-CN" sz="20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Базовый программный </a:t>
              </a:r>
              <a:r>
                <a:rPr lang="ru-RU" altLang="zh-CN" sz="20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sz="20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модуль</a:t>
              </a: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815110" name="Text Box 6"/>
            <p:cNvSpPr txBox="1">
              <a:spLocks noChangeArrowheads="1"/>
            </p:cNvSpPr>
            <p:nvPr/>
          </p:nvSpPr>
          <p:spPr bwMode="auto">
            <a:xfrm>
              <a:off x="818" y="1613"/>
              <a:ext cx="4078" cy="1019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Модель обеспечения безопасности</a:t>
              </a:r>
              <a:endParaRPr lang="ru-RU" altLang="ru-RU">
                <a:solidFill>
                  <a:srgbClr val="006600"/>
                </a:solidFill>
              </a:endParaRPr>
            </a:p>
          </p:txBody>
        </p:sp>
        <p:sp>
          <p:nvSpPr>
            <p:cNvPr id="815111" name="Text Box 7"/>
            <p:cNvSpPr txBox="1">
              <a:spLocks noChangeArrowheads="1"/>
            </p:cNvSpPr>
            <p:nvPr/>
          </p:nvSpPr>
          <p:spPr bwMode="auto">
            <a:xfrm>
              <a:off x="975" y="2047"/>
              <a:ext cx="3833" cy="476"/>
            </a:xfrm>
            <a:prstGeom prst="rect">
              <a:avLst/>
            </a:prstGeom>
            <a:gradFill rotWithShape="1">
              <a:gsLst>
                <a:gs pos="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Идентификатор модели обеспечения безопасности</a:t>
              </a:r>
              <a:endParaRPr lang="ru-RU" altLang="ru-RU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15112" name="Text Box 8"/>
            <p:cNvSpPr txBox="1">
              <a:spLocks noChangeArrowheads="1"/>
            </p:cNvSpPr>
            <p:nvPr/>
          </p:nvSpPr>
          <p:spPr bwMode="auto">
            <a:xfrm>
              <a:off x="3522" y="1428"/>
              <a:ext cx="1292" cy="402"/>
            </a:xfrm>
            <a:prstGeom prst="rect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Имя пользователя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“</a:t>
              </a:r>
              <a:r>
                <a:rPr lang="en-US" altLang="zh-CN" sz="16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securityName</a:t>
              </a:r>
              <a:r>
                <a:rPr lang="ru-RU" altLang="zh-CN" sz="1600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”</a:t>
              </a:r>
              <a:endParaRPr lang="ru-RU" altLang="ru-RU" sz="16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15113" name="Line 9"/>
            <p:cNvSpPr>
              <a:spLocks noChangeShapeType="1"/>
            </p:cNvSpPr>
            <p:nvPr/>
          </p:nvSpPr>
          <p:spPr bwMode="auto">
            <a:xfrm flipH="1">
              <a:off x="4195" y="2523"/>
              <a:ext cx="0" cy="544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5114" name="Line 10"/>
            <p:cNvSpPr>
              <a:spLocks noChangeShapeType="1"/>
            </p:cNvSpPr>
            <p:nvPr/>
          </p:nvSpPr>
          <p:spPr bwMode="auto">
            <a:xfrm>
              <a:off x="4189" y="853"/>
              <a:ext cx="0" cy="55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5115" name="Line 11"/>
            <p:cNvSpPr>
              <a:spLocks noChangeShapeType="1"/>
            </p:cNvSpPr>
            <p:nvPr/>
          </p:nvSpPr>
          <p:spPr bwMode="auto">
            <a:xfrm>
              <a:off x="4195" y="1820"/>
              <a:ext cx="0" cy="227"/>
            </a:xfrm>
            <a:prstGeom prst="line">
              <a:avLst/>
            </a:prstGeom>
            <a:noFill/>
            <a:ln w="38100">
              <a:solidFill>
                <a:srgbClr val="003366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5116" name="Text Box 12"/>
            <p:cNvSpPr txBox="1">
              <a:spLocks noChangeArrowheads="1"/>
            </p:cNvSpPr>
            <p:nvPr/>
          </p:nvSpPr>
          <p:spPr bwMode="auto">
            <a:xfrm>
              <a:off x="3606" y="595"/>
              <a:ext cx="1179" cy="25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2000" b="1">
                  <a:solidFill>
                    <a:srgbClr val="663300"/>
                  </a:solidFill>
                  <a:latin typeface="Arial Narrow" panose="020B0606020202030204" pitchFamily="34" charset="0"/>
                </a:rPr>
                <a:t>Пользователь</a:t>
              </a:r>
              <a:endParaRPr lang="ru-RU" altLang="ru-RU" sz="2000" b="1">
                <a:solidFill>
                  <a:srgbClr val="663300"/>
                </a:solidFill>
              </a:endParaRPr>
            </a:p>
          </p:txBody>
        </p:sp>
        <p:sp>
          <p:nvSpPr>
            <p:cNvPr id="815117" name="Text Box 13"/>
            <p:cNvSpPr txBox="1">
              <a:spLocks noChangeArrowheads="1"/>
            </p:cNvSpPr>
            <p:nvPr/>
          </p:nvSpPr>
          <p:spPr bwMode="auto">
            <a:xfrm>
              <a:off x="3741" y="3037"/>
              <a:ext cx="896" cy="22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GB" altLang="zh-CN" sz="2000" b="1">
                  <a:solidFill>
                    <a:srgbClr val="663300"/>
                  </a:solidFill>
                  <a:ea typeface="SimSun" panose="02010600030101010101" pitchFamily="2" charset="-122"/>
                </a:rPr>
                <a:t>INTERNET</a:t>
              </a:r>
              <a:endParaRPr lang="ru-RU" altLang="ru-RU" sz="2000">
                <a:solidFill>
                  <a:srgbClr val="663300"/>
                </a:solidFill>
              </a:endParaRPr>
            </a:p>
          </p:txBody>
        </p:sp>
      </p:grpSp>
      <p:sp>
        <p:nvSpPr>
          <p:cNvPr id="815118" name="Text Box 14"/>
          <p:cNvSpPr txBox="1">
            <a:spLocks noChangeArrowheads="1"/>
          </p:cNvSpPr>
          <p:nvPr/>
        </p:nvSpPr>
        <p:spPr bwMode="auto">
          <a:xfrm>
            <a:off x="0" y="5842000"/>
            <a:ext cx="9144000" cy="781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Рис.17.7. Структура именования пользователей системы сетевого управления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250825" y="979488"/>
            <a:ext cx="8605838" cy="5551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Имя пользователя (“</a:t>
            </a:r>
            <a:r>
              <a:rPr lang="en-US" altLang="ru-RU" sz="2800">
                <a:solidFill>
                  <a:srgbClr val="800080"/>
                </a:solidFill>
              </a:rPr>
              <a:t>securityName</a:t>
            </a:r>
            <a:r>
              <a:rPr lang="ru-RU" altLang="ru-RU" sz="2800">
                <a:solidFill>
                  <a:srgbClr val="800080"/>
                </a:solidFill>
              </a:rPr>
              <a:t>”) представляет собой читабельную последовательность символов, однозначно определяющую пользователя. Формат этого имени зависит от модели обеспечения безопасности и может использоваться вне границ самой модели безопасности.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Идентификатор имени пользователя, зависимого от модели безопасности (“</a:t>
            </a:r>
            <a:r>
              <a:rPr lang="en-US" altLang="ru-RU" sz="2800">
                <a:solidFill>
                  <a:srgbClr val="800080"/>
                </a:solidFill>
              </a:rPr>
              <a:t>model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dependent security ID</a:t>
            </a:r>
            <a:r>
              <a:rPr lang="ru-RU" altLang="ru-RU" sz="2800">
                <a:solidFill>
                  <a:srgbClr val="800080"/>
                </a:solidFill>
              </a:rPr>
              <a:t>”), представляет собой последовательность символов, определяемую соответствующей моделью безопасности и отображающую имя пользователя (“</a:t>
            </a:r>
            <a:r>
              <a:rPr lang="en-US" altLang="ru-RU" sz="2800">
                <a:solidFill>
                  <a:srgbClr val="800080"/>
                </a:solidFill>
              </a:rPr>
              <a:t>securityName</a:t>
            </a:r>
            <a:r>
              <a:rPr lang="ru-RU" altLang="ru-RU" sz="2800">
                <a:solidFill>
                  <a:srgbClr val="800080"/>
                </a:solidFill>
              </a:rPr>
              <a:t>”) в пределах этой модели обеспечения безопасности.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215900" y="836613"/>
            <a:ext cx="8642350" cy="584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Идентификатор имени пользователя может быть читабельным или наоборот, его синтаксис определяется моделью безопасности (например, это могут быть имена групп и имена субъектов).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Преобразование идентификатора в имя пользователя и наоборот полностью возлагается на соответствующую модель обеспечения безопасности.</a:t>
            </a:r>
            <a:endParaRPr lang="ru-RU" altLang="ru-RU" sz="24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Именование управляющей информации. </a:t>
            </a:r>
            <a:r>
              <a:rPr lang="ru-RU" altLang="ru-RU" sz="2400">
                <a:solidFill>
                  <a:srgbClr val="800080"/>
                </a:solidFill>
              </a:rPr>
              <a:t>Управляющая информация размещается в базовом программном SNMP-блоке, в котором субмодуль приема команд и ответного реагирования на них (“</a:t>
            </a:r>
            <a:r>
              <a:rPr lang="en-US" altLang="ru-RU" sz="2400">
                <a:solidFill>
                  <a:srgbClr val="800080"/>
                </a:solidFill>
              </a:rPr>
              <a:t>Command Responder</a:t>
            </a:r>
            <a:r>
              <a:rPr lang="ru-RU" altLang="ru-RU" sz="2400">
                <a:solidFill>
                  <a:srgbClr val="800080"/>
                </a:solidFill>
              </a:rPr>
              <a:t>”) имеет локальный доступ к нескольким группам (модулям) управляющей информации (рис.17.8). Этот прикладной субмодуль использует идентификатор “</a:t>
            </a:r>
            <a:r>
              <a:rPr lang="en-GB" altLang="ru-RU" sz="2400">
                <a:solidFill>
                  <a:srgbClr val="800080"/>
                </a:solidFill>
              </a:rPr>
              <a:t>contextEngineID</a:t>
            </a:r>
            <a:r>
              <a:rPr lang="ru-RU" altLang="ru-RU" sz="2400">
                <a:solidFill>
                  <a:srgbClr val="800080"/>
                </a:solidFill>
              </a:rPr>
              <a:t>”, который эквивалентен идентификатору базового программного SNMP-модуля “</a:t>
            </a:r>
            <a:r>
              <a:rPr lang="en-US" altLang="ru-RU" sz="2400">
                <a:solidFill>
                  <a:srgbClr val="800080"/>
                </a:solidFill>
              </a:rPr>
              <a:t>snmpEngineID</a:t>
            </a:r>
            <a:r>
              <a:rPr lang="ru-RU" altLang="ru-RU" sz="24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21275" name="Group 27"/>
          <p:cNvGrpSpPr>
            <a:grpSpLocks/>
          </p:cNvGrpSpPr>
          <p:nvPr/>
        </p:nvGrpSpPr>
        <p:grpSpPr bwMode="auto">
          <a:xfrm>
            <a:off x="250825" y="584200"/>
            <a:ext cx="8642350" cy="5365750"/>
            <a:chOff x="158" y="368"/>
            <a:chExt cx="5444" cy="3380"/>
          </a:xfrm>
        </p:grpSpPr>
        <p:sp>
          <p:nvSpPr>
            <p:cNvPr id="821253" name="Text Box 5"/>
            <p:cNvSpPr txBox="1">
              <a:spLocks noChangeArrowheads="1"/>
            </p:cNvSpPr>
            <p:nvPr/>
          </p:nvSpPr>
          <p:spPr bwMode="auto">
            <a:xfrm>
              <a:off x="158" y="368"/>
              <a:ext cx="5444" cy="3380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 программный 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блок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(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идентифицируемый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“</a:t>
              </a:r>
              <a:r>
                <a:rPr lang="en-US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snmpEngineID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”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, например,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</a:t>
              </a:r>
              <a:r>
                <a:rPr lang="en-GB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abcd</a:t>
              </a:r>
              <a:r>
                <a:rPr lang="ru-RU" altLang="zh-CN" b="1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”)</a:t>
              </a:r>
              <a:endParaRPr lang="ru-RU" altLang="ru-RU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endParaRPr>
            </a:p>
          </p:txBody>
        </p:sp>
        <p:sp>
          <p:nvSpPr>
            <p:cNvPr id="821254" name="Text Box 6"/>
            <p:cNvSpPr txBox="1">
              <a:spLocks noChangeArrowheads="1"/>
            </p:cNvSpPr>
            <p:nvPr/>
          </p:nvSpPr>
          <p:spPr bwMode="auto">
            <a:xfrm>
              <a:off x="263" y="832"/>
              <a:ext cx="5234" cy="80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Базовый программный 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модуль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(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идентифицируемый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 “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snmpEngineID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”)</a:t>
              </a:r>
              <a:endParaRPr lang="ru-RU" altLang="ru-RU" sz="16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55" name="Text Box 7"/>
            <p:cNvSpPr txBox="1">
              <a:spLocks noChangeArrowheads="1"/>
            </p:cNvSpPr>
            <p:nvPr/>
          </p:nvSpPr>
          <p:spPr bwMode="auto">
            <a:xfrm>
              <a:off x="332" y="1181"/>
              <a:ext cx="1328" cy="415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диспетчеризации (диспетчер)</a:t>
              </a:r>
              <a:endParaRPr lang="ru-RU" altLang="ru-RU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56" name="Text Box 8"/>
            <p:cNvSpPr txBox="1">
              <a:spLocks noChangeArrowheads="1"/>
            </p:cNvSpPr>
            <p:nvPr/>
          </p:nvSpPr>
          <p:spPr bwMode="auto">
            <a:xfrm>
              <a:off x="1728" y="1181"/>
              <a:ext cx="1152" cy="415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обработки сообщений</a:t>
              </a:r>
              <a:endParaRPr lang="ru-RU" altLang="ru-RU" sz="16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2950" y="1181"/>
              <a:ext cx="1221" cy="415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обеспечения безопасности</a:t>
              </a:r>
              <a:endParaRPr lang="ru-RU" altLang="ru-RU" sz="1600" b="1">
                <a:solidFill>
                  <a:srgbClr val="006600"/>
                </a:solidFill>
              </a:endParaRPr>
            </a:p>
          </p:txBody>
        </p:sp>
        <p:sp>
          <p:nvSpPr>
            <p:cNvPr id="821258" name="Text Box 10"/>
            <p:cNvSpPr txBox="1">
              <a:spLocks noChangeArrowheads="1"/>
            </p:cNvSpPr>
            <p:nvPr/>
          </p:nvSpPr>
          <p:spPr bwMode="auto">
            <a:xfrm>
              <a:off x="4241" y="1181"/>
              <a:ext cx="1187" cy="415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Подсистема управления доступом</a:t>
              </a:r>
              <a:endParaRPr lang="ru-RU" altLang="ru-RU" sz="1600" b="1">
                <a:solidFill>
                  <a:srgbClr val="006600"/>
                </a:solidFill>
              </a:endParaRPr>
            </a:p>
          </p:txBody>
        </p:sp>
        <p:sp>
          <p:nvSpPr>
            <p:cNvPr id="821259" name="Text Box 11"/>
            <p:cNvSpPr txBox="1">
              <a:spLocks noChangeArrowheads="1"/>
            </p:cNvSpPr>
            <p:nvPr/>
          </p:nvSpPr>
          <p:spPr bwMode="auto">
            <a:xfrm>
              <a:off x="263" y="1727"/>
              <a:ext cx="5234" cy="80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Прикладной субмодуль приёма команд 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“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contextEngineID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”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, 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например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: 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abcd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”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)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altLang="zh-CN" sz="16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Примеры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US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contextNames</a:t>
              </a:r>
              <a:r>
                <a:rPr lang="ru-RU" altLang="zh-CN" sz="1600" b="1"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:</a:t>
              </a:r>
              <a:endParaRPr lang="ru-RU" altLang="ru-RU" sz="1600" b="1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endParaRPr>
            </a:p>
          </p:txBody>
        </p:sp>
        <p:sp>
          <p:nvSpPr>
            <p:cNvPr id="821260" name="Text Box 12"/>
            <p:cNvSpPr txBox="1">
              <a:spLocks noChangeArrowheads="1"/>
            </p:cNvSpPr>
            <p:nvPr/>
          </p:nvSpPr>
          <p:spPr bwMode="auto">
            <a:xfrm>
              <a:off x="579" y="2251"/>
              <a:ext cx="1361" cy="153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“</a:t>
              </a: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bridge1</a:t>
              </a: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”</a:t>
              </a:r>
              <a:endParaRPr lang="ru-RU" altLang="ru-RU" sz="1600" b="1">
                <a:solidFill>
                  <a:srgbClr val="006600"/>
                </a:solidFill>
              </a:endParaRPr>
            </a:p>
          </p:txBody>
        </p:sp>
        <p:sp>
          <p:nvSpPr>
            <p:cNvPr id="821261" name="Text Box 13"/>
            <p:cNvSpPr txBox="1">
              <a:spLocks noChangeArrowheads="1"/>
            </p:cNvSpPr>
            <p:nvPr/>
          </p:nvSpPr>
          <p:spPr bwMode="auto">
            <a:xfrm>
              <a:off x="2219" y="2251"/>
              <a:ext cx="1363" cy="153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“</a:t>
              </a: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bridge</a:t>
              </a: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2”</a:t>
              </a:r>
              <a:endParaRPr lang="ru-RU" altLang="ru-RU" sz="1600" b="1">
                <a:solidFill>
                  <a:srgbClr val="006600"/>
                </a:solidFill>
              </a:endParaRPr>
            </a:p>
          </p:txBody>
        </p:sp>
        <p:sp>
          <p:nvSpPr>
            <p:cNvPr id="821262" name="Text Box 14"/>
            <p:cNvSpPr txBox="1">
              <a:spLocks noChangeArrowheads="1"/>
            </p:cNvSpPr>
            <p:nvPr/>
          </p:nvSpPr>
          <p:spPr bwMode="auto">
            <a:xfrm>
              <a:off x="3894" y="2251"/>
              <a:ext cx="1359" cy="153"/>
            </a:xfrm>
            <a:prstGeom prst="rect">
              <a:avLst/>
            </a:prstGeom>
            <a:gradFill rotWithShape="1">
              <a:gsLst>
                <a:gs pos="0">
                  <a:srgbClr val="CCFFCC">
                    <a:gamma/>
                    <a:tint val="0"/>
                    <a:invGamma/>
                  </a:srgbClr>
                </a:gs>
                <a:gs pos="100000">
                  <a:srgbClr val="CCFFCC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“ ”</a:t>
              </a:r>
              <a:r>
                <a:rPr lang="en-US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ru-RU" altLang="zh-CN" sz="16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(по умолчанию)</a:t>
              </a:r>
              <a:endParaRPr lang="ru-RU" altLang="ru-RU" sz="1600" b="1">
                <a:solidFill>
                  <a:srgbClr val="006600"/>
                </a:solidFill>
              </a:endParaRPr>
            </a:p>
          </p:txBody>
        </p:sp>
        <p:sp>
          <p:nvSpPr>
            <p:cNvPr id="821263" name="Text Box 15"/>
            <p:cNvSpPr txBox="1">
              <a:spLocks noChangeArrowheads="1"/>
            </p:cNvSpPr>
            <p:nvPr/>
          </p:nvSpPr>
          <p:spPr bwMode="auto">
            <a:xfrm>
              <a:off x="263" y="2656"/>
              <a:ext cx="5236" cy="109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/>
            <a:lstStyle/>
            <a:p>
              <a:r>
                <a:rPr lang="en-GB" altLang="zh-CN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  <a:ea typeface="SimSun" panose="02010600030101010101" pitchFamily="2" charset="-122"/>
                </a:rPr>
                <a:t> </a:t>
              </a:r>
              <a:r>
                <a:rPr lang="en-GB" altLang="zh-CN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MIB-</a:t>
              </a:r>
              <a:r>
                <a:rPr lang="ru-RU" altLang="zh-CN" b="1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инструментарий</a:t>
              </a:r>
              <a:endParaRPr lang="ru-RU" altLang="ru-RU">
                <a:solidFill>
                  <a:srgbClr val="003366"/>
                </a:solidFill>
              </a:endParaRPr>
            </a:p>
          </p:txBody>
        </p:sp>
        <p:sp>
          <p:nvSpPr>
            <p:cNvPr id="821264" name="Text Box 16"/>
            <p:cNvSpPr txBox="1">
              <a:spLocks noChangeArrowheads="1"/>
            </p:cNvSpPr>
            <p:nvPr/>
          </p:nvSpPr>
          <p:spPr bwMode="auto">
            <a:xfrm>
              <a:off x="476" y="2896"/>
              <a:ext cx="1465" cy="85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Модуль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управляющей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информации</a:t>
              </a:r>
              <a:endParaRPr lang="ru-RU" altLang="ru-RU" sz="1600">
                <a:solidFill>
                  <a:srgbClr val="990000"/>
                </a:solidFill>
              </a:endParaRPr>
            </a:p>
          </p:txBody>
        </p:sp>
        <p:sp>
          <p:nvSpPr>
            <p:cNvPr id="821265" name="Text Box 17"/>
            <p:cNvSpPr txBox="1">
              <a:spLocks noChangeArrowheads="1"/>
            </p:cNvSpPr>
            <p:nvPr/>
          </p:nvSpPr>
          <p:spPr bwMode="auto">
            <a:xfrm>
              <a:off x="2132" y="2896"/>
              <a:ext cx="1451" cy="85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Модуль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управляющей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информации</a:t>
              </a:r>
              <a:endParaRPr lang="ru-RU" altLang="zh-CN" sz="1600">
                <a:solidFill>
                  <a:srgbClr val="99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ru-RU" altLang="ru-RU" sz="1600">
                <a:solidFill>
                  <a:srgbClr val="990000"/>
                </a:solidFill>
              </a:endParaRPr>
            </a:p>
          </p:txBody>
        </p:sp>
        <p:sp>
          <p:nvSpPr>
            <p:cNvPr id="821266" name="Text Box 18"/>
            <p:cNvSpPr txBox="1">
              <a:spLocks noChangeArrowheads="1"/>
            </p:cNvSpPr>
            <p:nvPr/>
          </p:nvSpPr>
          <p:spPr bwMode="auto">
            <a:xfrm>
              <a:off x="3787" y="2896"/>
              <a:ext cx="1470" cy="852"/>
            </a:xfrm>
            <a:prstGeom prst="rect">
              <a:avLst/>
            </a:prstGeom>
            <a:solidFill>
              <a:srgbClr val="CCFFCC"/>
            </a:soli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Модуль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управляющей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информации</a:t>
              </a:r>
              <a:endParaRPr lang="ru-RU" altLang="zh-CN" sz="1600">
                <a:solidFill>
                  <a:srgbClr val="99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endParaRPr lang="ru-RU" altLang="ru-RU" sz="1600">
                <a:solidFill>
                  <a:srgbClr val="990000"/>
                </a:solidFill>
              </a:endParaRPr>
            </a:p>
          </p:txBody>
        </p:sp>
        <p:sp>
          <p:nvSpPr>
            <p:cNvPr id="821267" name="Text Box 19"/>
            <p:cNvSpPr txBox="1">
              <a:spLocks noChangeArrowheads="1"/>
            </p:cNvSpPr>
            <p:nvPr/>
          </p:nvSpPr>
          <p:spPr bwMode="auto">
            <a:xfrm>
              <a:off x="681" y="3333"/>
              <a:ext cx="1152" cy="188"/>
            </a:xfrm>
            <a:prstGeom prst="rect">
              <a:avLst/>
            </a:prstGeom>
            <a:gradFill rotWithShape="1">
              <a:gsLst>
                <a:gs pos="0">
                  <a:srgbClr val="FF9999">
                    <a:gamma/>
                    <a:tint val="0"/>
                    <a:invGamma/>
                  </a:srgbClr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bridge</a:t>
              </a: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GB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MIB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69" name="Text Box 21"/>
            <p:cNvSpPr txBox="1">
              <a:spLocks noChangeArrowheads="1"/>
            </p:cNvSpPr>
            <p:nvPr/>
          </p:nvSpPr>
          <p:spPr bwMode="auto">
            <a:xfrm>
              <a:off x="3855" y="3333"/>
              <a:ext cx="1330" cy="153"/>
            </a:xfrm>
            <a:prstGeom prst="rect">
              <a:avLst/>
            </a:prstGeom>
            <a:gradFill rotWithShape="1">
              <a:gsLst>
                <a:gs pos="0">
                  <a:srgbClr val="FF9999">
                    <a:gamma/>
                    <a:tint val="0"/>
                    <a:invGamma/>
                  </a:srgbClr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Выделенные </a:t>
              </a:r>
              <a:r>
                <a:rPr lang="en-GB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MIB</a:t>
              </a: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-</a:t>
              </a: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модули</a:t>
              </a:r>
              <a:endParaRPr lang="ru-RU" altLang="ru-RU" sz="1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70" name="Text Box 22"/>
            <p:cNvSpPr txBox="1">
              <a:spLocks noChangeArrowheads="1"/>
            </p:cNvSpPr>
            <p:nvPr/>
          </p:nvSpPr>
          <p:spPr bwMode="auto">
            <a:xfrm>
              <a:off x="3855" y="3551"/>
              <a:ext cx="1330" cy="153"/>
            </a:xfrm>
            <a:prstGeom prst="rect">
              <a:avLst/>
            </a:prstGeom>
            <a:gradFill rotWithShape="1">
              <a:gsLst>
                <a:gs pos="0">
                  <a:srgbClr val="FF9999">
                    <a:gamma/>
                    <a:tint val="0"/>
                    <a:invGamma/>
                  </a:srgbClr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Другие </a:t>
              </a:r>
              <a:r>
                <a:rPr lang="en-GB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MIB</a:t>
              </a: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-</a:t>
              </a:r>
              <a:r>
                <a:rPr lang="ru-RU" altLang="zh-CN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модули</a:t>
              </a:r>
              <a:endParaRPr lang="ru-RU" altLang="ru-RU" sz="1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21271" name="Line 23"/>
            <p:cNvSpPr>
              <a:spLocks noChangeShapeType="1"/>
            </p:cNvSpPr>
            <p:nvPr/>
          </p:nvSpPr>
          <p:spPr bwMode="auto">
            <a:xfrm>
              <a:off x="1833" y="2416"/>
              <a:ext cx="0" cy="611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72" name="Line 24"/>
            <p:cNvSpPr>
              <a:spLocks noChangeShapeType="1"/>
            </p:cNvSpPr>
            <p:nvPr/>
          </p:nvSpPr>
          <p:spPr bwMode="auto">
            <a:xfrm>
              <a:off x="3473" y="2416"/>
              <a:ext cx="0" cy="611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73" name="Line 25"/>
            <p:cNvSpPr>
              <a:spLocks noChangeShapeType="1"/>
            </p:cNvSpPr>
            <p:nvPr/>
          </p:nvSpPr>
          <p:spPr bwMode="auto">
            <a:xfrm>
              <a:off x="5148" y="2416"/>
              <a:ext cx="0" cy="611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274" name="Text Box 26"/>
            <p:cNvSpPr txBox="1">
              <a:spLocks noChangeArrowheads="1"/>
            </p:cNvSpPr>
            <p:nvPr/>
          </p:nvSpPr>
          <p:spPr bwMode="auto">
            <a:xfrm>
              <a:off x="2313" y="3339"/>
              <a:ext cx="1152" cy="188"/>
            </a:xfrm>
            <a:prstGeom prst="rect">
              <a:avLst/>
            </a:prstGeom>
            <a:gradFill rotWithShape="1">
              <a:gsLst>
                <a:gs pos="0">
                  <a:srgbClr val="FF9999">
                    <a:gamma/>
                    <a:tint val="0"/>
                    <a:invGamma/>
                  </a:srgbClr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bridge</a:t>
              </a:r>
              <a:r>
                <a:rPr lang="ru-RU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GB" altLang="zh-CN" sz="1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MIB</a:t>
              </a:r>
              <a:endPara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21276" name="Text Box 28"/>
          <p:cNvSpPr txBox="1">
            <a:spLocks noChangeArrowheads="1"/>
          </p:cNvSpPr>
          <p:nvPr/>
        </p:nvSpPr>
        <p:spPr bwMode="auto">
          <a:xfrm>
            <a:off x="0" y="6129338"/>
            <a:ext cx="9144000" cy="539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Рис.17.8. Структура именования управляющей информации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0" y="944563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 b="1">
                <a:solidFill>
                  <a:srgbClr val="800080"/>
                </a:solidFill>
              </a:rPr>
              <a:t>Группа (модуль) управляющей информации. </a:t>
            </a:r>
            <a:r>
              <a:rPr lang="ru-RU" altLang="ru-RU" sz="2600">
                <a:solidFill>
                  <a:srgbClr val="800080"/>
                </a:solidFill>
              </a:rPr>
              <a:t>Группа (модуль) управляющей информации (“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context</a:t>
            </a:r>
            <a:r>
              <a:rPr lang="ru-RU" altLang="ru-RU" sz="2600">
                <a:solidFill>
                  <a:srgbClr val="800080"/>
                </a:solidFill>
              </a:rPr>
              <a:t>” или просто “</a:t>
            </a:r>
            <a:r>
              <a:rPr lang="en-US" altLang="ru-RU" sz="2600">
                <a:solidFill>
                  <a:srgbClr val="800080"/>
                </a:solidFill>
              </a:rPr>
              <a:t>context</a:t>
            </a:r>
            <a:r>
              <a:rPr lang="ru-RU" altLang="ru-RU" sz="2600">
                <a:solidFill>
                  <a:srgbClr val="800080"/>
                </a:solidFill>
              </a:rPr>
              <a:t>”) представляет собой совокупность данных управления, которые доступны с помощью базового программного SNMP-блока. Любой элемент данных управления может присутствовать в одной или нескольких группах управляющей информации. В действительности, базовый программный SNMP-блок имеет доступ ко многим группам управляющей информации. Комбинация идентификаторов “</a:t>
            </a:r>
            <a:r>
              <a:rPr lang="en-US" altLang="ru-RU" sz="2600">
                <a:solidFill>
                  <a:srgbClr val="800080"/>
                </a:solidFill>
              </a:rPr>
              <a:t>contextEngineID</a:t>
            </a:r>
            <a:r>
              <a:rPr lang="ru-RU" altLang="ru-RU" sz="2600">
                <a:solidFill>
                  <a:srgbClr val="800080"/>
                </a:solidFill>
              </a:rPr>
              <a:t>” и “</a:t>
            </a:r>
            <a:r>
              <a:rPr lang="en-US" altLang="ru-RU" sz="2600">
                <a:solidFill>
                  <a:srgbClr val="800080"/>
                </a:solidFill>
              </a:rPr>
              <a:t>contextName</a:t>
            </a:r>
            <a:r>
              <a:rPr lang="ru-RU" altLang="ru-RU" sz="2600">
                <a:solidFill>
                  <a:srgbClr val="800080"/>
                </a:solidFill>
              </a:rPr>
              <a:t>” однозначно (недвусмысленно) определяет группу (модуль) управляющей информации в пределах административного сетевого сегмента.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0" y="873125"/>
            <a:ext cx="9144000" cy="5781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Идентификатор “</a:t>
            </a:r>
            <a:r>
              <a:rPr lang="en-US" altLang="ru-RU" sz="2800" b="1">
                <a:solidFill>
                  <a:srgbClr val="800080"/>
                </a:solidFill>
              </a:rPr>
              <a:t>contextEngineID</a:t>
            </a:r>
            <a:r>
              <a:rPr lang="ru-RU" altLang="ru-RU" sz="2800" b="1">
                <a:solidFill>
                  <a:srgbClr val="800080"/>
                </a:solidFill>
              </a:rPr>
              <a:t>”. </a:t>
            </a:r>
            <a:r>
              <a:rPr lang="ru-RU" altLang="ru-RU" sz="2800">
                <a:solidFill>
                  <a:srgbClr val="800080"/>
                </a:solidFill>
              </a:rPr>
              <a:t>В рамках административного сетевого сегмента, идентификатор “</a:t>
            </a:r>
            <a:r>
              <a:rPr lang="en-US" altLang="ru-RU" sz="2800">
                <a:solidFill>
                  <a:srgbClr val="800080"/>
                </a:solidFill>
              </a:rPr>
              <a:t>contextEngineID</a:t>
            </a:r>
            <a:r>
              <a:rPr lang="ru-RU" altLang="ru-RU" sz="2800">
                <a:solidFill>
                  <a:srgbClr val="800080"/>
                </a:solidFill>
              </a:rPr>
              <a:t>” уникально определяет базовый программный SNMP-блок, который может распознать субъект управления, указанный в группе (модуле) управляющей информации с соответствующим идентификатором (именем) “</a:t>
            </a:r>
            <a:r>
              <a:rPr lang="en-US" altLang="ru-RU" sz="2800">
                <a:solidFill>
                  <a:srgbClr val="800080"/>
                </a:solidFill>
              </a:rPr>
              <a:t>contextName</a:t>
            </a:r>
            <a:r>
              <a:rPr lang="ru-RU" altLang="ru-RU" sz="2800">
                <a:solidFill>
                  <a:srgbClr val="800080"/>
                </a:solidFill>
              </a:rPr>
              <a:t>”.</a:t>
            </a:r>
            <a:endParaRPr lang="ru-RU" altLang="ru-RU" sz="2800" b="1">
              <a:solidFill>
                <a:srgbClr val="800080"/>
              </a:solidFill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Идентификатор (имя) “</a:t>
            </a:r>
            <a:r>
              <a:rPr lang="en-US" altLang="ru-RU" sz="2800" b="1">
                <a:solidFill>
                  <a:srgbClr val="800080"/>
                </a:solidFill>
              </a:rPr>
              <a:t>contextName</a:t>
            </a:r>
            <a:r>
              <a:rPr lang="ru-RU" altLang="ru-RU" sz="2800" b="1">
                <a:solidFill>
                  <a:srgbClr val="800080"/>
                </a:solidFill>
              </a:rPr>
              <a:t>”. </a:t>
            </a:r>
            <a:r>
              <a:rPr lang="ru-RU" altLang="ru-RU" sz="2800">
                <a:solidFill>
                  <a:srgbClr val="800080"/>
                </a:solidFill>
              </a:rPr>
              <a:t>Идентификатор (имя) “contextName” используется для именования группы (модуля) управляющей информации. Каждый идентификатор “contextName” обязательно должен быть уникальным в пределах одного базового программного SNMP-блока.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250825" y="1016000"/>
            <a:ext cx="8605838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 b="1">
                <a:solidFill>
                  <a:srgbClr val="800080"/>
                </a:solidFill>
              </a:rPr>
              <a:t>Определитель “</a:t>
            </a:r>
            <a:r>
              <a:rPr lang="en-US" altLang="ru-RU" sz="2800" b="1">
                <a:solidFill>
                  <a:srgbClr val="800080"/>
                </a:solidFill>
              </a:rPr>
              <a:t>scopedPDU</a:t>
            </a:r>
            <a:r>
              <a:rPr lang="ru-RU" altLang="ru-RU" sz="2800" b="1">
                <a:solidFill>
                  <a:srgbClr val="800080"/>
                </a:solidFill>
              </a:rPr>
              <a:t>”. </a:t>
            </a:r>
            <a:r>
              <a:rPr lang="ru-RU" altLang="ru-RU" sz="2800">
                <a:solidFill>
                  <a:srgbClr val="800080"/>
                </a:solidFill>
              </a:rPr>
              <a:t>Определитель “</a:t>
            </a:r>
            <a:r>
              <a:rPr lang="en-US" altLang="ru-RU" sz="2800">
                <a:solidFill>
                  <a:srgbClr val="800080"/>
                </a:solidFill>
              </a:rPr>
              <a:t>scopedPDU</a:t>
            </a:r>
            <a:r>
              <a:rPr lang="ru-RU" altLang="ru-RU" sz="2800">
                <a:solidFill>
                  <a:srgbClr val="800080"/>
                </a:solidFill>
              </a:rPr>
              <a:t>” представляет собой блок данных, который содержит идентификаторы “</a:t>
            </a:r>
            <a:r>
              <a:rPr lang="en-US" altLang="ru-RU" sz="2800">
                <a:solidFill>
                  <a:srgbClr val="800080"/>
                </a:solidFill>
              </a:rPr>
              <a:t>contextEngineID</a:t>
            </a:r>
            <a:r>
              <a:rPr lang="ru-RU" altLang="ru-RU" sz="2800">
                <a:solidFill>
                  <a:srgbClr val="800080"/>
                </a:solidFill>
              </a:rPr>
              <a:t>” и “</a:t>
            </a:r>
            <a:r>
              <a:rPr lang="en-US" altLang="ru-RU" sz="2800">
                <a:solidFill>
                  <a:srgbClr val="800080"/>
                </a:solidFill>
              </a:rPr>
              <a:t>contextName</a:t>
            </a:r>
            <a:r>
              <a:rPr lang="ru-RU" altLang="ru-RU" sz="2800">
                <a:solidFill>
                  <a:srgbClr val="800080"/>
                </a:solidFill>
              </a:rPr>
              <a:t>”, а также </a:t>
            </a:r>
            <a:r>
              <a:rPr lang="en-GB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-блок.</a:t>
            </a:r>
            <a:endParaRPr lang="en-GB" altLang="ru-RU" sz="2800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GB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-блок представляет собой протокольный блок данных (“</a:t>
            </a:r>
            <a:r>
              <a:rPr lang="en-US" altLang="ru-RU" sz="2800">
                <a:solidFill>
                  <a:srgbClr val="800080"/>
                </a:solidFill>
              </a:rPr>
              <a:t>SNMP Protocol Data Unit</a:t>
            </a:r>
            <a:r>
              <a:rPr lang="ru-RU" altLang="ru-RU" sz="2800">
                <a:solidFill>
                  <a:srgbClr val="800080"/>
                </a:solidFill>
              </a:rPr>
              <a:t>”), содержащий данные, указанную в группе (модуле) управляющей информации, которая, в свою очередь, однозначно определена в рамках административного сетевого сегмента с помощью комбинации идентификаторов “</a:t>
            </a:r>
            <a:r>
              <a:rPr lang="en-US" altLang="ru-RU" sz="2800">
                <a:solidFill>
                  <a:srgbClr val="800080"/>
                </a:solidFill>
              </a:rPr>
              <a:t>contextEngineID</a:t>
            </a:r>
            <a:r>
              <a:rPr lang="ru-RU" altLang="ru-RU" sz="2800">
                <a:solidFill>
                  <a:srgbClr val="800080"/>
                </a:solidFill>
              </a:rPr>
              <a:t>” и “</a:t>
            </a:r>
            <a:r>
              <a:rPr lang="en-US" altLang="ru-RU" sz="2800">
                <a:solidFill>
                  <a:srgbClr val="800080"/>
                </a:solidFill>
              </a:rPr>
              <a:t>contextName</a:t>
            </a:r>
            <a:r>
              <a:rPr lang="ru-RU" altLang="ru-RU" sz="28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29444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.3. </a:t>
            </a:r>
            <a:r>
              <a:rPr lang="ru-RU" altLang="ru-RU" sz="2400" b="1">
                <a:solidFill>
                  <a:srgbClr val="CC0000"/>
                </a:solidFill>
              </a:rPr>
              <a:t>Абстрактные служебные интерфейсы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829445" name="Text Box 5"/>
          <p:cNvSpPr txBox="1">
            <a:spLocks noChangeArrowheads="1"/>
          </p:cNvSpPr>
          <p:nvPr/>
        </p:nvSpPr>
        <p:spPr bwMode="auto">
          <a:xfrm>
            <a:off x="250825" y="1628775"/>
            <a:ext cx="8605838" cy="485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>
                <a:solidFill>
                  <a:srgbClr val="800080"/>
                </a:solidFill>
              </a:rPr>
              <a:t>Абстрактные служебные интерфейсы (</a:t>
            </a:r>
            <a:r>
              <a:rPr lang="en-US" altLang="ru-RU" sz="2600">
                <a:solidFill>
                  <a:srgbClr val="800080"/>
                </a:solidFill>
              </a:rPr>
              <a:t>Abstract Service Interfaces</a:t>
            </a:r>
            <a:r>
              <a:rPr lang="ru-RU" altLang="ru-RU" sz="2600">
                <a:solidFill>
                  <a:srgbClr val="800080"/>
                </a:solidFill>
              </a:rPr>
              <a:t> — </a:t>
            </a:r>
            <a:r>
              <a:rPr lang="en-GB" altLang="ru-RU" sz="2600">
                <a:solidFill>
                  <a:srgbClr val="800080"/>
                </a:solidFill>
              </a:rPr>
              <a:t>ASI</a:t>
            </a:r>
            <a:r>
              <a:rPr lang="ru-RU" altLang="ru-RU" sz="2600">
                <a:solidFill>
                  <a:srgbClr val="800080"/>
                </a:solidFill>
              </a:rPr>
              <a:t>) служат для определения концептуальных интерфейсов между различными подсистемами базового программного SNMP-блока. </a:t>
            </a:r>
            <a:r>
              <a:rPr lang="en-GB" altLang="ru-RU" sz="2600">
                <a:solidFill>
                  <a:srgbClr val="800080"/>
                </a:solidFill>
              </a:rPr>
              <a:t>ASI</a:t>
            </a:r>
            <a:r>
              <a:rPr lang="ru-RU" altLang="ru-RU" sz="2600">
                <a:solidFill>
                  <a:srgbClr val="800080"/>
                </a:solidFill>
              </a:rPr>
              <a:t>-интерфейсы обеспечивают прозрачное функционирование базовых программных SNMP-блоков и не накладывают каких-либо ограничений на функционирование прикладных процессов (модулей). Более того, они не должны интерпретироваться как прикладные программные интерфейсы (</a:t>
            </a:r>
            <a:r>
              <a:rPr lang="en-US" altLang="ru-RU" sz="2600">
                <a:solidFill>
                  <a:srgbClr val="800080"/>
                </a:solidFill>
              </a:rPr>
              <a:t>Application Program Interface</a:t>
            </a:r>
            <a:r>
              <a:rPr lang="ru-RU" altLang="ru-RU" sz="2600">
                <a:solidFill>
                  <a:srgbClr val="800080"/>
                </a:solidFill>
              </a:rPr>
              <a:t> — </a:t>
            </a:r>
            <a:r>
              <a:rPr lang="en-GB" altLang="ru-RU" sz="2600">
                <a:solidFill>
                  <a:srgbClr val="800080"/>
                </a:solidFill>
              </a:rPr>
              <a:t>API</a:t>
            </a:r>
            <a:r>
              <a:rPr lang="ru-RU" altLang="ru-RU" sz="2600">
                <a:solidFill>
                  <a:srgbClr val="800080"/>
                </a:solidFill>
              </a:rPr>
              <a:t>) или как требования к состоянию </a:t>
            </a:r>
            <a:r>
              <a:rPr lang="en-GB" altLang="ru-RU" sz="2600">
                <a:solidFill>
                  <a:srgbClr val="800080"/>
                </a:solidFill>
              </a:rPr>
              <a:t>API</a:t>
            </a:r>
            <a:r>
              <a:rPr lang="ru-RU" altLang="ru-RU" sz="2600">
                <a:solidFill>
                  <a:srgbClr val="800080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31492" name="Text Box 4"/>
          <p:cNvSpPr txBox="1">
            <a:spLocks noChangeArrowheads="1"/>
          </p:cNvSpPr>
          <p:nvPr/>
        </p:nvSpPr>
        <p:spPr bwMode="auto">
          <a:xfrm>
            <a:off x="287338" y="1125538"/>
            <a:ext cx="8569325" cy="5349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ru-RU" sz="3000">
                <a:solidFill>
                  <a:srgbClr val="800080"/>
                </a:solidFill>
              </a:rPr>
              <a:t>ASI</a:t>
            </a:r>
            <a:r>
              <a:rPr lang="ru-RU" altLang="ru-RU" sz="3000">
                <a:solidFill>
                  <a:srgbClr val="800080"/>
                </a:solidFill>
              </a:rPr>
              <a:t>-интерфейсы описываются с помощью группы примитивов (простых наборов символов), которые определяют наборы услуг и элементы абстрактных данных. Запрос услуг осуществляется с помощью примитивов.</a:t>
            </a:r>
            <a:endParaRPr lang="ru-RU" altLang="ru-RU" sz="3000" b="1">
              <a:solidFill>
                <a:srgbClr val="800080"/>
              </a:solidFill>
            </a:endParaRPr>
          </a:p>
          <a:p>
            <a:pPr algn="ctr"/>
            <a:r>
              <a:rPr lang="ru-RU" altLang="ru-RU" sz="3000" b="1">
                <a:solidFill>
                  <a:srgbClr val="800080"/>
                </a:solidFill>
              </a:rPr>
              <a:t>Примитивы диспетчеризации. </a:t>
            </a:r>
            <a:r>
              <a:rPr lang="ru-RU" altLang="ru-RU" sz="3000">
                <a:solidFill>
                  <a:srgbClr val="800080"/>
                </a:solidFill>
              </a:rPr>
              <a:t>Подсистема диспетчеризации, как правило, предоставляет услуги прикладным программным SNMP-модулям (или просто прикладным модулям) через 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/</a:t>
            </a:r>
            <a:r>
              <a:rPr lang="en-US" altLang="ru-RU" sz="3000">
                <a:solidFill>
                  <a:srgbClr val="800080"/>
                </a:solidFill>
              </a:rPr>
              <a:t>Dispatcher</a:t>
            </a:r>
            <a:r>
              <a:rPr lang="ru-RU" altLang="ru-RU" sz="3000">
                <a:solidFill>
                  <a:srgbClr val="800080"/>
                </a:solidFill>
              </a:rPr>
              <a:t>-субмодуль (рис.17.5 и рис.17.6).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33540" name="Text Box 4"/>
          <p:cNvSpPr txBox="1">
            <a:spLocks noChangeArrowheads="1"/>
          </p:cNvSpPr>
          <p:nvPr/>
        </p:nvSpPr>
        <p:spPr bwMode="auto">
          <a:xfrm>
            <a:off x="0" y="908050"/>
            <a:ext cx="9144000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Dispatcher</a:t>
            </a:r>
            <a:r>
              <a:rPr lang="ru-RU" altLang="ru-RU" sz="2400">
                <a:solidFill>
                  <a:srgbClr val="800080"/>
                </a:solidFill>
              </a:rPr>
              <a:t>-субмодуль в интересах прикладных модулей с целью передачи SNMP-запросов или управляющих операций/процедур на другой базовый программный SNMP-блок формирует следующие примитивы: </a:t>
            </a:r>
          </a:p>
        </p:txBody>
      </p:sp>
      <p:sp>
        <p:nvSpPr>
          <p:cNvPr id="833541" name="Text Box 5"/>
          <p:cNvSpPr txBox="1">
            <a:spLocks noChangeArrowheads="1"/>
          </p:cNvSpPr>
          <p:nvPr/>
        </p:nvSpPr>
        <p:spPr bwMode="auto">
          <a:xfrm>
            <a:off x="0" y="2636838"/>
            <a:ext cx="9144000" cy="3843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ru-RU" altLang="ru-RU" sz="1600" b="1">
                <a:solidFill>
                  <a:srgbClr val="800080"/>
                </a:solidFill>
              </a:rPr>
              <a:t>=	-- передача “</a:t>
            </a:r>
            <a:r>
              <a:rPr lang="en-US" altLang="ru-RU" sz="1600" b="1">
                <a:solidFill>
                  <a:srgbClr val="800080"/>
                </a:solidFill>
              </a:rPr>
              <a:t>sendPduHandle</a:t>
            </a:r>
            <a:r>
              <a:rPr lang="ru-RU" altLang="ru-RU" sz="1600" b="1">
                <a:solidFill>
                  <a:srgbClr val="800080"/>
                </a:solidFill>
              </a:rPr>
              <a:t>”, если успешный прием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-- передача “</a:t>
            </a:r>
            <a:r>
              <a:rPr lang="en-US" altLang="ru-RU" sz="1600" b="1">
                <a:solidFill>
                  <a:srgbClr val="800080"/>
                </a:solidFill>
              </a:rPr>
              <a:t>errorIndication</a:t>
            </a:r>
            <a:r>
              <a:rPr lang="ru-RU" altLang="ru-RU" sz="1600" b="1">
                <a:solidFill>
                  <a:srgbClr val="800080"/>
                </a:solidFill>
              </a:rPr>
              <a:t>”, если ошибка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</a:t>
            </a:r>
            <a:r>
              <a:rPr lang="en-US" altLang="ru-RU" sz="1600" b="1">
                <a:solidFill>
                  <a:srgbClr val="800080"/>
                </a:solidFill>
              </a:rPr>
              <a:t>sendPdu</a:t>
            </a:r>
            <a:r>
              <a:rPr lang="ru-RU" altLang="ru-RU" sz="1600" b="1">
                <a:solidFill>
                  <a:srgbClr val="800080"/>
                </a:solidFill>
              </a:rPr>
              <a:t>(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transportDomain</a:t>
            </a:r>
            <a:r>
              <a:rPr lang="ru-RU" altLang="ru-RU" sz="1600" b="1">
                <a:solidFill>
                  <a:srgbClr val="800080"/>
                </a:solidFill>
              </a:rPr>
              <a:t>	-- тип адресации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transportAddress</a:t>
            </a:r>
            <a:r>
              <a:rPr lang="ru-RU" altLang="ru-RU" sz="1600" b="1">
                <a:solidFill>
                  <a:srgbClr val="800080"/>
                </a:solidFill>
              </a:rPr>
              <a:t>	-- применение сетевого адреса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	-- обычно,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-версия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используемая модель обеспечения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	-- безопасности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требуемый уровень безопасности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	-- информации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expectResponse</a:t>
            </a:r>
            <a:r>
              <a:rPr lang="ru-RU" altLang="ru-RU" sz="1600" b="1">
                <a:solidFill>
                  <a:srgbClr val="800080"/>
                </a:solidFill>
              </a:rPr>
              <a:t>	-- ответ положительный или отрицательный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4691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4692" name="Text Box 4"/>
          <p:cNvSpPr txBox="1">
            <a:spLocks noChangeArrowheads="1"/>
          </p:cNvSpPr>
          <p:nvPr/>
        </p:nvSpPr>
        <p:spPr bwMode="auto">
          <a:xfrm>
            <a:off x="971550" y="1176338"/>
            <a:ext cx="7859713" cy="34655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600">
                <a:solidFill>
                  <a:srgbClr val="800080"/>
                </a:solidFill>
              </a:rPr>
              <a:t>язык описания данных;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600">
                <a:solidFill>
                  <a:srgbClr val="800080"/>
                </a:solidFill>
              </a:rPr>
              <a:t>описание управляющей информации (База управляющей информации, </a:t>
            </a:r>
            <a:r>
              <a:rPr lang="en-US" altLang="ru-RU" sz="2600">
                <a:solidFill>
                  <a:srgbClr val="800080"/>
                </a:solidFill>
              </a:rPr>
              <a:t>Management Information Base</a:t>
            </a:r>
            <a:r>
              <a:rPr lang="ru-RU" altLang="ru-RU" sz="2600">
                <a:solidFill>
                  <a:srgbClr val="800080"/>
                </a:solidFill>
              </a:rPr>
              <a:t> — </a:t>
            </a:r>
            <a:r>
              <a:rPr lang="en-US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);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600">
                <a:solidFill>
                  <a:srgbClr val="800080"/>
                </a:solidFill>
              </a:rPr>
              <a:t>описание протокола;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x"/>
            </a:pPr>
            <a:r>
              <a:rPr lang="ru-RU" altLang="ru-RU" sz="2600">
                <a:solidFill>
                  <a:srgbClr val="800080"/>
                </a:solidFill>
              </a:rPr>
              <a:t>система безопасности и администрирования (управления).</a:t>
            </a:r>
          </a:p>
        </p:txBody>
      </p:sp>
      <p:sp>
        <p:nvSpPr>
          <p:cNvPr id="754693" name="Text Box 5"/>
          <p:cNvSpPr txBox="1">
            <a:spLocks noChangeArrowheads="1"/>
          </p:cNvSpPr>
          <p:nvPr/>
        </p:nvSpPr>
        <p:spPr bwMode="auto">
          <a:xfrm>
            <a:off x="212725" y="4808538"/>
            <a:ext cx="874395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Первые три набора документов заимствованы из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2-стандарта, а четвертая группа документов является новой, но полностью связана с тремя предшествующими.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35588" name="Text Box 4"/>
          <p:cNvSpPr txBox="1">
            <a:spLocks noChangeArrowheads="1"/>
          </p:cNvSpPr>
          <p:nvPr/>
        </p:nvSpPr>
        <p:spPr bwMode="auto">
          <a:xfrm>
            <a:off x="0" y="1052513"/>
            <a:ext cx="9144000" cy="128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/</a:t>
            </a:r>
            <a:r>
              <a:rPr lang="en-US" altLang="ru-RU" sz="2600">
                <a:solidFill>
                  <a:srgbClr val="800080"/>
                </a:solidFill>
              </a:rPr>
              <a:t>Dispatcher</a:t>
            </a:r>
            <a:r>
              <a:rPr lang="ru-RU" altLang="ru-RU" sz="2600">
                <a:solidFill>
                  <a:srgbClr val="800080"/>
                </a:solidFill>
              </a:rPr>
              <a:t>-субмодуль для передачи входящего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/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-блока в прикладные модули формирует следующие примитивы: </a:t>
            </a:r>
          </a:p>
        </p:txBody>
      </p:sp>
      <p:sp>
        <p:nvSpPr>
          <p:cNvPr id="835589" name="Text Box 5"/>
          <p:cNvSpPr txBox="1">
            <a:spLocks noChangeArrowheads="1"/>
          </p:cNvSpPr>
          <p:nvPr/>
        </p:nvSpPr>
        <p:spPr bwMode="auto">
          <a:xfrm>
            <a:off x="0" y="2673350"/>
            <a:ext cx="9144000" cy="3311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processPdu</a:t>
            </a:r>
            <a:r>
              <a:rPr lang="ru-RU" altLang="ru-RU" b="1">
                <a:solidFill>
                  <a:srgbClr val="800080"/>
                </a:solidFill>
              </a:rPr>
              <a:t>(		-- обработка </a:t>
            </a:r>
            <a:r>
              <a:rPr lang="en-US" altLang="ru-RU" b="1">
                <a:solidFill>
                  <a:srgbClr val="800080"/>
                </a:solidFill>
              </a:rPr>
              <a:t>PDU</a:t>
            </a:r>
            <a:r>
              <a:rPr lang="ru-RU" altLang="ru-RU" b="1">
                <a:solidFill>
                  <a:srgbClr val="800080"/>
                </a:solidFill>
              </a:rPr>
              <a:t>-запроса/управляющей операции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messageProcessingModel</a:t>
            </a:r>
            <a:r>
              <a:rPr lang="ru-RU" altLang="ru-RU" b="1">
                <a:solidFill>
                  <a:srgbClr val="800080"/>
                </a:solidFill>
              </a:rPr>
              <a:t>	-- обычно, </a:t>
            </a:r>
            <a:r>
              <a:rPr lang="en-US" altLang="ru-RU" b="1">
                <a:solidFill>
                  <a:srgbClr val="800080"/>
                </a:solidFill>
              </a:rPr>
              <a:t>SNMP</a:t>
            </a:r>
            <a:r>
              <a:rPr lang="ru-RU" altLang="ru-RU" b="1">
                <a:solidFill>
                  <a:srgbClr val="800080"/>
                </a:solidFill>
              </a:rPr>
              <a:t>-версия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securityModel</a:t>
            </a:r>
            <a:r>
              <a:rPr lang="ru-RU" altLang="ru-RU" b="1">
                <a:solidFill>
                  <a:srgbClr val="800080"/>
                </a:solidFill>
              </a:rPr>
              <a:t>	-- используемая модель обеспечения безопасности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securityName</a:t>
            </a:r>
            <a:r>
              <a:rPr lang="ru-RU" altLang="ru-RU" b="1">
                <a:solidFill>
                  <a:srgbClr val="800080"/>
                </a:solidFill>
              </a:rPr>
              <a:t>	-- по имени этого пользователя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securityLevel</a:t>
            </a:r>
            <a:r>
              <a:rPr lang="ru-RU" altLang="ru-RU" b="1">
                <a:solidFill>
                  <a:srgbClr val="800080"/>
                </a:solidFill>
              </a:rPr>
              <a:t>	-- требуемый уровень безопасности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contextEngineID</a:t>
            </a:r>
            <a:r>
              <a:rPr lang="ru-RU" altLang="ru-RU" b="1">
                <a:solidFill>
                  <a:srgbClr val="800080"/>
                </a:solidFill>
              </a:rPr>
              <a:t>	-- данные из этого SNMP-блока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contextName</a:t>
            </a:r>
            <a:r>
              <a:rPr lang="ru-RU" altLang="ru-RU" b="1">
                <a:solidFill>
                  <a:srgbClr val="800080"/>
                </a:solidFill>
              </a:rPr>
              <a:t>	-- данные из этой группы управляющей информации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pduVersion</a:t>
            </a:r>
            <a:r>
              <a:rPr lang="ru-RU" altLang="ru-RU" b="1">
                <a:solidFill>
                  <a:srgbClr val="800080"/>
                </a:solidFill>
              </a:rPr>
              <a:t>		-- версия </a:t>
            </a:r>
            <a:r>
              <a:rPr lang="en-US" altLang="ru-RU" b="1">
                <a:solidFill>
                  <a:srgbClr val="800080"/>
                </a:solidFill>
              </a:rPr>
              <a:t>PDU</a:t>
            </a:r>
            <a:r>
              <a:rPr lang="ru-RU" altLang="ru-RU" b="1">
                <a:solidFill>
                  <a:srgbClr val="800080"/>
                </a:solidFill>
              </a:rPr>
              <a:t>-блока</a:t>
            </a:r>
            <a:endParaRPr lang="en-US" altLang="ru-RU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PDU</a:t>
            </a:r>
            <a:r>
              <a:rPr lang="ru-RU" altLang="ru-RU" b="1">
                <a:solidFill>
                  <a:srgbClr val="800080"/>
                </a:solidFill>
              </a:rPr>
              <a:t>			-- </a:t>
            </a:r>
            <a:r>
              <a:rPr lang="en-US" altLang="ru-RU" b="1">
                <a:solidFill>
                  <a:srgbClr val="800080"/>
                </a:solidFill>
              </a:rPr>
              <a:t>SNMP</a:t>
            </a:r>
            <a:r>
              <a:rPr lang="ru-RU" altLang="ru-RU" b="1">
                <a:solidFill>
                  <a:srgbClr val="800080"/>
                </a:solidFill>
              </a:rPr>
              <a:t>/</a:t>
            </a:r>
            <a:r>
              <a:rPr lang="en-US" altLang="ru-RU" b="1">
                <a:solidFill>
                  <a:srgbClr val="800080"/>
                </a:solidFill>
              </a:rPr>
              <a:t>PDU</a:t>
            </a:r>
            <a:r>
              <a:rPr lang="ru-RU" altLang="ru-RU" b="1">
                <a:solidFill>
                  <a:srgbClr val="800080"/>
                </a:solidFill>
              </a:rPr>
              <a:t>-блок</a:t>
            </a:r>
            <a:endParaRPr lang="en-US" altLang="ru-RU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maxSizeResponseScopedPDU</a:t>
            </a:r>
            <a:r>
              <a:rPr lang="ru-RU" altLang="ru-RU" b="1">
                <a:solidFill>
                  <a:srgbClr val="800080"/>
                </a:solidFill>
              </a:rPr>
              <a:t> -- максимальный размер ответного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				  -- </a:t>
            </a:r>
            <a:r>
              <a:rPr lang="en-US" altLang="ru-RU" b="1">
                <a:solidFill>
                  <a:srgbClr val="800080"/>
                </a:solidFill>
              </a:rPr>
              <a:t>PDU</a:t>
            </a:r>
            <a:r>
              <a:rPr lang="ru-RU" altLang="ru-RU" b="1">
                <a:solidFill>
                  <a:srgbClr val="800080"/>
                </a:solidFill>
              </a:rPr>
              <a:t>-блока</a:t>
            </a:r>
            <a:endParaRPr lang="en-US" altLang="ru-RU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stateReference</a:t>
            </a:r>
            <a:r>
              <a:rPr lang="ru-RU" altLang="ru-RU" b="1">
                <a:solidFill>
                  <a:srgbClr val="800080"/>
                </a:solidFill>
              </a:rPr>
              <a:t>	-- указание состояния данных (при передаче ответа)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37637" name="Text Box 5"/>
          <p:cNvSpPr txBox="1">
            <a:spLocks noChangeArrowheads="1"/>
          </p:cNvSpPr>
          <p:nvPr/>
        </p:nvSpPr>
        <p:spPr bwMode="auto">
          <a:xfrm>
            <a:off x="0" y="908050"/>
            <a:ext cx="9144000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Dispatcher</a:t>
            </a:r>
            <a:r>
              <a:rPr lang="ru-RU" altLang="ru-RU" sz="2400">
                <a:solidFill>
                  <a:srgbClr val="800080"/>
                </a:solidFill>
              </a:rPr>
              <a:t>-субмодуль в интересах прикладного модуля для передачи ответного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-блока в другой 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Dispatcher</a:t>
            </a:r>
            <a:r>
              <a:rPr lang="ru-RU" altLang="ru-RU" sz="2400">
                <a:solidFill>
                  <a:srgbClr val="800080"/>
                </a:solidFill>
              </a:rPr>
              <a:t>-субмодуль формирует следующие примитивы: </a:t>
            </a:r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auto">
          <a:xfrm>
            <a:off x="250825" y="2600325"/>
            <a:ext cx="8642350" cy="366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result =</a:t>
            </a:r>
            <a:r>
              <a:rPr lang="en-GB" altLang="ru-RU" sz="1600" b="1">
                <a:solidFill>
                  <a:srgbClr val="800080"/>
                </a:solidFill>
              </a:rPr>
              <a:t>		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returnResponsePdu(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   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 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ru-RU" altLang="ru-RU" sz="1600" b="1">
                <a:solidFill>
                  <a:srgbClr val="800080"/>
                </a:solidFill>
              </a:rPr>
              <a:t>обычно</a:t>
            </a:r>
            <a:r>
              <a:rPr lang="en-GB" altLang="ru-RU" sz="1600" b="1">
                <a:solidFill>
                  <a:srgbClr val="800080"/>
                </a:solidFill>
              </a:rPr>
              <a:t>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en-GB" altLang="ru-RU" sz="1600" b="1">
                <a:solidFill>
                  <a:srgbClr val="800080"/>
                </a:solidFill>
              </a:rPr>
              <a:t>-</a:t>
            </a:r>
            <a:r>
              <a:rPr lang="ru-RU" altLang="ru-RU" sz="1600" b="1">
                <a:solidFill>
                  <a:srgbClr val="800080"/>
                </a:solidFill>
              </a:rPr>
              <a:t>версия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GB" altLang="ru-RU" sz="1600" b="1">
                <a:solidFill>
                  <a:srgbClr val="800080"/>
                </a:solidFill>
              </a:rPr>
              <a:t>-- </a:t>
            </a:r>
            <a:r>
              <a:rPr lang="ru-RU" altLang="ru-RU" sz="1600" b="1">
                <a:solidFill>
                  <a:srgbClr val="800080"/>
                </a:solidFill>
              </a:rPr>
              <a:t>используемая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модель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обеспечения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уровень безопасности как во входящем запросе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 информации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maxSizeResponseScopedPDU</a:t>
            </a:r>
            <a:r>
              <a:rPr lang="ru-RU" altLang="ru-RU" sz="1600" b="1">
                <a:solidFill>
                  <a:srgbClr val="800080"/>
                </a:solidFill>
              </a:rPr>
              <a:t>	-- максимальный размер, обеспечиваемый при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	-- передаче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stateReference</a:t>
            </a:r>
            <a:r>
              <a:rPr lang="ru-RU" altLang="ru-RU" sz="1600" b="1">
                <a:solidFill>
                  <a:srgbClr val="800080"/>
                </a:solidFill>
              </a:rPr>
              <a:t>	-- указание состояния данных (как указано в запросе)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ru-RU" altLang="ru-RU" sz="1600" b="1">
                <a:solidFill>
                  <a:srgbClr val="800080"/>
                </a:solidFill>
              </a:rPr>
              <a:t>	-- “успешно” или “ошибка” (указатель/значение ошибки)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39686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8642350" cy="1095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Dispatcher</a:t>
            </a:r>
            <a:r>
              <a:rPr lang="ru-RU" altLang="ru-RU" sz="2400">
                <a:solidFill>
                  <a:srgbClr val="800080"/>
                </a:solidFill>
              </a:rPr>
              <a:t>-субмодуль для передачи входящего ответного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-блока в прикладные модули формирует следующие примитивы: </a:t>
            </a:r>
          </a:p>
        </p:txBody>
      </p:sp>
      <p:sp>
        <p:nvSpPr>
          <p:cNvPr id="839687" name="Text Box 7"/>
          <p:cNvSpPr txBox="1">
            <a:spLocks noChangeArrowheads="1"/>
          </p:cNvSpPr>
          <p:nvPr/>
        </p:nvSpPr>
        <p:spPr bwMode="auto">
          <a:xfrm>
            <a:off x="250825" y="3249613"/>
            <a:ext cx="8642350" cy="3025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processResponsePdu</a:t>
            </a:r>
            <a:r>
              <a:rPr lang="ru-RU" altLang="ru-RU" sz="1600" b="1">
                <a:solidFill>
                  <a:srgbClr val="800080"/>
                </a:solidFill>
              </a:rPr>
              <a:t>(	-- обработка ответного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	-- обычно,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используемая модель обеспечения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 информации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   statusInformation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sendPduHandle</a:t>
            </a:r>
            <a:r>
              <a:rPr lang="ru-RU" altLang="ru-RU" sz="1600" b="1">
                <a:solidFill>
                  <a:srgbClr val="800080"/>
                </a:solidFill>
              </a:rPr>
              <a:t>	-- управление со стороны “</a:t>
            </a:r>
            <a:r>
              <a:rPr lang="en-US" altLang="ru-RU" sz="1600" b="1">
                <a:solidFill>
                  <a:srgbClr val="800080"/>
                </a:solidFill>
              </a:rPr>
              <a:t>sendPdu</a:t>
            </a:r>
            <a:r>
              <a:rPr lang="ru-RU" altLang="ru-RU" sz="1600" b="1">
                <a:solidFill>
                  <a:srgbClr val="800080"/>
                </a:solidFill>
              </a:rPr>
              <a:t>”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41732" name="Text Box 4"/>
          <p:cNvSpPr txBox="1">
            <a:spLocks noChangeArrowheads="1"/>
          </p:cNvSpPr>
          <p:nvPr/>
        </p:nvSpPr>
        <p:spPr bwMode="auto">
          <a:xfrm>
            <a:off x="0" y="692150"/>
            <a:ext cx="9144000" cy="2771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200">
                <a:solidFill>
                  <a:srgbClr val="800080"/>
                </a:solidFill>
              </a:rPr>
              <a:t>Прикладные модули могут регистрировать ответственность (или снимать её) за специфический идентификатор “</a:t>
            </a:r>
            <a:r>
              <a:rPr lang="en-US" altLang="ru-RU" sz="2200">
                <a:solidFill>
                  <a:srgbClr val="800080"/>
                </a:solidFill>
              </a:rPr>
              <a:t>contextEngineID</a:t>
            </a:r>
            <a:r>
              <a:rPr lang="ru-RU" altLang="ru-RU" sz="2200">
                <a:solidFill>
                  <a:srgbClr val="800080"/>
                </a:solidFill>
              </a:rPr>
              <a:t>” и за специфический указатель типа </a:t>
            </a:r>
            <a:r>
              <a:rPr lang="en-US" altLang="ru-RU" sz="2200">
                <a:solidFill>
                  <a:srgbClr val="800080"/>
                </a:solidFill>
              </a:rPr>
              <a:t>SNMP</a:t>
            </a:r>
            <a:r>
              <a:rPr lang="ru-RU" altLang="ru-RU" sz="2200">
                <a:solidFill>
                  <a:srgbClr val="800080"/>
                </a:solidFill>
              </a:rPr>
              <a:t>/</a:t>
            </a:r>
            <a:r>
              <a:rPr lang="en-US" altLang="ru-RU" sz="2200">
                <a:solidFill>
                  <a:srgbClr val="800080"/>
                </a:solidFill>
              </a:rPr>
              <a:t>PDU</a:t>
            </a:r>
            <a:r>
              <a:rPr lang="ru-RU" altLang="ru-RU" sz="2200">
                <a:solidFill>
                  <a:srgbClr val="800080"/>
                </a:solidFill>
              </a:rPr>
              <a:t>-блока “</a:t>
            </a:r>
            <a:r>
              <a:rPr lang="en-US" altLang="ru-RU" sz="2200">
                <a:solidFill>
                  <a:srgbClr val="800080"/>
                </a:solidFill>
              </a:rPr>
              <a:t>pduType</a:t>
            </a:r>
            <a:r>
              <a:rPr lang="ru-RU" altLang="ru-RU" sz="2200">
                <a:solidFill>
                  <a:srgbClr val="800080"/>
                </a:solidFill>
              </a:rPr>
              <a:t>” относительно </a:t>
            </a:r>
            <a:r>
              <a:rPr lang="en-US" altLang="ru-RU" sz="2200">
                <a:solidFill>
                  <a:srgbClr val="800080"/>
                </a:solidFill>
              </a:rPr>
              <a:t>PDU</a:t>
            </a:r>
            <a:r>
              <a:rPr lang="ru-RU" altLang="ru-RU" sz="2200">
                <a:solidFill>
                  <a:srgbClr val="800080"/>
                </a:solidFill>
              </a:rPr>
              <a:t>/</a:t>
            </a:r>
            <a:r>
              <a:rPr lang="en-US" altLang="ru-RU" sz="2200">
                <a:solidFill>
                  <a:srgbClr val="800080"/>
                </a:solidFill>
              </a:rPr>
              <a:t>Dispatcher</a:t>
            </a:r>
            <a:r>
              <a:rPr lang="ru-RU" altLang="ru-RU" sz="2200">
                <a:solidFill>
                  <a:srgbClr val="800080"/>
                </a:solidFill>
              </a:rPr>
              <a:t>-субмодуля (перечень соответствующих “</a:t>
            </a:r>
            <a:r>
              <a:rPr lang="en-US" altLang="ru-RU" sz="2200">
                <a:solidFill>
                  <a:srgbClr val="800080"/>
                </a:solidFill>
              </a:rPr>
              <a:t>pduType</a:t>
            </a:r>
            <a:r>
              <a:rPr lang="ru-RU" altLang="ru-RU" sz="2200">
                <a:solidFill>
                  <a:srgbClr val="800080"/>
                </a:solidFill>
              </a:rPr>
              <a:t>”, которые может регистрировать прикладной модуль, определяется моделью(ями) обработки сообщений, входящей(ими) в состав базового программного</a:t>
            </a:r>
          </a:p>
          <a:p>
            <a:pPr algn="ctr">
              <a:spcBef>
                <a:spcPct val="0"/>
              </a:spcBef>
            </a:pPr>
            <a:r>
              <a:rPr lang="ru-RU" altLang="ru-RU" sz="2200">
                <a:solidFill>
                  <a:srgbClr val="800080"/>
                </a:solidFill>
              </a:rPr>
              <a:t>SNMP-блока, содержащего </a:t>
            </a:r>
            <a:r>
              <a:rPr lang="en-US" altLang="ru-RU" sz="2200">
                <a:solidFill>
                  <a:srgbClr val="800080"/>
                </a:solidFill>
              </a:rPr>
              <a:t>PDU</a:t>
            </a:r>
            <a:r>
              <a:rPr lang="ru-RU" altLang="ru-RU" sz="2200">
                <a:solidFill>
                  <a:srgbClr val="800080"/>
                </a:solidFill>
              </a:rPr>
              <a:t>/</a:t>
            </a:r>
            <a:r>
              <a:rPr lang="en-US" altLang="ru-RU" sz="2200">
                <a:solidFill>
                  <a:srgbClr val="800080"/>
                </a:solidFill>
              </a:rPr>
              <a:t>Dispatcher</a:t>
            </a:r>
            <a:r>
              <a:rPr lang="ru-RU" altLang="ru-RU" sz="2200">
                <a:solidFill>
                  <a:srgbClr val="800080"/>
                </a:solidFill>
              </a:rPr>
              <a:t>-субмодуль): </a:t>
            </a:r>
          </a:p>
        </p:txBody>
      </p:sp>
      <p:sp>
        <p:nvSpPr>
          <p:cNvPr id="841733" name="Text Box 5"/>
          <p:cNvSpPr txBox="1">
            <a:spLocks noChangeArrowheads="1"/>
          </p:cNvSpPr>
          <p:nvPr/>
        </p:nvSpPr>
        <p:spPr bwMode="auto">
          <a:xfrm>
            <a:off x="215900" y="3536950"/>
            <a:ext cx="8677275" cy="3025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en-GB" altLang="ru-RU" sz="1600" b="1">
                <a:solidFill>
                  <a:srgbClr val="800080"/>
                </a:solidFill>
              </a:rPr>
              <a:t> =	-- 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registerContextEngineID</a:t>
            </a:r>
            <a:r>
              <a:rPr lang="en-GB" altLang="ru-RU" sz="1600" b="1">
                <a:solidFill>
                  <a:srgbClr val="800080"/>
                </a:solidFill>
              </a:rPr>
              <a:t>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принятие ответственности базовым </a:t>
            </a:r>
            <a:r>
              <a:rPr lang="en-GB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-блоком с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-- этим </a:t>
            </a:r>
            <a:r>
              <a:rPr lang="en-GB" altLang="ru-RU" sz="1600" b="1">
                <a:solidFill>
                  <a:srgbClr val="800080"/>
                </a:solidFill>
              </a:rPr>
              <a:t>ID</a:t>
            </a:r>
            <a:endParaRPr lang="ru-RU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pduType</a:t>
            </a:r>
            <a:r>
              <a:rPr lang="ru-RU" altLang="ru-RU" sz="1600" b="1">
                <a:solidFill>
                  <a:srgbClr val="800080"/>
                </a:solidFill>
              </a:rPr>
              <a:t>		-- регистрация типа(ов)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unregisterContextEngineID</a:t>
            </a:r>
            <a:r>
              <a:rPr lang="ru-RU" altLang="ru-RU" sz="1600" b="1">
                <a:solidFill>
                  <a:srgbClr val="800080"/>
                </a:solidFill>
              </a:rPr>
              <a:t>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передача ответственности базовому </a:t>
            </a:r>
            <a:r>
              <a:rPr lang="en-GB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-блоку с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-- этим </a:t>
            </a:r>
            <a:r>
              <a:rPr lang="en-GB" altLang="ru-RU" sz="1600" b="1">
                <a:solidFill>
                  <a:srgbClr val="800080"/>
                </a:solidFill>
              </a:rPr>
              <a:t>ID</a:t>
            </a:r>
            <a:endParaRPr lang="ru-RU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pduType</a:t>
            </a:r>
            <a:r>
              <a:rPr lang="ru-RU" altLang="ru-RU" sz="1600" b="1">
                <a:solidFill>
                  <a:srgbClr val="800080"/>
                </a:solidFill>
              </a:rPr>
              <a:t>		-- снятие типа(ов)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 с регистрации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43780" name="Text Box 4"/>
          <p:cNvSpPr txBox="1">
            <a:spLocks noChangeArrowheads="1"/>
          </p:cNvSpPr>
          <p:nvPr/>
        </p:nvSpPr>
        <p:spPr bwMode="auto">
          <a:xfrm>
            <a:off x="0" y="584200"/>
            <a:ext cx="9144000" cy="1828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</a:rPr>
              <a:t>Примитивы подсистемы обработки сообщений. </a:t>
            </a:r>
            <a:r>
              <a:rPr lang="en-US" altLang="ru-RU" sz="2000">
                <a:solidFill>
                  <a:srgbClr val="800080"/>
                </a:solidFill>
              </a:rPr>
              <a:t>Dispatcher</a:t>
            </a:r>
            <a:r>
              <a:rPr lang="ru-RU" altLang="ru-RU" sz="2000">
                <a:solidFill>
                  <a:srgbClr val="800080"/>
                </a:solidFill>
              </a:rPr>
              <a:t>-субмодуль сообщений (рис.17.5 и рис.17.6) взаимодействует с моделью обработки для определения версии SNMP-сообщений.</a:t>
            </a:r>
          </a:p>
          <a:p>
            <a:pPr algn="ctr">
              <a:spcBef>
                <a:spcPct val="0"/>
              </a:spcBef>
            </a:pPr>
            <a:r>
              <a:rPr lang="ru-RU" altLang="ru-RU" sz="2000">
                <a:solidFill>
                  <a:srgbClr val="800080"/>
                </a:solidFill>
              </a:rPr>
              <a:t>Подсистема обработки сообщений в целях подготовки исходящих SNMP-сообщений, содержащих запросы или управляющие операции, формирует следующие примитивы: </a:t>
            </a:r>
          </a:p>
        </p:txBody>
      </p:sp>
      <p:sp>
        <p:nvSpPr>
          <p:cNvPr id="843781" name="Text Box 5"/>
          <p:cNvSpPr txBox="1">
            <a:spLocks noChangeArrowheads="1"/>
          </p:cNvSpPr>
          <p:nvPr/>
        </p:nvSpPr>
        <p:spPr bwMode="auto">
          <a:xfrm>
            <a:off x="250825" y="2613025"/>
            <a:ext cx="8893175" cy="41925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 =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prepareOutgoingMessage(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transportDomain</a:t>
            </a:r>
            <a:r>
              <a:rPr lang="en-GB" altLang="ru-RU" sz="1600" b="1">
                <a:solidFill>
                  <a:srgbClr val="800080"/>
                </a:solidFill>
              </a:rPr>
              <a:t>	-- </a:t>
            </a:r>
            <a:r>
              <a:rPr lang="ru-RU" altLang="ru-RU" sz="1600" b="1">
                <a:solidFill>
                  <a:srgbClr val="800080"/>
                </a:solidFill>
              </a:rPr>
              <a:t>тип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адресации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transportAddress</a:t>
            </a:r>
            <a:r>
              <a:rPr lang="en-GB" altLang="ru-RU" sz="1600" b="1">
                <a:solidFill>
                  <a:srgbClr val="800080"/>
                </a:solidFill>
              </a:rPr>
              <a:t>	-- </a:t>
            </a:r>
            <a:r>
              <a:rPr lang="ru-RU" altLang="ru-RU" sz="1600" b="1">
                <a:solidFill>
                  <a:srgbClr val="800080"/>
                </a:solidFill>
              </a:rPr>
              <a:t>применение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сетевого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адреса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 </a:t>
            </a:r>
            <a:r>
              <a:rPr lang="en-GB" altLang="ru-RU" sz="1600" b="1">
                <a:solidFill>
                  <a:srgbClr val="800080"/>
                </a:solidFill>
              </a:rPr>
              <a:t>-- </a:t>
            </a:r>
            <a:r>
              <a:rPr lang="ru-RU" altLang="ru-RU" sz="1600" b="1">
                <a:solidFill>
                  <a:srgbClr val="800080"/>
                </a:solidFill>
              </a:rPr>
              <a:t>обычно</a:t>
            </a:r>
            <a:r>
              <a:rPr lang="en-GB" altLang="ru-RU" sz="1600" b="1">
                <a:solidFill>
                  <a:srgbClr val="800080"/>
                </a:solidFill>
              </a:rPr>
              <a:t>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en-GB" altLang="ru-RU" sz="1600" b="1">
                <a:solidFill>
                  <a:srgbClr val="800080"/>
                </a:solidFill>
              </a:rPr>
              <a:t>-</a:t>
            </a:r>
            <a:r>
              <a:rPr lang="ru-RU" altLang="ru-RU" sz="1600" b="1">
                <a:solidFill>
                  <a:srgbClr val="800080"/>
                </a:solidFill>
              </a:rPr>
              <a:t>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en-GB" altLang="ru-RU" sz="1600" b="1">
                <a:solidFill>
                  <a:srgbClr val="800080"/>
                </a:solidFill>
              </a:rPr>
              <a:t>		-- </a:t>
            </a:r>
            <a:r>
              <a:rPr lang="ru-RU" altLang="ru-RU" sz="1600" b="1">
                <a:solidFill>
                  <a:srgbClr val="800080"/>
                </a:solidFill>
              </a:rPr>
              <a:t>используемая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модель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обеспечения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требуемый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 информации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   expectResponse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sendPduHandle</a:t>
            </a:r>
            <a:r>
              <a:rPr lang="ru-RU" altLang="ru-RU" sz="1600" b="1">
                <a:solidFill>
                  <a:srgbClr val="800080"/>
                </a:solidFill>
              </a:rPr>
              <a:t>	-- управление сравнением входящих ответных сообщений 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destTransportDomain</a:t>
            </a:r>
            <a:r>
              <a:rPr lang="ru-RU" altLang="ru-RU" sz="1600" b="1">
                <a:solidFill>
                  <a:srgbClr val="800080"/>
                </a:solidFill>
              </a:rPr>
              <a:t>	-- сетевой сегмент назначения для доставки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destTransportAddress</a:t>
            </a:r>
            <a:r>
              <a:rPr lang="ru-RU" altLang="ru-RU" sz="1600" b="1">
                <a:solidFill>
                  <a:srgbClr val="800080"/>
                </a:solidFill>
              </a:rPr>
              <a:t>		-- адрес назначения для доставки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outgoingMessage</a:t>
            </a:r>
            <a:r>
              <a:rPr lang="ru-RU" altLang="ru-RU" sz="1600" b="1">
                <a:solidFill>
                  <a:srgbClr val="800080"/>
                </a:solidFill>
              </a:rPr>
              <a:t>	-- сообщение для передачи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outgoingMessageLength</a:t>
            </a:r>
            <a:r>
              <a:rPr lang="ru-RU" altLang="ru-RU" sz="1600" b="1">
                <a:solidFill>
                  <a:srgbClr val="800080"/>
                </a:solidFill>
              </a:rPr>
              <a:t>	-- размер сообщения для передачи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45828" name="Rectangle 4"/>
          <p:cNvSpPr>
            <a:spLocks noChangeArrowheads="1"/>
          </p:cNvSpPr>
          <p:nvPr/>
        </p:nvSpPr>
        <p:spPr bwMode="auto">
          <a:xfrm>
            <a:off x="0" y="765175"/>
            <a:ext cx="9144000" cy="1460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Подсистема обработки сообщений в целях подготовки исходящих SNMP-сообщений, содержащих ответы на поступившие запросы или управляющие операции,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формирует следующие примитивы: </a:t>
            </a: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250825" y="2466975"/>
            <a:ext cx="8893175" cy="4171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result =</a:t>
            </a:r>
            <a:r>
              <a:rPr lang="en-GB" altLang="ru-RU" sz="1600" b="1">
                <a:solidFill>
                  <a:srgbClr val="800080"/>
                </a:solidFill>
              </a:rPr>
              <a:t>		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prepareResponseMessage(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	-- обычно,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такая же как и в поступившем запросе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такое же как и в поступившем запросе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такой же как и в поступившем запросе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 информации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maxSizeResponseScopedPDU</a:t>
            </a:r>
            <a:r>
              <a:rPr lang="ru-RU" altLang="ru-RU" sz="1600" b="1">
                <a:solidFill>
                  <a:srgbClr val="800080"/>
                </a:solidFill>
              </a:rPr>
              <a:t>	-- возможный максимальный размер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stateReference</a:t>
            </a:r>
            <a:r>
              <a:rPr lang="ru-RU" altLang="ru-RU" sz="1600" b="1">
                <a:solidFill>
                  <a:srgbClr val="800080"/>
                </a:solidFill>
              </a:rPr>
              <a:t>	-- указание состояния данных (как указано в запросе)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ru-RU" altLang="ru-RU" sz="1600" b="1">
                <a:solidFill>
                  <a:srgbClr val="800080"/>
                </a:solidFill>
              </a:rPr>
              <a:t>	-- “успешно” или “ошибка” (указатель/значение ошибки)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destTransportDomain</a:t>
            </a:r>
            <a:r>
              <a:rPr lang="ru-RU" altLang="ru-RU" sz="1600" b="1">
                <a:solidFill>
                  <a:srgbClr val="800080"/>
                </a:solidFill>
              </a:rPr>
              <a:t>	-- тип адресации для доставки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destTransportAddress</a:t>
            </a:r>
            <a:r>
              <a:rPr lang="ru-RU" altLang="ru-RU" sz="1600" b="1">
                <a:solidFill>
                  <a:srgbClr val="800080"/>
                </a:solidFill>
              </a:rPr>
              <a:t>		-- адрес назначения для доставки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outgoingMessage</a:t>
            </a:r>
            <a:r>
              <a:rPr lang="ru-RU" altLang="ru-RU" sz="1600" b="1">
                <a:solidFill>
                  <a:srgbClr val="800080"/>
                </a:solidFill>
              </a:rPr>
              <a:t>	-- сообщение для передачи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outgoingMessageLength</a:t>
            </a:r>
            <a:r>
              <a:rPr lang="ru-RU" altLang="ru-RU" sz="1600" b="1">
                <a:solidFill>
                  <a:srgbClr val="800080"/>
                </a:solidFill>
              </a:rPr>
              <a:t>	-- размер сооб­щения для передачи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0" y="512763"/>
            <a:ext cx="9144000" cy="1460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2400">
                <a:solidFill>
                  <a:srgbClr val="800080"/>
                </a:solidFill>
              </a:rPr>
              <a:t>Подсистема обработки сообщений формирует служебный примитив для предварительной обработки отдельных элементов абстрактных данных, содержащихся во входящих SNMP-сообщениях:</a:t>
            </a:r>
          </a:p>
        </p:txBody>
      </p:sp>
      <p:sp>
        <p:nvSpPr>
          <p:cNvPr id="847877" name="Text Box 5"/>
          <p:cNvSpPr txBox="1">
            <a:spLocks noChangeArrowheads="1"/>
          </p:cNvSpPr>
          <p:nvPr/>
        </p:nvSpPr>
        <p:spPr bwMode="auto">
          <a:xfrm>
            <a:off x="250825" y="2024063"/>
            <a:ext cx="8893175" cy="4727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result =</a:t>
            </a:r>
            <a:r>
              <a:rPr lang="en-GB" altLang="ru-RU" sz="1600" b="1">
                <a:solidFill>
                  <a:srgbClr val="800080"/>
                </a:solidFill>
              </a:rPr>
              <a:t>		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prepareDataElements(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transportDomain</a:t>
            </a:r>
            <a:r>
              <a:rPr lang="ru-RU" altLang="ru-RU" sz="1600" b="1">
                <a:solidFill>
                  <a:srgbClr val="800080"/>
                </a:solidFill>
              </a:rPr>
              <a:t>	-- тип адресации источника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transportAddress</a:t>
            </a:r>
            <a:r>
              <a:rPr lang="ru-RU" altLang="ru-RU" sz="1600" b="1">
                <a:solidFill>
                  <a:srgbClr val="800080"/>
                </a:solidFill>
              </a:rPr>
              <a:t>	-- адрес источника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wholeMsg</a:t>
            </a:r>
            <a:r>
              <a:rPr lang="ru-RU" altLang="ru-RU" sz="1600" b="1">
                <a:solidFill>
                  <a:srgbClr val="800080"/>
                </a:solidFill>
              </a:rPr>
              <a:t>		-- как принято из сети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wholeMsgLength</a:t>
            </a:r>
            <a:r>
              <a:rPr lang="ru-RU" altLang="ru-RU" sz="1600" b="1">
                <a:solidFill>
                  <a:srgbClr val="800080"/>
                </a:solidFill>
              </a:rPr>
              <a:t>	-- как принято из сети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ru-RU" altLang="ru-RU" sz="1600" b="1">
                <a:solidFill>
                  <a:srgbClr val="800080"/>
                </a:solidFill>
              </a:rPr>
              <a:t>	-- обычно,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-- используемая модель обеспечения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-- требуемый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contextEngineID</a:t>
            </a:r>
            <a:r>
              <a:rPr lang="ru-RU" altLang="ru-RU" sz="1600" b="1">
                <a:solidFill>
                  <a:srgbClr val="800080"/>
                </a:solidFill>
              </a:rPr>
              <a:t>	-- данные из этого SNMP-блока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	-- данные из этой группы управляющей информации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pduVersion</a:t>
            </a:r>
            <a:r>
              <a:rPr lang="ru-RU" altLang="ru-RU" sz="1600" b="1">
                <a:solidFill>
                  <a:srgbClr val="800080"/>
                </a:solidFill>
              </a:rPr>
              <a:t>		-- версия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		--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  pduType</a:t>
            </a:r>
            <a:r>
              <a:rPr lang="en-GB" altLang="ru-RU" sz="1600" b="1">
                <a:solidFill>
                  <a:srgbClr val="800080"/>
                </a:solidFill>
              </a:rPr>
              <a:t>	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ru-RU" altLang="ru-RU" sz="1600" b="1">
                <a:solidFill>
                  <a:srgbClr val="800080"/>
                </a:solidFill>
              </a:rPr>
              <a:t>тип</a:t>
            </a:r>
            <a:r>
              <a:rPr lang="en-GB" altLang="ru-RU" sz="1600" b="1">
                <a:solidFill>
                  <a:srgbClr val="800080"/>
                </a:solidFill>
              </a:rPr>
              <a:t>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en-GB" altLang="ru-RU" sz="1600" b="1">
                <a:solidFill>
                  <a:srgbClr val="800080"/>
                </a:solidFill>
              </a:rPr>
              <a:t>/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en-GB" altLang="ru-RU" sz="1600" b="1">
                <a:solidFill>
                  <a:srgbClr val="800080"/>
                </a:solidFill>
              </a:rPr>
              <a:t>-</a:t>
            </a:r>
            <a:r>
              <a:rPr lang="ru-RU" altLang="ru-RU" sz="1600" b="1">
                <a:solidFill>
                  <a:srgbClr val="800080"/>
                </a:solidFill>
              </a:rPr>
              <a:t>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sendPduHandle</a:t>
            </a:r>
            <a:r>
              <a:rPr lang="ru-RU" altLang="ru-RU" sz="1600" b="1">
                <a:solidFill>
                  <a:srgbClr val="800080"/>
                </a:solidFill>
              </a:rPr>
              <a:t>	-- управление сравнением запросов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maxSizeResponseScopedPDU</a:t>
            </a:r>
            <a:r>
              <a:rPr lang="ru-RU" altLang="ru-RU" sz="1600" b="1">
                <a:solidFill>
                  <a:srgbClr val="800080"/>
                </a:solidFill>
              </a:rPr>
              <a:t>	-- возможный максимальный размер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ru-RU" altLang="ru-RU" sz="1600" b="1">
                <a:solidFill>
                  <a:srgbClr val="800080"/>
                </a:solidFill>
              </a:rPr>
              <a:t>	-- “успешно” или “ошибка” (указатель/значение ошибки)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stateReference</a:t>
            </a:r>
            <a:r>
              <a:rPr lang="ru-RU" altLang="ru-RU" sz="1600" b="1">
                <a:solidFill>
                  <a:srgbClr val="800080"/>
                </a:solidFill>
              </a:rPr>
              <a:t>	-- указание состояния данных (для возможного ответа)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0" y="1412875"/>
            <a:ext cx="9144000" cy="1825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Примитивы подсистемы управления доступом. </a:t>
            </a:r>
            <a:r>
              <a:rPr lang="ru-RU" altLang="ru-RU" sz="2400">
                <a:solidFill>
                  <a:srgbClr val="800080"/>
                </a:solidFill>
              </a:rPr>
              <a:t>Прикладные модули являются типичными пользователями услуг, предоставляемых подсистемой управления доступом.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Подсистема управления доступом формирует следующий примитив для проверки условий доступа (разрешен или нет): </a:t>
            </a:r>
          </a:p>
        </p:txBody>
      </p:sp>
      <p:sp>
        <p:nvSpPr>
          <p:cNvPr id="849925" name="Text Box 5"/>
          <p:cNvSpPr txBox="1">
            <a:spLocks noChangeArrowheads="1"/>
          </p:cNvSpPr>
          <p:nvPr/>
        </p:nvSpPr>
        <p:spPr bwMode="auto">
          <a:xfrm>
            <a:off x="250825" y="3608388"/>
            <a:ext cx="8893175" cy="2536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 =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en-GB" altLang="ru-RU" sz="1600" b="1">
                <a:solidFill>
                  <a:srgbClr val="800080"/>
                </a:solidFill>
              </a:rPr>
              <a:t>“</a:t>
            </a:r>
            <a:r>
              <a:rPr lang="ru-RU" altLang="ru-RU" sz="1600" b="1">
                <a:solidFill>
                  <a:srgbClr val="800080"/>
                </a:solidFill>
              </a:rPr>
              <a:t>успешно</a:t>
            </a:r>
            <a:r>
              <a:rPr lang="en-GB" altLang="ru-RU" sz="1600" b="1">
                <a:solidFill>
                  <a:srgbClr val="800080"/>
                </a:solidFill>
              </a:rPr>
              <a:t>” </a:t>
            </a:r>
            <a:r>
              <a:rPr lang="ru-RU" altLang="ru-RU" sz="1600" b="1">
                <a:solidFill>
                  <a:srgbClr val="800080"/>
                </a:solidFill>
              </a:rPr>
              <a:t>или</a:t>
            </a:r>
            <a:r>
              <a:rPr lang="en-GB" altLang="ru-RU" sz="1600" b="1">
                <a:solidFill>
                  <a:srgbClr val="800080"/>
                </a:solidFill>
              </a:rPr>
              <a:t> “</a:t>
            </a:r>
            <a:r>
              <a:rPr lang="ru-RU" altLang="ru-RU" sz="1600" b="1">
                <a:solidFill>
                  <a:srgbClr val="800080"/>
                </a:solidFill>
              </a:rPr>
              <a:t>ошибка</a:t>
            </a:r>
            <a:r>
              <a:rPr lang="en-GB" altLang="ru-RU" sz="1600" b="1">
                <a:solidFill>
                  <a:srgbClr val="800080"/>
                </a:solidFill>
              </a:rPr>
              <a:t>”</a:t>
            </a:r>
          </a:p>
          <a:p>
            <a:pPr>
              <a:spcBef>
                <a:spcPct val="0"/>
              </a:spcBef>
            </a:pP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isAccessAllowed(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-- используемая модель обеспечения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-- пользователь, который хочет получить доступ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-- требуемый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viewType</a:t>
            </a:r>
            <a:r>
              <a:rPr lang="ru-RU" altLang="ru-RU" sz="1600" b="1">
                <a:solidFill>
                  <a:srgbClr val="800080"/>
                </a:solidFill>
              </a:rPr>
              <a:t>	-- тип просмотра (с целью чтения, записи или управляющей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-- операции)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contextName</a:t>
            </a:r>
            <a:r>
              <a:rPr lang="ru-RU" altLang="ru-RU" sz="1600" b="1">
                <a:solidFill>
                  <a:srgbClr val="800080"/>
                </a:solidFill>
              </a:rPr>
              <a:t>	-- группа управляющей информации, содержащая “</a:t>
            </a:r>
            <a:r>
              <a:rPr lang="en-US" altLang="ru-RU" sz="1600" b="1">
                <a:solidFill>
                  <a:srgbClr val="800080"/>
                </a:solidFill>
              </a:rPr>
              <a:t>variableName</a:t>
            </a:r>
            <a:r>
              <a:rPr lang="ru-RU" altLang="ru-RU" sz="1600" b="1">
                <a:solidFill>
                  <a:srgbClr val="800080"/>
                </a:solidFill>
              </a:rPr>
              <a:t>”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variableName</a:t>
            </a:r>
            <a:r>
              <a:rPr lang="ru-RU" altLang="ru-RU" sz="1600" b="1">
                <a:solidFill>
                  <a:srgbClr val="800080"/>
                </a:solidFill>
              </a:rPr>
              <a:t>	-- </a:t>
            </a:r>
            <a:r>
              <a:rPr lang="en-US" altLang="ru-RU" sz="1600" b="1">
                <a:solidFill>
                  <a:srgbClr val="800080"/>
                </a:solidFill>
              </a:rPr>
              <a:t>OID </a:t>
            </a:r>
            <a:r>
              <a:rPr lang="ru-RU" altLang="ru-RU" sz="1600" b="1">
                <a:solidFill>
                  <a:srgbClr val="800080"/>
                </a:solidFill>
              </a:rPr>
              <a:t>для объекта управления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215900" y="549275"/>
            <a:ext cx="8677275" cy="1828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</a:rPr>
              <a:t>Примитивы подсистемы обеспечения безопасности. </a:t>
            </a:r>
            <a:r>
              <a:rPr lang="ru-RU" altLang="ru-RU" sz="2000">
                <a:solidFill>
                  <a:srgbClr val="800080"/>
                </a:solidFill>
              </a:rPr>
              <a:t>Подсистема обработки сообщений является типичным пользователем услуг, предоставляемых системой обеспечения безопасности.</a:t>
            </a:r>
          </a:p>
          <a:p>
            <a:pPr algn="ctr">
              <a:spcBef>
                <a:spcPct val="0"/>
              </a:spcBef>
            </a:pPr>
            <a:r>
              <a:rPr lang="ru-RU" altLang="ru-RU" sz="2000">
                <a:solidFill>
                  <a:srgbClr val="800080"/>
                </a:solidFill>
              </a:rPr>
              <a:t>Система обеспечения безопасности для генерации сообщений, содержащих запросы или управляющие операции/процедуры, формирует следующие примитивы: </a:t>
            </a:r>
          </a:p>
        </p:txBody>
      </p:sp>
      <p:sp>
        <p:nvSpPr>
          <p:cNvPr id="851973" name="Text Box 5"/>
          <p:cNvSpPr txBox="1">
            <a:spLocks noChangeArrowheads="1"/>
          </p:cNvSpPr>
          <p:nvPr/>
        </p:nvSpPr>
        <p:spPr bwMode="auto">
          <a:xfrm>
            <a:off x="287338" y="2636838"/>
            <a:ext cx="8856662" cy="3759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 =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generateRequestMsg(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en-GB" altLang="ru-RU" sz="1600" b="1">
                <a:solidFill>
                  <a:srgbClr val="800080"/>
                </a:solidFill>
              </a:rPr>
              <a:t>	-- </a:t>
            </a:r>
            <a:r>
              <a:rPr lang="ru-RU" altLang="ru-RU" sz="1600" b="1">
                <a:solidFill>
                  <a:srgbClr val="800080"/>
                </a:solidFill>
              </a:rPr>
              <a:t>обычно</a:t>
            </a:r>
            <a:r>
              <a:rPr lang="en-GB" altLang="ru-RU" sz="1600" b="1">
                <a:solidFill>
                  <a:srgbClr val="800080"/>
                </a:solidFill>
              </a:rPr>
              <a:t>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en-GB" altLang="ru-RU" sz="1600" b="1">
                <a:solidFill>
                  <a:srgbClr val="800080"/>
                </a:solidFill>
              </a:rPr>
              <a:t>-</a:t>
            </a:r>
            <a:r>
              <a:rPr lang="ru-RU" altLang="ru-RU" sz="1600" b="1">
                <a:solidFill>
                  <a:srgbClr val="800080"/>
                </a:solidFill>
              </a:rPr>
              <a:t>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globalData</a:t>
            </a:r>
            <a:r>
              <a:rPr lang="ru-RU" altLang="ru-RU" sz="1600" b="1">
                <a:solidFill>
                  <a:srgbClr val="800080"/>
                </a:solidFill>
              </a:rPr>
              <a:t>		-- заголовок сообщения, административные данные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maxMessageSize</a:t>
            </a:r>
            <a:r>
              <a:rPr lang="ru-RU" altLang="ru-RU" sz="1600" b="1">
                <a:solidFill>
                  <a:srgbClr val="800080"/>
                </a:solidFill>
              </a:rPr>
              <a:t>	-- из сообщения, переданного базовым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-блоком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для исходящего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securityEngineID</a:t>
            </a:r>
            <a:r>
              <a:rPr lang="ru-RU" altLang="ru-RU" sz="1600" b="1">
                <a:solidFill>
                  <a:srgbClr val="800080"/>
                </a:solidFill>
              </a:rPr>
              <a:t>	-- авторизованный базовый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требуемый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scopedPDU</a:t>
            </a:r>
            <a:r>
              <a:rPr lang="ru-RU" altLang="ru-RU" sz="1600" b="1">
                <a:solidFill>
                  <a:srgbClr val="800080"/>
                </a:solidFill>
              </a:rPr>
              <a:t>		-- полезная нагрузка сообщения (открытый текст)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securityParameters</a:t>
            </a:r>
            <a:r>
              <a:rPr lang="ru-RU" altLang="ru-RU" sz="1600" b="1">
                <a:solidFill>
                  <a:srgbClr val="800080"/>
                </a:solidFill>
              </a:rPr>
              <a:t>	-- параметры защиты (заполняются моделью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-- безопасности)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wholeMsg</a:t>
            </a:r>
            <a:r>
              <a:rPr lang="ru-RU" altLang="ru-RU" sz="1600" b="1">
                <a:solidFill>
                  <a:srgbClr val="800080"/>
                </a:solidFill>
              </a:rPr>
              <a:t>		-- полностью сформированное сообщение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wholeMsgLength</a:t>
            </a:r>
            <a:r>
              <a:rPr lang="ru-RU" altLang="ru-RU" sz="1600" b="1">
                <a:solidFill>
                  <a:srgbClr val="800080"/>
                </a:solidFill>
              </a:rPr>
              <a:t>	-- длина сформированного сообщения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677275" cy="730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2400">
                <a:solidFill>
                  <a:srgbClr val="800080"/>
                </a:solidFill>
              </a:rPr>
              <a:t>Система обеспечения безопасности для обработки входящих сообщений формирует следующие примитивы: </a:t>
            </a:r>
          </a:p>
        </p:txBody>
      </p:sp>
      <p:sp>
        <p:nvSpPr>
          <p:cNvPr id="854021" name="Text Box 5"/>
          <p:cNvSpPr txBox="1">
            <a:spLocks noChangeArrowheads="1"/>
          </p:cNvSpPr>
          <p:nvPr/>
        </p:nvSpPr>
        <p:spPr bwMode="auto">
          <a:xfrm>
            <a:off x="250825" y="2312988"/>
            <a:ext cx="8893175" cy="3911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</a:t>
            </a:r>
            <a:r>
              <a:rPr lang="ru-RU" altLang="ru-RU" sz="1600" b="1">
                <a:solidFill>
                  <a:srgbClr val="800080"/>
                </a:solidFill>
              </a:rPr>
              <a:t> =	-- “успешно” или “ошибка” (указатель/значение ошибки)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processIncomingMsg(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   messageProcessingModel</a:t>
            </a: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-- </a:t>
            </a:r>
            <a:r>
              <a:rPr lang="ru-RU" altLang="ru-RU" sz="1600" b="1">
                <a:solidFill>
                  <a:srgbClr val="800080"/>
                </a:solidFill>
              </a:rPr>
              <a:t>обычно</a:t>
            </a:r>
            <a:r>
              <a:rPr lang="en-US" altLang="ru-RU" sz="1600" b="1">
                <a:solidFill>
                  <a:srgbClr val="800080"/>
                </a:solidFill>
              </a:rPr>
              <a:t>, SNMP-</a:t>
            </a:r>
            <a:r>
              <a:rPr lang="ru-RU" altLang="ru-RU" sz="1600" b="1">
                <a:solidFill>
                  <a:srgbClr val="800080"/>
                </a:solidFill>
              </a:rPr>
              <a:t>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maxMessageSize</a:t>
            </a:r>
            <a:r>
              <a:rPr lang="ru-RU" altLang="ru-RU" sz="1600" b="1">
                <a:solidFill>
                  <a:srgbClr val="800080"/>
                </a:solidFill>
              </a:rPr>
              <a:t>	-- из сообщения, переданного базовым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-блоком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securityParameters</a:t>
            </a:r>
            <a:r>
              <a:rPr lang="ru-RU" altLang="ru-RU" sz="1600" b="1">
                <a:solidFill>
                  <a:srgbClr val="800080"/>
                </a:solidFill>
              </a:rPr>
              <a:t>	-- для принятого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для принятого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уровень безопасности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wholeMsg</a:t>
            </a:r>
            <a:r>
              <a:rPr lang="ru-RU" altLang="ru-RU" sz="1600" b="1">
                <a:solidFill>
                  <a:srgbClr val="800080"/>
                </a:solidFill>
              </a:rPr>
              <a:t>		-- целое сообщение, принятое по каналу связи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wholeMsgLength</a:t>
            </a:r>
            <a:r>
              <a:rPr lang="ru-RU" altLang="ru-RU" sz="1600" b="1">
                <a:solidFill>
                  <a:srgbClr val="800080"/>
                </a:solidFill>
              </a:rPr>
              <a:t>	-- размер целого сообщения, принятого по каналу связи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securityEngineID</a:t>
            </a:r>
            <a:r>
              <a:rPr lang="ru-RU" altLang="ru-RU" sz="1600" b="1">
                <a:solidFill>
                  <a:srgbClr val="800080"/>
                </a:solidFill>
              </a:rPr>
              <a:t>	-- идентификация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-- идентификация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scopedPDU</a:t>
            </a:r>
            <a:r>
              <a:rPr lang="ru-RU" altLang="ru-RU" sz="1600" b="1">
                <a:solidFill>
                  <a:srgbClr val="800080"/>
                </a:solidFill>
              </a:rPr>
              <a:t>		-- полезная нагрузка сообщения (открытый текст)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maxSizeResponseScopedPDU</a:t>
            </a:r>
            <a:r>
              <a:rPr lang="ru-RU" altLang="ru-RU" sz="1600" b="1">
                <a:solidFill>
                  <a:srgbClr val="800080"/>
                </a:solidFill>
              </a:rPr>
              <a:t>	-- возможный максимальный размер </a:t>
            </a:r>
            <a:r>
              <a:rPr lang="en-US" altLang="ru-RU" sz="1600" b="1">
                <a:solidFill>
                  <a:srgbClr val="800080"/>
                </a:solidFill>
              </a:rPr>
              <a:t>PDU</a:t>
            </a:r>
            <a:r>
              <a:rPr lang="ru-RU" altLang="ru-RU" sz="1600" b="1">
                <a:solidFill>
                  <a:srgbClr val="800080"/>
                </a:solidFill>
              </a:rPr>
              <a:t>-блока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securityStateReference</a:t>
            </a:r>
            <a:r>
              <a:rPr lang="ru-RU" altLang="ru-RU" sz="1600" b="1">
                <a:solidFill>
                  <a:srgbClr val="800080"/>
                </a:solidFill>
              </a:rPr>
              <a:t>	-- ссылка на степень защиты (необходима для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	-- ответа)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5715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5716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.1. </a:t>
            </a:r>
            <a:r>
              <a:rPr lang="ru-RU" altLang="ru-RU" sz="2400" b="1">
                <a:solidFill>
                  <a:srgbClr val="CC0000"/>
                </a:solidFill>
              </a:rPr>
              <a:t>Архитектура SNMP</a:t>
            </a:r>
            <a:r>
              <a:rPr lang="en-US" altLang="ru-RU" sz="2400" b="1">
                <a:solidFill>
                  <a:srgbClr val="CC0000"/>
                </a:solidFill>
              </a:rPr>
              <a:t>v</a:t>
            </a:r>
            <a:r>
              <a:rPr lang="ru-RU" altLang="ru-RU" sz="2400" b="1">
                <a:solidFill>
                  <a:srgbClr val="CC0000"/>
                </a:solidFill>
              </a:rPr>
              <a:t>3-протокола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755717" name="Text Box 5"/>
          <p:cNvSpPr txBox="1">
            <a:spLocks noChangeArrowheads="1"/>
          </p:cNvSpPr>
          <p:nvPr/>
        </p:nvSpPr>
        <p:spPr bwMode="auto">
          <a:xfrm>
            <a:off x="0" y="1050925"/>
            <a:ext cx="914400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>
                <a:solidFill>
                  <a:srgbClr val="800080"/>
                </a:solidFill>
              </a:rPr>
              <a:t>В процессе управления выделяют: объект управления (кем/чем управляют) и субъект управления (кто/что управляет), а также прямой канал (среду), по которому передается управляющее воздействие субъекта на объект, и обратный канал (среду), по которому передается реакция объекта после управляющего воздействия, либо его текущее состояние. Таким образом, сущность управления сводится к целенаправленной деятельности субъекта по сбору, накоплению и обработке информации о состоянии объектов, выработке соответствующих решений и воздействий, доведению их до объектов и получению результатов реагирования объектов на управляющее воздействие. Очевидно, что цель управления — добиться максимальной эффективности функционирования объекта (его элементов) управления по заданным критериям (критерию).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56068" name="Text Box 4"/>
          <p:cNvSpPr txBox="1">
            <a:spLocks noChangeArrowheads="1"/>
          </p:cNvSpPr>
          <p:nvPr/>
        </p:nvSpPr>
        <p:spPr bwMode="auto">
          <a:xfrm>
            <a:off x="250825" y="1125538"/>
            <a:ext cx="8605838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>
                <a:solidFill>
                  <a:srgbClr val="800080"/>
                </a:solidFill>
              </a:rPr>
              <a:t>Система обеспечения безопасности для генерации ответных сообщений формирует следующие примитивы: </a:t>
            </a:r>
          </a:p>
        </p:txBody>
      </p:sp>
      <p:sp>
        <p:nvSpPr>
          <p:cNvPr id="856069" name="Text Box 5"/>
          <p:cNvSpPr txBox="1">
            <a:spLocks noChangeArrowheads="1"/>
          </p:cNvSpPr>
          <p:nvPr/>
        </p:nvSpPr>
        <p:spPr bwMode="auto">
          <a:xfrm>
            <a:off x="250825" y="2349500"/>
            <a:ext cx="8642350" cy="3911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statusInformation =</a:t>
            </a:r>
            <a:endParaRPr lang="en-GB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GB" altLang="ru-RU" sz="1600" b="1">
                <a:solidFill>
                  <a:srgbClr val="800080"/>
                </a:solidFill>
              </a:rPr>
              <a:t>	</a:t>
            </a:r>
            <a:r>
              <a:rPr lang="en-US" altLang="ru-RU" sz="1600" b="1">
                <a:solidFill>
                  <a:srgbClr val="800080"/>
                </a:solidFill>
              </a:rPr>
              <a:t>generateResponseMsg(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en-GB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messageProcessingModel</a:t>
            </a:r>
            <a:r>
              <a:rPr lang="en-GB" altLang="ru-RU" sz="1600" b="1">
                <a:solidFill>
                  <a:srgbClr val="800080"/>
                </a:solidFill>
              </a:rPr>
              <a:t>	-- </a:t>
            </a:r>
            <a:r>
              <a:rPr lang="ru-RU" altLang="ru-RU" sz="1600" b="1">
                <a:solidFill>
                  <a:srgbClr val="800080"/>
                </a:solidFill>
              </a:rPr>
              <a:t>обычно</a:t>
            </a:r>
            <a:r>
              <a:rPr lang="en-GB" altLang="ru-RU" sz="1600" b="1">
                <a:solidFill>
                  <a:srgbClr val="800080"/>
                </a:solidFill>
              </a:rPr>
              <a:t>,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en-GB" altLang="ru-RU" sz="1600" b="1">
                <a:solidFill>
                  <a:srgbClr val="800080"/>
                </a:solidFill>
              </a:rPr>
              <a:t>-</a:t>
            </a:r>
            <a:r>
              <a:rPr lang="ru-RU" altLang="ru-RU" sz="1600" b="1">
                <a:solidFill>
                  <a:srgbClr val="800080"/>
                </a:solidFill>
              </a:rPr>
              <a:t>версия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globalData</a:t>
            </a:r>
            <a:r>
              <a:rPr lang="ru-RU" altLang="ru-RU" sz="1600" b="1">
                <a:solidFill>
                  <a:srgbClr val="800080"/>
                </a:solidFill>
              </a:rPr>
              <a:t>		-- заголовок сообщения, административные данные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maxMessageSize</a:t>
            </a:r>
            <a:r>
              <a:rPr lang="ru-RU" altLang="ru-RU" sz="1600" b="1">
                <a:solidFill>
                  <a:srgbClr val="800080"/>
                </a:solidFill>
              </a:rPr>
              <a:t>	-- из сообщения, переданного базовым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-блоком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securityModel</a:t>
            </a:r>
            <a:r>
              <a:rPr lang="ru-RU" altLang="ru-RU" sz="1600" b="1">
                <a:solidFill>
                  <a:srgbClr val="800080"/>
                </a:solidFill>
              </a:rPr>
              <a:t>		-- для исходящего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securityEngineID</a:t>
            </a:r>
            <a:r>
              <a:rPr lang="ru-RU" altLang="ru-RU" sz="1600" b="1">
                <a:solidFill>
                  <a:srgbClr val="800080"/>
                </a:solidFill>
              </a:rPr>
              <a:t>	-- авторизованный базовый </a:t>
            </a:r>
            <a:r>
              <a:rPr lang="en-US" altLang="ru-RU" sz="1600" b="1">
                <a:solidFill>
                  <a:srgbClr val="800080"/>
                </a:solidFill>
              </a:rPr>
              <a:t>SNMP</a:t>
            </a:r>
            <a:r>
              <a:rPr lang="ru-RU" altLang="ru-RU" sz="1600" b="1">
                <a:solidFill>
                  <a:srgbClr val="800080"/>
                </a:solidFill>
              </a:rPr>
              <a:t>-блок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securityName</a:t>
            </a:r>
            <a:r>
              <a:rPr lang="ru-RU" altLang="ru-RU" sz="1600" b="1">
                <a:solidFill>
                  <a:srgbClr val="800080"/>
                </a:solidFill>
              </a:rPr>
              <a:t>		-- по имени этого пользователя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securityLevel</a:t>
            </a:r>
            <a:r>
              <a:rPr lang="ru-RU" altLang="ru-RU" sz="1600" b="1">
                <a:solidFill>
                  <a:srgbClr val="800080"/>
                </a:solidFill>
              </a:rPr>
              <a:t>		-- уровень безопасности для исходящего сообщения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scopedPDU</a:t>
            </a:r>
            <a:r>
              <a:rPr lang="ru-RU" altLang="ru-RU" sz="1600" b="1">
                <a:solidFill>
                  <a:srgbClr val="800080"/>
                </a:solidFill>
              </a:rPr>
              <a:t>		-- полезная нагрузка сообщения (открытый текст)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IN</a:t>
            </a:r>
            <a:r>
              <a:rPr lang="ru-RU" altLang="ru-RU" sz="1600" b="1">
                <a:solidFill>
                  <a:srgbClr val="800080"/>
                </a:solidFill>
              </a:rPr>
              <a:t>   </a:t>
            </a:r>
            <a:r>
              <a:rPr lang="en-US" altLang="ru-RU" sz="1600" b="1">
                <a:solidFill>
                  <a:srgbClr val="800080"/>
                </a:solidFill>
              </a:rPr>
              <a:t>securityStateReference</a:t>
            </a:r>
            <a:r>
              <a:rPr lang="ru-RU" altLang="ru-RU" sz="1600" b="1">
                <a:solidFill>
                  <a:srgbClr val="800080"/>
                </a:solidFill>
              </a:rPr>
              <a:t>	-- ссылка на степень защиты (из поступившего запроса)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securityParameters</a:t>
            </a:r>
            <a:r>
              <a:rPr lang="ru-RU" altLang="ru-RU" sz="1600" b="1">
                <a:solidFill>
                  <a:srgbClr val="800080"/>
                </a:solidFill>
              </a:rPr>
              <a:t>	-- параметры защиты (устанавливаются моделью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			-- безопасности)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wholeMsg</a:t>
            </a:r>
            <a:r>
              <a:rPr lang="ru-RU" altLang="ru-RU" sz="1600" b="1">
                <a:solidFill>
                  <a:srgbClr val="800080"/>
                </a:solidFill>
              </a:rPr>
              <a:t>		-- полностью сформированное сообщение</a:t>
            </a:r>
            <a:endParaRPr lang="en-US" altLang="ru-RU" sz="1600" b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OUT</a:t>
            </a:r>
            <a:r>
              <a:rPr lang="ru-RU" altLang="ru-RU" sz="1600" b="1">
                <a:solidFill>
                  <a:srgbClr val="800080"/>
                </a:solidFill>
              </a:rPr>
              <a:t>  </a:t>
            </a:r>
            <a:r>
              <a:rPr lang="en-US" altLang="ru-RU" sz="1600" b="1">
                <a:solidFill>
                  <a:srgbClr val="800080"/>
                </a:solidFill>
              </a:rPr>
              <a:t>wholeMsgLength</a:t>
            </a:r>
            <a:r>
              <a:rPr lang="ru-RU" altLang="ru-RU" sz="1600" b="1">
                <a:solidFill>
                  <a:srgbClr val="800080"/>
                </a:solidFill>
              </a:rPr>
              <a:t>	-- длина сформированного сообщения</a:t>
            </a:r>
          </a:p>
          <a:p>
            <a:pPr>
              <a:spcBef>
                <a:spcPct val="0"/>
              </a:spcBef>
            </a:pPr>
            <a:r>
              <a:rPr lang="ru-RU" altLang="ru-RU" sz="1600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215900" y="1736725"/>
            <a:ext cx="864235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 b="1">
                <a:solidFill>
                  <a:srgbClr val="800080"/>
                </a:solidFill>
              </a:rPr>
              <a:t>Общефункциональные примитивы. </a:t>
            </a:r>
            <a:r>
              <a:rPr lang="ru-RU" altLang="ru-RU" sz="2400">
                <a:solidFill>
                  <a:srgbClr val="800080"/>
                </a:solidFill>
              </a:rPr>
              <a:t>Эти примитивы формируются несколькими подсистемами. Все подсистемы, передающие информацию (ссылку) о текущем состоянии с целью “обнуления” памяти, в которой содержались данные о текущем состоянии, и целью получения новых, формируют следующий примитив: </a:t>
            </a:r>
          </a:p>
        </p:txBody>
      </p:sp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250825" y="4400550"/>
            <a:ext cx="8893175" cy="9159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	</a:t>
            </a:r>
            <a:r>
              <a:rPr lang="en-US" altLang="ru-RU" b="1">
                <a:solidFill>
                  <a:srgbClr val="800080"/>
                </a:solidFill>
              </a:rPr>
              <a:t>stateRelease</a:t>
            </a:r>
            <a:r>
              <a:rPr lang="ru-RU" altLang="ru-RU" b="1">
                <a:solidFill>
                  <a:srgbClr val="800080"/>
                </a:solidFill>
              </a:rPr>
              <a:t>(</a:t>
            </a:r>
          </a:p>
          <a:p>
            <a:pPr>
              <a:spcBef>
                <a:spcPct val="0"/>
              </a:spcBef>
            </a:pPr>
            <a:r>
              <a:rPr lang="en-US" altLang="ru-RU" b="1">
                <a:solidFill>
                  <a:srgbClr val="800080"/>
                </a:solidFill>
              </a:rPr>
              <a:t>IN</a:t>
            </a:r>
            <a:r>
              <a:rPr lang="ru-RU" altLang="ru-RU" b="1">
                <a:solidFill>
                  <a:srgbClr val="800080"/>
                </a:solidFill>
              </a:rPr>
              <a:t>   </a:t>
            </a:r>
            <a:r>
              <a:rPr lang="en-US" altLang="ru-RU" b="1">
                <a:solidFill>
                  <a:srgbClr val="800080"/>
                </a:solidFill>
              </a:rPr>
              <a:t>stateReference</a:t>
            </a:r>
            <a:r>
              <a:rPr lang="ru-RU" altLang="ru-RU" b="1">
                <a:solidFill>
                  <a:srgbClr val="800080"/>
                </a:solidFill>
              </a:rPr>
              <a:t>	-- указание на ссылку, которая будет удалена</a:t>
            </a:r>
          </a:p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.4. </a:t>
            </a:r>
            <a:r>
              <a:rPr lang="ru-RU" altLang="ru-RU" sz="2400" b="1">
                <a:solidFill>
                  <a:srgbClr val="CC0000"/>
                </a:solidFill>
              </a:rPr>
              <a:t>Логическая характеристика </a:t>
            </a:r>
            <a:r>
              <a:rPr lang="en-GB" altLang="ru-RU" sz="2400" b="1">
                <a:solidFill>
                  <a:srgbClr val="CC0000"/>
                </a:solidFill>
              </a:rPr>
              <a:t>SNMPv</a:t>
            </a:r>
            <a:r>
              <a:rPr lang="ru-RU" altLang="ru-RU" sz="2400" b="1">
                <a:solidFill>
                  <a:srgbClr val="CC0000"/>
                </a:solidFill>
              </a:rPr>
              <a:t>3-протокола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0" y="1160463"/>
            <a:ext cx="9144000" cy="128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600">
                <a:solidFill>
                  <a:srgbClr val="800080"/>
                </a:solidFill>
              </a:rPr>
              <a:t>Протокол обмена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3-сообщениями предусматривает следующие типы сообщений (протокольные блоки данных):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250825" y="2600325"/>
            <a:ext cx="8893175" cy="39163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70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GetRequest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“0”) — сообщение-запрос;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GetNextRequest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“1”) — сообщение-запрос для последовательного просмотра </a:t>
            </a:r>
            <a:r>
              <a:rPr lang="en-GB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-таблиц;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GetBulkRequest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“5”) — сообщение – расширенный запрос;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“ </a:t>
            </a:r>
            <a:r>
              <a:rPr lang="en-US" altLang="ru-RU" sz="2400">
                <a:solidFill>
                  <a:srgbClr val="800080"/>
                </a:solidFill>
              </a:rPr>
              <a:t>Response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 ” (имеет кодировку “2”) — сообщение-ответ;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“ </a:t>
            </a:r>
            <a:r>
              <a:rPr lang="en-US" altLang="ru-RU" sz="2400">
                <a:solidFill>
                  <a:srgbClr val="800080"/>
                </a:solidFill>
              </a:rPr>
              <a:t>SetRequest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 ” (имеет кодировку “3”) — сообщение – установочный запрос (запрос на установку параметров);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642350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InformRequest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“6”) — сообщение – информационный запрос;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{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2-</a:t>
            </a:r>
            <a:r>
              <a:rPr lang="en-US" altLang="ru-RU" sz="2400">
                <a:solidFill>
                  <a:srgbClr val="800080"/>
                </a:solidFill>
              </a:rPr>
              <a:t>Trap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“7”) — сообщение-прерывание;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|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Report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(имеет кодировку “8”) — ответное сообщение-отчет. В настоящее время функциональное применение и семантика этого сообщения не определены и не стандартизованы. Поэтому любой администратор сетевого правления при использовании этого сообщения должен определить его функциональное применение и точную семантику.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0" y="549275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Структура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-блока (запроса) приведена на рис.17.9. На  рис.17.10 приведена структура расширенного</a:t>
            </a:r>
          </a:p>
          <a:p>
            <a:pPr algn="ctr">
              <a:spcBef>
                <a:spcPct val="0"/>
              </a:spcBef>
            </a:pP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-запроса. Кодирование полей: </a:t>
            </a:r>
          </a:p>
        </p:txBody>
      </p:sp>
      <p:grpSp>
        <p:nvGrpSpPr>
          <p:cNvPr id="866352" name="Group 48"/>
          <p:cNvGrpSpPr>
            <a:grpSpLocks/>
          </p:cNvGrpSpPr>
          <p:nvPr/>
        </p:nvGrpSpPr>
        <p:grpSpPr bwMode="auto">
          <a:xfrm>
            <a:off x="241300" y="2111375"/>
            <a:ext cx="8642350" cy="3546475"/>
            <a:chOff x="158" y="1264"/>
            <a:chExt cx="5444" cy="2234"/>
          </a:xfrm>
        </p:grpSpPr>
        <p:grpSp>
          <p:nvGrpSpPr>
            <p:cNvPr id="866349" name="Group 45"/>
            <p:cNvGrpSpPr>
              <a:grpSpLocks/>
            </p:cNvGrpSpPr>
            <p:nvPr/>
          </p:nvGrpSpPr>
          <p:grpSpPr bwMode="auto">
            <a:xfrm>
              <a:off x="954" y="2084"/>
              <a:ext cx="4648" cy="453"/>
              <a:chOff x="954" y="2084"/>
              <a:chExt cx="4648" cy="453"/>
            </a:xfrm>
          </p:grpSpPr>
          <p:sp>
            <p:nvSpPr>
              <p:cNvPr id="866326" name="Rectangle 22"/>
              <p:cNvSpPr>
                <a:spLocks noChangeArrowheads="1"/>
              </p:cNvSpPr>
              <p:nvPr/>
            </p:nvSpPr>
            <p:spPr bwMode="auto">
              <a:xfrm>
                <a:off x="954" y="2084"/>
                <a:ext cx="4648" cy="453"/>
              </a:xfrm>
              <a:prstGeom prst="rect">
                <a:avLst/>
              </a:prstGeom>
              <a:gradFill rotWithShape="1">
                <a:gsLst>
                  <a:gs pos="0">
                    <a:srgbClr val="FFCCCC"/>
                  </a:gs>
                  <a:gs pos="50000">
                    <a:srgbClr val="FFCCCC">
                      <a:gamma/>
                      <a:tint val="0"/>
                      <a:invGamma/>
                    </a:srgbClr>
                  </a:gs>
                  <a:gs pos="100000">
                    <a:srgbClr val="FFCCCC"/>
                  </a:gs>
                </a:gsLst>
                <a:lin ang="5400000" scaled="1"/>
              </a:gradFill>
              <a:ln w="38100">
                <a:solidFill>
                  <a:srgbClr val="99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6347" name="Line 43"/>
              <p:cNvSpPr>
                <a:spLocks noChangeShapeType="1"/>
              </p:cNvSpPr>
              <p:nvPr/>
            </p:nvSpPr>
            <p:spPr bwMode="auto">
              <a:xfrm>
                <a:off x="3705" y="2084"/>
                <a:ext cx="340" cy="0"/>
              </a:xfrm>
              <a:prstGeom prst="line">
                <a:avLst/>
              </a:prstGeom>
              <a:noFill/>
              <a:ln w="40640">
                <a:solidFill>
                  <a:srgbClr val="FFCC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66348" name="Line 44"/>
              <p:cNvSpPr>
                <a:spLocks noChangeShapeType="1"/>
              </p:cNvSpPr>
              <p:nvPr/>
            </p:nvSpPr>
            <p:spPr bwMode="auto">
              <a:xfrm>
                <a:off x="3703" y="2537"/>
                <a:ext cx="340" cy="0"/>
              </a:xfrm>
              <a:prstGeom prst="line">
                <a:avLst/>
              </a:prstGeom>
              <a:noFill/>
              <a:ln w="40640">
                <a:solidFill>
                  <a:srgbClr val="FFCC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</p:grpSp>
        <p:grpSp>
          <p:nvGrpSpPr>
            <p:cNvPr id="866346" name="Group 42"/>
            <p:cNvGrpSpPr>
              <a:grpSpLocks/>
            </p:cNvGrpSpPr>
            <p:nvPr/>
          </p:nvGrpSpPr>
          <p:grpSpPr bwMode="auto">
            <a:xfrm>
              <a:off x="158" y="1264"/>
              <a:ext cx="5438" cy="537"/>
              <a:chOff x="158" y="1264"/>
              <a:chExt cx="5438" cy="537"/>
            </a:xfrm>
          </p:grpSpPr>
          <p:sp>
            <p:nvSpPr>
              <p:cNvPr id="866311" name="Rectangle 7"/>
              <p:cNvSpPr>
                <a:spLocks noChangeArrowheads="1"/>
              </p:cNvSpPr>
              <p:nvPr/>
            </p:nvSpPr>
            <p:spPr bwMode="auto">
              <a:xfrm>
                <a:off x="158" y="1264"/>
                <a:ext cx="5438" cy="53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38100">
                <a:solidFill>
                  <a:srgbClr val="990000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6344" name="Line 40"/>
              <p:cNvSpPr>
                <a:spLocks noChangeShapeType="1"/>
              </p:cNvSpPr>
              <p:nvPr/>
            </p:nvSpPr>
            <p:spPr bwMode="auto">
              <a:xfrm>
                <a:off x="4241" y="1264"/>
                <a:ext cx="340" cy="0"/>
              </a:xfrm>
              <a:prstGeom prst="line">
                <a:avLst/>
              </a:prstGeom>
              <a:noFill/>
              <a:ln w="3937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66345" name="Line 41"/>
              <p:cNvSpPr>
                <a:spLocks noChangeShapeType="1"/>
              </p:cNvSpPr>
              <p:nvPr/>
            </p:nvSpPr>
            <p:spPr bwMode="auto">
              <a:xfrm>
                <a:off x="4240" y="1800"/>
                <a:ext cx="340" cy="0"/>
              </a:xfrm>
              <a:prstGeom prst="line">
                <a:avLst/>
              </a:prstGeom>
              <a:noFill/>
              <a:ln w="40640">
                <a:solidFill>
                  <a:schemeClr val="accent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866316" name="Line 12"/>
            <p:cNvSpPr>
              <a:spLocks noChangeShapeType="1"/>
            </p:cNvSpPr>
            <p:nvPr/>
          </p:nvSpPr>
          <p:spPr bwMode="auto">
            <a:xfrm>
              <a:off x="1086" y="1264"/>
              <a:ext cx="2" cy="53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17" name="Line 13"/>
            <p:cNvSpPr>
              <a:spLocks noChangeShapeType="1"/>
            </p:cNvSpPr>
            <p:nvPr/>
          </p:nvSpPr>
          <p:spPr bwMode="auto">
            <a:xfrm>
              <a:off x="2015" y="1264"/>
              <a:ext cx="0" cy="53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18" name="Line 14"/>
            <p:cNvSpPr>
              <a:spLocks noChangeShapeType="1"/>
            </p:cNvSpPr>
            <p:nvPr/>
          </p:nvSpPr>
          <p:spPr bwMode="auto">
            <a:xfrm>
              <a:off x="2943" y="1264"/>
              <a:ext cx="0" cy="537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19" name="Text Box 15"/>
            <p:cNvSpPr txBox="1">
              <a:spLocks noChangeArrowheads="1"/>
            </p:cNvSpPr>
            <p:nvPr/>
          </p:nvSpPr>
          <p:spPr bwMode="auto">
            <a:xfrm>
              <a:off x="179" y="1350"/>
              <a:ext cx="896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Идентификатор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запроса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(</a:t>
              </a:r>
              <a:r>
                <a:rPr lang="en-US" altLang="ru-RU" sz="1400" b="1">
                  <a:solidFill>
                    <a:srgbClr val="006600"/>
                  </a:solidFill>
                </a:rPr>
                <a:t>request-id</a:t>
              </a:r>
              <a:r>
                <a:rPr lang="ru-RU" altLang="ru-RU" sz="1400" b="1">
                  <a:solidFill>
                    <a:srgbClr val="006600"/>
                  </a:solidFill>
                </a:rPr>
                <a:t>)</a:t>
              </a:r>
            </a:p>
          </p:txBody>
        </p:sp>
        <p:sp>
          <p:nvSpPr>
            <p:cNvPr id="866320" name="Text Box 16"/>
            <p:cNvSpPr txBox="1">
              <a:spLocks noChangeArrowheads="1"/>
            </p:cNvSpPr>
            <p:nvPr/>
          </p:nvSpPr>
          <p:spPr bwMode="auto">
            <a:xfrm>
              <a:off x="1120" y="1304"/>
              <a:ext cx="862" cy="45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Указатель</a:t>
              </a:r>
              <a:endParaRPr lang="en-US" altLang="ru-RU" sz="1400" b="1">
                <a:solidFill>
                  <a:srgbClr val="006600"/>
                </a:solidFill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характера ошибки</a:t>
              </a:r>
              <a:endParaRPr lang="en-US" altLang="ru-RU" sz="1400" b="1">
                <a:solidFill>
                  <a:srgbClr val="006600"/>
                </a:solidFill>
              </a:endParaRP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ru-RU" sz="1400" b="1">
                  <a:solidFill>
                    <a:srgbClr val="006600"/>
                  </a:solidFill>
                </a:rPr>
                <a:t>(error-status)</a:t>
              </a:r>
              <a:endParaRPr lang="ru-RU" altLang="ru-RU" sz="1400" b="1">
                <a:solidFill>
                  <a:srgbClr val="006600"/>
                </a:solidFill>
              </a:endParaRPr>
            </a:p>
          </p:txBody>
        </p:sp>
        <p:sp>
          <p:nvSpPr>
            <p:cNvPr id="866321" name="Text Box 17"/>
            <p:cNvSpPr txBox="1">
              <a:spLocks noChangeArrowheads="1"/>
            </p:cNvSpPr>
            <p:nvPr/>
          </p:nvSpPr>
          <p:spPr bwMode="auto">
            <a:xfrm>
              <a:off x="2048" y="1304"/>
              <a:ext cx="862" cy="45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Индекс ошибочного параметра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ru-RU" sz="1400" b="1">
                  <a:solidFill>
                    <a:srgbClr val="006600"/>
                  </a:solidFill>
                </a:rPr>
                <a:t>(error-index)</a:t>
              </a:r>
              <a:endParaRPr lang="ru-RU" altLang="ru-RU" sz="1400" b="1">
                <a:solidFill>
                  <a:srgbClr val="006600"/>
                </a:solidFill>
              </a:endParaRPr>
            </a:p>
          </p:txBody>
        </p:sp>
        <p:sp>
          <p:nvSpPr>
            <p:cNvPr id="866322" name="Text Box 18"/>
            <p:cNvSpPr txBox="1">
              <a:spLocks noChangeArrowheads="1"/>
            </p:cNvSpPr>
            <p:nvPr/>
          </p:nvSpPr>
          <p:spPr bwMode="auto">
            <a:xfrm>
              <a:off x="2971" y="1350"/>
              <a:ext cx="2597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Изменяемые (запрашиваемые) значения </a:t>
              </a:r>
              <a:r>
                <a:rPr lang="en-GB" altLang="ru-RU" sz="1400" b="1" i="1">
                  <a:solidFill>
                    <a:srgbClr val="006600"/>
                  </a:solidFill>
                </a:rPr>
                <a:t>k</a:t>
              </a:r>
              <a:r>
                <a:rPr lang="ru-RU" altLang="ru-RU" sz="1400" b="1">
                  <a:solidFill>
                    <a:srgbClr val="006600"/>
                  </a:solidFill>
                </a:rPr>
                <a:t> параметров управления (данные управления)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6600"/>
                  </a:solidFill>
                </a:rPr>
                <a:t>(</a:t>
              </a:r>
              <a:r>
                <a:rPr lang="en-US" altLang="ru-RU" sz="1400" b="1">
                  <a:solidFill>
                    <a:srgbClr val="006600"/>
                  </a:solidFill>
                </a:rPr>
                <a:t>variable</a:t>
              </a:r>
              <a:r>
                <a:rPr lang="ru-RU" altLang="ru-RU" sz="1400" b="1">
                  <a:solidFill>
                    <a:srgbClr val="006600"/>
                  </a:solidFill>
                </a:rPr>
                <a:t>-</a:t>
              </a:r>
              <a:r>
                <a:rPr lang="en-US" altLang="ru-RU" sz="1400" b="1">
                  <a:solidFill>
                    <a:srgbClr val="006600"/>
                  </a:solidFill>
                </a:rPr>
                <a:t>bindings</a:t>
              </a:r>
              <a:r>
                <a:rPr lang="ru-RU" altLang="ru-RU" sz="1400" b="1">
                  <a:solidFill>
                    <a:srgbClr val="006600"/>
                  </a:solidFill>
                </a:rPr>
                <a:t>)</a:t>
              </a:r>
            </a:p>
          </p:txBody>
        </p:sp>
        <p:sp>
          <p:nvSpPr>
            <p:cNvPr id="866323" name="Line 19"/>
            <p:cNvSpPr>
              <a:spLocks noChangeShapeType="1"/>
            </p:cNvSpPr>
            <p:nvPr/>
          </p:nvSpPr>
          <p:spPr bwMode="auto">
            <a:xfrm flipH="1">
              <a:off x="954" y="1801"/>
              <a:ext cx="1923" cy="283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24" name="Line 20"/>
            <p:cNvSpPr>
              <a:spLocks noChangeShapeType="1"/>
            </p:cNvSpPr>
            <p:nvPr/>
          </p:nvSpPr>
          <p:spPr bwMode="auto">
            <a:xfrm flipH="1">
              <a:off x="5596" y="1801"/>
              <a:ext cx="0" cy="283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31" name="Line 27"/>
            <p:cNvSpPr>
              <a:spLocks noChangeShapeType="1"/>
            </p:cNvSpPr>
            <p:nvPr/>
          </p:nvSpPr>
          <p:spPr bwMode="auto">
            <a:xfrm>
              <a:off x="2148" y="2084"/>
              <a:ext cx="0" cy="45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32" name="Line 28"/>
            <p:cNvSpPr>
              <a:spLocks noChangeShapeType="1"/>
            </p:cNvSpPr>
            <p:nvPr/>
          </p:nvSpPr>
          <p:spPr bwMode="auto">
            <a:xfrm>
              <a:off x="3341" y="2084"/>
              <a:ext cx="0" cy="45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33" name="Line 29"/>
            <p:cNvSpPr>
              <a:spLocks noChangeShapeType="1"/>
            </p:cNvSpPr>
            <p:nvPr/>
          </p:nvSpPr>
          <p:spPr bwMode="auto">
            <a:xfrm>
              <a:off x="4402" y="2084"/>
              <a:ext cx="0" cy="45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34" name="Text Box 30"/>
            <p:cNvSpPr txBox="1">
              <a:spLocks noChangeArrowheads="1"/>
            </p:cNvSpPr>
            <p:nvPr/>
          </p:nvSpPr>
          <p:spPr bwMode="auto">
            <a:xfrm>
              <a:off x="1087" y="2129"/>
              <a:ext cx="928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Изменяемый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параметр №1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(</a:t>
              </a:r>
              <a:r>
                <a:rPr lang="en-US" altLang="ru-RU" sz="1400" b="1">
                  <a:solidFill>
                    <a:srgbClr val="800080"/>
                  </a:solidFill>
                </a:rPr>
                <a:t>VarBind</a:t>
              </a:r>
              <a:r>
                <a:rPr lang="ru-RU" altLang="ru-RU" sz="1400" b="1">
                  <a:solidFill>
                    <a:srgbClr val="800080"/>
                  </a:solidFill>
                </a:rPr>
                <a:t>)</a:t>
              </a:r>
            </a:p>
          </p:txBody>
        </p:sp>
        <p:sp>
          <p:nvSpPr>
            <p:cNvPr id="866337" name="Line 33"/>
            <p:cNvSpPr>
              <a:spLocks noChangeShapeType="1"/>
            </p:cNvSpPr>
            <p:nvPr/>
          </p:nvSpPr>
          <p:spPr bwMode="auto">
            <a:xfrm>
              <a:off x="2148" y="2536"/>
              <a:ext cx="3183" cy="283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38" name="Line 34"/>
            <p:cNvSpPr>
              <a:spLocks noChangeShapeType="1"/>
            </p:cNvSpPr>
            <p:nvPr/>
          </p:nvSpPr>
          <p:spPr bwMode="auto">
            <a:xfrm>
              <a:off x="954" y="2536"/>
              <a:ext cx="0" cy="283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40" name="Rectangle 36"/>
            <p:cNvSpPr>
              <a:spLocks noChangeArrowheads="1"/>
            </p:cNvSpPr>
            <p:nvPr/>
          </p:nvSpPr>
          <p:spPr bwMode="auto">
            <a:xfrm>
              <a:off x="954" y="2819"/>
              <a:ext cx="4377" cy="679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50000">
                  <a:srgbClr val="FFFF99">
                    <a:gamma/>
                    <a:tint val="0"/>
                    <a:invGamma/>
                  </a:srgbClr>
                </a:gs>
                <a:gs pos="100000">
                  <a:srgbClr val="FFFF99"/>
                </a:gs>
              </a:gsLst>
              <a:lin ang="5400000" scaled="1"/>
            </a:gradFill>
            <a:ln w="38100">
              <a:solidFill>
                <a:srgbClr val="99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41" name="Text Box 37"/>
            <p:cNvSpPr txBox="1">
              <a:spLocks noChangeArrowheads="1"/>
            </p:cNvSpPr>
            <p:nvPr/>
          </p:nvSpPr>
          <p:spPr bwMode="auto">
            <a:xfrm>
              <a:off x="1020" y="2872"/>
              <a:ext cx="1028" cy="60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ru-RU" sz="1300" b="1">
                  <a:solidFill>
                    <a:srgbClr val="003366"/>
                  </a:solidFill>
                </a:rPr>
                <a:t>Наименование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ru-RU" sz="1300" b="1">
                  <a:solidFill>
                    <a:srgbClr val="003366"/>
                  </a:solidFill>
                </a:rPr>
                <a:t>параметра (объекта управления)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ru-RU" altLang="ru-RU" sz="1300" b="1">
                  <a:solidFill>
                    <a:srgbClr val="003366"/>
                  </a:solidFill>
                </a:rPr>
                <a:t>(</a:t>
              </a:r>
              <a:r>
                <a:rPr lang="en-US" altLang="ru-RU" sz="1300" b="1">
                  <a:solidFill>
                    <a:srgbClr val="003366"/>
                  </a:solidFill>
                </a:rPr>
                <a:t>variable</a:t>
              </a:r>
              <a:r>
                <a:rPr lang="ru-RU" altLang="ru-RU" sz="1300" b="1">
                  <a:solidFill>
                    <a:srgbClr val="003366"/>
                  </a:solidFill>
                </a:rPr>
                <a:t> </a:t>
              </a:r>
              <a:r>
                <a:rPr lang="en-US" altLang="ru-RU" sz="1300" b="1">
                  <a:solidFill>
                    <a:srgbClr val="003366"/>
                  </a:solidFill>
                </a:rPr>
                <a:t>binding</a:t>
              </a:r>
              <a:r>
                <a:rPr lang="ru-RU" altLang="ru-RU" sz="1300" b="1">
                  <a:solidFill>
                    <a:srgbClr val="003366"/>
                  </a:solidFill>
                </a:rPr>
                <a:t>'</a:t>
              </a:r>
              <a:r>
                <a:rPr lang="en-US" altLang="ru-RU" sz="1300" b="1">
                  <a:solidFill>
                    <a:srgbClr val="003366"/>
                  </a:solidFill>
                </a:rPr>
                <a:t>s</a:t>
              </a:r>
              <a:r>
                <a:rPr lang="ru-RU" altLang="ru-RU" sz="1300" b="1">
                  <a:solidFill>
                    <a:srgbClr val="003366"/>
                  </a:solidFill>
                </a:rPr>
                <a:t> </a:t>
              </a:r>
              <a:r>
                <a:rPr lang="en-US" altLang="ru-RU" sz="1300" b="1">
                  <a:solidFill>
                    <a:srgbClr val="003366"/>
                  </a:solidFill>
                </a:rPr>
                <a:t>name</a:t>
              </a:r>
              <a:r>
                <a:rPr lang="ru-RU" altLang="ru-RU" sz="1300" b="1">
                  <a:solidFill>
                    <a:srgbClr val="003366"/>
                  </a:solidFill>
                </a:rPr>
                <a:t>)</a:t>
              </a:r>
            </a:p>
          </p:txBody>
        </p:sp>
        <p:sp>
          <p:nvSpPr>
            <p:cNvPr id="866342" name="Line 38"/>
            <p:cNvSpPr>
              <a:spLocks noChangeShapeType="1"/>
            </p:cNvSpPr>
            <p:nvPr/>
          </p:nvSpPr>
          <p:spPr bwMode="auto">
            <a:xfrm>
              <a:off x="2148" y="2819"/>
              <a:ext cx="0" cy="679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6343" name="Text Box 39"/>
            <p:cNvSpPr txBox="1">
              <a:spLocks noChangeArrowheads="1"/>
            </p:cNvSpPr>
            <p:nvPr/>
          </p:nvSpPr>
          <p:spPr bwMode="auto">
            <a:xfrm>
              <a:off x="2214" y="2856"/>
              <a:ext cx="3018" cy="60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3366"/>
                  </a:solidFill>
                </a:rPr>
                <a:t>Значение параметра (</a:t>
              </a:r>
              <a:r>
                <a:rPr lang="en-US" altLang="ru-RU" sz="1400" b="1">
                  <a:solidFill>
                    <a:srgbClr val="003366"/>
                  </a:solidFill>
                </a:rPr>
                <a:t>value</a:t>
              </a:r>
              <a:r>
                <a:rPr lang="ru-RU" altLang="ru-RU" sz="1400" b="1">
                  <a:solidFill>
                    <a:srgbClr val="003366"/>
                  </a:solidFill>
                </a:rPr>
                <a:t>) или указатель ошибки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3366"/>
                  </a:solidFill>
                </a:rPr>
                <a:t>{</a:t>
              </a:r>
              <a:r>
                <a:rPr lang="en-US" altLang="ru-RU" sz="1400" b="1">
                  <a:solidFill>
                    <a:srgbClr val="003366"/>
                  </a:solidFill>
                </a:rPr>
                <a:t>unSpecified</a:t>
              </a:r>
              <a:r>
                <a:rPr lang="ru-RU" altLang="ru-RU" sz="1400" b="1">
                  <a:solidFill>
                    <a:srgbClr val="003366"/>
                  </a:solidFill>
                </a:rPr>
                <a:t> (только в запросах);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ru-RU" sz="1400" b="1">
                  <a:solidFill>
                    <a:srgbClr val="003366"/>
                  </a:solidFill>
                </a:rPr>
                <a:t>noSuchObject</a:t>
              </a:r>
              <a:r>
                <a:rPr lang="ru-RU" altLang="ru-RU" sz="1400" b="1">
                  <a:solidFill>
                    <a:srgbClr val="003366"/>
                  </a:solidFill>
                </a:rPr>
                <a:t>[0] (только в ответах); </a:t>
              </a:r>
              <a:r>
                <a:rPr lang="en-US" altLang="ru-RU" sz="1400" b="1">
                  <a:solidFill>
                    <a:srgbClr val="003366"/>
                  </a:solidFill>
                </a:rPr>
                <a:t>noSuchInstance</a:t>
              </a:r>
              <a:r>
                <a:rPr lang="ru-RU" altLang="ru-RU" sz="1400" b="1">
                  <a:solidFill>
                    <a:srgbClr val="003366"/>
                  </a:solidFill>
                </a:rPr>
                <a:t>[1]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003366"/>
                  </a:solidFill>
                </a:rPr>
                <a:t>(только в ответах); </a:t>
              </a:r>
              <a:r>
                <a:rPr lang="en-US" altLang="ru-RU" sz="1400" b="1">
                  <a:solidFill>
                    <a:srgbClr val="003366"/>
                  </a:solidFill>
                </a:rPr>
                <a:t>endOfMibView</a:t>
              </a:r>
              <a:r>
                <a:rPr lang="ru-RU" altLang="ru-RU" sz="1400" b="1">
                  <a:solidFill>
                    <a:srgbClr val="003366"/>
                  </a:solidFill>
                </a:rPr>
                <a:t>[2] (только в ответах)}</a:t>
              </a:r>
            </a:p>
          </p:txBody>
        </p:sp>
        <p:sp>
          <p:nvSpPr>
            <p:cNvPr id="866350" name="Text Box 46"/>
            <p:cNvSpPr txBox="1">
              <a:spLocks noChangeArrowheads="1"/>
            </p:cNvSpPr>
            <p:nvPr/>
          </p:nvSpPr>
          <p:spPr bwMode="auto">
            <a:xfrm>
              <a:off x="2286" y="2131"/>
              <a:ext cx="928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Изменяемый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параметр №</a:t>
              </a:r>
              <a:r>
                <a:rPr lang="en-US" altLang="ru-RU" sz="1400" b="1">
                  <a:solidFill>
                    <a:srgbClr val="800080"/>
                  </a:solidFill>
                </a:rPr>
                <a:t>2</a:t>
              </a:r>
              <a:endParaRPr lang="ru-RU" altLang="ru-RU" sz="1400" b="1">
                <a:solidFill>
                  <a:srgbClr val="800080"/>
                </a:solidFill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(</a:t>
              </a:r>
              <a:r>
                <a:rPr lang="en-US" altLang="ru-RU" sz="1400" b="1">
                  <a:solidFill>
                    <a:srgbClr val="800080"/>
                  </a:solidFill>
                </a:rPr>
                <a:t>VarBind</a:t>
              </a:r>
              <a:r>
                <a:rPr lang="ru-RU" altLang="ru-RU" sz="1400" b="1">
                  <a:solidFill>
                    <a:srgbClr val="800080"/>
                  </a:solidFill>
                </a:rPr>
                <a:t>)</a:t>
              </a:r>
            </a:p>
          </p:txBody>
        </p:sp>
        <p:sp>
          <p:nvSpPr>
            <p:cNvPr id="866351" name="Text Box 47"/>
            <p:cNvSpPr txBox="1">
              <a:spLocks noChangeArrowheads="1"/>
            </p:cNvSpPr>
            <p:nvPr/>
          </p:nvSpPr>
          <p:spPr bwMode="auto">
            <a:xfrm>
              <a:off x="4546" y="2125"/>
              <a:ext cx="928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Изменяемый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параметр №</a:t>
              </a:r>
              <a:r>
                <a:rPr lang="en-US" altLang="ru-RU" sz="1400" b="1" i="1">
                  <a:solidFill>
                    <a:srgbClr val="800080"/>
                  </a:solidFill>
                </a:rPr>
                <a:t>k</a:t>
              </a:r>
              <a:endParaRPr lang="ru-RU" altLang="ru-RU" sz="1400" b="1" i="1">
                <a:solidFill>
                  <a:srgbClr val="800080"/>
                </a:solidFill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</a:rPr>
                <a:t>(</a:t>
              </a:r>
              <a:r>
                <a:rPr lang="en-US" altLang="ru-RU" sz="1400" b="1">
                  <a:solidFill>
                    <a:srgbClr val="800080"/>
                  </a:solidFill>
                </a:rPr>
                <a:t>VarBind</a:t>
              </a:r>
              <a:r>
                <a:rPr lang="ru-RU" altLang="ru-RU" sz="1400" b="1">
                  <a:solidFill>
                    <a:srgbClr val="800080"/>
                  </a:solidFill>
                </a:rPr>
                <a:t>)</a:t>
              </a:r>
            </a:p>
          </p:txBody>
        </p:sp>
      </p:grpSp>
      <p:sp>
        <p:nvSpPr>
          <p:cNvPr id="866353" name="Text Box 49"/>
          <p:cNvSpPr txBox="1">
            <a:spLocks noChangeArrowheads="1"/>
          </p:cNvSpPr>
          <p:nvPr/>
        </p:nvSpPr>
        <p:spPr bwMode="auto">
          <a:xfrm>
            <a:off x="0" y="6032500"/>
            <a:ext cx="9144000" cy="539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</a:t>
            </a:r>
            <a:r>
              <a:rPr lang="en-US" altLang="ru-RU" sz="2400" b="1">
                <a:solidFill>
                  <a:srgbClr val="800080"/>
                </a:solidFill>
              </a:rPr>
              <a:t>9</a:t>
            </a:r>
            <a:r>
              <a:rPr lang="ru-RU" altLang="ru-RU" sz="2400" b="1">
                <a:solidFill>
                  <a:srgbClr val="800080"/>
                </a:solidFill>
              </a:rPr>
              <a:t>. Формат </a:t>
            </a:r>
            <a:r>
              <a:rPr lang="en-US" altLang="ru-RU" sz="2400" b="1">
                <a:solidFill>
                  <a:srgbClr val="800080"/>
                </a:solidFill>
              </a:rPr>
              <a:t>SNMP</a:t>
            </a:r>
            <a:r>
              <a:rPr lang="ru-RU" altLang="ru-RU" sz="2400" b="1">
                <a:solidFill>
                  <a:srgbClr val="800080"/>
                </a:solidFill>
              </a:rPr>
              <a:t>/</a:t>
            </a:r>
            <a:r>
              <a:rPr lang="en-US" altLang="ru-RU" sz="2400" b="1">
                <a:solidFill>
                  <a:srgbClr val="800080"/>
                </a:solidFill>
              </a:rPr>
              <a:t>PDU</a:t>
            </a:r>
            <a:r>
              <a:rPr lang="ru-RU" altLang="ru-RU" sz="2400" b="1">
                <a:solidFill>
                  <a:srgbClr val="800080"/>
                </a:solidFill>
              </a:rPr>
              <a:t>-блока (запроса)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68372" name="Group 20"/>
          <p:cNvGrpSpPr>
            <a:grpSpLocks/>
          </p:cNvGrpSpPr>
          <p:nvPr/>
        </p:nvGrpSpPr>
        <p:grpSpPr bwMode="auto">
          <a:xfrm>
            <a:off x="258763" y="852488"/>
            <a:ext cx="8609012" cy="846137"/>
            <a:chOff x="163" y="537"/>
            <a:chExt cx="5423" cy="533"/>
          </a:xfrm>
        </p:grpSpPr>
        <p:sp>
          <p:nvSpPr>
            <p:cNvPr id="868358" name="Rectangle 6"/>
            <p:cNvSpPr>
              <a:spLocks noChangeArrowheads="1"/>
            </p:cNvSpPr>
            <p:nvPr/>
          </p:nvSpPr>
          <p:spPr bwMode="auto">
            <a:xfrm>
              <a:off x="163" y="537"/>
              <a:ext cx="5423" cy="533"/>
            </a:xfrm>
            <a:prstGeom prst="rect">
              <a:avLst/>
            </a:prstGeom>
            <a:gradFill rotWithShape="1">
              <a:gsLst>
                <a:gs pos="0">
                  <a:srgbClr val="FFCCCC"/>
                </a:gs>
                <a:gs pos="50000">
                  <a:srgbClr val="FFCCCC">
                    <a:gamma/>
                    <a:tint val="0"/>
                    <a:invGamma/>
                  </a:srgbClr>
                </a:gs>
                <a:gs pos="100000">
                  <a:srgbClr val="FFCCCC"/>
                </a:gs>
              </a:gsLst>
              <a:lin ang="5400000" scaled="1"/>
            </a:gradFill>
            <a:ln w="38100">
              <a:solidFill>
                <a:srgbClr val="99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68359" name="Line 7"/>
            <p:cNvSpPr>
              <a:spLocks noChangeShapeType="1"/>
            </p:cNvSpPr>
            <p:nvPr/>
          </p:nvSpPr>
          <p:spPr bwMode="auto">
            <a:xfrm>
              <a:off x="955" y="537"/>
              <a:ext cx="2" cy="53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8360" name="Line 8"/>
            <p:cNvSpPr>
              <a:spLocks noChangeShapeType="1"/>
            </p:cNvSpPr>
            <p:nvPr/>
          </p:nvSpPr>
          <p:spPr bwMode="auto">
            <a:xfrm>
              <a:off x="1949" y="537"/>
              <a:ext cx="1" cy="53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8361" name="Line 9"/>
            <p:cNvSpPr>
              <a:spLocks noChangeShapeType="1"/>
            </p:cNvSpPr>
            <p:nvPr/>
          </p:nvSpPr>
          <p:spPr bwMode="auto">
            <a:xfrm>
              <a:off x="2941" y="537"/>
              <a:ext cx="1" cy="533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8366" name="Text Box 14"/>
            <p:cNvSpPr txBox="1">
              <a:spLocks noChangeArrowheads="1"/>
            </p:cNvSpPr>
            <p:nvPr/>
          </p:nvSpPr>
          <p:spPr bwMode="auto">
            <a:xfrm>
              <a:off x="174" y="652"/>
              <a:ext cx="772" cy="31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200" b="1">
                  <a:solidFill>
                    <a:schemeClr val="hlink"/>
                  </a:solidFill>
                </a:rPr>
                <a:t>Идентификатор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200" b="1">
                  <a:solidFill>
                    <a:schemeClr val="hlink"/>
                  </a:solidFill>
                </a:rPr>
                <a:t>запроса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200" b="1">
                  <a:solidFill>
                    <a:schemeClr val="hlink"/>
                  </a:solidFill>
                </a:rPr>
                <a:t>(</a:t>
              </a:r>
              <a:r>
                <a:rPr lang="en-US" altLang="ru-RU" sz="1200" b="1">
                  <a:solidFill>
                    <a:schemeClr val="hlink"/>
                  </a:solidFill>
                </a:rPr>
                <a:t>request-id</a:t>
              </a:r>
              <a:r>
                <a:rPr lang="ru-RU" altLang="ru-RU" sz="1200" b="1">
                  <a:solidFill>
                    <a:schemeClr val="hlink"/>
                  </a:solidFill>
                </a:rPr>
                <a:t>)</a:t>
              </a:r>
            </a:p>
          </p:txBody>
        </p:sp>
        <p:sp>
          <p:nvSpPr>
            <p:cNvPr id="868367" name="Text Box 15"/>
            <p:cNvSpPr txBox="1">
              <a:spLocks noChangeArrowheads="1"/>
            </p:cNvSpPr>
            <p:nvPr/>
          </p:nvSpPr>
          <p:spPr bwMode="auto">
            <a:xfrm>
              <a:off x="990" y="611"/>
              <a:ext cx="892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Параметр</a:t>
              </a:r>
              <a:endParaRPr lang="en-GB" altLang="ru-RU" sz="1400" b="1">
                <a:solidFill>
                  <a:schemeClr val="hlink"/>
                </a:solidFill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расширения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“</a:t>
              </a:r>
              <a:r>
                <a:rPr lang="en-US" altLang="ru-RU" sz="1400" b="1">
                  <a:solidFill>
                    <a:schemeClr val="hlink"/>
                  </a:solidFill>
                </a:rPr>
                <a:t>non-repeaters</a:t>
              </a:r>
              <a:r>
                <a:rPr lang="ru-RU" altLang="ru-RU" sz="1400" b="1">
                  <a:solidFill>
                    <a:schemeClr val="hlink"/>
                  </a:solidFill>
                </a:rPr>
                <a:t>”</a:t>
              </a:r>
            </a:p>
          </p:txBody>
        </p:sp>
        <p:sp>
          <p:nvSpPr>
            <p:cNvPr id="868368" name="Text Box 16"/>
            <p:cNvSpPr txBox="1">
              <a:spLocks noChangeArrowheads="1"/>
            </p:cNvSpPr>
            <p:nvPr/>
          </p:nvSpPr>
          <p:spPr bwMode="auto">
            <a:xfrm>
              <a:off x="2015" y="561"/>
              <a:ext cx="860" cy="4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Параметр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расширения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“</a:t>
              </a:r>
              <a:r>
                <a:rPr lang="en-US" altLang="ru-RU" sz="1400" b="1">
                  <a:solidFill>
                    <a:schemeClr val="hlink"/>
                  </a:solidFill>
                </a:rPr>
                <a:t>max-repetitions</a:t>
              </a:r>
              <a:r>
                <a:rPr lang="ru-RU" altLang="ru-RU" sz="1400" b="1">
                  <a:solidFill>
                    <a:schemeClr val="hlink"/>
                  </a:solidFill>
                </a:rPr>
                <a:t>”</a:t>
              </a:r>
            </a:p>
          </p:txBody>
        </p:sp>
        <p:sp>
          <p:nvSpPr>
            <p:cNvPr id="868369" name="Text Box 17"/>
            <p:cNvSpPr txBox="1">
              <a:spLocks noChangeArrowheads="1"/>
            </p:cNvSpPr>
            <p:nvPr/>
          </p:nvSpPr>
          <p:spPr bwMode="auto">
            <a:xfrm>
              <a:off x="2952" y="616"/>
              <a:ext cx="2618" cy="36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ru-RU" sz="1400" b="1">
                  <a:solidFill>
                    <a:schemeClr val="hlink"/>
                  </a:solidFill>
                </a:rPr>
                <a:t>Изменяемые (запрашиваемые) значения параметров</a:t>
              </a:r>
              <a:r>
                <a:rPr lang="en-US" altLang="ru-RU" sz="1400" b="1">
                  <a:solidFill>
                    <a:schemeClr val="hlink"/>
                  </a:solidFill>
                </a:rPr>
                <a:t> </a:t>
              </a:r>
              <a:r>
                <a:rPr lang="ru-RU" altLang="ru-RU" sz="1400" b="1">
                  <a:solidFill>
                    <a:schemeClr val="hlink"/>
                  </a:solidFill>
                </a:rPr>
                <a:t>управления (данные</a:t>
              </a:r>
              <a:r>
                <a:rPr lang="en-US" altLang="ru-RU" sz="1400" b="1">
                  <a:solidFill>
                    <a:schemeClr val="hlink"/>
                  </a:solidFill>
                </a:rPr>
                <a:t> </a:t>
              </a:r>
              <a:r>
                <a:rPr lang="ru-RU" altLang="ru-RU" sz="1400" b="1">
                  <a:solidFill>
                    <a:schemeClr val="hlink"/>
                  </a:solidFill>
                </a:rPr>
                <a:t>управления)</a:t>
              </a:r>
              <a:r>
                <a:rPr lang="en-US" altLang="ru-RU" sz="1400" b="1">
                  <a:solidFill>
                    <a:schemeClr val="hlink"/>
                  </a:solidFill>
                </a:rPr>
                <a:t> </a:t>
              </a:r>
              <a:r>
                <a:rPr lang="ru-RU" altLang="ru-RU" sz="1400" b="1">
                  <a:solidFill>
                    <a:schemeClr val="hlink"/>
                  </a:solidFill>
                </a:rPr>
                <a:t>(</a:t>
              </a:r>
              <a:r>
                <a:rPr lang="en-US" altLang="ru-RU" sz="1400" b="1">
                  <a:solidFill>
                    <a:schemeClr val="hlink"/>
                  </a:solidFill>
                </a:rPr>
                <a:t>variable</a:t>
              </a:r>
              <a:r>
                <a:rPr lang="ru-RU" altLang="ru-RU" sz="1400" b="1">
                  <a:solidFill>
                    <a:schemeClr val="hlink"/>
                  </a:solidFill>
                </a:rPr>
                <a:t>-</a:t>
              </a:r>
              <a:r>
                <a:rPr lang="en-US" altLang="ru-RU" sz="1400" b="1">
                  <a:solidFill>
                    <a:schemeClr val="hlink"/>
                  </a:solidFill>
                </a:rPr>
                <a:t>bindings</a:t>
              </a:r>
              <a:r>
                <a:rPr lang="ru-RU" altLang="ru-RU" sz="1400" b="1">
                  <a:solidFill>
                    <a:schemeClr val="hlink"/>
                  </a:solidFill>
                </a:rPr>
                <a:t>)</a:t>
              </a:r>
            </a:p>
          </p:txBody>
        </p:sp>
        <p:sp>
          <p:nvSpPr>
            <p:cNvPr id="868370" name="Line 18"/>
            <p:cNvSpPr>
              <a:spLocks noChangeShapeType="1"/>
            </p:cNvSpPr>
            <p:nvPr/>
          </p:nvSpPr>
          <p:spPr bwMode="auto">
            <a:xfrm>
              <a:off x="4244" y="1070"/>
              <a:ext cx="349" cy="0"/>
            </a:xfrm>
            <a:prstGeom prst="line">
              <a:avLst/>
            </a:prstGeom>
            <a:noFill/>
            <a:ln w="40640">
              <a:solidFill>
                <a:srgbClr val="FF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868371" name="Line 19"/>
            <p:cNvSpPr>
              <a:spLocks noChangeShapeType="1"/>
            </p:cNvSpPr>
            <p:nvPr/>
          </p:nvSpPr>
          <p:spPr bwMode="auto">
            <a:xfrm>
              <a:off x="4242" y="537"/>
              <a:ext cx="349" cy="0"/>
            </a:xfrm>
            <a:prstGeom prst="line">
              <a:avLst/>
            </a:prstGeom>
            <a:noFill/>
            <a:ln w="40640">
              <a:solidFill>
                <a:srgbClr val="FFCC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868373" name="Text Box 21"/>
          <p:cNvSpPr txBox="1">
            <a:spLocks noChangeArrowheads="1"/>
          </p:cNvSpPr>
          <p:nvPr/>
        </p:nvSpPr>
        <p:spPr bwMode="auto">
          <a:xfrm>
            <a:off x="0" y="1987550"/>
            <a:ext cx="9144000" cy="539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</a:t>
            </a:r>
            <a:r>
              <a:rPr lang="en-US" altLang="ru-RU" sz="2400" b="1">
                <a:solidFill>
                  <a:srgbClr val="800080"/>
                </a:solidFill>
              </a:rPr>
              <a:t>10</a:t>
            </a:r>
            <a:r>
              <a:rPr lang="ru-RU" altLang="ru-RU" sz="2400" b="1">
                <a:solidFill>
                  <a:srgbClr val="800080"/>
                </a:solidFill>
              </a:rPr>
              <a:t>. Формат расширенного </a:t>
            </a:r>
            <a:r>
              <a:rPr lang="en-US" altLang="ru-RU" sz="2400" b="1">
                <a:solidFill>
                  <a:srgbClr val="800080"/>
                </a:solidFill>
              </a:rPr>
              <a:t>SNMP</a:t>
            </a:r>
            <a:r>
              <a:rPr lang="ru-RU" altLang="ru-RU" sz="2400" b="1">
                <a:solidFill>
                  <a:srgbClr val="800080"/>
                </a:solidFill>
              </a:rPr>
              <a:t>/</a:t>
            </a:r>
            <a:r>
              <a:rPr lang="en-US" altLang="ru-RU" sz="2400" b="1">
                <a:solidFill>
                  <a:srgbClr val="800080"/>
                </a:solidFill>
              </a:rPr>
              <a:t>PDU</a:t>
            </a:r>
            <a:r>
              <a:rPr lang="ru-RU" altLang="ru-RU" sz="2400" b="1">
                <a:solidFill>
                  <a:srgbClr val="800080"/>
                </a:solidFill>
              </a:rPr>
              <a:t>-запроса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68374" name="Text Box 22"/>
          <p:cNvSpPr txBox="1">
            <a:spLocks noChangeArrowheads="1"/>
          </p:cNvSpPr>
          <p:nvPr/>
        </p:nvSpPr>
        <p:spPr bwMode="auto">
          <a:xfrm>
            <a:off x="246063" y="2725738"/>
            <a:ext cx="8624887" cy="24653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id</a:t>
            </a:r>
            <a:r>
              <a:rPr lang="ru-RU" altLang="ru-RU" sz="2400">
                <a:solidFill>
                  <a:srgbClr val="800080"/>
                </a:solidFill>
              </a:rPr>
              <a:t>” — идентификатор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-блока (запроса/ответа). Это 32-битовое целое число;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error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status</a:t>
            </a:r>
            <a:r>
              <a:rPr lang="ru-RU" altLang="ru-RU" sz="2400">
                <a:solidFill>
                  <a:srgbClr val="800080"/>
                </a:solidFill>
              </a:rPr>
              <a:t>” — указатель ошибки (может игнорироваться), определяющий характер ошибки. Это целое число, которое может принимать следующие значения:</a:t>
            </a:r>
          </a:p>
        </p:txBody>
      </p:sp>
      <p:sp>
        <p:nvSpPr>
          <p:cNvPr id="868375" name="Text Box 23"/>
          <p:cNvSpPr txBox="1">
            <a:spLocks noChangeArrowheads="1"/>
          </p:cNvSpPr>
          <p:nvPr/>
        </p:nvSpPr>
        <p:spPr bwMode="auto">
          <a:xfrm>
            <a:off x="641350" y="5302250"/>
            <a:ext cx="8237538" cy="131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Tx/>
              <a:buAutoNum type="arabicPeriod"/>
            </a:pPr>
            <a:r>
              <a:rPr lang="ru-RU" altLang="ru-RU" sz="2000">
                <a:solidFill>
                  <a:srgbClr val="800080"/>
                </a:solidFill>
              </a:rPr>
              <a:t>“</a:t>
            </a:r>
            <a:r>
              <a:rPr lang="en-US" altLang="ru-RU" sz="2000">
                <a:solidFill>
                  <a:srgbClr val="800080"/>
                </a:solidFill>
              </a:rPr>
              <a:t>noError</a:t>
            </a:r>
            <a:r>
              <a:rPr lang="ru-RU" altLang="ru-RU" sz="2000">
                <a:solidFill>
                  <a:srgbClr val="800080"/>
                </a:solidFill>
              </a:rPr>
              <a:t>(0)” — отсутствие ошибок (используется в запросах);</a:t>
            </a:r>
            <a:endParaRPr lang="en-US" altLang="ru-RU" sz="2000">
              <a:solidFill>
                <a:srgbClr val="800080"/>
              </a:solidFill>
            </a:endParaRPr>
          </a:p>
          <a:p>
            <a:pPr>
              <a:buSzPct val="80000"/>
              <a:buFontTx/>
              <a:buAutoNum type="arabicPeriod"/>
            </a:pPr>
            <a:r>
              <a:rPr lang="ru-RU" altLang="ru-RU" sz="2000">
                <a:solidFill>
                  <a:srgbClr val="800080"/>
                </a:solidFill>
              </a:rPr>
              <a:t>“</a:t>
            </a:r>
            <a:r>
              <a:rPr lang="en-US" altLang="ru-RU" sz="2000">
                <a:solidFill>
                  <a:srgbClr val="800080"/>
                </a:solidFill>
              </a:rPr>
              <a:t>tooBig</a:t>
            </a:r>
            <a:r>
              <a:rPr lang="ru-RU" altLang="ru-RU" sz="2000">
                <a:solidFill>
                  <a:srgbClr val="800080"/>
                </a:solidFill>
              </a:rPr>
              <a:t>(1)” — слишком большое сообщение</a:t>
            </a:r>
            <a:r>
              <a:rPr lang="en-US" altLang="ru-RU" sz="2000">
                <a:solidFill>
                  <a:srgbClr val="800080"/>
                </a:solidFill>
              </a:rPr>
              <a:t>;</a:t>
            </a:r>
          </a:p>
          <a:p>
            <a:pPr>
              <a:buSzPct val="80000"/>
              <a:buFontTx/>
              <a:buAutoNum type="arabicPeriod"/>
            </a:pPr>
            <a:r>
              <a:rPr lang="ru-RU" altLang="ru-RU" sz="2000">
                <a:solidFill>
                  <a:srgbClr val="800080"/>
                </a:solidFill>
              </a:rPr>
              <a:t>“</a:t>
            </a:r>
            <a:r>
              <a:rPr lang="en-US" altLang="ru-RU" sz="2000">
                <a:solidFill>
                  <a:srgbClr val="800080"/>
                </a:solidFill>
              </a:rPr>
              <a:t>noSuchName</a:t>
            </a:r>
            <a:r>
              <a:rPr lang="ru-RU" altLang="ru-RU" sz="2000">
                <a:solidFill>
                  <a:srgbClr val="800080"/>
                </a:solidFill>
              </a:rPr>
              <a:t>(2)” — отсутствует такое название (для</a:t>
            </a:r>
            <a:r>
              <a:rPr lang="en-US" altLang="ru-RU" sz="2000">
                <a:solidFill>
                  <a:srgbClr val="800080"/>
                </a:solidFill>
              </a:rPr>
              <a:t> </a:t>
            </a:r>
            <a:r>
              <a:rPr lang="ru-RU" altLang="ru-RU" sz="2000">
                <a:solidFill>
                  <a:srgbClr val="800080"/>
                </a:solidFill>
              </a:rPr>
              <a:t>совместимости уполномоченных </a:t>
            </a:r>
            <a:r>
              <a:rPr lang="en-US" altLang="ru-RU" sz="2000">
                <a:solidFill>
                  <a:srgbClr val="800080"/>
                </a:solidFill>
              </a:rPr>
              <a:t>SNMP</a:t>
            </a:r>
            <a:r>
              <a:rPr lang="ru-RU" altLang="ru-RU" sz="2000">
                <a:solidFill>
                  <a:srgbClr val="800080"/>
                </a:solidFill>
              </a:rPr>
              <a:t>-серверов);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263525" y="1214438"/>
            <a:ext cx="8599488" cy="5094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58863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8115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03438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25725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0829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5401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973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4545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badValue</a:t>
            </a:r>
            <a:r>
              <a:rPr lang="ru-RU" altLang="ru-RU" sz="2400">
                <a:solidFill>
                  <a:srgbClr val="800080"/>
                </a:solidFill>
              </a:rPr>
              <a:t>(3)” — неправильное значение переменного параметра (для совместимости уполномоченных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-серверов);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readOnly</a:t>
            </a:r>
            <a:r>
              <a:rPr lang="ru-RU" altLang="ru-RU" sz="2400">
                <a:solidFill>
                  <a:srgbClr val="800080"/>
                </a:solidFill>
              </a:rPr>
              <a:t>(4)” — только чтение (для совместимости уполномоченных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-серверов);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genErr</a:t>
            </a:r>
            <a:r>
              <a:rPr lang="ru-RU" altLang="ru-RU" sz="2400">
                <a:solidFill>
                  <a:srgbClr val="800080"/>
                </a:solidFill>
              </a:rPr>
              <a:t>(5)” — ошибка при обработке (формировании) сообщения;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noAccess</a:t>
            </a:r>
            <a:r>
              <a:rPr lang="ru-RU" altLang="ru-RU" sz="2400">
                <a:solidFill>
                  <a:srgbClr val="800080"/>
                </a:solidFill>
              </a:rPr>
              <a:t>(6)” — доступ невозможен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wrongType</a:t>
            </a:r>
            <a:r>
              <a:rPr lang="ru-RU" altLang="ru-RU" sz="2400">
                <a:solidFill>
                  <a:srgbClr val="800080"/>
                </a:solidFill>
              </a:rPr>
              <a:t>(7)” — неправильный тип запроса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wrongLength</a:t>
            </a:r>
            <a:r>
              <a:rPr lang="ru-RU" altLang="ru-RU" sz="2400">
                <a:solidFill>
                  <a:srgbClr val="800080"/>
                </a:solidFill>
              </a:rPr>
              <a:t>(8)” — недопустимый размер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wrongEncoding</a:t>
            </a:r>
            <a:r>
              <a:rPr lang="ru-RU" altLang="ru-RU" sz="2400">
                <a:solidFill>
                  <a:srgbClr val="800080"/>
                </a:solidFill>
              </a:rPr>
              <a:t>(9)” — некорректное кодирование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4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wrongValue</a:t>
            </a:r>
            <a:r>
              <a:rPr lang="ru-RU" altLang="ru-RU" sz="2400">
                <a:solidFill>
                  <a:srgbClr val="800080"/>
                </a:solidFill>
              </a:rPr>
              <a:t>(10)” — недопустимое значение переменного параметра;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246063" y="1468438"/>
            <a:ext cx="8632825" cy="50942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69963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9225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14538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36825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940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512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084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656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noCreation</a:t>
            </a:r>
            <a:r>
              <a:rPr lang="ru-RU" altLang="ru-RU" sz="2400">
                <a:solidFill>
                  <a:srgbClr val="800080"/>
                </a:solidFill>
              </a:rPr>
              <a:t>(11)” — недопустимая процедура формирования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inconsistent</a:t>
            </a:r>
            <a:r>
              <a:rPr lang="ru-RU" altLang="ru-RU" sz="2400">
                <a:solidFill>
                  <a:srgbClr val="800080"/>
                </a:solidFill>
              </a:rPr>
              <a:t>­</a:t>
            </a:r>
            <a:r>
              <a:rPr lang="en-US" altLang="ru-RU" sz="2400">
                <a:solidFill>
                  <a:srgbClr val="800080"/>
                </a:solidFill>
              </a:rPr>
              <a:t>Value</a:t>
            </a:r>
            <a:r>
              <a:rPr lang="ru-RU" altLang="ru-RU" sz="2400">
                <a:solidFill>
                  <a:srgbClr val="800080"/>
                </a:solidFill>
              </a:rPr>
              <a:t>(12)” — несовместимое значение переменного параметра;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resourceUnavailable</a:t>
            </a:r>
            <a:r>
              <a:rPr lang="ru-RU" altLang="ru-RU" sz="2400">
                <a:solidFill>
                  <a:srgbClr val="800080"/>
                </a:solidFill>
              </a:rPr>
              <a:t>(13)” — недопустимый источник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commit</a:t>
            </a:r>
            <a:r>
              <a:rPr lang="ru-RU" altLang="ru-RU" sz="2400">
                <a:solidFill>
                  <a:srgbClr val="800080"/>
                </a:solidFill>
              </a:rPr>
              <a:t>­</a:t>
            </a:r>
            <a:r>
              <a:rPr lang="en-US" altLang="ru-RU" sz="2400">
                <a:solidFill>
                  <a:srgbClr val="800080"/>
                </a:solidFill>
              </a:rPr>
              <a:t>Failed</a:t>
            </a:r>
            <a:r>
              <a:rPr lang="ru-RU" altLang="ru-RU" sz="2400">
                <a:solidFill>
                  <a:srgbClr val="800080"/>
                </a:solidFill>
              </a:rPr>
              <a:t>(14)” — одно из значений переменного параметра ошибочно;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undoFailed</a:t>
            </a:r>
            <a:r>
              <a:rPr lang="ru-RU" altLang="ru-RU" sz="2400">
                <a:solidFill>
                  <a:srgbClr val="800080"/>
                </a:solidFill>
              </a:rPr>
              <a:t>(15)” — аннулирование всех значений переменного параметра;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authorizationError</a:t>
            </a:r>
            <a:r>
              <a:rPr lang="ru-RU" altLang="ru-RU" sz="2400">
                <a:solidFill>
                  <a:srgbClr val="800080"/>
                </a:solidFill>
              </a:rPr>
              <a:t>(16)” — ошибка авторизации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notWritable</a:t>
            </a:r>
            <a:r>
              <a:rPr lang="ru-RU" altLang="ru-RU" sz="2400">
                <a:solidFill>
                  <a:srgbClr val="800080"/>
                </a:solidFill>
              </a:rPr>
              <a:t>(17)” — запись недопустима/невыполнима</a:t>
            </a:r>
            <a:r>
              <a:rPr lang="en-US" altLang="ru-RU" sz="2400">
                <a:solidFill>
                  <a:srgbClr val="800080"/>
                </a:solidFill>
              </a:rPr>
              <a:t>;</a:t>
            </a:r>
          </a:p>
          <a:p>
            <a:pPr>
              <a:spcBef>
                <a:spcPct val="10000"/>
              </a:spcBef>
              <a:buSzPct val="80000"/>
              <a:buFontTx/>
              <a:buAutoNum type="arabicPeriod" startAt="12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inconsistentName</a:t>
            </a:r>
            <a:r>
              <a:rPr lang="ru-RU" altLang="ru-RU" sz="2400">
                <a:solidFill>
                  <a:srgbClr val="800080"/>
                </a:solidFill>
              </a:rPr>
              <a:t>(18)” — несовместимое наименование;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255588" y="1274763"/>
            <a:ext cx="8642350" cy="5021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error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index</a:t>
            </a:r>
            <a:r>
              <a:rPr lang="ru-RU" altLang="ru-RU" sz="2400">
                <a:solidFill>
                  <a:srgbClr val="800080"/>
                </a:solidFill>
              </a:rPr>
              <a:t>” — индекс ошибочного параметра управления (может игнорироваться), указывающий на номер (индекс) этого переменного параметра в списке параметров управления. Это целое число в диапазоне “0…2147483647” (в запросах имеет нулевое значение);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variable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bindings</a:t>
            </a:r>
            <a:r>
              <a:rPr lang="ru-RU" altLang="ru-RU" sz="2400">
                <a:solidFill>
                  <a:srgbClr val="800080"/>
                </a:solidFill>
              </a:rPr>
              <a:t>” — последовательность переменных параметров (может игнорироваться), размер которой может быть в диапазоне “0…2147483647”;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non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repeaters</a:t>
            </a:r>
            <a:r>
              <a:rPr lang="ru-RU" altLang="ru-RU" sz="2400">
                <a:solidFill>
                  <a:srgbClr val="800080"/>
                </a:solidFill>
              </a:rPr>
              <a:t>” — специальный параметр. Это целое число в диапазоне “0…2147483647”;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max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repetitions</a:t>
            </a:r>
            <a:r>
              <a:rPr lang="ru-RU" altLang="ru-RU" sz="2400">
                <a:solidFill>
                  <a:srgbClr val="800080"/>
                </a:solidFill>
              </a:rPr>
              <a:t>” — специальный параметр. Это целое число в диапазоне “0…2147483647”.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80643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.5. </a:t>
            </a:r>
            <a:r>
              <a:rPr lang="ru-RU" altLang="ru-RU" sz="2400" b="1">
                <a:solidFill>
                  <a:srgbClr val="CC0000"/>
                </a:solidFill>
              </a:rPr>
              <a:t>Процедурная характеристика </a:t>
            </a:r>
            <a:r>
              <a:rPr lang="en-US" altLang="ru-RU" sz="2400" b="1">
                <a:solidFill>
                  <a:srgbClr val="CC0000"/>
                </a:solidFill>
              </a:rPr>
              <a:t>SNMPv</a:t>
            </a:r>
            <a:r>
              <a:rPr lang="ru-RU" altLang="ru-RU" sz="2400" b="1">
                <a:solidFill>
                  <a:srgbClr val="CC0000"/>
                </a:solidFill>
              </a:rPr>
              <a:t>3-протокола </a:t>
            </a:r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0" y="1316038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Доступ к управляющей информации. </a:t>
            </a:r>
            <a:r>
              <a:rPr lang="ru-RU" altLang="ru-RU" sz="2800">
                <a:solidFill>
                  <a:srgbClr val="800080"/>
                </a:solidFill>
              </a:rPr>
              <a:t>Существуют три типа доступа к управляющей информации, обеспечиваемых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3-протоколом: </a:t>
            </a:r>
          </a:p>
        </p:txBody>
      </p:sp>
      <p:sp>
        <p:nvSpPr>
          <p:cNvPr id="880645" name="Text Box 5"/>
          <p:cNvSpPr txBox="1">
            <a:spLocks noChangeArrowheads="1"/>
          </p:cNvSpPr>
          <p:nvPr/>
        </p:nvSpPr>
        <p:spPr bwMode="auto">
          <a:xfrm>
            <a:off x="225425" y="2817813"/>
            <a:ext cx="8642350" cy="374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первый тип — процедура информационного обмена (ПИнО) типа “запрос/ответ” (“</a:t>
            </a:r>
            <a:r>
              <a:rPr lang="en-US" altLang="ru-RU" sz="2400">
                <a:solidFill>
                  <a:srgbClr val="800080"/>
                </a:solidFill>
              </a:rPr>
              <a:t>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response</a:t>
            </a:r>
            <a:r>
              <a:rPr lang="ru-RU" altLang="ru-RU" sz="2400">
                <a:solidFill>
                  <a:srgbClr val="800080"/>
                </a:solidFill>
              </a:rPr>
              <a:t>”). В этом случае одна сторона ПИнО, выступающая в роли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-менеджера, передает запрос другой стороне ПИнО, выступающей в роли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-агента. В дальнейшем,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-агент отвечает на полученный запрос. Данный тип ПИнО используется для восстановления или изменения данных управления, которые связаны с объектом  управления (сетевым устройством);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0" y="814388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Система сетевого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-управления включает в себя: 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263525" y="1917700"/>
            <a:ext cx="8880475" cy="4619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несколько (обычно много) управляющих сетевых узлов, каждый из которых содержит базовый программный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-модуль, обеспечивающий удалённый доступ к совокупности специализированных программных средств сетевого управления (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-агент);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как минимум один базовый программный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-модуль, включающий набор прикладных программных субмодулей для реализации процесса сетевого управления (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-менеджер);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протокол сетевого управления, используемый для транспортировки управляющей информации между программными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-модулями.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238125" y="1012825"/>
            <a:ext cx="868045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800">
                <a:solidFill>
                  <a:srgbClr val="800080"/>
                </a:solidFill>
              </a:rPr>
              <a:t>второй тип — тоже ПИнО типа “запрос/ответ” (“</a:t>
            </a:r>
            <a:r>
              <a:rPr lang="en-US" altLang="ru-RU" sz="2800">
                <a:solidFill>
                  <a:srgbClr val="800080"/>
                </a:solidFill>
              </a:rPr>
              <a:t>request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response</a:t>
            </a:r>
            <a:r>
              <a:rPr lang="ru-RU" altLang="ru-RU" sz="2800">
                <a:solidFill>
                  <a:srgbClr val="800080"/>
                </a:solidFill>
              </a:rPr>
              <a:t>”). В этом случае одна сторона ПИнО, выступающая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-менеджера, передает запрос другой стороне ПИнО, также выступающей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-менеджера, которая в дальнейшем отвечает на полученный запрос. Данный тип ПИнО используется для оповещения (уведомления) одной стороны ПИнО (принимающей данные уведомления), выступающей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-менеджера, другой стороной ПИнО (передающей данные уведомления), также выступающей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238125" y="976313"/>
            <a:ext cx="8905875" cy="56435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 sz="2800">
                <a:solidFill>
                  <a:srgbClr val="800080"/>
                </a:solidFill>
              </a:rPr>
              <a:t>третий тип — ПИнО без подтверждения. В этом случае одна сторона ПИнО, выступающая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-агента, передает сообщение, именуемое “прерывание” (“</a:t>
            </a:r>
            <a:r>
              <a:rPr lang="en-US" altLang="ru-RU" sz="2800">
                <a:solidFill>
                  <a:srgbClr val="800080"/>
                </a:solidFill>
              </a:rPr>
              <a:t>trap</a:t>
            </a:r>
            <a:r>
              <a:rPr lang="ru-RU" altLang="ru-RU" sz="2800">
                <a:solidFill>
                  <a:srgbClr val="800080"/>
                </a:solidFill>
              </a:rPr>
              <a:t>”) и не требующее ответа, другой стороне ПИнО, выступающей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-менеджера, которая в дальнейшем не отвечает на это сообщение “</a:t>
            </a:r>
            <a:r>
              <a:rPr lang="en-US" altLang="ru-RU" sz="2800">
                <a:solidFill>
                  <a:srgbClr val="800080"/>
                </a:solidFill>
              </a:rPr>
              <a:t>trap</a:t>
            </a:r>
            <a:r>
              <a:rPr lang="ru-RU" altLang="ru-RU" sz="2800">
                <a:solidFill>
                  <a:srgbClr val="800080"/>
                </a:solidFill>
              </a:rPr>
              <a:t>” (после его получения). Данный тип ПИнО используется для оповещения одной стороны ПИнО, выступающей в роли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-менеджера, об исключительной ситуации, которая явилась результатом изменений управляющих данных, связанных с объектом  управления (сетевым устройством).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86787" name="Text Box 3"/>
          <p:cNvSpPr txBox="1">
            <a:spLocks noChangeArrowheads="1"/>
          </p:cNvSpPr>
          <p:nvPr/>
        </p:nvSpPr>
        <p:spPr bwMode="auto">
          <a:xfrm>
            <a:off x="225425" y="1027113"/>
            <a:ext cx="868045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На рис.17.11 представлена временная диаграмма процедурной характеристики, при которой прикладные субмодули, реализующие функции генератора команд или источника управляющих операций/процедур, запрашивают передачу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-блок, и как возвращается (асинхронно) ответ в эти субмодули.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На рис.17.12 представлена временная диаграмма процедурной характеристики, при которой прикладные субмодули, реализующие функции приёмника команд или приёмника управляющих операций/процедур, регистрируются для управления определенным типом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-блоков, как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-блок обрабатывается диспетчером в интересах прикладного субмодуля после приёма </a:t>
            </a:r>
            <a:r>
              <a:rPr lang="en-US" altLang="ru-RU" sz="2400">
                <a:solidFill>
                  <a:srgbClr val="800080"/>
                </a:solidFill>
              </a:rPr>
              <a:t>SNMP</a:t>
            </a:r>
            <a:r>
              <a:rPr lang="ru-RU" altLang="ru-RU" sz="2400">
                <a:solidFill>
                  <a:srgbClr val="800080"/>
                </a:solidFill>
              </a:rPr>
              <a:t>-сообщения, и как передается обратно в сеть ответное сообщение.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88930" name="Text Box 98"/>
          <p:cNvSpPr txBox="1">
            <a:spLocks noChangeArrowheads="1"/>
          </p:cNvSpPr>
          <p:nvPr/>
        </p:nvSpPr>
        <p:spPr bwMode="auto">
          <a:xfrm>
            <a:off x="0" y="6011863"/>
            <a:ext cx="9144000" cy="695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</a:t>
            </a:r>
            <a:r>
              <a:rPr lang="en-US" altLang="ru-RU" sz="2400" b="1">
                <a:solidFill>
                  <a:srgbClr val="800080"/>
                </a:solidFill>
              </a:rPr>
              <a:t>11</a:t>
            </a:r>
            <a:r>
              <a:rPr lang="ru-RU" altLang="ru-RU" sz="2400" b="1">
                <a:solidFill>
                  <a:srgbClr val="800080"/>
                </a:solidFill>
              </a:rPr>
              <a:t>. Временная диаграмма передачи </a:t>
            </a:r>
            <a:r>
              <a:rPr lang="en-GB" altLang="ru-RU" sz="2400" b="1">
                <a:solidFill>
                  <a:srgbClr val="800080"/>
                </a:solidFill>
              </a:rPr>
              <a:t>SNMP</a:t>
            </a:r>
            <a:r>
              <a:rPr lang="ru-RU" altLang="ru-RU" sz="2400" b="1">
                <a:solidFill>
                  <a:srgbClr val="800080"/>
                </a:solidFill>
              </a:rPr>
              <a:t>-сообщения с запросом и получение ответа на этот запрос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888933" name="Group 101"/>
          <p:cNvGrpSpPr>
            <a:grpSpLocks/>
          </p:cNvGrpSpPr>
          <p:nvPr/>
        </p:nvGrpSpPr>
        <p:grpSpPr bwMode="auto">
          <a:xfrm>
            <a:off x="212725" y="390525"/>
            <a:ext cx="8705850" cy="5611813"/>
            <a:chOff x="134" y="246"/>
            <a:chExt cx="5484" cy="3583"/>
          </a:xfrm>
        </p:grpSpPr>
        <p:grpSp>
          <p:nvGrpSpPr>
            <p:cNvPr id="888931" name="Group 99"/>
            <p:cNvGrpSpPr>
              <a:grpSpLocks/>
            </p:cNvGrpSpPr>
            <p:nvPr/>
          </p:nvGrpSpPr>
          <p:grpSpPr bwMode="auto">
            <a:xfrm>
              <a:off x="2124" y="1760"/>
              <a:ext cx="1269" cy="476"/>
              <a:chOff x="2203" y="576"/>
              <a:chExt cx="1269" cy="476"/>
            </a:xfrm>
          </p:grpSpPr>
          <p:grpSp>
            <p:nvGrpSpPr>
              <p:cNvPr id="888905" name="Group 73"/>
              <p:cNvGrpSpPr>
                <a:grpSpLocks/>
              </p:cNvGrpSpPr>
              <p:nvPr/>
            </p:nvGrpSpPr>
            <p:grpSpPr bwMode="auto">
              <a:xfrm>
                <a:off x="2203" y="576"/>
                <a:ext cx="1269" cy="476"/>
                <a:chOff x="2192" y="10425"/>
                <a:chExt cx="2451" cy="1995"/>
              </a:xfrm>
            </p:grpSpPr>
            <p:grpSp>
              <p:nvGrpSpPr>
                <p:cNvPr id="888906" name="Group 74"/>
                <p:cNvGrpSpPr>
                  <a:grpSpLocks/>
                </p:cNvGrpSpPr>
                <p:nvPr/>
              </p:nvGrpSpPr>
              <p:grpSpPr bwMode="auto">
                <a:xfrm>
                  <a:off x="2192" y="10425"/>
                  <a:ext cx="2451" cy="1995"/>
                  <a:chOff x="2192" y="10425"/>
                  <a:chExt cx="2451" cy="1995"/>
                </a:xfrm>
              </p:grpSpPr>
              <p:sp>
                <p:nvSpPr>
                  <p:cNvPr id="888907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192" y="10938"/>
                    <a:ext cx="1767" cy="1254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9050">
                    <a:solidFill>
                      <a:srgbClr val="FF9933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08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648" y="11223"/>
                    <a:ext cx="1710" cy="1197"/>
                  </a:xfrm>
                  <a:prstGeom prst="ellipse">
                    <a:avLst/>
                  </a:prstGeom>
                  <a:solidFill>
                    <a:srgbClr val="FF9933"/>
                  </a:solidFill>
                  <a:ln w="19050">
                    <a:solidFill>
                      <a:srgbClr val="FF9933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09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990" y="10824"/>
                    <a:ext cx="1653" cy="1140"/>
                  </a:xfrm>
                  <a:prstGeom prst="ellipse">
                    <a:avLst/>
                  </a:prstGeom>
                  <a:solidFill>
                    <a:srgbClr val="969696"/>
                  </a:solidFill>
                  <a:ln w="19050">
                    <a:solidFill>
                      <a:srgbClr val="FF9933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10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705" y="10425"/>
                    <a:ext cx="1425" cy="1368"/>
                  </a:xfrm>
                  <a:prstGeom prst="ellipse">
                    <a:avLst/>
                  </a:prstGeom>
                  <a:solidFill>
                    <a:srgbClr val="FFCCCC"/>
                  </a:solidFill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11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591" y="11223"/>
                    <a:ext cx="1767" cy="1083"/>
                  </a:xfrm>
                  <a:prstGeom prst="ellipse">
                    <a:avLst/>
                  </a:prstGeom>
                  <a:solidFill>
                    <a:srgbClr val="FFCCCC"/>
                  </a:solidFill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12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192" y="10881"/>
                    <a:ext cx="1425" cy="1197"/>
                  </a:xfrm>
                  <a:prstGeom prst="ellipse">
                    <a:avLst/>
                  </a:prstGeom>
                  <a:solidFill>
                    <a:srgbClr val="FFCCCC"/>
                  </a:solidFill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88913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990" y="10767"/>
                    <a:ext cx="1653" cy="1083"/>
                  </a:xfrm>
                  <a:prstGeom prst="ellipse">
                    <a:avLst/>
                  </a:prstGeom>
                  <a:solidFill>
                    <a:srgbClr val="FFCCCC"/>
                  </a:solidFill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888914" name="Oval 82"/>
                <p:cNvSpPr>
                  <a:spLocks noChangeArrowheads="1"/>
                </p:cNvSpPr>
                <p:nvPr/>
              </p:nvSpPr>
              <p:spPr bwMode="auto">
                <a:xfrm>
                  <a:off x="2591" y="10653"/>
                  <a:ext cx="1767" cy="1539"/>
                </a:xfrm>
                <a:prstGeom prst="ellipse">
                  <a:avLst/>
                </a:prstGeom>
                <a:solidFill>
                  <a:srgbClr val="FF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969696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888915" name="WordArt 8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40" y="723"/>
                <a:ext cx="672" cy="133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4167"/>
                  </a:avLst>
                </a:prstTxWarp>
              </a:bodyPr>
              <a:lstStyle/>
              <a:p>
                <a:pPr algn="ctr"/>
                <a:r>
                  <a:rPr lang="en-US" sz="1000" kern="10">
                    <a:ln w="9525">
                      <a:solidFill>
                        <a:srgbClr val="993366"/>
                      </a:solidFill>
                      <a:round/>
                      <a:headEnd/>
                      <a:tailEnd/>
                    </a:ln>
                    <a:solidFill>
                      <a:srgbClr val="993366"/>
                    </a:solidFill>
                    <a:effectLst>
                      <a:outerShdw dist="17961" dir="2700000" algn="ctr" rotWithShape="0">
                        <a:srgbClr val="FF9933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Internet </a:t>
                </a:r>
                <a:endParaRPr lang="ru-RU" sz="1000" kern="10">
                  <a:ln w="9525">
                    <a:solidFill>
                      <a:srgbClr val="993366"/>
                    </a:solidFill>
                    <a:round/>
                    <a:headEnd/>
                    <a:tailEnd/>
                  </a:ln>
                  <a:solidFill>
                    <a:srgbClr val="993366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888856" name="AutoShape 24"/>
            <p:cNvSpPr>
              <a:spLocks noChangeArrowheads="1"/>
            </p:cNvSpPr>
            <p:nvPr/>
          </p:nvSpPr>
          <p:spPr bwMode="auto">
            <a:xfrm>
              <a:off x="593" y="616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57" name="AutoShape 25"/>
            <p:cNvSpPr>
              <a:spLocks noChangeArrowheads="1"/>
            </p:cNvSpPr>
            <p:nvPr/>
          </p:nvSpPr>
          <p:spPr bwMode="auto">
            <a:xfrm>
              <a:off x="2159" y="720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58" name="AutoShape 26"/>
            <p:cNvSpPr>
              <a:spLocks noChangeArrowheads="1"/>
            </p:cNvSpPr>
            <p:nvPr/>
          </p:nvSpPr>
          <p:spPr bwMode="auto">
            <a:xfrm flipH="1">
              <a:off x="2148" y="1302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0" name="AutoShape 28"/>
            <p:cNvSpPr>
              <a:spLocks noChangeArrowheads="1"/>
            </p:cNvSpPr>
            <p:nvPr/>
          </p:nvSpPr>
          <p:spPr bwMode="auto">
            <a:xfrm>
              <a:off x="3725" y="901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1" name="AutoShape 29"/>
            <p:cNvSpPr>
              <a:spLocks noChangeArrowheads="1"/>
            </p:cNvSpPr>
            <p:nvPr/>
          </p:nvSpPr>
          <p:spPr bwMode="auto">
            <a:xfrm flipH="1">
              <a:off x="3684" y="1153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2" name="AutoShape 30"/>
            <p:cNvSpPr>
              <a:spLocks noChangeArrowheads="1"/>
            </p:cNvSpPr>
            <p:nvPr/>
          </p:nvSpPr>
          <p:spPr bwMode="auto">
            <a:xfrm flipH="1">
              <a:off x="3700" y="2846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3" name="AutoShape 31"/>
            <p:cNvSpPr>
              <a:spLocks noChangeArrowheads="1"/>
            </p:cNvSpPr>
            <p:nvPr/>
          </p:nvSpPr>
          <p:spPr bwMode="auto">
            <a:xfrm flipH="1">
              <a:off x="602" y="3175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4" name="AutoShape 32"/>
            <p:cNvSpPr>
              <a:spLocks noChangeArrowheads="1"/>
            </p:cNvSpPr>
            <p:nvPr/>
          </p:nvSpPr>
          <p:spPr bwMode="auto">
            <a:xfrm>
              <a:off x="2139" y="2510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6" name="AutoShape 34"/>
            <p:cNvSpPr>
              <a:spLocks noChangeArrowheads="1"/>
            </p:cNvSpPr>
            <p:nvPr/>
          </p:nvSpPr>
          <p:spPr bwMode="auto">
            <a:xfrm>
              <a:off x="3749" y="2591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7" name="AutoShape 35"/>
            <p:cNvSpPr>
              <a:spLocks noChangeArrowheads="1"/>
            </p:cNvSpPr>
            <p:nvPr/>
          </p:nvSpPr>
          <p:spPr bwMode="auto">
            <a:xfrm flipH="1">
              <a:off x="2163" y="3000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69" name="AutoShape 37"/>
            <p:cNvSpPr>
              <a:spLocks noChangeArrowheads="1"/>
            </p:cNvSpPr>
            <p:nvPr/>
          </p:nvSpPr>
          <p:spPr bwMode="auto">
            <a:xfrm rot="10800000" flipH="1">
              <a:off x="2132" y="1541"/>
              <a:ext cx="440" cy="378"/>
            </a:xfrm>
            <a:custGeom>
              <a:avLst/>
              <a:gdLst>
                <a:gd name="G0" fmla="+- 9942 0 0"/>
                <a:gd name="G1" fmla="+- 18247 0 0"/>
                <a:gd name="G2" fmla="+- 6971 0 0"/>
                <a:gd name="G3" fmla="*/ 9942 1 2"/>
                <a:gd name="G4" fmla="+- G3 10800 0"/>
                <a:gd name="G5" fmla="+- 21600 9942 18247"/>
                <a:gd name="G6" fmla="+- 18247 6971 0"/>
                <a:gd name="G7" fmla="*/ G6 1 2"/>
                <a:gd name="G8" fmla="*/ 18247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247 1 2"/>
                <a:gd name="G15" fmla="+- G5 0 G4"/>
                <a:gd name="G16" fmla="+- G0 0 G4"/>
                <a:gd name="G17" fmla="*/ G2 G15 G16"/>
                <a:gd name="T0" fmla="*/ 15771 w 21600"/>
                <a:gd name="T1" fmla="*/ 0 h 21600"/>
                <a:gd name="T2" fmla="*/ 9942 w 21600"/>
                <a:gd name="T3" fmla="*/ 6971 h 21600"/>
                <a:gd name="T4" fmla="*/ 0 w 21600"/>
                <a:gd name="T5" fmla="*/ 18669 h 21600"/>
                <a:gd name="T6" fmla="*/ 9124 w 21600"/>
                <a:gd name="T7" fmla="*/ 21600 h 21600"/>
                <a:gd name="T8" fmla="*/ 18247 w 21600"/>
                <a:gd name="T9" fmla="*/ 14926 h 21600"/>
                <a:gd name="T10" fmla="*/ 21600 w 21600"/>
                <a:gd name="T11" fmla="*/ 697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71" y="0"/>
                  </a:moveTo>
                  <a:lnTo>
                    <a:pt x="9942" y="6971"/>
                  </a:lnTo>
                  <a:lnTo>
                    <a:pt x="13295" y="6971"/>
                  </a:lnTo>
                  <a:lnTo>
                    <a:pt x="13295" y="15738"/>
                  </a:lnTo>
                  <a:lnTo>
                    <a:pt x="0" y="15738"/>
                  </a:lnTo>
                  <a:lnTo>
                    <a:pt x="0" y="21600"/>
                  </a:lnTo>
                  <a:lnTo>
                    <a:pt x="18247" y="21600"/>
                  </a:lnTo>
                  <a:lnTo>
                    <a:pt x="18247" y="6971"/>
                  </a:lnTo>
                  <a:lnTo>
                    <a:pt x="21600" y="6971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7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134" y="269"/>
              <a:ext cx="788" cy="23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7250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Генератор 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команд </a:t>
              </a:r>
            </a:p>
          </p:txBody>
        </p:sp>
        <p:sp>
          <p:nvSpPr>
            <p:cNvPr id="888874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1723" y="312"/>
              <a:ext cx="716" cy="15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Диспетчер </a:t>
              </a:r>
            </a:p>
          </p:txBody>
        </p:sp>
        <p:sp>
          <p:nvSpPr>
            <p:cNvPr id="888875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168" y="289"/>
              <a:ext cx="978" cy="21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Модуль обработки 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сообщений</a:t>
              </a:r>
            </a:p>
          </p:txBody>
        </p:sp>
        <p:sp>
          <p:nvSpPr>
            <p:cNvPr id="88887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4752" y="246"/>
              <a:ext cx="866" cy="24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безопасности </a:t>
              </a:r>
            </a:p>
          </p:txBody>
        </p:sp>
        <p:sp>
          <p:nvSpPr>
            <p:cNvPr id="888879" name="Line 47"/>
            <p:cNvSpPr>
              <a:spLocks noChangeShapeType="1"/>
            </p:cNvSpPr>
            <p:nvPr/>
          </p:nvSpPr>
          <p:spPr bwMode="auto">
            <a:xfrm>
              <a:off x="2081" y="520"/>
              <a:ext cx="8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0" name="Line 48"/>
            <p:cNvSpPr>
              <a:spLocks noChangeShapeType="1"/>
            </p:cNvSpPr>
            <p:nvPr/>
          </p:nvSpPr>
          <p:spPr bwMode="auto">
            <a:xfrm>
              <a:off x="2083" y="2028"/>
              <a:ext cx="0" cy="187"/>
            </a:xfrm>
            <a:prstGeom prst="line">
              <a:avLst/>
            </a:prstGeom>
            <a:noFill/>
            <a:ln w="57150">
              <a:solidFill>
                <a:srgbClr val="EFFFE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2" name="Line 50"/>
            <p:cNvSpPr>
              <a:spLocks noChangeShapeType="1"/>
            </p:cNvSpPr>
            <p:nvPr/>
          </p:nvSpPr>
          <p:spPr bwMode="auto">
            <a:xfrm>
              <a:off x="3643" y="520"/>
              <a:ext cx="8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3" name="Line 51"/>
            <p:cNvSpPr>
              <a:spLocks noChangeShapeType="1"/>
            </p:cNvSpPr>
            <p:nvPr/>
          </p:nvSpPr>
          <p:spPr bwMode="auto">
            <a:xfrm>
              <a:off x="3645" y="2028"/>
              <a:ext cx="0" cy="187"/>
            </a:xfrm>
            <a:prstGeom prst="line">
              <a:avLst/>
            </a:prstGeom>
            <a:noFill/>
            <a:ln w="57150">
              <a:solidFill>
                <a:srgbClr val="EFFFE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5" name="Line 53"/>
            <p:cNvSpPr>
              <a:spLocks noChangeShapeType="1"/>
            </p:cNvSpPr>
            <p:nvPr/>
          </p:nvSpPr>
          <p:spPr bwMode="auto">
            <a:xfrm>
              <a:off x="5205" y="537"/>
              <a:ext cx="8" cy="319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6" name="Line 54"/>
            <p:cNvSpPr>
              <a:spLocks noChangeShapeType="1"/>
            </p:cNvSpPr>
            <p:nvPr/>
          </p:nvSpPr>
          <p:spPr bwMode="auto">
            <a:xfrm>
              <a:off x="5207" y="2030"/>
              <a:ext cx="0" cy="187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88" name="Line 56"/>
            <p:cNvSpPr>
              <a:spLocks noChangeShapeType="1"/>
            </p:cNvSpPr>
            <p:nvPr/>
          </p:nvSpPr>
          <p:spPr bwMode="auto">
            <a:xfrm>
              <a:off x="519" y="520"/>
              <a:ext cx="9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91" name="Line 59"/>
            <p:cNvSpPr>
              <a:spLocks noChangeShapeType="1"/>
            </p:cNvSpPr>
            <p:nvPr/>
          </p:nvSpPr>
          <p:spPr bwMode="auto">
            <a:xfrm>
              <a:off x="524" y="1219"/>
              <a:ext cx="3" cy="1432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88892" name="Text Box 60"/>
            <p:cNvSpPr txBox="1">
              <a:spLocks noChangeArrowheads="1"/>
            </p:cNvSpPr>
            <p:nvPr/>
          </p:nvSpPr>
          <p:spPr bwMode="auto">
            <a:xfrm>
              <a:off x="528" y="3696"/>
              <a:ext cx="227" cy="13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888893" name="Text Box 61"/>
            <p:cNvSpPr txBox="1">
              <a:spLocks noChangeArrowheads="1"/>
            </p:cNvSpPr>
            <p:nvPr/>
          </p:nvSpPr>
          <p:spPr bwMode="auto">
            <a:xfrm>
              <a:off x="2089" y="3696"/>
              <a:ext cx="228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888894" name="Text Box 62"/>
            <p:cNvSpPr txBox="1">
              <a:spLocks noChangeArrowheads="1"/>
            </p:cNvSpPr>
            <p:nvPr/>
          </p:nvSpPr>
          <p:spPr bwMode="auto">
            <a:xfrm>
              <a:off x="3651" y="3696"/>
              <a:ext cx="228" cy="13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888895" name="Text Box 63"/>
            <p:cNvSpPr txBox="1">
              <a:spLocks noChangeArrowheads="1"/>
            </p:cNvSpPr>
            <p:nvPr/>
          </p:nvSpPr>
          <p:spPr bwMode="auto">
            <a:xfrm>
              <a:off x="5213" y="3696"/>
              <a:ext cx="228" cy="12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888898" name="Text Box 66"/>
            <p:cNvSpPr txBox="1">
              <a:spLocks noChangeArrowheads="1"/>
            </p:cNvSpPr>
            <p:nvPr/>
          </p:nvSpPr>
          <p:spPr bwMode="auto">
            <a:xfrm>
              <a:off x="2574" y="2271"/>
              <a:ext cx="1024" cy="20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200" b="1">
                  <a:solidFill>
                    <a:srgbClr val="CC0000"/>
                  </a:solidFill>
                </a:rPr>
                <a:t>Приём </a:t>
              </a: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CC0000"/>
                  </a:solidFill>
                </a:rPr>
                <a:t>ответа из сети</a:t>
              </a:r>
              <a:endParaRPr lang="ru-RU" altLang="ru-RU" sz="1200" b="1">
                <a:solidFill>
                  <a:srgbClr val="CC0000"/>
                </a:solidFill>
              </a:endParaRPr>
            </a:p>
          </p:txBody>
        </p:sp>
        <p:sp>
          <p:nvSpPr>
            <p:cNvPr id="888899" name="Text Box 67"/>
            <p:cNvSpPr txBox="1">
              <a:spLocks noChangeArrowheads="1"/>
            </p:cNvSpPr>
            <p:nvPr/>
          </p:nvSpPr>
          <p:spPr bwMode="auto">
            <a:xfrm>
              <a:off x="2110" y="2660"/>
              <a:ext cx="1384" cy="2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Подготовка элементов данных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888900" name="Text Box 68"/>
            <p:cNvSpPr txBox="1">
              <a:spLocks noChangeArrowheads="1"/>
            </p:cNvSpPr>
            <p:nvPr/>
          </p:nvSpPr>
          <p:spPr bwMode="auto">
            <a:xfrm>
              <a:off x="3814" y="2167"/>
              <a:ext cx="1204" cy="41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Обработка входящего сообщения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888901" name="Text Box 69"/>
            <p:cNvSpPr txBox="1">
              <a:spLocks noChangeArrowheads="1"/>
            </p:cNvSpPr>
            <p:nvPr/>
          </p:nvSpPr>
          <p:spPr bwMode="auto">
            <a:xfrm>
              <a:off x="703" y="2874"/>
              <a:ext cx="1306" cy="2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Обработка </a:t>
              </a: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SNMP/PDU-</a:t>
              </a:r>
              <a:r>
                <a:rPr lang="ru-RU" altLang="zh-CN" sz="1600" b="1">
                  <a:solidFill>
                    <a:srgbClr val="CC0000"/>
                  </a:solidFill>
                </a:rPr>
                <a:t>ответа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888902" name="Text Box 70"/>
            <p:cNvSpPr txBox="1">
              <a:spLocks noChangeArrowheads="1"/>
            </p:cNvSpPr>
            <p:nvPr/>
          </p:nvSpPr>
          <p:spPr bwMode="auto">
            <a:xfrm>
              <a:off x="594" y="733"/>
              <a:ext cx="1204" cy="27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CC0000"/>
                  </a:solidFill>
                </a:rPr>
                <a:t>Передача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SNMP/PDU-</a:t>
              </a:r>
              <a:r>
                <a:rPr lang="ru-RU" altLang="zh-CN" sz="1600" b="1">
                  <a:solidFill>
                    <a:srgbClr val="CC0000"/>
                  </a:solidFill>
                </a:rPr>
                <a:t>блока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888903" name="Text Box 71"/>
            <p:cNvSpPr txBox="1">
              <a:spLocks noChangeArrowheads="1"/>
            </p:cNvSpPr>
            <p:nvPr/>
          </p:nvSpPr>
          <p:spPr bwMode="auto">
            <a:xfrm>
              <a:off x="2100" y="851"/>
              <a:ext cx="1486" cy="41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Подготовка исходящего сообщения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888904" name="Text Box 72"/>
            <p:cNvSpPr txBox="1">
              <a:spLocks noChangeArrowheads="1"/>
            </p:cNvSpPr>
            <p:nvPr/>
          </p:nvSpPr>
          <p:spPr bwMode="auto">
            <a:xfrm>
              <a:off x="3701" y="639"/>
              <a:ext cx="1369" cy="2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Генерация</a:t>
              </a:r>
              <a:r>
                <a:rPr lang="ru-RU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SNTP-</a:t>
              </a:r>
              <a:r>
                <a:rPr lang="ru-RU" altLang="zh-CN" sz="1600" b="1">
                  <a:solidFill>
                    <a:srgbClr val="CC0000"/>
                  </a:solidFill>
                </a:rPr>
                <a:t>сообщения/запроса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888928" name="Text Box 96"/>
            <p:cNvSpPr txBox="1">
              <a:spLocks noChangeArrowheads="1"/>
            </p:cNvSpPr>
            <p:nvPr/>
          </p:nvSpPr>
          <p:spPr bwMode="auto">
            <a:xfrm>
              <a:off x="2540" y="1511"/>
              <a:ext cx="1048" cy="19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ru-RU" altLang="zh-CN" sz="1200" b="1">
                  <a:solidFill>
                    <a:srgbClr val="CC0000"/>
                  </a:solidFill>
                </a:rPr>
                <a:t>Передача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CC0000"/>
                  </a:solidFill>
                </a:rPr>
                <a:t>запроса в сеть</a:t>
              </a:r>
              <a:endParaRPr lang="ru-RU" altLang="ru-RU" sz="1200" b="1">
                <a:solidFill>
                  <a:srgbClr val="CC0000"/>
                </a:solidFill>
              </a:endParaRPr>
            </a:p>
          </p:txBody>
        </p:sp>
        <p:sp>
          <p:nvSpPr>
            <p:cNvPr id="888932" name="AutoShape 100"/>
            <p:cNvSpPr>
              <a:spLocks noChangeArrowheads="1"/>
            </p:cNvSpPr>
            <p:nvPr/>
          </p:nvSpPr>
          <p:spPr bwMode="auto">
            <a:xfrm rot="16200000" flipH="1">
              <a:off x="2114" y="2069"/>
              <a:ext cx="393" cy="378"/>
            </a:xfrm>
            <a:custGeom>
              <a:avLst/>
              <a:gdLst>
                <a:gd name="G0" fmla="+- 9942 0 0"/>
                <a:gd name="G1" fmla="+- 18247 0 0"/>
                <a:gd name="G2" fmla="+- 6971 0 0"/>
                <a:gd name="G3" fmla="*/ 9942 1 2"/>
                <a:gd name="G4" fmla="+- G3 10800 0"/>
                <a:gd name="G5" fmla="+- 21600 9942 18247"/>
                <a:gd name="G6" fmla="+- 18247 6971 0"/>
                <a:gd name="G7" fmla="*/ G6 1 2"/>
                <a:gd name="G8" fmla="*/ 18247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247 1 2"/>
                <a:gd name="G15" fmla="+- G5 0 G4"/>
                <a:gd name="G16" fmla="+- G0 0 G4"/>
                <a:gd name="G17" fmla="*/ G2 G15 G16"/>
                <a:gd name="T0" fmla="*/ 15771 w 21600"/>
                <a:gd name="T1" fmla="*/ 0 h 21600"/>
                <a:gd name="T2" fmla="*/ 9942 w 21600"/>
                <a:gd name="T3" fmla="*/ 6971 h 21600"/>
                <a:gd name="T4" fmla="*/ 0 w 21600"/>
                <a:gd name="T5" fmla="*/ 18669 h 21600"/>
                <a:gd name="T6" fmla="*/ 9124 w 21600"/>
                <a:gd name="T7" fmla="*/ 21600 h 21600"/>
                <a:gd name="T8" fmla="*/ 18247 w 21600"/>
                <a:gd name="T9" fmla="*/ 14926 h 21600"/>
                <a:gd name="T10" fmla="*/ 21600 w 21600"/>
                <a:gd name="T11" fmla="*/ 697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71" y="0"/>
                  </a:moveTo>
                  <a:lnTo>
                    <a:pt x="9942" y="6971"/>
                  </a:lnTo>
                  <a:lnTo>
                    <a:pt x="13295" y="6971"/>
                  </a:lnTo>
                  <a:lnTo>
                    <a:pt x="13295" y="15738"/>
                  </a:lnTo>
                  <a:lnTo>
                    <a:pt x="0" y="15738"/>
                  </a:lnTo>
                  <a:lnTo>
                    <a:pt x="0" y="21600"/>
                  </a:lnTo>
                  <a:lnTo>
                    <a:pt x="18247" y="21600"/>
                  </a:lnTo>
                  <a:lnTo>
                    <a:pt x="18247" y="6971"/>
                  </a:lnTo>
                  <a:lnTo>
                    <a:pt x="21600" y="6971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27747" name="Group 3"/>
          <p:cNvGrpSpPr>
            <a:grpSpLocks/>
          </p:cNvGrpSpPr>
          <p:nvPr/>
        </p:nvGrpSpPr>
        <p:grpSpPr bwMode="auto">
          <a:xfrm>
            <a:off x="212725" y="390525"/>
            <a:ext cx="8705850" cy="5688013"/>
            <a:chOff x="134" y="246"/>
            <a:chExt cx="5484" cy="3583"/>
          </a:xfrm>
        </p:grpSpPr>
        <p:grpSp>
          <p:nvGrpSpPr>
            <p:cNvPr id="927748" name="Group 4"/>
            <p:cNvGrpSpPr>
              <a:grpSpLocks/>
            </p:cNvGrpSpPr>
            <p:nvPr/>
          </p:nvGrpSpPr>
          <p:grpSpPr bwMode="auto">
            <a:xfrm>
              <a:off x="2203" y="576"/>
              <a:ext cx="1269" cy="476"/>
              <a:chOff x="2192" y="10425"/>
              <a:chExt cx="2451" cy="1995"/>
            </a:xfrm>
          </p:grpSpPr>
          <p:grpSp>
            <p:nvGrpSpPr>
              <p:cNvPr id="927749" name="Group 5"/>
              <p:cNvGrpSpPr>
                <a:grpSpLocks/>
              </p:cNvGrpSpPr>
              <p:nvPr/>
            </p:nvGrpSpPr>
            <p:grpSpPr bwMode="auto">
              <a:xfrm>
                <a:off x="2192" y="10425"/>
                <a:ext cx="2451" cy="1995"/>
                <a:chOff x="2192" y="10425"/>
                <a:chExt cx="2451" cy="1995"/>
              </a:xfrm>
            </p:grpSpPr>
            <p:sp>
              <p:nvSpPr>
                <p:cNvPr id="927750" name="Oval 6"/>
                <p:cNvSpPr>
                  <a:spLocks noChangeArrowheads="1"/>
                </p:cNvSpPr>
                <p:nvPr/>
              </p:nvSpPr>
              <p:spPr bwMode="auto">
                <a:xfrm>
                  <a:off x="2192" y="10938"/>
                  <a:ext cx="1767" cy="1254"/>
                </a:xfrm>
                <a:prstGeom prst="ellipse">
                  <a:avLst/>
                </a:prstGeom>
                <a:solidFill>
                  <a:srgbClr val="969696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1" name="Oval 7"/>
                <p:cNvSpPr>
                  <a:spLocks noChangeArrowheads="1"/>
                </p:cNvSpPr>
                <p:nvPr/>
              </p:nvSpPr>
              <p:spPr bwMode="auto">
                <a:xfrm>
                  <a:off x="2648" y="11223"/>
                  <a:ext cx="1710" cy="1197"/>
                </a:xfrm>
                <a:prstGeom prst="ellipse">
                  <a:avLst/>
                </a:prstGeom>
                <a:solidFill>
                  <a:srgbClr val="FF9933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2" name="Oval 8"/>
                <p:cNvSpPr>
                  <a:spLocks noChangeArrowheads="1"/>
                </p:cNvSpPr>
                <p:nvPr/>
              </p:nvSpPr>
              <p:spPr bwMode="auto">
                <a:xfrm>
                  <a:off x="2990" y="10824"/>
                  <a:ext cx="1653" cy="1140"/>
                </a:xfrm>
                <a:prstGeom prst="ellipse">
                  <a:avLst/>
                </a:prstGeom>
                <a:solidFill>
                  <a:srgbClr val="969696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3" name="Oval 9"/>
                <p:cNvSpPr>
                  <a:spLocks noChangeArrowheads="1"/>
                </p:cNvSpPr>
                <p:nvPr/>
              </p:nvSpPr>
              <p:spPr bwMode="auto">
                <a:xfrm>
                  <a:off x="2705" y="10425"/>
                  <a:ext cx="1425" cy="1368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4" name="Oval 10"/>
                <p:cNvSpPr>
                  <a:spLocks noChangeArrowheads="1"/>
                </p:cNvSpPr>
                <p:nvPr/>
              </p:nvSpPr>
              <p:spPr bwMode="auto">
                <a:xfrm>
                  <a:off x="2591" y="11223"/>
                  <a:ext cx="1767" cy="1083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5" name="Oval 11"/>
                <p:cNvSpPr>
                  <a:spLocks noChangeArrowheads="1"/>
                </p:cNvSpPr>
                <p:nvPr/>
              </p:nvSpPr>
              <p:spPr bwMode="auto">
                <a:xfrm>
                  <a:off x="2192" y="10881"/>
                  <a:ext cx="1425" cy="1197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56" name="Oval 12"/>
                <p:cNvSpPr>
                  <a:spLocks noChangeArrowheads="1"/>
                </p:cNvSpPr>
                <p:nvPr/>
              </p:nvSpPr>
              <p:spPr bwMode="auto">
                <a:xfrm>
                  <a:off x="2990" y="10767"/>
                  <a:ext cx="1653" cy="1083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27757" name="Oval 13"/>
              <p:cNvSpPr>
                <a:spLocks noChangeArrowheads="1"/>
              </p:cNvSpPr>
              <p:nvPr/>
            </p:nvSpPr>
            <p:spPr bwMode="auto">
              <a:xfrm>
                <a:off x="2591" y="10653"/>
                <a:ext cx="1767" cy="1539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7758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540" y="723"/>
              <a:ext cx="672" cy="13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4167"/>
                </a:avLst>
              </a:prstTxWarp>
            </a:bodyPr>
            <a:lstStyle/>
            <a:p>
              <a:pPr algn="ctr"/>
              <a:r>
                <a:rPr lang="en-US" sz="1000" kern="10">
                  <a:ln w="9525">
                    <a:solidFill>
                      <a:srgbClr val="993366"/>
                    </a:solidFill>
                    <a:round/>
                    <a:headEnd/>
                    <a:tailEnd/>
                  </a:ln>
                  <a:solidFill>
                    <a:srgbClr val="993366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Internet </a:t>
              </a:r>
              <a:endParaRPr lang="ru-RU" sz="10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effectLst>
                  <a:outerShdw dist="17961" dir="2700000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927759" name="Group 15"/>
            <p:cNvGrpSpPr>
              <a:grpSpLocks/>
            </p:cNvGrpSpPr>
            <p:nvPr/>
          </p:nvGrpSpPr>
          <p:grpSpPr bwMode="auto">
            <a:xfrm>
              <a:off x="2224" y="3233"/>
              <a:ext cx="1269" cy="476"/>
              <a:chOff x="2192" y="10425"/>
              <a:chExt cx="2451" cy="1995"/>
            </a:xfrm>
          </p:grpSpPr>
          <p:grpSp>
            <p:nvGrpSpPr>
              <p:cNvPr id="927760" name="Group 16"/>
              <p:cNvGrpSpPr>
                <a:grpSpLocks/>
              </p:cNvGrpSpPr>
              <p:nvPr/>
            </p:nvGrpSpPr>
            <p:grpSpPr bwMode="auto">
              <a:xfrm>
                <a:off x="2192" y="10425"/>
                <a:ext cx="2451" cy="1995"/>
                <a:chOff x="2192" y="10425"/>
                <a:chExt cx="2451" cy="1995"/>
              </a:xfrm>
            </p:grpSpPr>
            <p:sp>
              <p:nvSpPr>
                <p:cNvPr id="927761" name="Oval 17"/>
                <p:cNvSpPr>
                  <a:spLocks noChangeArrowheads="1"/>
                </p:cNvSpPr>
                <p:nvPr/>
              </p:nvSpPr>
              <p:spPr bwMode="auto">
                <a:xfrm>
                  <a:off x="2192" y="10938"/>
                  <a:ext cx="1767" cy="1254"/>
                </a:xfrm>
                <a:prstGeom prst="ellipse">
                  <a:avLst/>
                </a:prstGeom>
                <a:solidFill>
                  <a:srgbClr val="969696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2" name="Oval 18"/>
                <p:cNvSpPr>
                  <a:spLocks noChangeArrowheads="1"/>
                </p:cNvSpPr>
                <p:nvPr/>
              </p:nvSpPr>
              <p:spPr bwMode="auto">
                <a:xfrm>
                  <a:off x="2648" y="11223"/>
                  <a:ext cx="1710" cy="1197"/>
                </a:xfrm>
                <a:prstGeom prst="ellipse">
                  <a:avLst/>
                </a:prstGeom>
                <a:solidFill>
                  <a:srgbClr val="FF9933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3" name="Oval 19"/>
                <p:cNvSpPr>
                  <a:spLocks noChangeArrowheads="1"/>
                </p:cNvSpPr>
                <p:nvPr/>
              </p:nvSpPr>
              <p:spPr bwMode="auto">
                <a:xfrm>
                  <a:off x="2990" y="10824"/>
                  <a:ext cx="1653" cy="1140"/>
                </a:xfrm>
                <a:prstGeom prst="ellipse">
                  <a:avLst/>
                </a:prstGeom>
                <a:solidFill>
                  <a:srgbClr val="969696"/>
                </a:solidFill>
                <a:ln w="19050">
                  <a:solidFill>
                    <a:srgbClr val="FF9933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4" name="Oval 20"/>
                <p:cNvSpPr>
                  <a:spLocks noChangeArrowheads="1"/>
                </p:cNvSpPr>
                <p:nvPr/>
              </p:nvSpPr>
              <p:spPr bwMode="auto">
                <a:xfrm>
                  <a:off x="2705" y="10425"/>
                  <a:ext cx="1425" cy="1368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5" name="Oval 21"/>
                <p:cNvSpPr>
                  <a:spLocks noChangeArrowheads="1"/>
                </p:cNvSpPr>
                <p:nvPr/>
              </p:nvSpPr>
              <p:spPr bwMode="auto">
                <a:xfrm>
                  <a:off x="2591" y="11223"/>
                  <a:ext cx="1767" cy="1083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6" name="Oval 22"/>
                <p:cNvSpPr>
                  <a:spLocks noChangeArrowheads="1"/>
                </p:cNvSpPr>
                <p:nvPr/>
              </p:nvSpPr>
              <p:spPr bwMode="auto">
                <a:xfrm>
                  <a:off x="2192" y="10881"/>
                  <a:ext cx="1425" cy="1197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27767" name="Oval 23"/>
                <p:cNvSpPr>
                  <a:spLocks noChangeArrowheads="1"/>
                </p:cNvSpPr>
                <p:nvPr/>
              </p:nvSpPr>
              <p:spPr bwMode="auto">
                <a:xfrm>
                  <a:off x="2990" y="10767"/>
                  <a:ext cx="1653" cy="1083"/>
                </a:xfrm>
                <a:prstGeom prst="ellipse">
                  <a:avLst/>
                </a:prstGeom>
                <a:solidFill>
                  <a:srgbClr val="FFCCCC"/>
                </a:solidFill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27768" name="Oval 24"/>
              <p:cNvSpPr>
                <a:spLocks noChangeArrowheads="1"/>
              </p:cNvSpPr>
              <p:nvPr/>
            </p:nvSpPr>
            <p:spPr bwMode="auto">
              <a:xfrm>
                <a:off x="2591" y="10653"/>
                <a:ext cx="1767" cy="1539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27769" name="AutoShape 25"/>
            <p:cNvSpPr>
              <a:spLocks noChangeArrowheads="1"/>
            </p:cNvSpPr>
            <p:nvPr/>
          </p:nvSpPr>
          <p:spPr bwMode="auto">
            <a:xfrm>
              <a:off x="593" y="616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0" name="AutoShape 26"/>
            <p:cNvSpPr>
              <a:spLocks noChangeArrowheads="1"/>
            </p:cNvSpPr>
            <p:nvPr/>
          </p:nvSpPr>
          <p:spPr bwMode="auto">
            <a:xfrm>
              <a:off x="2175" y="1344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1" name="AutoShape 27"/>
            <p:cNvSpPr>
              <a:spLocks noChangeArrowheads="1"/>
            </p:cNvSpPr>
            <p:nvPr/>
          </p:nvSpPr>
          <p:spPr bwMode="auto">
            <a:xfrm flipH="1">
              <a:off x="593" y="820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2" name="AutoShape 28"/>
            <p:cNvSpPr>
              <a:spLocks noChangeArrowheads="1"/>
            </p:cNvSpPr>
            <p:nvPr/>
          </p:nvSpPr>
          <p:spPr bwMode="auto">
            <a:xfrm rot="16200000" flipH="1">
              <a:off x="2184" y="866"/>
              <a:ext cx="421" cy="480"/>
            </a:xfrm>
            <a:custGeom>
              <a:avLst/>
              <a:gdLst>
                <a:gd name="G0" fmla="+- 9593 0 0"/>
                <a:gd name="G1" fmla="+- 18040 0 0"/>
                <a:gd name="G2" fmla="+- 6535 0 0"/>
                <a:gd name="G3" fmla="*/ 9593 1 2"/>
                <a:gd name="G4" fmla="+- G3 10800 0"/>
                <a:gd name="G5" fmla="+- 21600 9593 18040"/>
                <a:gd name="G6" fmla="+- 18040 6535 0"/>
                <a:gd name="G7" fmla="*/ G6 1 2"/>
                <a:gd name="G8" fmla="*/ 18040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040 1 2"/>
                <a:gd name="G15" fmla="+- G5 0 G4"/>
                <a:gd name="G16" fmla="+- G0 0 G4"/>
                <a:gd name="G17" fmla="*/ G2 G15 G16"/>
                <a:gd name="T0" fmla="*/ 15597 w 21600"/>
                <a:gd name="T1" fmla="*/ 0 h 21600"/>
                <a:gd name="T2" fmla="*/ 9593 w 21600"/>
                <a:gd name="T3" fmla="*/ 6535 h 21600"/>
                <a:gd name="T4" fmla="*/ 0 w 21600"/>
                <a:gd name="T5" fmla="*/ 18675 h 21600"/>
                <a:gd name="T6" fmla="*/ 9020 w 21600"/>
                <a:gd name="T7" fmla="*/ 21600 h 21600"/>
                <a:gd name="T8" fmla="*/ 18040 w 21600"/>
                <a:gd name="T9" fmla="*/ 14713 h 21600"/>
                <a:gd name="T10" fmla="*/ 21600 w 21600"/>
                <a:gd name="T11" fmla="*/ 653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597" y="0"/>
                  </a:moveTo>
                  <a:lnTo>
                    <a:pt x="9593" y="6535"/>
                  </a:lnTo>
                  <a:lnTo>
                    <a:pt x="13153" y="6535"/>
                  </a:lnTo>
                  <a:lnTo>
                    <a:pt x="13153" y="15749"/>
                  </a:lnTo>
                  <a:lnTo>
                    <a:pt x="0" y="15749"/>
                  </a:lnTo>
                  <a:lnTo>
                    <a:pt x="0" y="21600"/>
                  </a:lnTo>
                  <a:lnTo>
                    <a:pt x="18040" y="21600"/>
                  </a:lnTo>
                  <a:lnTo>
                    <a:pt x="18040" y="6535"/>
                  </a:lnTo>
                  <a:lnTo>
                    <a:pt x="21600" y="6535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3" name="AutoShape 29"/>
            <p:cNvSpPr>
              <a:spLocks noChangeArrowheads="1"/>
            </p:cNvSpPr>
            <p:nvPr/>
          </p:nvSpPr>
          <p:spPr bwMode="auto">
            <a:xfrm>
              <a:off x="3717" y="1501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4" name="AutoShape 30"/>
            <p:cNvSpPr>
              <a:spLocks noChangeArrowheads="1"/>
            </p:cNvSpPr>
            <p:nvPr/>
          </p:nvSpPr>
          <p:spPr bwMode="auto">
            <a:xfrm flipH="1">
              <a:off x="3684" y="1705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5" name="AutoShape 31"/>
            <p:cNvSpPr>
              <a:spLocks noChangeArrowheads="1"/>
            </p:cNvSpPr>
            <p:nvPr/>
          </p:nvSpPr>
          <p:spPr bwMode="auto">
            <a:xfrm flipH="1">
              <a:off x="2155" y="1773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6" name="AutoShape 32"/>
            <p:cNvSpPr>
              <a:spLocks noChangeArrowheads="1"/>
            </p:cNvSpPr>
            <p:nvPr/>
          </p:nvSpPr>
          <p:spPr bwMode="auto">
            <a:xfrm flipH="1">
              <a:off x="593" y="1841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7" name="AutoShape 33"/>
            <p:cNvSpPr>
              <a:spLocks noChangeArrowheads="1"/>
            </p:cNvSpPr>
            <p:nvPr/>
          </p:nvSpPr>
          <p:spPr bwMode="auto">
            <a:xfrm>
              <a:off x="593" y="2250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8" name="AutoShape 34"/>
            <p:cNvSpPr>
              <a:spLocks noChangeArrowheads="1"/>
            </p:cNvSpPr>
            <p:nvPr/>
          </p:nvSpPr>
          <p:spPr bwMode="auto">
            <a:xfrm>
              <a:off x="2155" y="2318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79" name="AutoShape 35"/>
            <p:cNvSpPr>
              <a:spLocks noChangeArrowheads="1"/>
            </p:cNvSpPr>
            <p:nvPr/>
          </p:nvSpPr>
          <p:spPr bwMode="auto">
            <a:xfrm>
              <a:off x="3717" y="2386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0" name="AutoShape 36"/>
            <p:cNvSpPr>
              <a:spLocks noChangeArrowheads="1"/>
            </p:cNvSpPr>
            <p:nvPr/>
          </p:nvSpPr>
          <p:spPr bwMode="auto">
            <a:xfrm flipH="1">
              <a:off x="3717" y="2590"/>
              <a:ext cx="1432" cy="153"/>
            </a:xfrm>
            <a:prstGeom prst="rightArrow">
              <a:avLst>
                <a:gd name="adj1" fmla="val 56620"/>
                <a:gd name="adj2" fmla="val 138832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1" name="AutoShape 37"/>
            <p:cNvSpPr>
              <a:spLocks noChangeArrowheads="1"/>
            </p:cNvSpPr>
            <p:nvPr/>
          </p:nvSpPr>
          <p:spPr bwMode="auto">
            <a:xfrm flipH="1">
              <a:off x="2155" y="2658"/>
              <a:ext cx="1431" cy="153"/>
            </a:xfrm>
            <a:prstGeom prst="rightArrow">
              <a:avLst>
                <a:gd name="adj1" fmla="val 56620"/>
                <a:gd name="adj2" fmla="val 138735"/>
              </a:avLst>
            </a:pr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2" name="AutoShape 38"/>
            <p:cNvSpPr>
              <a:spLocks noChangeArrowheads="1"/>
            </p:cNvSpPr>
            <p:nvPr/>
          </p:nvSpPr>
          <p:spPr bwMode="auto">
            <a:xfrm rot="10800000" flipH="1">
              <a:off x="2155" y="2961"/>
              <a:ext cx="567" cy="378"/>
            </a:xfrm>
            <a:custGeom>
              <a:avLst/>
              <a:gdLst>
                <a:gd name="G0" fmla="+- 9942 0 0"/>
                <a:gd name="G1" fmla="+- 18247 0 0"/>
                <a:gd name="G2" fmla="+- 6971 0 0"/>
                <a:gd name="G3" fmla="*/ 9942 1 2"/>
                <a:gd name="G4" fmla="+- G3 10800 0"/>
                <a:gd name="G5" fmla="+- 21600 9942 18247"/>
                <a:gd name="G6" fmla="+- 18247 6971 0"/>
                <a:gd name="G7" fmla="*/ G6 1 2"/>
                <a:gd name="G8" fmla="*/ 18247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247 1 2"/>
                <a:gd name="G15" fmla="+- G5 0 G4"/>
                <a:gd name="G16" fmla="+- G0 0 G4"/>
                <a:gd name="G17" fmla="*/ G2 G15 G16"/>
                <a:gd name="T0" fmla="*/ 15771 w 21600"/>
                <a:gd name="T1" fmla="*/ 0 h 21600"/>
                <a:gd name="T2" fmla="*/ 9942 w 21600"/>
                <a:gd name="T3" fmla="*/ 6971 h 21600"/>
                <a:gd name="T4" fmla="*/ 0 w 21600"/>
                <a:gd name="T5" fmla="*/ 18669 h 21600"/>
                <a:gd name="T6" fmla="*/ 9124 w 21600"/>
                <a:gd name="T7" fmla="*/ 21600 h 21600"/>
                <a:gd name="T8" fmla="*/ 18247 w 21600"/>
                <a:gd name="T9" fmla="*/ 14926 h 21600"/>
                <a:gd name="T10" fmla="*/ 21600 w 21600"/>
                <a:gd name="T11" fmla="*/ 697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771" y="0"/>
                  </a:moveTo>
                  <a:lnTo>
                    <a:pt x="9942" y="6971"/>
                  </a:lnTo>
                  <a:lnTo>
                    <a:pt x="13295" y="6971"/>
                  </a:lnTo>
                  <a:lnTo>
                    <a:pt x="13295" y="15738"/>
                  </a:lnTo>
                  <a:lnTo>
                    <a:pt x="0" y="15738"/>
                  </a:lnTo>
                  <a:lnTo>
                    <a:pt x="0" y="21600"/>
                  </a:lnTo>
                  <a:lnTo>
                    <a:pt x="18247" y="21600"/>
                  </a:lnTo>
                  <a:lnTo>
                    <a:pt x="18247" y="6971"/>
                  </a:lnTo>
                  <a:lnTo>
                    <a:pt x="21600" y="6971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134" y="269"/>
              <a:ext cx="788" cy="23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7250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Генератор 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команд </a:t>
              </a:r>
            </a:p>
          </p:txBody>
        </p:sp>
        <p:sp>
          <p:nvSpPr>
            <p:cNvPr id="92778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1723" y="312"/>
              <a:ext cx="716" cy="15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Диспетчер </a:t>
              </a:r>
            </a:p>
          </p:txBody>
        </p:sp>
        <p:sp>
          <p:nvSpPr>
            <p:cNvPr id="92778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3168" y="289"/>
              <a:ext cx="978" cy="21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Модуль обработки 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сообщений</a:t>
              </a:r>
            </a:p>
          </p:txBody>
        </p:sp>
        <p:sp>
          <p:nvSpPr>
            <p:cNvPr id="92778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4752" y="246"/>
              <a:ext cx="866" cy="24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10236"/>
                </a:avLst>
              </a:prstTxWarp>
            </a:bodyPr>
            <a:lstStyle/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Модуль</a:t>
              </a:r>
            </a:p>
            <a:p>
              <a:pPr algn="ctr"/>
              <a:r>
                <a:rPr lang="ru-RU" sz="1000" kern="10">
                  <a:ln w="9525">
                    <a:solidFill>
                      <a:srgbClr val="993300"/>
                    </a:solidFill>
                    <a:round/>
                    <a:headEnd/>
                    <a:tailEnd/>
                  </a:ln>
                  <a:solidFill>
                    <a:srgbClr val="99330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</a:rPr>
                <a:t> безопасности </a:t>
              </a:r>
            </a:p>
          </p:txBody>
        </p:sp>
        <p:sp>
          <p:nvSpPr>
            <p:cNvPr id="927787" name="Line 43"/>
            <p:cNvSpPr>
              <a:spLocks noChangeShapeType="1"/>
            </p:cNvSpPr>
            <p:nvPr/>
          </p:nvSpPr>
          <p:spPr bwMode="auto">
            <a:xfrm>
              <a:off x="2081" y="520"/>
              <a:ext cx="8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8" name="Line 44"/>
            <p:cNvSpPr>
              <a:spLocks noChangeShapeType="1"/>
            </p:cNvSpPr>
            <p:nvPr/>
          </p:nvSpPr>
          <p:spPr bwMode="auto">
            <a:xfrm>
              <a:off x="2089" y="2028"/>
              <a:ext cx="0" cy="187"/>
            </a:xfrm>
            <a:prstGeom prst="line">
              <a:avLst/>
            </a:prstGeom>
            <a:noFill/>
            <a:ln w="57150">
              <a:solidFill>
                <a:srgbClr val="EFFFE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89" name="Line 45"/>
            <p:cNvSpPr>
              <a:spLocks noChangeShapeType="1"/>
            </p:cNvSpPr>
            <p:nvPr/>
          </p:nvSpPr>
          <p:spPr bwMode="auto">
            <a:xfrm>
              <a:off x="3643" y="520"/>
              <a:ext cx="8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0" name="Line 46"/>
            <p:cNvSpPr>
              <a:spLocks noChangeShapeType="1"/>
            </p:cNvSpPr>
            <p:nvPr/>
          </p:nvSpPr>
          <p:spPr bwMode="auto">
            <a:xfrm>
              <a:off x="3651" y="2028"/>
              <a:ext cx="0" cy="187"/>
            </a:xfrm>
            <a:prstGeom prst="line">
              <a:avLst/>
            </a:prstGeom>
            <a:noFill/>
            <a:ln w="57150">
              <a:solidFill>
                <a:srgbClr val="EFFFE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1" name="Line 47"/>
            <p:cNvSpPr>
              <a:spLocks noChangeShapeType="1"/>
            </p:cNvSpPr>
            <p:nvPr/>
          </p:nvSpPr>
          <p:spPr bwMode="auto">
            <a:xfrm>
              <a:off x="5205" y="537"/>
              <a:ext cx="8" cy="319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2" name="Line 48"/>
            <p:cNvSpPr>
              <a:spLocks noChangeShapeType="1"/>
            </p:cNvSpPr>
            <p:nvPr/>
          </p:nvSpPr>
          <p:spPr bwMode="auto">
            <a:xfrm>
              <a:off x="5213" y="2028"/>
              <a:ext cx="0" cy="187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3" name="Line 49"/>
            <p:cNvSpPr>
              <a:spLocks noChangeShapeType="1"/>
            </p:cNvSpPr>
            <p:nvPr/>
          </p:nvSpPr>
          <p:spPr bwMode="auto">
            <a:xfrm>
              <a:off x="519" y="520"/>
              <a:ext cx="9" cy="321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4" name="Line 50"/>
            <p:cNvSpPr>
              <a:spLocks noChangeShapeType="1"/>
            </p:cNvSpPr>
            <p:nvPr/>
          </p:nvSpPr>
          <p:spPr bwMode="auto">
            <a:xfrm flipH="1">
              <a:off x="522" y="1980"/>
              <a:ext cx="0" cy="313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5" name="Line 51"/>
            <p:cNvSpPr>
              <a:spLocks noChangeShapeType="1"/>
            </p:cNvSpPr>
            <p:nvPr/>
          </p:nvSpPr>
          <p:spPr bwMode="auto">
            <a:xfrm>
              <a:off x="519" y="973"/>
              <a:ext cx="0" cy="732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6" name="Line 52"/>
            <p:cNvSpPr>
              <a:spLocks noChangeShapeType="1"/>
            </p:cNvSpPr>
            <p:nvPr/>
          </p:nvSpPr>
          <p:spPr bwMode="auto">
            <a:xfrm>
              <a:off x="525" y="2478"/>
              <a:ext cx="0" cy="1123"/>
            </a:xfrm>
            <a:prstGeom prst="line">
              <a:avLst/>
            </a:prstGeom>
            <a:noFill/>
            <a:ln w="57150">
              <a:solidFill>
                <a:srgbClr val="AFFFA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7797" name="Text Box 53"/>
            <p:cNvSpPr txBox="1">
              <a:spLocks noChangeArrowheads="1"/>
            </p:cNvSpPr>
            <p:nvPr/>
          </p:nvSpPr>
          <p:spPr bwMode="auto">
            <a:xfrm>
              <a:off x="528" y="3696"/>
              <a:ext cx="227" cy="13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927798" name="Text Box 54"/>
            <p:cNvSpPr txBox="1">
              <a:spLocks noChangeArrowheads="1"/>
            </p:cNvSpPr>
            <p:nvPr/>
          </p:nvSpPr>
          <p:spPr bwMode="auto">
            <a:xfrm>
              <a:off x="2089" y="3696"/>
              <a:ext cx="228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927799" name="Text Box 55"/>
            <p:cNvSpPr txBox="1">
              <a:spLocks noChangeArrowheads="1"/>
            </p:cNvSpPr>
            <p:nvPr/>
          </p:nvSpPr>
          <p:spPr bwMode="auto">
            <a:xfrm>
              <a:off x="3651" y="3696"/>
              <a:ext cx="228" cy="13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927800" name="Text Box 56"/>
            <p:cNvSpPr txBox="1">
              <a:spLocks noChangeArrowheads="1"/>
            </p:cNvSpPr>
            <p:nvPr/>
          </p:nvSpPr>
          <p:spPr bwMode="auto">
            <a:xfrm>
              <a:off x="5213" y="3696"/>
              <a:ext cx="228" cy="12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i="1">
                  <a:solidFill>
                    <a:srgbClr val="800080"/>
                  </a:solidFill>
                  <a:ea typeface="SimSun" panose="02010600030101010101" pitchFamily="2" charset="-122"/>
                </a:rPr>
                <a:t>t</a:t>
              </a:r>
              <a:endParaRPr lang="ru-RU" altLang="ru-RU" sz="1600">
                <a:solidFill>
                  <a:srgbClr val="800080"/>
                </a:solidFill>
              </a:endParaRPr>
            </a:p>
          </p:txBody>
        </p:sp>
        <p:sp>
          <p:nvSpPr>
            <p:cNvPr id="927801" name="Text Box 57"/>
            <p:cNvSpPr txBox="1">
              <a:spLocks noChangeArrowheads="1"/>
            </p:cNvSpPr>
            <p:nvPr/>
          </p:nvSpPr>
          <p:spPr bwMode="auto">
            <a:xfrm>
              <a:off x="782" y="988"/>
              <a:ext cx="1213" cy="4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Регистрация идентификатора</a:t>
              </a:r>
              <a:r>
                <a:rPr lang="ru-RU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SNMP-</a:t>
              </a:r>
              <a:r>
                <a:rPr lang="ru-RU" altLang="zh-CN" sz="1600" b="1">
                  <a:solidFill>
                    <a:srgbClr val="CC0000"/>
                  </a:solidFill>
                </a:rPr>
                <a:t>модуля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2" name="Text Box 58"/>
            <p:cNvSpPr txBox="1">
              <a:spLocks noChangeArrowheads="1"/>
            </p:cNvSpPr>
            <p:nvPr/>
          </p:nvSpPr>
          <p:spPr bwMode="auto">
            <a:xfrm>
              <a:off x="2692" y="2862"/>
              <a:ext cx="906" cy="30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200" b="1">
                  <a:solidFill>
                    <a:srgbClr val="CC0000"/>
                  </a:solidFill>
                </a:rPr>
                <a:t>Передача </a:t>
              </a: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CC0000"/>
                  </a:solidFill>
                </a:rPr>
                <a:t>сообщения/ответа в сеть</a:t>
              </a:r>
              <a:endParaRPr lang="ru-RU" altLang="ru-RU" sz="1200" b="1">
                <a:solidFill>
                  <a:srgbClr val="CC0000"/>
                </a:solidFill>
              </a:endParaRPr>
            </a:p>
          </p:txBody>
        </p:sp>
        <p:sp>
          <p:nvSpPr>
            <p:cNvPr id="927803" name="Text Box 59"/>
            <p:cNvSpPr txBox="1">
              <a:spLocks noChangeArrowheads="1"/>
            </p:cNvSpPr>
            <p:nvPr/>
          </p:nvSpPr>
          <p:spPr bwMode="auto">
            <a:xfrm>
              <a:off x="2173" y="1478"/>
              <a:ext cx="1384" cy="27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Подготовка элементов данных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4" name="Text Box 60"/>
            <p:cNvSpPr txBox="1">
              <a:spLocks noChangeArrowheads="1"/>
            </p:cNvSpPr>
            <p:nvPr/>
          </p:nvSpPr>
          <p:spPr bwMode="auto">
            <a:xfrm>
              <a:off x="3742" y="1095"/>
              <a:ext cx="1204" cy="4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Обработка входящего сообщения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5" name="Text Box 61"/>
            <p:cNvSpPr txBox="1">
              <a:spLocks noChangeArrowheads="1"/>
            </p:cNvSpPr>
            <p:nvPr/>
          </p:nvSpPr>
          <p:spPr bwMode="auto">
            <a:xfrm>
              <a:off x="693" y="1551"/>
              <a:ext cx="1306" cy="27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Обработка </a:t>
              </a: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SNMP/PDU-</a:t>
              </a:r>
              <a:r>
                <a:rPr lang="ru-RU" altLang="zh-CN" sz="1600" b="1">
                  <a:solidFill>
                    <a:srgbClr val="CC0000"/>
                  </a:solidFill>
                </a:rPr>
                <a:t>запроса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6" name="Text Box 62"/>
            <p:cNvSpPr txBox="1">
              <a:spLocks noChangeArrowheads="1"/>
            </p:cNvSpPr>
            <p:nvPr/>
          </p:nvSpPr>
          <p:spPr bwMode="auto">
            <a:xfrm>
              <a:off x="649" y="2390"/>
              <a:ext cx="1204" cy="27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>
                  <a:solidFill>
                    <a:srgbClr val="CC0000"/>
                  </a:solidFill>
                </a:rPr>
                <a:t>Передача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SNMP/PDU-</a:t>
              </a:r>
              <a:r>
                <a:rPr lang="ru-RU" altLang="zh-CN" sz="1600" b="1">
                  <a:solidFill>
                    <a:srgbClr val="CC0000"/>
                  </a:solidFill>
                </a:rPr>
                <a:t>ответа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927807" name="Text Box 63"/>
            <p:cNvSpPr txBox="1">
              <a:spLocks noChangeArrowheads="1"/>
            </p:cNvSpPr>
            <p:nvPr/>
          </p:nvSpPr>
          <p:spPr bwMode="auto">
            <a:xfrm>
              <a:off x="2211" y="1927"/>
              <a:ext cx="1139" cy="4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Подготовка ответного сообщения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8" name="Text Box 64"/>
            <p:cNvSpPr txBox="1">
              <a:spLocks noChangeArrowheads="1"/>
            </p:cNvSpPr>
            <p:nvPr/>
          </p:nvSpPr>
          <p:spPr bwMode="auto">
            <a:xfrm>
              <a:off x="3756" y="2099"/>
              <a:ext cx="1204" cy="27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600" b="1">
                  <a:solidFill>
                    <a:srgbClr val="CC0000"/>
                  </a:solidFill>
                </a:rPr>
                <a:t>Генерация</a:t>
              </a:r>
              <a:r>
                <a:rPr lang="ru-RU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sz="1600" b="1">
                  <a:solidFill>
                    <a:srgbClr val="CC0000"/>
                  </a:solidFill>
                  <a:ea typeface="SimSun" panose="02010600030101010101" pitchFamily="2" charset="-122"/>
                </a:rPr>
                <a:t>SNTP-</a:t>
              </a:r>
              <a:r>
                <a:rPr lang="ru-RU" altLang="zh-CN" sz="1600" b="1">
                  <a:solidFill>
                    <a:srgbClr val="CC0000"/>
                  </a:solidFill>
                </a:rPr>
                <a:t>сообщения/ответа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927809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511" y="3408"/>
              <a:ext cx="672" cy="13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4167"/>
                </a:avLst>
              </a:prstTxWarp>
            </a:bodyPr>
            <a:lstStyle/>
            <a:p>
              <a:pPr algn="ctr"/>
              <a:r>
                <a:rPr lang="en-US" sz="1000" kern="10">
                  <a:ln w="9525">
                    <a:solidFill>
                      <a:srgbClr val="993366"/>
                    </a:solidFill>
                    <a:round/>
                    <a:headEnd/>
                    <a:tailEnd/>
                  </a:ln>
                  <a:solidFill>
                    <a:srgbClr val="993366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Internet </a:t>
              </a:r>
              <a:endParaRPr lang="ru-RU" sz="1000" kern="10">
                <a:ln w="9525">
                  <a:solidFill>
                    <a:srgbClr val="993366"/>
                  </a:solidFill>
                  <a:round/>
                  <a:headEnd/>
                  <a:tailEnd/>
                </a:ln>
                <a:solidFill>
                  <a:srgbClr val="993366"/>
                </a:solidFill>
                <a:effectLst>
                  <a:outerShdw dist="17961" dir="2700000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7810" name="Text Box 66"/>
            <p:cNvSpPr txBox="1">
              <a:spLocks noChangeArrowheads="1"/>
            </p:cNvSpPr>
            <p:nvPr/>
          </p:nvSpPr>
          <p:spPr bwMode="auto">
            <a:xfrm>
              <a:off x="2690" y="1056"/>
              <a:ext cx="906" cy="30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8000"/>
                </a:lnSpc>
              </a:pPr>
              <a:r>
                <a:rPr lang="ru-RU" altLang="zh-CN" sz="1200" b="1">
                  <a:solidFill>
                    <a:srgbClr val="CC0000"/>
                  </a:solidFill>
                </a:rPr>
                <a:t>Приём </a:t>
              </a: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SNMP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-</a:t>
              </a:r>
              <a:r>
                <a:rPr lang="ru-RU" altLang="zh-CN" sz="1200" b="1">
                  <a:solidFill>
                    <a:srgbClr val="CC0000"/>
                  </a:solidFill>
                </a:rPr>
                <a:t>сообщения/ответа из сети</a:t>
              </a:r>
              <a:endParaRPr lang="ru-RU" altLang="ru-RU" sz="1200" b="1">
                <a:solidFill>
                  <a:srgbClr val="CC0000"/>
                </a:solidFill>
              </a:endParaRPr>
            </a:p>
          </p:txBody>
        </p:sp>
      </p:grpSp>
      <p:sp>
        <p:nvSpPr>
          <p:cNvPr id="927811" name="Text Box 67"/>
          <p:cNvSpPr txBox="1">
            <a:spLocks noChangeArrowheads="1"/>
          </p:cNvSpPr>
          <p:nvPr/>
        </p:nvSpPr>
        <p:spPr bwMode="auto">
          <a:xfrm>
            <a:off x="0" y="6067425"/>
            <a:ext cx="9144000" cy="695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</a:t>
            </a:r>
            <a:r>
              <a:rPr lang="en-US" altLang="ru-RU" sz="2400" b="1">
                <a:solidFill>
                  <a:srgbClr val="800080"/>
                </a:solidFill>
              </a:rPr>
              <a:t>12</a:t>
            </a:r>
            <a:r>
              <a:rPr lang="ru-RU" altLang="ru-RU" sz="2400" b="1">
                <a:solidFill>
                  <a:srgbClr val="800080"/>
                </a:solidFill>
              </a:rPr>
              <a:t>. Временная диаграмма приёма </a:t>
            </a:r>
            <a:r>
              <a:rPr lang="en-GB" altLang="ru-RU" sz="2400" b="1">
                <a:solidFill>
                  <a:srgbClr val="800080"/>
                </a:solidFill>
              </a:rPr>
              <a:t>SNMP</a:t>
            </a:r>
            <a:r>
              <a:rPr lang="ru-RU" altLang="ru-RU" sz="2400" b="1">
                <a:solidFill>
                  <a:srgbClr val="800080"/>
                </a:solidFill>
              </a:rPr>
              <a:t>-сообщения с запросом и ответа на этот запрос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238125" y="1016000"/>
            <a:ext cx="8642350" cy="54530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 b="1">
                <a:solidFill>
                  <a:srgbClr val="800080"/>
                </a:solidFill>
              </a:rPr>
              <a:t>Обработка </a:t>
            </a:r>
            <a:r>
              <a:rPr lang="en-US" altLang="ru-RU" sz="3200" b="1">
                <a:solidFill>
                  <a:srgbClr val="800080"/>
                </a:solidFill>
              </a:rPr>
              <a:t>PDU</a:t>
            </a:r>
            <a:r>
              <a:rPr lang="ru-RU" altLang="ru-RU" sz="3200" b="1">
                <a:solidFill>
                  <a:srgbClr val="800080"/>
                </a:solidFill>
              </a:rPr>
              <a:t>-блоков. </a:t>
            </a:r>
            <a:r>
              <a:rPr lang="ru-RU" altLang="ru-RU" sz="3200">
                <a:solidFill>
                  <a:srgbClr val="800080"/>
                </a:solidFill>
              </a:rPr>
              <a:t>Подавляющее большинство всех базовых программных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3-блоков, выступающих в роли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3-агента, должно быть способно формировать следующие типы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-блоков: “</a:t>
            </a:r>
            <a:r>
              <a:rPr lang="en-US" altLang="ru-RU" sz="3200">
                <a:solidFill>
                  <a:srgbClr val="800080"/>
                </a:solidFill>
              </a:rPr>
              <a:t>Response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 и “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</a:t>
            </a:r>
            <a:r>
              <a:rPr lang="en-US" altLang="ru-RU" sz="3200">
                <a:solidFill>
                  <a:srgbClr val="800080"/>
                </a:solidFill>
              </a:rPr>
              <a:t>Trap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”. Кроме этого, они должны быть способны принимать следующие типы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-блоков: “</a:t>
            </a:r>
            <a:r>
              <a:rPr lang="en-US" altLang="ru-RU" sz="3200">
                <a:solidFill>
                  <a:srgbClr val="800080"/>
                </a:solidFill>
              </a:rPr>
              <a:t>GetRequest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”, “</a:t>
            </a:r>
            <a:r>
              <a:rPr lang="en-US" altLang="ru-RU" sz="3200">
                <a:solidFill>
                  <a:srgbClr val="800080"/>
                </a:solidFill>
              </a:rPr>
              <a:t>GetNextRequest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”, “</a:t>
            </a:r>
            <a:r>
              <a:rPr lang="en-US" altLang="ru-RU" sz="3200">
                <a:solidFill>
                  <a:srgbClr val="800080"/>
                </a:solidFill>
              </a:rPr>
              <a:t>GetBulkRequest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 и “</a:t>
            </a:r>
            <a:r>
              <a:rPr lang="en-US" altLang="ru-RU" sz="3200">
                <a:solidFill>
                  <a:srgbClr val="800080"/>
                </a:solidFill>
              </a:rPr>
              <a:t>SetRequest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92931" name="Text Box 3"/>
          <p:cNvSpPr txBox="1">
            <a:spLocks noChangeArrowheads="1"/>
          </p:cNvSpPr>
          <p:nvPr/>
        </p:nvSpPr>
        <p:spPr bwMode="auto">
          <a:xfrm>
            <a:off x="0" y="1155700"/>
            <a:ext cx="9144000" cy="54530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Подавляющее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большинство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всех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базовых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программных</a:t>
            </a:r>
            <a:r>
              <a:rPr lang="en-US" altLang="ru-RU" sz="3200">
                <a:solidFill>
                  <a:srgbClr val="800080"/>
                </a:solidFill>
              </a:rPr>
              <a:t> SNMPv3-</a:t>
            </a:r>
            <a:r>
              <a:rPr lang="ru-RU" altLang="ru-RU" sz="3200">
                <a:solidFill>
                  <a:srgbClr val="800080"/>
                </a:solidFill>
              </a:rPr>
              <a:t>блоков</a:t>
            </a:r>
            <a:r>
              <a:rPr lang="en-US" altLang="ru-RU" sz="3200">
                <a:solidFill>
                  <a:srgbClr val="800080"/>
                </a:solidFill>
              </a:rPr>
              <a:t>, </a:t>
            </a:r>
            <a:r>
              <a:rPr lang="ru-RU" altLang="ru-RU" sz="3200">
                <a:solidFill>
                  <a:srgbClr val="800080"/>
                </a:solidFill>
              </a:rPr>
              <a:t>выступающих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в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роли</a:t>
            </a:r>
            <a:r>
              <a:rPr lang="en-US" altLang="ru-RU" sz="3200">
                <a:solidFill>
                  <a:srgbClr val="800080"/>
                </a:solidFill>
              </a:rPr>
              <a:t> SNMPv3-</a:t>
            </a:r>
            <a:r>
              <a:rPr lang="ru-RU" altLang="ru-RU" sz="3200">
                <a:solidFill>
                  <a:srgbClr val="800080"/>
                </a:solidFill>
              </a:rPr>
              <a:t>менеджера</a:t>
            </a:r>
            <a:r>
              <a:rPr lang="en-US" altLang="ru-RU" sz="3200">
                <a:solidFill>
                  <a:srgbClr val="800080"/>
                </a:solidFill>
              </a:rPr>
              <a:t>, </a:t>
            </a:r>
            <a:r>
              <a:rPr lang="ru-RU" altLang="ru-RU" sz="3200">
                <a:solidFill>
                  <a:srgbClr val="800080"/>
                </a:solidFill>
              </a:rPr>
              <a:t>должно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быть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способно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формировать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следующие</a:t>
            </a:r>
            <a:r>
              <a:rPr lang="en-US" altLang="ru-RU" sz="3200">
                <a:solidFill>
                  <a:srgbClr val="800080"/>
                </a:solidFill>
              </a:rPr>
              <a:t> </a:t>
            </a:r>
            <a:r>
              <a:rPr lang="ru-RU" altLang="ru-RU" sz="3200">
                <a:solidFill>
                  <a:srgbClr val="800080"/>
                </a:solidFill>
              </a:rPr>
              <a:t>типы</a:t>
            </a:r>
            <a:r>
              <a:rPr lang="en-US" altLang="ru-RU" sz="3200">
                <a:solidFill>
                  <a:srgbClr val="800080"/>
                </a:solidFill>
              </a:rPr>
              <a:t> PDU-</a:t>
            </a:r>
            <a:r>
              <a:rPr lang="ru-RU" altLang="ru-RU" sz="3200">
                <a:solidFill>
                  <a:srgbClr val="800080"/>
                </a:solidFill>
              </a:rPr>
              <a:t>блоков</a:t>
            </a:r>
            <a:r>
              <a:rPr lang="en-US" altLang="ru-RU" sz="3200">
                <a:solidFill>
                  <a:srgbClr val="800080"/>
                </a:solidFill>
              </a:rPr>
              <a:t>: “GetRequest-PDU”, “GetNextRequest-PDU”, “GetBulkRequest-PDU”, “InformRequest-PDU”, “SetRequest-PDU” </a:t>
            </a:r>
            <a:r>
              <a:rPr lang="ru-RU" altLang="ru-RU" sz="3200">
                <a:solidFill>
                  <a:srgbClr val="800080"/>
                </a:solidFill>
              </a:rPr>
              <a:t>и</a:t>
            </a:r>
            <a:r>
              <a:rPr lang="en-US" altLang="ru-RU" sz="3200">
                <a:solidFill>
                  <a:srgbClr val="800080"/>
                </a:solidFill>
              </a:rPr>
              <a:t> “Response-PDU”. </a:t>
            </a:r>
            <a:r>
              <a:rPr lang="ru-RU" altLang="ru-RU" sz="3200">
                <a:solidFill>
                  <a:srgbClr val="800080"/>
                </a:solidFill>
              </a:rPr>
              <a:t>Кроме этого, они должны быть способны принимать следующие типы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-блоков: “</a:t>
            </a:r>
            <a:r>
              <a:rPr lang="en-US" altLang="ru-RU" sz="3200">
                <a:solidFill>
                  <a:srgbClr val="800080"/>
                </a:solidFill>
              </a:rPr>
              <a:t>Response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”, “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</a:t>
            </a:r>
            <a:r>
              <a:rPr lang="en-US" altLang="ru-RU" sz="3200">
                <a:solidFill>
                  <a:srgbClr val="800080"/>
                </a:solidFill>
              </a:rPr>
              <a:t>Trap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 и “</a:t>
            </a:r>
            <a:r>
              <a:rPr lang="en-US" altLang="ru-RU" sz="3200">
                <a:solidFill>
                  <a:srgbClr val="800080"/>
                </a:solidFill>
              </a:rPr>
              <a:t>InformRequest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225425" y="1152525"/>
            <a:ext cx="8693150" cy="54530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С точки зрения процедурной характеристики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3-протокола, любое поле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-блока, которое не имеет указателя на соответствующую процедуру, будет игнорироваться приёмным базовым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3-блоком. Тем не менее, все компоненты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-блока, включающие такие параметры, которые будут игнорироваться приёмным базовым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3-блоком, должны быть представлены в </a:t>
            </a:r>
            <a:r>
              <a:rPr lang="en-US" altLang="ru-RU" sz="3200">
                <a:solidFill>
                  <a:srgbClr val="800080"/>
                </a:solidFill>
              </a:rPr>
              <a:t>ASN</a:t>
            </a:r>
            <a:r>
              <a:rPr lang="ru-RU" altLang="ru-RU" sz="3200">
                <a:solidFill>
                  <a:srgbClr val="800080"/>
                </a:solidFill>
              </a:rPr>
              <a:t>.1-коде и иметь соответствующий синтаксис.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97027" name="Text Box 3"/>
          <p:cNvSpPr txBox="1">
            <a:spLocks noChangeArrowheads="1"/>
          </p:cNvSpPr>
          <p:nvPr/>
        </p:nvSpPr>
        <p:spPr bwMode="auto">
          <a:xfrm>
            <a:off x="263525" y="1503363"/>
            <a:ext cx="86423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Например, некоторые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-блоки (“</a:t>
            </a:r>
            <a:r>
              <a:rPr lang="en-US" altLang="ru-RU" sz="3200">
                <a:solidFill>
                  <a:srgbClr val="800080"/>
                </a:solidFill>
              </a:rPr>
              <a:t>GetRequest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”) связаны только и наименованием (именем) переменного параметра, а не с его значением. В таком случае, некоторые значения параметров из перечня переменных величин будут просто игнорироваться приёмным базовым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3-блоком. Указатель “</a:t>
            </a:r>
            <a:r>
              <a:rPr lang="en-US" altLang="ru-RU" sz="3200">
                <a:solidFill>
                  <a:srgbClr val="800080"/>
                </a:solidFill>
              </a:rPr>
              <a:t>unSpecified</a:t>
            </a:r>
            <a:r>
              <a:rPr lang="ru-RU" altLang="ru-RU" sz="3200">
                <a:solidFill>
                  <a:srgbClr val="800080"/>
                </a:solidFill>
              </a:rPr>
              <a:t>” как раз и предназначен для обозначения таких параметров.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899075" name="Text Box 3"/>
          <p:cNvSpPr txBox="1">
            <a:spLocks noChangeArrowheads="1"/>
          </p:cNvSpPr>
          <p:nvPr/>
        </p:nvSpPr>
        <p:spPr bwMode="auto">
          <a:xfrm>
            <a:off x="250825" y="1190625"/>
            <a:ext cx="86296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При установлении управляющего соединения, </a:t>
            </a:r>
            <a:r>
              <a:rPr lang="en-US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-блок формируется в соответствии с процедурной характеристикой (“</a:t>
            </a:r>
            <a:r>
              <a:rPr lang="en-US" altLang="ru-RU" sz="2800">
                <a:solidFill>
                  <a:srgbClr val="800080"/>
                </a:solidFill>
              </a:rPr>
              <a:t>Elements of Procedure</a:t>
            </a:r>
            <a:r>
              <a:rPr lang="ru-RU" altLang="ru-RU" sz="2800">
                <a:solidFill>
                  <a:srgbClr val="800080"/>
                </a:solidFill>
              </a:rPr>
              <a:t>”) из Руководства администратора по управлению сетью. Несмотря на то, что определение “</a:t>
            </a:r>
            <a:r>
              <a:rPr lang="en-US" altLang="ru-RU" sz="2800">
                <a:solidFill>
                  <a:srgbClr val="800080"/>
                </a:solidFill>
              </a:rPr>
              <a:t>max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bindings</a:t>
            </a:r>
            <a:r>
              <a:rPr lang="ru-RU" altLang="ru-RU" sz="2800">
                <a:solidFill>
                  <a:srgbClr val="800080"/>
                </a:solidFill>
              </a:rPr>
              <a:t>” (максимальное число переменных параметров управления) вводит верхнюю предельную границу числа переменных параметров, на практике же, размер сообщения ограничивается только конструктивными пределами (сетевыми ограничениями), а не числом переменных.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250825" y="1214438"/>
            <a:ext cx="8605838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Базовые программные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-модули, осуществляющие функции генераторов команд, и прикладные программные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-модули, принимающие команды на выполнение тех или иных управляющих операций/процедур, обеспечивают мониторинг и контроль управляемых сетевых элементов/устройств. К последним относятся </a:t>
            </a:r>
            <a:r>
              <a:rPr lang="en-GB" altLang="ru-RU" sz="2800">
                <a:solidFill>
                  <a:srgbClr val="800080"/>
                </a:solidFill>
              </a:rPr>
              <a:t>IP</a:t>
            </a:r>
            <a:r>
              <a:rPr lang="ru-RU" altLang="ru-RU" sz="2800">
                <a:solidFill>
                  <a:srgbClr val="800080"/>
                </a:solidFill>
              </a:rPr>
              <a:t>-узлы, маршрутизаторы, сетевые и прикладные серверы и т.п., которые подвергаются процедурам мониторинга и контроля на основе доступа к ним с помощью данных управления.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238125" y="1039813"/>
            <a:ext cx="8629650" cy="54308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На приёмной стороне управляющего соединения процедурная характеристика определяет, что обработка принятого сообщения основывается на его содержательной части, в которой указываются все необходимые параметры для выполнения управляющих операций.</a:t>
            </a:r>
            <a:endParaRPr lang="en-US" altLang="ru-RU" sz="2800" b="1">
              <a:solidFill>
                <a:srgbClr val="800080"/>
              </a:solidFill>
            </a:endParaRPr>
          </a:p>
          <a:p>
            <a:pPr algn="ctr"/>
            <a:r>
              <a:rPr lang="en-US" altLang="ru-RU" sz="2800" b="1">
                <a:solidFill>
                  <a:srgbClr val="800080"/>
                </a:solidFill>
              </a:rPr>
              <a:t>PDU</a:t>
            </a:r>
            <a:r>
              <a:rPr lang="ru-RU" altLang="ru-RU" sz="2800" b="1">
                <a:solidFill>
                  <a:srgbClr val="800080"/>
                </a:solidFill>
              </a:rPr>
              <a:t>-блок “</a:t>
            </a:r>
            <a:r>
              <a:rPr lang="en-US" altLang="ru-RU" sz="2800" b="1">
                <a:solidFill>
                  <a:srgbClr val="800080"/>
                </a:solidFill>
              </a:rPr>
              <a:t>GetRequest</a:t>
            </a:r>
            <a:r>
              <a:rPr lang="ru-RU" altLang="ru-RU" sz="2800" b="1">
                <a:solidFill>
                  <a:srgbClr val="800080"/>
                </a:solidFill>
              </a:rPr>
              <a:t>-</a:t>
            </a:r>
            <a:r>
              <a:rPr lang="en-US" altLang="ru-RU" sz="2800" b="1">
                <a:solidFill>
                  <a:srgbClr val="800080"/>
                </a:solidFill>
              </a:rPr>
              <a:t>PDU</a:t>
            </a:r>
            <a:r>
              <a:rPr lang="ru-RU" altLang="ru-RU" sz="2800" b="1">
                <a:solidFill>
                  <a:srgbClr val="800080"/>
                </a:solidFill>
              </a:rPr>
              <a:t>”</a:t>
            </a:r>
            <a:r>
              <a:rPr lang="ru-RU" altLang="ru-RU" sz="2800">
                <a:solidFill>
                  <a:srgbClr val="800080"/>
                </a:solidFill>
              </a:rPr>
              <a:t> формируется прикладным </a:t>
            </a:r>
            <a:r>
              <a:rPr lang="en-US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3-модулем и транслируется в его запросе. Назначение этого запроса — получение данных о запрашиваемых параметрах управления (то есть значений параметров управления).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03171" name="Text Box 3"/>
          <p:cNvSpPr txBox="1">
            <a:spLocks noChangeArrowheads="1"/>
          </p:cNvSpPr>
          <p:nvPr/>
        </p:nvSpPr>
        <p:spPr bwMode="auto">
          <a:xfrm>
            <a:off x="225425" y="1276350"/>
            <a:ext cx="86931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При получении “</a:t>
            </a:r>
            <a:r>
              <a:rPr lang="en-US" altLang="ru-RU" sz="3200">
                <a:solidFill>
                  <a:srgbClr val="800080"/>
                </a:solidFill>
              </a:rPr>
              <a:t>GetRequest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”, принимающий базовый </a:t>
            </a:r>
            <a:r>
              <a:rPr lang="en-US" altLang="ru-RU" sz="3200">
                <a:solidFill>
                  <a:srgbClr val="800080"/>
                </a:solidFill>
              </a:rPr>
              <a:t>SNMPv</a:t>
            </a:r>
            <a:r>
              <a:rPr lang="ru-RU" altLang="ru-RU" sz="3200">
                <a:solidFill>
                  <a:srgbClr val="800080"/>
                </a:solidFill>
              </a:rPr>
              <a:t>3-блок обрабатывает каждый переменный параметр в перечне изменяемых параметров с целью выработки ответного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-блока “</a:t>
            </a:r>
            <a:r>
              <a:rPr lang="en-US" altLang="ru-RU" sz="3200">
                <a:solidFill>
                  <a:srgbClr val="800080"/>
                </a:solidFill>
              </a:rPr>
              <a:t>Response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”. Все поля этого 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-блока “</a:t>
            </a:r>
            <a:r>
              <a:rPr lang="en-US" altLang="ru-RU" sz="3200">
                <a:solidFill>
                  <a:srgbClr val="800080"/>
                </a:solidFill>
              </a:rPr>
              <a:t>Response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 имеют точно такие же значения, как и в соответствующих полях принятого запроса, за некоторым исключением.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05219" name="Text Box 3"/>
          <p:cNvSpPr txBox="1">
            <a:spLocks noChangeArrowheads="1"/>
          </p:cNvSpPr>
          <p:nvPr/>
        </p:nvSpPr>
        <p:spPr bwMode="auto">
          <a:xfrm>
            <a:off x="187325" y="822325"/>
            <a:ext cx="8718550" cy="5953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-блок “</a:t>
            </a:r>
            <a:r>
              <a:rPr lang="en-US" altLang="ru-RU" sz="2600" b="1">
                <a:solidFill>
                  <a:srgbClr val="800080"/>
                </a:solidFill>
              </a:rPr>
              <a:t>GetNextRequest</a:t>
            </a:r>
            <a:r>
              <a:rPr lang="ru-RU" altLang="ru-RU" sz="2600" b="1">
                <a:solidFill>
                  <a:srgbClr val="800080"/>
                </a:solidFill>
              </a:rPr>
              <a:t>-</a:t>
            </a: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”</a:t>
            </a:r>
            <a:r>
              <a:rPr lang="ru-RU" altLang="ru-RU" sz="2600">
                <a:solidFill>
                  <a:srgbClr val="800080"/>
                </a:solidFill>
              </a:rPr>
              <a:t> формируется прикладным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3-модулем и транслируется в его запросе. Назначение этого запроса — получение данных о параметрах управления (то есть значений параметров управления), которые следуют лексикографическом порядке после названия параметра, указанного в этом запросе.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При получении “</a:t>
            </a:r>
            <a:r>
              <a:rPr lang="en-US" altLang="ru-RU" sz="2600">
                <a:solidFill>
                  <a:srgbClr val="800080"/>
                </a:solidFill>
              </a:rPr>
              <a:t>GetNextRequest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”, принимающий базовый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 обрабатывает каждый переменный параметр в перечне изменяемых параметров с целью выработки ответного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-блока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”. Все поля этого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-блока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имеют точно такие же значения, как и в соответствующих полях принятого запроса, за некоторым исключением.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07267" name="Text Box 3"/>
          <p:cNvSpPr txBox="1">
            <a:spLocks noChangeArrowheads="1"/>
          </p:cNvSpPr>
          <p:nvPr/>
        </p:nvSpPr>
        <p:spPr bwMode="auto">
          <a:xfrm>
            <a:off x="227013" y="1263650"/>
            <a:ext cx="86550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200">
                <a:solidFill>
                  <a:srgbClr val="800080"/>
                </a:solidFill>
              </a:rPr>
              <a:t>Основным предназначением запроса “</a:t>
            </a:r>
            <a:r>
              <a:rPr lang="en-US" altLang="ru-RU" sz="3200">
                <a:solidFill>
                  <a:srgbClr val="800080"/>
                </a:solidFill>
              </a:rPr>
              <a:t>GetNextRequest</a:t>
            </a:r>
            <a:r>
              <a:rPr lang="ru-RU" altLang="ru-RU" sz="3200">
                <a:solidFill>
                  <a:srgbClr val="800080"/>
                </a:solidFill>
              </a:rPr>
              <a:t>-</a:t>
            </a:r>
            <a:r>
              <a:rPr lang="en-US" altLang="ru-RU" sz="3200">
                <a:solidFill>
                  <a:srgbClr val="800080"/>
                </a:solidFill>
              </a:rPr>
              <a:t>PDU</a:t>
            </a:r>
            <a:r>
              <a:rPr lang="ru-RU" altLang="ru-RU" sz="3200">
                <a:solidFill>
                  <a:srgbClr val="800080"/>
                </a:solidFill>
              </a:rPr>
              <a:t>” является реализация функции последовательного просмотра таблиц данных в рамках </a:t>
            </a:r>
            <a:r>
              <a:rPr lang="en-GB" altLang="ru-RU" sz="3200">
                <a:solidFill>
                  <a:srgbClr val="800080"/>
                </a:solidFill>
              </a:rPr>
              <a:t>MIB</a:t>
            </a:r>
            <a:r>
              <a:rPr lang="ru-RU" altLang="ru-RU" sz="3200">
                <a:solidFill>
                  <a:srgbClr val="800080"/>
                </a:solidFill>
              </a:rPr>
              <a:t>-модулей. Семантика этого типа запросов, а также метод идентификации конкретных элементов в </a:t>
            </a:r>
            <a:r>
              <a:rPr lang="en-GB" altLang="ru-RU" sz="3200">
                <a:solidFill>
                  <a:srgbClr val="800080"/>
                </a:solidFill>
              </a:rPr>
              <a:t>MIB</a:t>
            </a:r>
            <a:r>
              <a:rPr lang="ru-RU" altLang="ru-RU" sz="3200">
                <a:solidFill>
                  <a:srgbClr val="800080"/>
                </a:solidFill>
              </a:rPr>
              <a:t>-объектах обеспечивают доступ к взаимосвязанным </a:t>
            </a:r>
            <a:r>
              <a:rPr lang="en-GB" altLang="ru-RU" sz="3200">
                <a:solidFill>
                  <a:srgbClr val="800080"/>
                </a:solidFill>
              </a:rPr>
              <a:t>MIB</a:t>
            </a:r>
            <a:r>
              <a:rPr lang="ru-RU" altLang="ru-RU" sz="3200">
                <a:solidFill>
                  <a:srgbClr val="800080"/>
                </a:solidFill>
              </a:rPr>
              <a:t>-объектам, как если бы они были представлены в табличной форме.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09315" name="Text Box 3"/>
          <p:cNvSpPr txBox="1">
            <a:spLocks noChangeArrowheads="1"/>
          </p:cNvSpPr>
          <p:nvPr/>
        </p:nvSpPr>
        <p:spPr bwMode="auto">
          <a:xfrm>
            <a:off x="0" y="989013"/>
            <a:ext cx="9144000" cy="56435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На рис.17.13 представлена процедура информационного обмена (ПИнО) с использованием запроса “</a:t>
            </a:r>
            <a:r>
              <a:rPr lang="en-US" altLang="ru-RU" sz="2800">
                <a:solidFill>
                  <a:srgbClr val="800080"/>
                </a:solidFill>
              </a:rPr>
              <a:t>GetNextRequest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”. В рассматриваемом примере (рис.17.13) прикладной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3-модуль осуществляет поиск физического адреса (в зависимости от среды передачи) и типа отображения адреса каждого объекта с помощью таблицы преобразования </a:t>
            </a:r>
            <a:r>
              <a:rPr lang="en-US" altLang="ru-RU" sz="2800">
                <a:solidFill>
                  <a:srgbClr val="800080"/>
                </a:solidFill>
              </a:rPr>
              <a:t>IP</a:t>
            </a:r>
            <a:r>
              <a:rPr lang="ru-RU" altLang="ru-RU" sz="2800">
                <a:solidFill>
                  <a:srgbClr val="800080"/>
                </a:solidFill>
              </a:rPr>
              <a:t>-адресов в физические адреса в интересах соответствующего сетевого объекта управления. Кроме этого,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3-модуль определяет значение текущего системного времени, в течение которого осуществляется отображение адресов.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91" name="Rectangle 131"/>
          <p:cNvSpPr>
            <a:spLocks noChangeArrowheads="1"/>
          </p:cNvSpPr>
          <p:nvPr/>
        </p:nvSpPr>
        <p:spPr bwMode="auto">
          <a:xfrm>
            <a:off x="8178800" y="5607050"/>
            <a:ext cx="704850" cy="655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</a:t>
            </a:r>
          </a:p>
        </p:txBody>
      </p:sp>
      <p:sp>
        <p:nvSpPr>
          <p:cNvPr id="911490" name="Rectangle 130"/>
          <p:cNvSpPr>
            <a:spLocks noChangeArrowheads="1"/>
          </p:cNvSpPr>
          <p:nvPr/>
        </p:nvSpPr>
        <p:spPr bwMode="auto">
          <a:xfrm>
            <a:off x="4897438" y="5607050"/>
            <a:ext cx="3281362" cy="655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(sysUpTime.0 = "123471"),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(ipNetToMediaNetAddress.1.9.2.3.4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= "9.2.3.4" 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(ipRoutingDiscards.0 = "2")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9" name="Rectangle 129"/>
          <p:cNvSpPr>
            <a:spLocks noChangeArrowheads="1"/>
          </p:cNvSpPr>
          <p:nvPr/>
        </p:nvSpPr>
        <p:spPr bwMode="auto">
          <a:xfrm>
            <a:off x="3857625" y="5607050"/>
            <a:ext cx="103981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</a:t>
            </a:r>
          </a:p>
        </p:txBody>
      </p:sp>
      <p:sp>
        <p:nvSpPr>
          <p:cNvPr id="911488" name="Rectangle 128"/>
          <p:cNvSpPr>
            <a:spLocks noChangeArrowheads="1"/>
          </p:cNvSpPr>
          <p:nvPr/>
        </p:nvSpPr>
        <p:spPr bwMode="auto">
          <a:xfrm>
            <a:off x="914400" y="5607050"/>
            <a:ext cx="2943225" cy="65563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7" name="Rectangle 127"/>
          <p:cNvSpPr>
            <a:spLocks noChangeArrowheads="1"/>
          </p:cNvSpPr>
          <p:nvPr/>
        </p:nvSpPr>
        <p:spPr bwMode="auto">
          <a:xfrm>
            <a:off x="241300" y="5607050"/>
            <a:ext cx="673100" cy="655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8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6" name="Rectangle 126"/>
          <p:cNvSpPr>
            <a:spLocks noChangeArrowheads="1"/>
          </p:cNvSpPr>
          <p:nvPr/>
        </p:nvSpPr>
        <p:spPr bwMode="auto">
          <a:xfrm>
            <a:off x="8178800" y="5097463"/>
            <a:ext cx="704850" cy="5095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5" name="Rectangle 125"/>
          <p:cNvSpPr>
            <a:spLocks noChangeArrowheads="1"/>
          </p:cNvSpPr>
          <p:nvPr/>
        </p:nvSpPr>
        <p:spPr bwMode="auto">
          <a:xfrm>
            <a:off x="4897438" y="5097463"/>
            <a:ext cx="3281362" cy="509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4" name="Rectangle 124"/>
          <p:cNvSpPr>
            <a:spLocks noChangeArrowheads="1"/>
          </p:cNvSpPr>
          <p:nvPr/>
        </p:nvSpPr>
        <p:spPr bwMode="auto">
          <a:xfrm>
            <a:off x="3857625" y="5097463"/>
            <a:ext cx="10398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</a:t>
            </a:r>
          </a:p>
        </p:txBody>
      </p:sp>
      <p:sp>
        <p:nvSpPr>
          <p:cNvPr id="911483" name="Rectangle 123"/>
          <p:cNvSpPr>
            <a:spLocks noChangeArrowheads="1"/>
          </p:cNvSpPr>
          <p:nvPr/>
        </p:nvSpPr>
        <p:spPr bwMode="auto">
          <a:xfrm>
            <a:off x="914400" y="5097463"/>
            <a:ext cx="2943225" cy="50958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sysUpTime,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ipNetToMediaPhysAddress.</a:t>
            </a: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2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.10.0.0.15,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ipNetToMediaType.</a:t>
            </a: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2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.10.0.0.15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82" name="Rectangle 122"/>
          <p:cNvSpPr>
            <a:spLocks noChangeArrowheads="1"/>
          </p:cNvSpPr>
          <p:nvPr/>
        </p:nvSpPr>
        <p:spPr bwMode="auto">
          <a:xfrm>
            <a:off x="241300" y="5097463"/>
            <a:ext cx="673100" cy="5095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</a:t>
            </a:r>
          </a:p>
        </p:txBody>
      </p:sp>
      <p:sp>
        <p:nvSpPr>
          <p:cNvPr id="911481" name="Rectangle 121"/>
          <p:cNvSpPr>
            <a:spLocks noChangeArrowheads="1"/>
          </p:cNvSpPr>
          <p:nvPr/>
        </p:nvSpPr>
        <p:spPr bwMode="auto">
          <a:xfrm>
            <a:off x="8178800" y="4295775"/>
            <a:ext cx="704850" cy="8016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</a:t>
            </a:r>
          </a:p>
        </p:txBody>
      </p:sp>
      <p:sp>
        <p:nvSpPr>
          <p:cNvPr id="911480" name="Rectangle 120"/>
          <p:cNvSpPr>
            <a:spLocks noChangeArrowheads="1"/>
          </p:cNvSpPr>
          <p:nvPr/>
        </p:nvSpPr>
        <p:spPr bwMode="auto">
          <a:xfrm>
            <a:off x="4897438" y="4295775"/>
            <a:ext cx="3281362" cy="801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(sysUpTime.0 =  "123466"),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(ipNetToMediaPhysAddress.2.10.0.0.15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= "000010987654"),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(ipNetToMediaType.2.10.0.0.15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=  "dynamic" )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9" name="Rectangle 119"/>
          <p:cNvSpPr>
            <a:spLocks noChangeArrowheads="1"/>
          </p:cNvSpPr>
          <p:nvPr/>
        </p:nvSpPr>
        <p:spPr bwMode="auto">
          <a:xfrm>
            <a:off x="3857625" y="4295775"/>
            <a:ext cx="1039813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</a:t>
            </a:r>
          </a:p>
        </p:txBody>
      </p:sp>
      <p:sp>
        <p:nvSpPr>
          <p:cNvPr id="911478" name="Rectangle 118"/>
          <p:cNvSpPr>
            <a:spLocks noChangeArrowheads="1"/>
          </p:cNvSpPr>
          <p:nvPr/>
        </p:nvSpPr>
        <p:spPr bwMode="auto">
          <a:xfrm>
            <a:off x="914400" y="4295775"/>
            <a:ext cx="2943225" cy="80168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7" name="Rectangle 117"/>
          <p:cNvSpPr>
            <a:spLocks noChangeArrowheads="1"/>
          </p:cNvSpPr>
          <p:nvPr/>
        </p:nvSpPr>
        <p:spPr bwMode="auto">
          <a:xfrm>
            <a:off x="241300" y="4295775"/>
            <a:ext cx="673100" cy="8016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6" name="Rectangle 116"/>
          <p:cNvSpPr>
            <a:spLocks noChangeArrowheads="1"/>
          </p:cNvSpPr>
          <p:nvPr/>
        </p:nvSpPr>
        <p:spPr bwMode="auto">
          <a:xfrm>
            <a:off x="8178800" y="3863975"/>
            <a:ext cx="704850" cy="431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5" name="Rectangle 115"/>
          <p:cNvSpPr>
            <a:spLocks noChangeArrowheads="1"/>
          </p:cNvSpPr>
          <p:nvPr/>
        </p:nvSpPr>
        <p:spPr bwMode="auto">
          <a:xfrm>
            <a:off x="4897438" y="3863975"/>
            <a:ext cx="3281362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4" name="Rectangle 114"/>
          <p:cNvSpPr>
            <a:spLocks noChangeArrowheads="1"/>
          </p:cNvSpPr>
          <p:nvPr/>
        </p:nvSpPr>
        <p:spPr bwMode="auto">
          <a:xfrm>
            <a:off x="3857625" y="3863975"/>
            <a:ext cx="10398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</a:t>
            </a:r>
          </a:p>
        </p:txBody>
      </p:sp>
      <p:sp>
        <p:nvSpPr>
          <p:cNvPr id="911473" name="Rectangle 113"/>
          <p:cNvSpPr>
            <a:spLocks noChangeArrowheads="1"/>
          </p:cNvSpPr>
          <p:nvPr/>
        </p:nvSpPr>
        <p:spPr bwMode="auto">
          <a:xfrm>
            <a:off x="914400" y="3863975"/>
            <a:ext cx="2943225" cy="431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ipNetToMediaPhysAddress.1.10.0.0.51,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ipNetToMediaType.1.10.0.0.51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72" name="Rectangle 112"/>
          <p:cNvSpPr>
            <a:spLocks noChangeArrowheads="1"/>
          </p:cNvSpPr>
          <p:nvPr/>
        </p:nvSpPr>
        <p:spPr bwMode="auto">
          <a:xfrm>
            <a:off x="241300" y="3863975"/>
            <a:ext cx="673100" cy="431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</a:t>
            </a:r>
          </a:p>
        </p:txBody>
      </p:sp>
      <p:sp>
        <p:nvSpPr>
          <p:cNvPr id="911471" name="Rectangle 111"/>
          <p:cNvSpPr>
            <a:spLocks noChangeArrowheads="1"/>
          </p:cNvSpPr>
          <p:nvPr/>
        </p:nvSpPr>
        <p:spPr bwMode="auto">
          <a:xfrm>
            <a:off x="8178800" y="3062288"/>
            <a:ext cx="704850" cy="8016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</a:t>
            </a:r>
          </a:p>
        </p:txBody>
      </p:sp>
      <p:sp>
        <p:nvSpPr>
          <p:cNvPr id="911470" name="Rectangle 110"/>
          <p:cNvSpPr>
            <a:spLocks noChangeArrowheads="1"/>
          </p:cNvSpPr>
          <p:nvPr/>
        </p:nvSpPr>
        <p:spPr bwMode="auto">
          <a:xfrm>
            <a:off x="4897438" y="3062288"/>
            <a:ext cx="3281362" cy="801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(sysUpTime.0 =  "123461"),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(ipNetToMediaPhysAddress.1.10.0.0.51 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= "000010012345"),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(ipNetToMediaType.1.10.0.0.51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=  "static")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9" name="Rectangle 109"/>
          <p:cNvSpPr>
            <a:spLocks noChangeArrowheads="1"/>
          </p:cNvSpPr>
          <p:nvPr/>
        </p:nvSpPr>
        <p:spPr bwMode="auto">
          <a:xfrm>
            <a:off x="3857625" y="3062288"/>
            <a:ext cx="1039813" cy="80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</a:t>
            </a:r>
          </a:p>
        </p:txBody>
      </p:sp>
      <p:sp>
        <p:nvSpPr>
          <p:cNvPr id="911468" name="Rectangle 108"/>
          <p:cNvSpPr>
            <a:spLocks noChangeArrowheads="1"/>
          </p:cNvSpPr>
          <p:nvPr/>
        </p:nvSpPr>
        <p:spPr bwMode="auto">
          <a:xfrm>
            <a:off x="914400" y="3062288"/>
            <a:ext cx="2943225" cy="80168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7" name="Rectangle 107"/>
          <p:cNvSpPr>
            <a:spLocks noChangeArrowheads="1"/>
          </p:cNvSpPr>
          <p:nvPr/>
        </p:nvSpPr>
        <p:spPr bwMode="auto">
          <a:xfrm>
            <a:off x="241300" y="3062288"/>
            <a:ext cx="673100" cy="8016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6" name="Rectangle 106"/>
          <p:cNvSpPr>
            <a:spLocks noChangeArrowheads="1"/>
          </p:cNvSpPr>
          <p:nvPr/>
        </p:nvSpPr>
        <p:spPr bwMode="auto">
          <a:xfrm>
            <a:off x="8178800" y="2552700"/>
            <a:ext cx="704850" cy="5095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5" name="Rectangle 105"/>
          <p:cNvSpPr>
            <a:spLocks noChangeArrowheads="1"/>
          </p:cNvSpPr>
          <p:nvPr/>
        </p:nvSpPr>
        <p:spPr bwMode="auto">
          <a:xfrm>
            <a:off x="4897438" y="2552700"/>
            <a:ext cx="3281362" cy="5095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4" name="Rectangle 104"/>
          <p:cNvSpPr>
            <a:spLocks noChangeArrowheads="1"/>
          </p:cNvSpPr>
          <p:nvPr/>
        </p:nvSpPr>
        <p:spPr bwMode="auto">
          <a:xfrm>
            <a:off x="3857625" y="2552700"/>
            <a:ext cx="103981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</a:t>
            </a:r>
          </a:p>
        </p:txBody>
      </p:sp>
      <p:sp>
        <p:nvSpPr>
          <p:cNvPr id="911463" name="Rectangle 103"/>
          <p:cNvSpPr>
            <a:spLocks noChangeArrowheads="1"/>
          </p:cNvSpPr>
          <p:nvPr/>
        </p:nvSpPr>
        <p:spPr bwMode="auto">
          <a:xfrm>
            <a:off x="914400" y="2552700"/>
            <a:ext cx="2943225" cy="50958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sysUpTime,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ipNetToMediaPhysAdress.1.9.2.3.4,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ipNetToMediaType.1.9.2.3.4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62" name="Rectangle 102"/>
          <p:cNvSpPr>
            <a:spLocks noChangeArrowheads="1"/>
          </p:cNvSpPr>
          <p:nvPr/>
        </p:nvSpPr>
        <p:spPr bwMode="auto">
          <a:xfrm>
            <a:off x="241300" y="2552700"/>
            <a:ext cx="673100" cy="5095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</a:t>
            </a:r>
          </a:p>
        </p:txBody>
      </p:sp>
      <p:sp>
        <p:nvSpPr>
          <p:cNvPr id="911461" name="Rectangle 101"/>
          <p:cNvSpPr>
            <a:spLocks noChangeArrowheads="1"/>
          </p:cNvSpPr>
          <p:nvPr/>
        </p:nvSpPr>
        <p:spPr bwMode="auto">
          <a:xfrm>
            <a:off x="8178800" y="1897063"/>
            <a:ext cx="704850" cy="6556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911460" name="Rectangle 100"/>
          <p:cNvSpPr>
            <a:spLocks noChangeArrowheads="1"/>
          </p:cNvSpPr>
          <p:nvPr/>
        </p:nvSpPr>
        <p:spPr bwMode="auto">
          <a:xfrm>
            <a:off x="4897438" y="1897063"/>
            <a:ext cx="3281362" cy="655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(sysUpTime.0 =  "123456"),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(ipNetToMediaPhysAddress.1.9.2.3.4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= "000010543210"),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(ipNetToMediaType.1.9.2.3.4</a:t>
            </a:r>
            <a:r>
              <a:rPr lang="ru-RU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</a:t>
            </a: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 =  "dynamic")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59" name="Rectangle 99"/>
          <p:cNvSpPr>
            <a:spLocks noChangeArrowheads="1"/>
          </p:cNvSpPr>
          <p:nvPr/>
        </p:nvSpPr>
        <p:spPr bwMode="auto">
          <a:xfrm>
            <a:off x="3857625" y="1897063"/>
            <a:ext cx="1039813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</a:t>
            </a:r>
          </a:p>
        </p:txBody>
      </p:sp>
      <p:sp>
        <p:nvSpPr>
          <p:cNvPr id="911458" name="Rectangle 98"/>
          <p:cNvSpPr>
            <a:spLocks noChangeArrowheads="1"/>
          </p:cNvSpPr>
          <p:nvPr/>
        </p:nvSpPr>
        <p:spPr bwMode="auto">
          <a:xfrm>
            <a:off x="914400" y="1897063"/>
            <a:ext cx="2943225" cy="65563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57" name="Rectangle 97"/>
          <p:cNvSpPr>
            <a:spLocks noChangeArrowheads="1"/>
          </p:cNvSpPr>
          <p:nvPr/>
        </p:nvSpPr>
        <p:spPr bwMode="auto">
          <a:xfrm>
            <a:off x="241300" y="1897063"/>
            <a:ext cx="673100" cy="6556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200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56" name="Rectangle 96"/>
          <p:cNvSpPr>
            <a:spLocks noChangeArrowheads="1"/>
          </p:cNvSpPr>
          <p:nvPr/>
        </p:nvSpPr>
        <p:spPr bwMode="auto">
          <a:xfrm>
            <a:off x="8178800" y="1387475"/>
            <a:ext cx="704850" cy="5095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ru-RU" altLang="ru-RU" sz="1200"/>
          </a:p>
        </p:txBody>
      </p:sp>
      <p:sp>
        <p:nvSpPr>
          <p:cNvPr id="911455" name="Rectangle 95"/>
          <p:cNvSpPr>
            <a:spLocks noChangeArrowheads="1"/>
          </p:cNvSpPr>
          <p:nvPr/>
        </p:nvSpPr>
        <p:spPr bwMode="auto">
          <a:xfrm>
            <a:off x="4897438" y="1387475"/>
            <a:ext cx="3281362" cy="5095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54" name="Rectangle 94"/>
          <p:cNvSpPr>
            <a:spLocks noChangeArrowheads="1"/>
          </p:cNvSpPr>
          <p:nvPr/>
        </p:nvSpPr>
        <p:spPr bwMode="auto">
          <a:xfrm>
            <a:off x="3857625" y="1387475"/>
            <a:ext cx="103981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72000" tIns="0" rIns="7200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Mincho" pitchFamily="49" charset="-128"/>
                <a:sym typeface="Wingdings 2" panose="05020102010507070707" pitchFamily="18" charset="2"/>
              </a:rPr>
              <a:t></a:t>
            </a:r>
          </a:p>
        </p:txBody>
      </p:sp>
      <p:sp>
        <p:nvSpPr>
          <p:cNvPr id="911453" name="Rectangle 93"/>
          <p:cNvSpPr>
            <a:spLocks noChangeArrowheads="1"/>
          </p:cNvSpPr>
          <p:nvPr/>
        </p:nvSpPr>
        <p:spPr bwMode="auto">
          <a:xfrm>
            <a:off x="914400" y="1387475"/>
            <a:ext cx="2943225" cy="50958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36000" bIns="36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sysUpTime,</a:t>
            </a:r>
            <a:endParaRPr lang="ru-RU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  <a:p>
            <a:pPr algn="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ru-RU" sz="1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ipNetToMediaPhysAddress, ipNetToMediaType</a:t>
            </a:r>
            <a:endParaRPr lang="en-US" altLang="ru-RU" sz="1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52" name="Rectangle 92"/>
          <p:cNvSpPr>
            <a:spLocks noChangeArrowheads="1"/>
          </p:cNvSpPr>
          <p:nvPr/>
        </p:nvSpPr>
        <p:spPr bwMode="auto">
          <a:xfrm>
            <a:off x="241300" y="1387475"/>
            <a:ext cx="673100" cy="50958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911451" name="Rectangle 91"/>
          <p:cNvSpPr>
            <a:spLocks noChangeArrowheads="1"/>
          </p:cNvSpPr>
          <p:nvPr/>
        </p:nvSpPr>
        <p:spPr bwMode="auto">
          <a:xfrm>
            <a:off x="8178800" y="925513"/>
            <a:ext cx="704850" cy="4619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Раунд</a:t>
            </a:r>
          </a:p>
        </p:txBody>
      </p:sp>
      <p:sp>
        <p:nvSpPr>
          <p:cNvPr id="911450" name="Rectangle 90"/>
          <p:cNvSpPr>
            <a:spLocks noChangeArrowheads="1"/>
          </p:cNvSpPr>
          <p:nvPr/>
        </p:nvSpPr>
        <p:spPr bwMode="auto">
          <a:xfrm>
            <a:off x="4897438" y="925513"/>
            <a:ext cx="3281362" cy="4619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Содержание 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PDU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-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блока</a:t>
            </a:r>
          </a:p>
          <a:p>
            <a:pPr algn="ctr" eaLnBrk="0" hangingPunct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“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Response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-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PDU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”</a:t>
            </a:r>
            <a:endParaRPr lang="ru-RU" altLang="ru-RU" sz="16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1449" name="Rectangle 89"/>
          <p:cNvSpPr>
            <a:spLocks noChangeArrowheads="1"/>
          </p:cNvSpPr>
          <p:nvPr/>
        </p:nvSpPr>
        <p:spPr bwMode="auto">
          <a:xfrm>
            <a:off x="3857625" y="925513"/>
            <a:ext cx="10398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ru-RU" altLang="ru-RU" sz="1200"/>
          </a:p>
        </p:txBody>
      </p:sp>
      <p:sp>
        <p:nvSpPr>
          <p:cNvPr id="911448" name="Rectangle 88"/>
          <p:cNvSpPr>
            <a:spLocks noChangeArrowheads="1"/>
          </p:cNvSpPr>
          <p:nvPr/>
        </p:nvSpPr>
        <p:spPr bwMode="auto">
          <a:xfrm>
            <a:off x="914400" y="925513"/>
            <a:ext cx="2943225" cy="4619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36000" bIns="18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Содержание 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PDU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-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блока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“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GetNextRequest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-</a:t>
            </a:r>
            <a:r>
              <a:rPr lang="en-US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PDU</a:t>
            </a:r>
            <a:r>
              <a:rPr lang="ru-RU" altLang="ru-RU" sz="16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MS Mincho" pitchFamily="49" charset="-128"/>
              </a:rPr>
              <a:t>”</a:t>
            </a:r>
            <a:endParaRPr lang="ru-RU" altLang="ru-RU" sz="1600" b="1">
              <a:solidFill>
                <a:srgbClr val="800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1447" name="Rectangle 87"/>
          <p:cNvSpPr>
            <a:spLocks noChangeArrowheads="1"/>
          </p:cNvSpPr>
          <p:nvPr/>
        </p:nvSpPr>
        <p:spPr bwMode="auto">
          <a:xfrm>
            <a:off x="241300" y="925513"/>
            <a:ext cx="673100" cy="4619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0" bIns="18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rPr>
              <a:t>Раунд</a:t>
            </a:r>
            <a:endParaRPr lang="ru-RU" altLang="ru-RU" sz="1400" b="1" baseline="30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sym typeface="Symbol" panose="05050102010706020507" pitchFamily="18" charset="2"/>
            </a:endParaRPr>
          </a:p>
        </p:txBody>
      </p:sp>
      <p:sp>
        <p:nvSpPr>
          <p:cNvPr id="911445" name="Rectangle 85"/>
          <p:cNvSpPr>
            <a:spLocks noChangeArrowheads="1"/>
          </p:cNvSpPr>
          <p:nvPr/>
        </p:nvSpPr>
        <p:spPr bwMode="auto">
          <a:xfrm>
            <a:off x="4897438" y="500063"/>
            <a:ext cx="3986212" cy="425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36000" tIns="36000" rIns="0" bIns="3600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Отвечающая сторона 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</a:t>
            </a:r>
            <a:r>
              <a:rPr lang="en-US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SNMPv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3-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агент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)</a:t>
            </a:r>
            <a:endParaRPr lang="ru-RU" altLang="ru-RU" sz="16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444" name="Rectangle 84"/>
          <p:cNvSpPr>
            <a:spLocks noChangeArrowheads="1"/>
          </p:cNvSpPr>
          <p:nvPr/>
        </p:nvSpPr>
        <p:spPr bwMode="auto">
          <a:xfrm>
            <a:off x="3857625" y="500063"/>
            <a:ext cx="10398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ru-RU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MS Mincho" pitchFamily="49" charset="-128"/>
              </a:rPr>
              <a:t>INTERNET</a:t>
            </a:r>
            <a:endParaRPr lang="en-GB" altLang="ru-RU" sz="1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911442" name="Rectangle 82"/>
          <p:cNvSpPr>
            <a:spLocks noChangeArrowheads="1"/>
          </p:cNvSpPr>
          <p:nvPr/>
        </p:nvSpPr>
        <p:spPr bwMode="auto">
          <a:xfrm>
            <a:off x="241300" y="500063"/>
            <a:ext cx="3616325" cy="42545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18000" rIns="36000" bIns="1800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Инициатор соединения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(</a:t>
            </a:r>
            <a:r>
              <a:rPr lang="en-US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SNMPv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3-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менеджер</a:t>
            </a:r>
            <a:r>
              <a: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Mincho" pitchFamily="49" charset="-128"/>
              </a:rPr>
              <a:t>)</a:t>
            </a:r>
            <a:endParaRPr lang="ru-RU" altLang="ru-RU" sz="16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11507" name="Line 147"/>
          <p:cNvSpPr>
            <a:spLocks noChangeShapeType="1"/>
          </p:cNvSpPr>
          <p:nvPr/>
        </p:nvSpPr>
        <p:spPr bwMode="auto">
          <a:xfrm>
            <a:off x="3857625" y="500063"/>
            <a:ext cx="1039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08" name="Line 148"/>
          <p:cNvSpPr>
            <a:spLocks noChangeShapeType="1"/>
          </p:cNvSpPr>
          <p:nvPr/>
        </p:nvSpPr>
        <p:spPr bwMode="auto">
          <a:xfrm>
            <a:off x="241300" y="925513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15" name="Line 155"/>
          <p:cNvSpPr>
            <a:spLocks noChangeShapeType="1"/>
          </p:cNvSpPr>
          <p:nvPr/>
        </p:nvSpPr>
        <p:spPr bwMode="auto">
          <a:xfrm>
            <a:off x="4897438" y="925513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19" name="Line 159"/>
          <p:cNvSpPr>
            <a:spLocks noChangeShapeType="1"/>
          </p:cNvSpPr>
          <p:nvPr/>
        </p:nvSpPr>
        <p:spPr bwMode="auto">
          <a:xfrm>
            <a:off x="241300" y="1387475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21" name="Line 161"/>
          <p:cNvSpPr>
            <a:spLocks noChangeShapeType="1"/>
          </p:cNvSpPr>
          <p:nvPr/>
        </p:nvSpPr>
        <p:spPr bwMode="auto">
          <a:xfrm>
            <a:off x="914400" y="925513"/>
            <a:ext cx="0" cy="5337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29" name="Line 169"/>
          <p:cNvSpPr>
            <a:spLocks noChangeShapeType="1"/>
          </p:cNvSpPr>
          <p:nvPr/>
        </p:nvSpPr>
        <p:spPr bwMode="auto">
          <a:xfrm>
            <a:off x="4897438" y="1387475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31" name="Line 171"/>
          <p:cNvSpPr>
            <a:spLocks noChangeShapeType="1"/>
          </p:cNvSpPr>
          <p:nvPr/>
        </p:nvSpPr>
        <p:spPr bwMode="auto">
          <a:xfrm>
            <a:off x="8178800" y="925513"/>
            <a:ext cx="0" cy="5337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36" name="Line 176"/>
          <p:cNvSpPr>
            <a:spLocks noChangeShapeType="1"/>
          </p:cNvSpPr>
          <p:nvPr/>
        </p:nvSpPr>
        <p:spPr bwMode="auto">
          <a:xfrm>
            <a:off x="241300" y="1897063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47" name="Line 187"/>
          <p:cNvSpPr>
            <a:spLocks noChangeShapeType="1"/>
          </p:cNvSpPr>
          <p:nvPr/>
        </p:nvSpPr>
        <p:spPr bwMode="auto">
          <a:xfrm>
            <a:off x="4897438" y="1897063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54" name="Line 194"/>
          <p:cNvSpPr>
            <a:spLocks noChangeShapeType="1"/>
          </p:cNvSpPr>
          <p:nvPr/>
        </p:nvSpPr>
        <p:spPr bwMode="auto">
          <a:xfrm>
            <a:off x="241300" y="2552700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64" name="Line 204"/>
          <p:cNvSpPr>
            <a:spLocks noChangeShapeType="1"/>
          </p:cNvSpPr>
          <p:nvPr/>
        </p:nvSpPr>
        <p:spPr bwMode="auto">
          <a:xfrm>
            <a:off x="4897438" y="2552700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71" name="Line 211"/>
          <p:cNvSpPr>
            <a:spLocks noChangeShapeType="1"/>
          </p:cNvSpPr>
          <p:nvPr/>
        </p:nvSpPr>
        <p:spPr bwMode="auto">
          <a:xfrm>
            <a:off x="241300" y="3062288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81" name="Line 221"/>
          <p:cNvSpPr>
            <a:spLocks noChangeShapeType="1"/>
          </p:cNvSpPr>
          <p:nvPr/>
        </p:nvSpPr>
        <p:spPr bwMode="auto">
          <a:xfrm>
            <a:off x="4897438" y="3062288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88" name="Line 228"/>
          <p:cNvSpPr>
            <a:spLocks noChangeShapeType="1"/>
          </p:cNvSpPr>
          <p:nvPr/>
        </p:nvSpPr>
        <p:spPr bwMode="auto">
          <a:xfrm>
            <a:off x="241300" y="3863975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98" name="Line 238"/>
          <p:cNvSpPr>
            <a:spLocks noChangeShapeType="1"/>
          </p:cNvSpPr>
          <p:nvPr/>
        </p:nvSpPr>
        <p:spPr bwMode="auto">
          <a:xfrm>
            <a:off x="4897438" y="3863975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05" name="Line 245"/>
          <p:cNvSpPr>
            <a:spLocks noChangeShapeType="1"/>
          </p:cNvSpPr>
          <p:nvPr/>
        </p:nvSpPr>
        <p:spPr bwMode="auto">
          <a:xfrm>
            <a:off x="241300" y="4295775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15" name="Line 255"/>
          <p:cNvSpPr>
            <a:spLocks noChangeShapeType="1"/>
          </p:cNvSpPr>
          <p:nvPr/>
        </p:nvSpPr>
        <p:spPr bwMode="auto">
          <a:xfrm>
            <a:off x="4897438" y="4295775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22" name="Line 262"/>
          <p:cNvSpPr>
            <a:spLocks noChangeShapeType="1"/>
          </p:cNvSpPr>
          <p:nvPr/>
        </p:nvSpPr>
        <p:spPr bwMode="auto">
          <a:xfrm>
            <a:off x="241300" y="5097463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32" name="Line 272"/>
          <p:cNvSpPr>
            <a:spLocks noChangeShapeType="1"/>
          </p:cNvSpPr>
          <p:nvPr/>
        </p:nvSpPr>
        <p:spPr bwMode="auto">
          <a:xfrm>
            <a:off x="4897438" y="5097463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39" name="Line 279"/>
          <p:cNvSpPr>
            <a:spLocks noChangeShapeType="1"/>
          </p:cNvSpPr>
          <p:nvPr/>
        </p:nvSpPr>
        <p:spPr bwMode="auto">
          <a:xfrm>
            <a:off x="241300" y="5607050"/>
            <a:ext cx="36163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649" name="Line 289"/>
          <p:cNvSpPr>
            <a:spLocks noChangeShapeType="1"/>
          </p:cNvSpPr>
          <p:nvPr/>
        </p:nvSpPr>
        <p:spPr bwMode="auto">
          <a:xfrm>
            <a:off x="4897438" y="5607050"/>
            <a:ext cx="39862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763" name="Line 403"/>
          <p:cNvSpPr>
            <a:spLocks noChangeShapeType="1"/>
          </p:cNvSpPr>
          <p:nvPr/>
        </p:nvSpPr>
        <p:spPr bwMode="auto">
          <a:xfrm>
            <a:off x="3857625" y="6262688"/>
            <a:ext cx="10398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02" name="Line 142"/>
          <p:cNvSpPr>
            <a:spLocks noChangeShapeType="1"/>
          </p:cNvSpPr>
          <p:nvPr/>
        </p:nvSpPr>
        <p:spPr bwMode="auto">
          <a:xfrm>
            <a:off x="241300" y="500063"/>
            <a:ext cx="3616325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04" name="Line 144"/>
          <p:cNvSpPr>
            <a:spLocks noChangeShapeType="1"/>
          </p:cNvSpPr>
          <p:nvPr/>
        </p:nvSpPr>
        <p:spPr bwMode="auto">
          <a:xfrm>
            <a:off x="241300" y="500063"/>
            <a:ext cx="0" cy="5762625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11" name="Line 151"/>
          <p:cNvSpPr>
            <a:spLocks noChangeShapeType="1"/>
          </p:cNvSpPr>
          <p:nvPr/>
        </p:nvSpPr>
        <p:spPr bwMode="auto">
          <a:xfrm>
            <a:off x="3857625" y="500063"/>
            <a:ext cx="0" cy="5762625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03" name="Line 143"/>
          <p:cNvSpPr>
            <a:spLocks noChangeShapeType="1"/>
          </p:cNvSpPr>
          <p:nvPr/>
        </p:nvSpPr>
        <p:spPr bwMode="auto">
          <a:xfrm>
            <a:off x="241300" y="6262688"/>
            <a:ext cx="3616325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12" name="Line 152"/>
          <p:cNvSpPr>
            <a:spLocks noChangeShapeType="1"/>
          </p:cNvSpPr>
          <p:nvPr/>
        </p:nvSpPr>
        <p:spPr bwMode="auto">
          <a:xfrm>
            <a:off x="4897438" y="500063"/>
            <a:ext cx="3986212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14" name="Line 154"/>
          <p:cNvSpPr>
            <a:spLocks noChangeShapeType="1"/>
          </p:cNvSpPr>
          <p:nvPr/>
        </p:nvSpPr>
        <p:spPr bwMode="auto">
          <a:xfrm>
            <a:off x="4897438" y="500063"/>
            <a:ext cx="0" cy="5762625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505" name="Line 145"/>
          <p:cNvSpPr>
            <a:spLocks noChangeShapeType="1"/>
          </p:cNvSpPr>
          <p:nvPr/>
        </p:nvSpPr>
        <p:spPr bwMode="auto">
          <a:xfrm>
            <a:off x="8883650" y="500063"/>
            <a:ext cx="0" cy="5762625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762" name="Line 402"/>
          <p:cNvSpPr>
            <a:spLocks noChangeShapeType="1"/>
          </p:cNvSpPr>
          <p:nvPr/>
        </p:nvSpPr>
        <p:spPr bwMode="auto">
          <a:xfrm>
            <a:off x="4897438" y="6262688"/>
            <a:ext cx="3986212" cy="0"/>
          </a:xfrm>
          <a:prstGeom prst="line">
            <a:avLst/>
          </a:prstGeom>
          <a:noFill/>
          <a:ln w="57150" cap="sq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endParaRPr lang="ru-RU"/>
          </a:p>
        </p:txBody>
      </p:sp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11373" name="Line 13"/>
          <p:cNvSpPr>
            <a:spLocks noChangeShapeType="1"/>
          </p:cNvSpPr>
          <p:nvPr/>
        </p:nvSpPr>
        <p:spPr bwMode="auto">
          <a:xfrm>
            <a:off x="3876675" y="1460500"/>
            <a:ext cx="990600" cy="4524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857625" y="6154738"/>
            <a:ext cx="0" cy="2460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364" name="Line 4"/>
          <p:cNvSpPr>
            <a:spLocks noChangeShapeType="1"/>
          </p:cNvSpPr>
          <p:nvPr/>
        </p:nvSpPr>
        <p:spPr bwMode="auto">
          <a:xfrm flipH="1">
            <a:off x="4900613" y="6172200"/>
            <a:ext cx="0" cy="233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03" name="Line 543"/>
          <p:cNvSpPr>
            <a:spLocks noChangeShapeType="1"/>
          </p:cNvSpPr>
          <p:nvPr/>
        </p:nvSpPr>
        <p:spPr bwMode="auto">
          <a:xfrm flipH="1">
            <a:off x="3871913" y="2039938"/>
            <a:ext cx="1009650" cy="515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05" name="Line 545"/>
          <p:cNvSpPr>
            <a:spLocks noChangeShapeType="1"/>
          </p:cNvSpPr>
          <p:nvPr/>
        </p:nvSpPr>
        <p:spPr bwMode="auto">
          <a:xfrm>
            <a:off x="3865563" y="2624138"/>
            <a:ext cx="1009650" cy="4524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06" name="Line 546"/>
          <p:cNvSpPr>
            <a:spLocks noChangeShapeType="1"/>
          </p:cNvSpPr>
          <p:nvPr/>
        </p:nvSpPr>
        <p:spPr bwMode="auto">
          <a:xfrm flipH="1">
            <a:off x="3879850" y="5699125"/>
            <a:ext cx="1009650" cy="5159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07" name="Line 547"/>
          <p:cNvSpPr>
            <a:spLocks noChangeShapeType="1"/>
          </p:cNvSpPr>
          <p:nvPr/>
        </p:nvSpPr>
        <p:spPr bwMode="auto">
          <a:xfrm flipH="1">
            <a:off x="3875088" y="4405313"/>
            <a:ext cx="1009650" cy="681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08" name="Line 548"/>
          <p:cNvSpPr>
            <a:spLocks noChangeShapeType="1"/>
          </p:cNvSpPr>
          <p:nvPr/>
        </p:nvSpPr>
        <p:spPr bwMode="auto">
          <a:xfrm flipH="1">
            <a:off x="3876675" y="3187700"/>
            <a:ext cx="1016000" cy="649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10" name="Line 550"/>
          <p:cNvSpPr>
            <a:spLocks noChangeShapeType="1"/>
          </p:cNvSpPr>
          <p:nvPr/>
        </p:nvSpPr>
        <p:spPr bwMode="auto">
          <a:xfrm>
            <a:off x="3841750" y="3921125"/>
            <a:ext cx="1035050" cy="382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11" name="Line 551"/>
          <p:cNvSpPr>
            <a:spLocks noChangeShapeType="1"/>
          </p:cNvSpPr>
          <p:nvPr/>
        </p:nvSpPr>
        <p:spPr bwMode="auto">
          <a:xfrm>
            <a:off x="3854450" y="5165725"/>
            <a:ext cx="1022350" cy="4333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1918" name="Text Box 558"/>
          <p:cNvSpPr txBox="1">
            <a:spLocks noChangeArrowheads="1"/>
          </p:cNvSpPr>
          <p:nvPr/>
        </p:nvSpPr>
        <p:spPr bwMode="auto">
          <a:xfrm>
            <a:off x="0" y="6454775"/>
            <a:ext cx="9144000" cy="288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</a:rPr>
              <a:t>Рис.17.</a:t>
            </a:r>
            <a:r>
              <a:rPr lang="en-US" altLang="ru-RU" sz="2000" b="1">
                <a:solidFill>
                  <a:srgbClr val="800080"/>
                </a:solidFill>
              </a:rPr>
              <a:t>13</a:t>
            </a:r>
            <a:r>
              <a:rPr lang="ru-RU" altLang="ru-RU" sz="2000" b="1">
                <a:solidFill>
                  <a:srgbClr val="800080"/>
                </a:solidFill>
              </a:rPr>
              <a:t>. ПИнО с использованием запроса “</a:t>
            </a:r>
            <a:r>
              <a:rPr lang="en-US" altLang="ru-RU" sz="2000" b="1">
                <a:solidFill>
                  <a:srgbClr val="800080"/>
                </a:solidFill>
              </a:rPr>
              <a:t>GetNextRequest</a:t>
            </a:r>
            <a:r>
              <a:rPr lang="ru-RU" altLang="ru-RU" sz="2000" b="1">
                <a:solidFill>
                  <a:srgbClr val="800080"/>
                </a:solidFill>
              </a:rPr>
              <a:t>-</a:t>
            </a:r>
            <a:r>
              <a:rPr lang="en-US" altLang="ru-RU" sz="2000" b="1">
                <a:solidFill>
                  <a:srgbClr val="800080"/>
                </a:solidFill>
              </a:rPr>
              <a:t>PDU</a:t>
            </a:r>
            <a:r>
              <a:rPr lang="ru-RU" altLang="ru-RU" sz="2000" b="1">
                <a:solidFill>
                  <a:srgbClr val="800080"/>
                </a:solidFill>
              </a:rPr>
              <a:t>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Положим, что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3-агент для решения указанной выше цели содержит следующую таблицу, включающую три записи: </a:t>
            </a:r>
          </a:p>
        </p:txBody>
      </p:sp>
      <p:graphicFrame>
        <p:nvGraphicFramePr>
          <p:cNvPr id="913571" name="Group 163"/>
          <p:cNvGraphicFramePr>
            <a:graphicFrameLocks noGrp="1"/>
          </p:cNvGraphicFramePr>
          <p:nvPr/>
        </p:nvGraphicFramePr>
        <p:xfrm>
          <a:off x="228600" y="2697163"/>
          <a:ext cx="8624888" cy="3584575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3875437349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16300011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15765232"/>
                    </a:ext>
                  </a:extLst>
                </a:gridCol>
                <a:gridCol w="2039938">
                  <a:extLst>
                    <a:ext uri="{9D8B030D-6E8A-4147-A177-3AD203B41FA5}">
                      <a16:colId xmlns:a16="http://schemas.microsoft.com/office/drawing/2014/main" val="2978398980"/>
                    </a:ext>
                  </a:extLst>
                </a:gridCol>
              </a:tblGrid>
              <a:tr h="1362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Interface-Number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 интерфейса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Network-Address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сетевой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(IP) 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</a:t>
                      </a: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Physical-Address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физический адрес)</a:t>
                      </a: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Type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отображения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51009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10.0.0.51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00:00:10:01:23:45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static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17993"/>
                  </a:ext>
                </a:extLst>
              </a:tr>
              <a:tr h="739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9.2.3.4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00:00:10:54:32:10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dynamic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5170"/>
                  </a:ext>
                </a:extLst>
              </a:tr>
              <a:tr h="741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10.0.0.15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00:00:10:98:76:54</a:t>
                      </a:r>
                      <a:endParaRPr kumimoji="0" lang="en-US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dynamic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9834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15459" name="Text Box 3"/>
          <p:cNvSpPr txBox="1">
            <a:spLocks noChangeArrowheads="1"/>
          </p:cNvSpPr>
          <p:nvPr/>
        </p:nvSpPr>
        <p:spPr bwMode="auto">
          <a:xfrm>
            <a:off x="0" y="1354138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Базовый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3-блок, выступающий в роли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3-менеджера, начинает передавать запрос “</a:t>
            </a:r>
            <a:r>
              <a:rPr lang="en-US" altLang="ru-RU" sz="2800">
                <a:solidFill>
                  <a:srgbClr val="800080"/>
                </a:solidFill>
              </a:rPr>
              <a:t>GetNextRequest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PDU</a:t>
            </a:r>
            <a:r>
              <a:rPr lang="ru-RU" altLang="ru-RU" sz="2800">
                <a:solidFill>
                  <a:srgbClr val="800080"/>
                </a:solidFill>
              </a:rPr>
              <a:t>”, содержащий параметры, которые обозначены своими идентификаторами “</a:t>
            </a:r>
            <a:r>
              <a:rPr lang="en-US" altLang="ru-RU" sz="2800">
                <a:solidFill>
                  <a:srgbClr val="800080"/>
                </a:solidFill>
              </a:rPr>
              <a:t>OBJECT IDENTIFIER</a:t>
            </a:r>
            <a:r>
              <a:rPr lang="ru-RU" altLang="ru-RU" sz="2800">
                <a:solidFill>
                  <a:srgbClr val="800080"/>
                </a:solidFill>
              </a:rPr>
              <a:t>”, как имена запрашиваемых переменных: </a:t>
            </a:r>
          </a:p>
        </p:txBody>
      </p:sp>
      <p:sp>
        <p:nvSpPr>
          <p:cNvPr id="915460" name="Text Box 4"/>
          <p:cNvSpPr txBox="1">
            <a:spLocks noChangeArrowheads="1"/>
          </p:cNvSpPr>
          <p:nvPr/>
        </p:nvSpPr>
        <p:spPr bwMode="auto">
          <a:xfrm>
            <a:off x="852488" y="4359275"/>
            <a:ext cx="7802562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GetNextRequest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sysUpTime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ipNetToMediaPhysAddress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ipNetToMediaType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17507" name="Rectangle 3"/>
          <p:cNvSpPr>
            <a:spLocks noChangeArrowheads="1"/>
          </p:cNvSpPr>
          <p:nvPr/>
        </p:nvSpPr>
        <p:spPr bwMode="auto">
          <a:xfrm>
            <a:off x="0" y="1252538"/>
            <a:ext cx="9144000" cy="1397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Базовый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3-блок, выступающий в роли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3-агента, направляет ответ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“</a:t>
            </a:r>
            <a:r>
              <a:rPr lang="en-US" altLang="ru-RU" sz="3000">
                <a:solidFill>
                  <a:srgbClr val="800080"/>
                </a:solidFill>
              </a:rPr>
              <a:t>Response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”: </a:t>
            </a:r>
          </a:p>
        </p:txBody>
      </p:sp>
      <p:sp>
        <p:nvSpPr>
          <p:cNvPr id="917508" name="Text Box 4"/>
          <p:cNvSpPr txBox="1">
            <a:spLocks noChangeArrowheads="1"/>
          </p:cNvSpPr>
          <p:nvPr/>
        </p:nvSpPr>
        <p:spPr bwMode="auto">
          <a:xfrm>
            <a:off x="0" y="2579688"/>
            <a:ext cx="9144000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((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sysUpTime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.0 =  "123456" ),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  (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ipNetToMediaPhysAddress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.1.9.2.3.4 = 			    "000010543210"),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		  (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ipNetToMediaType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.1.9.2.3.4 = "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dynamic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")). </a:t>
            </a:r>
          </a:p>
        </p:txBody>
      </p:sp>
      <p:sp>
        <p:nvSpPr>
          <p:cNvPr id="917509" name="Text Box 5"/>
          <p:cNvSpPr txBox="1">
            <a:spLocks noChangeArrowheads="1"/>
          </p:cNvSpPr>
          <p:nvPr/>
        </p:nvSpPr>
        <p:spPr bwMode="auto">
          <a:xfrm>
            <a:off x="0" y="4348163"/>
            <a:ext cx="9144000" cy="1006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3000">
                <a:solidFill>
                  <a:srgbClr val="800080"/>
                </a:solidFill>
              </a:rPr>
              <a:t>Базовый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3-блок, выступающий в роли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3-менеджера, продолжает передачу:</a:t>
            </a:r>
          </a:p>
        </p:txBody>
      </p:sp>
      <p:sp>
        <p:nvSpPr>
          <p:cNvPr id="917510" name="Text Box 6"/>
          <p:cNvSpPr txBox="1">
            <a:spLocks noChangeArrowheads="1"/>
          </p:cNvSpPr>
          <p:nvPr/>
        </p:nvSpPr>
        <p:spPr bwMode="auto">
          <a:xfrm>
            <a:off x="0" y="5411788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GetNextRequest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(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sysUpTime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ipNetToMediaPhysAddress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.2.10.0.0.15,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ipNetToMediaType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.2.10.0.0.15 ).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19555" name="Text Box 3"/>
          <p:cNvSpPr txBox="1">
            <a:spLocks noChangeArrowheads="1"/>
          </p:cNvSpPr>
          <p:nvPr/>
        </p:nvSpPr>
        <p:spPr bwMode="auto">
          <a:xfrm>
            <a:off x="0" y="1250950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Так как в таблице больше записей нет, базовый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3-блок, выступающий в роли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3-агента, направляет в ответном сообщении значения переменных, следующих в лексикографическом порядке за тем параметром, значения которого были переданы ранее, например: </a:t>
            </a: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0" y="3870325"/>
            <a:ext cx="9144000" cy="1187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Response  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((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sysUpTime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.0 = "123471"),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(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ipNetToMediaNetAddress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.1.9.2.3.4="9.2.3.4"),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(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ipRoutingDiscards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.0="2")). </a:t>
            </a:r>
          </a:p>
        </p:txBody>
      </p:sp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0" y="5235575"/>
            <a:ext cx="9144000" cy="1373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Этот ответ сообщает базовому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3-блоку, выступающему в роли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3-менеджера, что интересующая его таблица закончилась.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8787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0" y="725488"/>
            <a:ext cx="9144000" cy="2135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Назначение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-архитектуры заключается в реализации эффективного управления в различных сетевых топологиях и системах/сегментах. С точки зрения практической реализации, </a:t>
            </a:r>
            <a:r>
              <a:rPr lang="en-US" altLang="ru-RU" sz="2800">
                <a:solidFill>
                  <a:srgbClr val="800080"/>
                </a:solidFill>
              </a:rPr>
              <a:t>SNMP</a:t>
            </a:r>
            <a:r>
              <a:rPr lang="ru-RU" altLang="ru-RU" sz="2800">
                <a:solidFill>
                  <a:srgbClr val="800080"/>
                </a:solidFill>
              </a:rPr>
              <a:t>-архитектура включает в себя следующие компоненты: 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238125" y="2995613"/>
            <a:ext cx="8905875" cy="3663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600">
                <a:solidFill>
                  <a:srgbClr val="800080"/>
                </a:solidFill>
              </a:rPr>
              <a:t>базовые программные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-модули, обеспечивающие функции приема команд (то есть ответного реагирования на поступившие команды)  и/или источника управляющих операций/процедур (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-агент);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600">
                <a:solidFill>
                  <a:srgbClr val="800080"/>
                </a:solidFill>
              </a:rPr>
              <a:t>базовые программные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-модули, обеспечивающие функции уполномоченного транслятора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-сообщений (уполномоченные </a:t>
            </a:r>
            <a:r>
              <a:rPr lang="en-US" altLang="ru-RU" sz="2600">
                <a:solidFill>
                  <a:srgbClr val="800080"/>
                </a:solidFill>
              </a:rPr>
              <a:t>SNMP</a:t>
            </a:r>
            <a:r>
              <a:rPr lang="ru-RU" altLang="ru-RU" sz="2600">
                <a:solidFill>
                  <a:srgbClr val="800080"/>
                </a:solidFill>
              </a:rPr>
              <a:t>-агенты/трансляторы);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1603" name="Text Box 3"/>
          <p:cNvSpPr txBox="1">
            <a:spLocks noChangeArrowheads="1"/>
          </p:cNvSpPr>
          <p:nvPr/>
        </p:nvSpPr>
        <p:spPr bwMode="auto">
          <a:xfrm>
            <a:off x="238125" y="639763"/>
            <a:ext cx="8642350" cy="604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-блок “</a:t>
            </a:r>
            <a:r>
              <a:rPr lang="en-US" altLang="ru-RU" sz="2600" b="1">
                <a:solidFill>
                  <a:srgbClr val="800080"/>
                </a:solidFill>
              </a:rPr>
              <a:t>GetBulkRequest</a:t>
            </a:r>
            <a:r>
              <a:rPr lang="ru-RU" altLang="ru-RU" sz="2600" b="1">
                <a:solidFill>
                  <a:srgbClr val="800080"/>
                </a:solidFill>
              </a:rPr>
              <a:t>-</a:t>
            </a: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”</a:t>
            </a:r>
            <a:r>
              <a:rPr lang="ru-RU" altLang="ru-RU" sz="2600">
                <a:solidFill>
                  <a:srgbClr val="800080"/>
                </a:solidFill>
              </a:rPr>
              <a:t> (рис.17.10) формируется прикладным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3-модулем и транслируется в его запросе. Назначение этого расширенного запроса — запросить доставку потенциально большого объема данных, включая (но не только) эффективное и быстрое обновление больших </a:t>
            </a:r>
            <a:r>
              <a:rPr lang="en-GB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-таблиц.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 После получения запроса “</a:t>
            </a:r>
            <a:r>
              <a:rPr lang="en-US" altLang="ru-RU" sz="2600">
                <a:solidFill>
                  <a:srgbClr val="800080"/>
                </a:solidFill>
              </a:rPr>
              <a:t>GetBulkRequest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принимающий базовый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 обрабатывает значение каждой переменной (параметра), указанной в перечне запроса, с целью формирования ответного сообщения с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-блоком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”, которое будет содержать идентификатор ответа “</a:t>
            </a:r>
            <a:r>
              <a:rPr lang="en-US" altLang="ru-RU" sz="2600">
                <a:solidFill>
                  <a:srgbClr val="800080"/>
                </a:solidFill>
              </a:rPr>
              <a:t>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</a:t>
            </a:r>
            <a:r>
              <a:rPr lang="ru-RU" altLang="ru-RU" sz="2600">
                <a:solidFill>
                  <a:srgbClr val="800080"/>
                </a:solidFill>
              </a:rPr>
              <a:t>”, а также аналогичные параметры, как и в поступившем запросе.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3651" name="Text Box 3"/>
          <p:cNvSpPr txBox="1">
            <a:spLocks noChangeArrowheads="1"/>
          </p:cNvSpPr>
          <p:nvPr/>
        </p:nvSpPr>
        <p:spPr bwMode="auto">
          <a:xfrm>
            <a:off x="0" y="712788"/>
            <a:ext cx="9144000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Запрос “</a:t>
            </a:r>
            <a:r>
              <a:rPr lang="en-US" altLang="ru-RU" sz="2400">
                <a:solidFill>
                  <a:srgbClr val="800080"/>
                </a:solidFill>
              </a:rPr>
              <a:t>GetBulkRequest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 можно использовать в качестве альтернативы запроса “</a:t>
            </a:r>
            <a:r>
              <a:rPr lang="en-US" altLang="ru-RU" sz="2400">
                <a:solidFill>
                  <a:srgbClr val="800080"/>
                </a:solidFill>
              </a:rPr>
              <a:t>GetNextRequest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”. Полагаем, что исходные условия (таблица преобразования </a:t>
            </a:r>
            <a:r>
              <a:rPr lang="en-US" altLang="ru-RU" sz="2400">
                <a:solidFill>
                  <a:srgbClr val="800080"/>
                </a:solidFill>
              </a:rPr>
              <a:t>IP</a:t>
            </a:r>
            <a:r>
              <a:rPr lang="ru-RU" altLang="ru-RU" sz="2400">
                <a:solidFill>
                  <a:srgbClr val="800080"/>
                </a:solidFill>
              </a:rPr>
              <a:t>-адресов в физические адреса) аналогичны тем, которые представлены ранее. Однако получение необходимых данных осуществляется с помощью меньшего числа раундов ПИнО.</a:t>
            </a:r>
          </a:p>
          <a:p>
            <a:pPr algn="ctr">
              <a:spcBef>
                <a:spcPct val="0"/>
              </a:spcBef>
            </a:pPr>
            <a:r>
              <a:rPr lang="ru-RU" altLang="ru-RU" sz="2400">
                <a:solidFill>
                  <a:srgbClr val="800080"/>
                </a:solidFill>
              </a:rPr>
              <a:t>Базовый </a:t>
            </a:r>
            <a:r>
              <a:rPr lang="en-GB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3-блок, выступающий в роли </a:t>
            </a:r>
            <a:r>
              <a:rPr lang="en-GB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3-менеджера, начинает (рис.17.14) передавать запроса “</a:t>
            </a:r>
            <a:r>
              <a:rPr lang="en-US" altLang="ru-RU" sz="2400">
                <a:solidFill>
                  <a:srgbClr val="800080"/>
                </a:solidFill>
              </a:rPr>
              <a:t>GetBulkRequest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PDU</a:t>
            </a:r>
            <a:r>
              <a:rPr lang="ru-RU" altLang="ru-RU" sz="2400">
                <a:solidFill>
                  <a:srgbClr val="800080"/>
                </a:solidFill>
              </a:rPr>
              <a:t>”, содержащий поле “</a:t>
            </a:r>
            <a:r>
              <a:rPr lang="en-US" altLang="ru-RU" sz="2400">
                <a:solidFill>
                  <a:srgbClr val="800080"/>
                </a:solidFill>
              </a:rPr>
              <a:t>max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repetitions</a:t>
            </a:r>
            <a:r>
              <a:rPr lang="ru-RU" altLang="ru-RU" sz="2400">
                <a:solidFill>
                  <a:srgbClr val="800080"/>
                </a:solidFill>
              </a:rPr>
              <a:t>” со значением “2”, а также параметры, которые обозначены своими идентификаторами “</a:t>
            </a:r>
            <a:r>
              <a:rPr lang="en-US" altLang="ru-RU" sz="2400">
                <a:solidFill>
                  <a:srgbClr val="800080"/>
                </a:solidFill>
              </a:rPr>
              <a:t>OBJECT IDENTIFIER</a:t>
            </a:r>
            <a:r>
              <a:rPr lang="ru-RU" altLang="ru-RU" sz="2400">
                <a:solidFill>
                  <a:srgbClr val="800080"/>
                </a:solidFill>
              </a:rPr>
              <a:t>”, как имена запрашиваемых переменных: </a:t>
            </a:r>
          </a:p>
        </p:txBody>
      </p:sp>
      <p:sp>
        <p:nvSpPr>
          <p:cNvPr id="923652" name="Text Box 4"/>
          <p:cNvSpPr txBox="1">
            <a:spLocks noChangeArrowheads="1"/>
          </p:cNvSpPr>
          <p:nvPr/>
        </p:nvSpPr>
        <p:spPr bwMode="auto">
          <a:xfrm>
            <a:off x="0" y="5210175"/>
            <a:ext cx="9144000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GetNextRequest	[ non-repeaters = 1, max-repetitions = 2 ]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( sysUpTime,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 ipNetToMediaPhysAddress,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 ipNetToMediaType ).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5715" name="Rectangle 19"/>
          <p:cNvSpPr>
            <a:spLocks noChangeArrowheads="1"/>
          </p:cNvSpPr>
          <p:nvPr/>
        </p:nvSpPr>
        <p:spPr bwMode="auto">
          <a:xfrm>
            <a:off x="823913" y="187325"/>
            <a:ext cx="2214562" cy="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5721" name="Rectangle 25"/>
          <p:cNvSpPr>
            <a:spLocks noChangeArrowheads="1"/>
          </p:cNvSpPr>
          <p:nvPr/>
        </p:nvSpPr>
        <p:spPr bwMode="auto">
          <a:xfrm>
            <a:off x="823913" y="187325"/>
            <a:ext cx="2214562" cy="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823913" y="187325"/>
            <a:ext cx="2214562" cy="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5733" name="Rectangle 37"/>
          <p:cNvSpPr>
            <a:spLocks noChangeArrowheads="1"/>
          </p:cNvSpPr>
          <p:nvPr/>
        </p:nvSpPr>
        <p:spPr bwMode="auto">
          <a:xfrm>
            <a:off x="823913" y="187325"/>
            <a:ext cx="2214562" cy="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925744" name="Rectangle 48"/>
          <p:cNvSpPr>
            <a:spLocks noChangeArrowheads="1"/>
          </p:cNvSpPr>
          <p:nvPr/>
        </p:nvSpPr>
        <p:spPr bwMode="auto">
          <a:xfrm>
            <a:off x="823913" y="187325"/>
            <a:ext cx="2214562" cy="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926029" name="Group 333"/>
          <p:cNvGrpSpPr>
            <a:grpSpLocks/>
          </p:cNvGrpSpPr>
          <p:nvPr/>
        </p:nvGrpSpPr>
        <p:grpSpPr bwMode="auto">
          <a:xfrm>
            <a:off x="241300" y="588963"/>
            <a:ext cx="8629650" cy="5505450"/>
            <a:chOff x="152" y="371"/>
            <a:chExt cx="5436" cy="3468"/>
          </a:xfrm>
        </p:grpSpPr>
        <p:sp>
          <p:nvSpPr>
            <p:cNvPr id="925779" name="Rectangle 83"/>
            <p:cNvSpPr>
              <a:spLocks noChangeArrowheads="1"/>
            </p:cNvSpPr>
            <p:nvPr/>
          </p:nvSpPr>
          <p:spPr bwMode="auto">
            <a:xfrm>
              <a:off x="5239" y="2910"/>
              <a:ext cx="349" cy="8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925778" name="Rectangle 82"/>
            <p:cNvSpPr>
              <a:spLocks noChangeArrowheads="1"/>
            </p:cNvSpPr>
            <p:nvPr/>
          </p:nvSpPr>
          <p:spPr bwMode="auto">
            <a:xfrm>
              <a:off x="3148" y="2910"/>
              <a:ext cx="2091" cy="8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/>
            <a:p>
              <a:pPr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(sysUpTime.0 =  "123466"),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(ipNetToMediaPhysAddress.2.10.0.0.15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GB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= "000010987654"),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(ipNetToMediaType.2.10.0.0.15 = "dynamic"),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(ipNetToMediaNetAddress.1.9.2.3.4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GB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= "9.2.3.4"), (ipRoutingDiscards.0 = "2")</a:t>
              </a:r>
              <a:endParaRPr lang="en-US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7" name="Rectangle 81"/>
            <p:cNvSpPr>
              <a:spLocks noChangeArrowheads="1"/>
            </p:cNvSpPr>
            <p:nvPr/>
          </p:nvSpPr>
          <p:spPr bwMode="auto">
            <a:xfrm>
              <a:off x="2538" y="2910"/>
              <a:ext cx="610" cy="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ru-RU" altLang="ru-RU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MS Mincho" pitchFamily="49" charset="-128"/>
                  <a:sym typeface="Wingdings 2" panose="05020102010507070707" pitchFamily="18" charset="2"/>
                </a:rPr>
                <a:t></a:t>
              </a:r>
            </a:p>
          </p:txBody>
        </p:sp>
        <p:sp>
          <p:nvSpPr>
            <p:cNvPr id="925776" name="Rectangle 80"/>
            <p:cNvSpPr>
              <a:spLocks noChangeArrowheads="1"/>
            </p:cNvSpPr>
            <p:nvPr/>
          </p:nvSpPr>
          <p:spPr bwMode="auto">
            <a:xfrm>
              <a:off x="536" y="2910"/>
              <a:ext cx="2002" cy="8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5" name="Rectangle 79"/>
            <p:cNvSpPr>
              <a:spLocks noChangeArrowheads="1"/>
            </p:cNvSpPr>
            <p:nvPr/>
          </p:nvSpPr>
          <p:spPr bwMode="auto">
            <a:xfrm>
              <a:off x="152" y="2910"/>
              <a:ext cx="384" cy="8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4" name="Rectangle 78"/>
            <p:cNvSpPr>
              <a:spLocks noChangeArrowheads="1"/>
            </p:cNvSpPr>
            <p:nvPr/>
          </p:nvSpPr>
          <p:spPr bwMode="auto">
            <a:xfrm>
              <a:off x="5239" y="2405"/>
              <a:ext cx="349" cy="5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3" name="Rectangle 77"/>
            <p:cNvSpPr>
              <a:spLocks noChangeArrowheads="1"/>
            </p:cNvSpPr>
            <p:nvPr/>
          </p:nvSpPr>
          <p:spPr bwMode="auto">
            <a:xfrm>
              <a:off x="3148" y="2405"/>
              <a:ext cx="2091" cy="50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2" name="Rectangle 76"/>
            <p:cNvSpPr>
              <a:spLocks noChangeArrowheads="1"/>
            </p:cNvSpPr>
            <p:nvPr/>
          </p:nvSpPr>
          <p:spPr bwMode="auto">
            <a:xfrm>
              <a:off x="2538" y="2405"/>
              <a:ext cx="610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spcBef>
                  <a:spcPct val="0"/>
                </a:spcBef>
              </a:pPr>
              <a:r>
                <a:rPr lang="ru-RU" altLang="ru-RU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MS Mincho" pitchFamily="49" charset="-128"/>
                  <a:sym typeface="Wingdings 2" panose="05020102010507070707" pitchFamily="18" charset="2"/>
                </a:rPr>
                <a:t></a:t>
              </a:r>
            </a:p>
          </p:txBody>
        </p:sp>
        <p:sp>
          <p:nvSpPr>
            <p:cNvPr id="925771" name="Rectangle 75"/>
            <p:cNvSpPr>
              <a:spLocks noChangeArrowheads="1"/>
            </p:cNvSpPr>
            <p:nvPr/>
          </p:nvSpPr>
          <p:spPr bwMode="auto">
            <a:xfrm>
              <a:off x="536" y="2405"/>
              <a:ext cx="2002" cy="50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36000" rIns="72000" bIns="36000" anchor="ctr"/>
            <a:lstStyle/>
            <a:p>
              <a:pPr algn="r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[ non-repeaters = 1, max-repetitions = 2 ]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sysUpTime,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ipNetToMediaPhysAdress.1.10.0.0.51,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ipNetToMediaType.1.10.0.0.51</a:t>
              </a:r>
              <a:endParaRPr lang="en-US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70" name="Rectangle 74"/>
            <p:cNvSpPr>
              <a:spLocks noChangeArrowheads="1"/>
            </p:cNvSpPr>
            <p:nvPr/>
          </p:nvSpPr>
          <p:spPr bwMode="auto">
            <a:xfrm>
              <a:off x="152" y="2405"/>
              <a:ext cx="384" cy="5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  <a:sym typeface="Wingdings" panose="05000000000000000000" pitchFamily="2" charset="2"/>
                </a:rPr>
                <a:t></a:t>
              </a:r>
            </a:p>
          </p:txBody>
        </p:sp>
        <p:sp>
          <p:nvSpPr>
            <p:cNvPr id="925769" name="Rectangle 73"/>
            <p:cNvSpPr>
              <a:spLocks noChangeArrowheads="1"/>
            </p:cNvSpPr>
            <p:nvPr/>
          </p:nvSpPr>
          <p:spPr bwMode="auto">
            <a:xfrm>
              <a:off x="5239" y="1555"/>
              <a:ext cx="349" cy="8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925768" name="Rectangle 72"/>
            <p:cNvSpPr>
              <a:spLocks noChangeArrowheads="1"/>
            </p:cNvSpPr>
            <p:nvPr/>
          </p:nvSpPr>
          <p:spPr bwMode="auto">
            <a:xfrm>
              <a:off x="3148" y="1555"/>
              <a:ext cx="2091" cy="8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/>
            <a:p>
              <a:pPr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(sysUpTime.0 =  "123456"),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(ipNetToMediaPhysAddress.1.9.2.3.4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 = "000010543210" 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(ipNetToMediaType.1.9.2.3.4 = "dynamic"),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(ipNetToMediaPhysAddress.1.10.0.0.51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 = "000010012345"),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(ipNetToMediaType.1.10.0.0.51</a:t>
              </a: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</a:t>
              </a: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 = "static")</a:t>
              </a:r>
              <a:endParaRPr lang="en-US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7" name="Rectangle 71"/>
            <p:cNvSpPr>
              <a:spLocks noChangeArrowheads="1"/>
            </p:cNvSpPr>
            <p:nvPr/>
          </p:nvSpPr>
          <p:spPr bwMode="auto">
            <a:xfrm>
              <a:off x="2538" y="1555"/>
              <a:ext cx="610" cy="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lang="ru-RU" altLang="ru-RU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MS Mincho" pitchFamily="49" charset="-128"/>
                  <a:sym typeface="Wingdings 2" panose="05020102010507070707" pitchFamily="18" charset="2"/>
                </a:rPr>
                <a:t></a:t>
              </a:r>
            </a:p>
          </p:txBody>
        </p:sp>
        <p:sp>
          <p:nvSpPr>
            <p:cNvPr id="925766" name="Rectangle 70"/>
            <p:cNvSpPr>
              <a:spLocks noChangeArrowheads="1"/>
            </p:cNvSpPr>
            <p:nvPr/>
          </p:nvSpPr>
          <p:spPr bwMode="auto">
            <a:xfrm>
              <a:off x="536" y="1555"/>
              <a:ext cx="2002" cy="8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5" name="Rectangle 69"/>
            <p:cNvSpPr>
              <a:spLocks noChangeArrowheads="1"/>
            </p:cNvSpPr>
            <p:nvPr/>
          </p:nvSpPr>
          <p:spPr bwMode="auto">
            <a:xfrm>
              <a:off x="152" y="1555"/>
              <a:ext cx="384" cy="8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4" name="Rectangle 68"/>
            <p:cNvSpPr>
              <a:spLocks noChangeArrowheads="1"/>
            </p:cNvSpPr>
            <p:nvPr/>
          </p:nvSpPr>
          <p:spPr bwMode="auto">
            <a:xfrm>
              <a:off x="5239" y="1050"/>
              <a:ext cx="349" cy="5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2000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3" name="Rectangle 67"/>
            <p:cNvSpPr>
              <a:spLocks noChangeArrowheads="1"/>
            </p:cNvSpPr>
            <p:nvPr/>
          </p:nvSpPr>
          <p:spPr bwMode="auto">
            <a:xfrm>
              <a:off x="3148" y="1050"/>
              <a:ext cx="2091" cy="50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2" name="Rectangle 66"/>
            <p:cNvSpPr>
              <a:spLocks noChangeArrowheads="1"/>
            </p:cNvSpPr>
            <p:nvPr/>
          </p:nvSpPr>
          <p:spPr bwMode="auto">
            <a:xfrm>
              <a:off x="2538" y="1050"/>
              <a:ext cx="610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r">
                <a:spcBef>
                  <a:spcPct val="0"/>
                </a:spcBef>
              </a:pPr>
              <a:r>
                <a:rPr lang="ru-RU" altLang="ru-RU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MS Mincho" pitchFamily="49" charset="-128"/>
                  <a:sym typeface="Wingdings 2" panose="05020102010507070707" pitchFamily="18" charset="2"/>
                </a:rPr>
                <a:t></a:t>
              </a:r>
            </a:p>
          </p:txBody>
        </p:sp>
        <p:sp>
          <p:nvSpPr>
            <p:cNvPr id="925761" name="Rectangle 65"/>
            <p:cNvSpPr>
              <a:spLocks noChangeArrowheads="1"/>
            </p:cNvSpPr>
            <p:nvPr/>
          </p:nvSpPr>
          <p:spPr bwMode="auto">
            <a:xfrm>
              <a:off x="536" y="1050"/>
              <a:ext cx="2002" cy="50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36000" rIns="72000" bIns="36000" anchor="ctr"/>
            <a:lstStyle/>
            <a:p>
              <a:pPr algn="r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[ non-repeaters = 1, max-repetitions = 2 ]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sysUpTime,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ipNetToMediaPhysAddress,</a:t>
              </a:r>
              <a:endParaRPr lang="ru-RU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r" eaLnBrk="0" hangingPunct="0">
                <a:spcBef>
                  <a:spcPct val="0"/>
                </a:spcBef>
              </a:pPr>
              <a:r>
                <a:rPr lang="en-US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ipNetToMediaType</a:t>
              </a:r>
              <a:endParaRPr lang="en-US" altLang="ru-RU" sz="1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60" name="Rectangle 64"/>
            <p:cNvSpPr>
              <a:spLocks noChangeArrowheads="1"/>
            </p:cNvSpPr>
            <p:nvPr/>
          </p:nvSpPr>
          <p:spPr bwMode="auto">
            <a:xfrm>
              <a:off x="152" y="1050"/>
              <a:ext cx="384" cy="5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20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  <a:sym typeface="Wingdings" panose="05000000000000000000" pitchFamily="2" charset="2"/>
                </a:rPr>
                <a:t></a:t>
              </a:r>
            </a:p>
          </p:txBody>
        </p:sp>
        <p:sp>
          <p:nvSpPr>
            <p:cNvPr id="925759" name="Rectangle 63"/>
            <p:cNvSpPr>
              <a:spLocks noChangeArrowheads="1"/>
            </p:cNvSpPr>
            <p:nvPr/>
          </p:nvSpPr>
          <p:spPr bwMode="auto">
            <a:xfrm>
              <a:off x="5239" y="724"/>
              <a:ext cx="349" cy="32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Раунд</a:t>
              </a:r>
              <a:endParaRPr lang="ru-RU" altLang="ru-RU" sz="1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58" name="Rectangle 62"/>
            <p:cNvSpPr>
              <a:spLocks noChangeArrowheads="1"/>
            </p:cNvSpPr>
            <p:nvPr/>
          </p:nvSpPr>
          <p:spPr bwMode="auto">
            <a:xfrm>
              <a:off x="3148" y="724"/>
              <a:ext cx="2091" cy="32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/>
            <a:p>
              <a:pPr algn="ctr"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Содержание 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PDU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-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блока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“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Response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-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PDU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”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5757" name="Rectangle 61"/>
            <p:cNvSpPr>
              <a:spLocks noChangeArrowheads="1"/>
            </p:cNvSpPr>
            <p:nvPr/>
          </p:nvSpPr>
          <p:spPr bwMode="auto">
            <a:xfrm>
              <a:off x="2538" y="724"/>
              <a:ext cx="61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endParaRPr lang="ru-RU" altLang="ru-RU"/>
            </a:p>
          </p:txBody>
        </p:sp>
        <p:sp>
          <p:nvSpPr>
            <p:cNvPr id="925756" name="Rectangle 60"/>
            <p:cNvSpPr>
              <a:spLocks noChangeArrowheads="1"/>
            </p:cNvSpPr>
            <p:nvPr/>
          </p:nvSpPr>
          <p:spPr bwMode="auto">
            <a:xfrm>
              <a:off x="536" y="724"/>
              <a:ext cx="2002" cy="32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Содержание 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PDU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-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cs typeface="Tahoma" panose="020B0604030504040204" pitchFamily="34" charset="0"/>
                </a:rPr>
                <a:t>блока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“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GetNextRequest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-</a:t>
              </a:r>
              <a:r>
                <a:rPr lang="en-US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PDU</a:t>
              </a:r>
              <a:r>
                <a:rPr lang="ru-RU" altLang="ru-RU" sz="1400" b="1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  <a:ea typeface="MS Mincho" pitchFamily="49" charset="-128"/>
                </a:rPr>
                <a:t>”</a:t>
              </a:r>
              <a:endParaRPr lang="ru-RU" altLang="ru-RU" sz="1400" b="1">
                <a:solidFill>
                  <a:srgbClr val="800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5755" name="Rectangle 59"/>
            <p:cNvSpPr>
              <a:spLocks noChangeArrowheads="1"/>
            </p:cNvSpPr>
            <p:nvPr/>
          </p:nvSpPr>
          <p:spPr bwMode="auto">
            <a:xfrm>
              <a:off x="152" y="724"/>
              <a:ext cx="384" cy="32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>
                <a:spcBef>
                  <a:spcPct val="0"/>
                </a:spcBef>
              </a:pPr>
              <a:r>
                <a:rPr lang="ru-RU" altLang="ru-RU" sz="12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Раунд</a:t>
              </a:r>
              <a:endParaRPr lang="ru-RU" altLang="ru-RU" sz="1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53" name="Rectangle 57"/>
            <p:cNvSpPr>
              <a:spLocks noChangeArrowheads="1"/>
            </p:cNvSpPr>
            <p:nvPr/>
          </p:nvSpPr>
          <p:spPr bwMode="auto">
            <a:xfrm>
              <a:off x="3148" y="371"/>
              <a:ext cx="2440" cy="35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72000" tIns="36000" rIns="18000" bIns="36000" anchor="ctr"/>
            <a:lstStyle/>
            <a:p>
              <a:pPr algn="ctr">
                <a:spcBef>
                  <a:spcPct val="0"/>
                </a:spcBef>
              </a:pP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Отвечающая сторона</a:t>
              </a:r>
            </a:p>
            <a:p>
              <a:pPr algn="ctr" eaLnBrk="0" hangingPunct="0">
                <a:spcBef>
                  <a:spcPct val="0"/>
                </a:spcBef>
              </a:pP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</a:t>
              </a:r>
              <a:r>
                <a:rPr lang="en-US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SNMPv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3-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агент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)</a:t>
              </a:r>
              <a:endParaRPr lang="ru-RU" altLang="ru-RU" sz="16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52" name="Rectangle 56"/>
            <p:cNvSpPr>
              <a:spLocks noChangeArrowheads="1"/>
            </p:cNvSpPr>
            <p:nvPr/>
          </p:nvSpPr>
          <p:spPr bwMode="auto">
            <a:xfrm>
              <a:off x="2538" y="371"/>
              <a:ext cx="61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en-GB" altLang="ru-RU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MS Mincho" pitchFamily="49" charset="-128"/>
                </a:rPr>
                <a:t>INTERNET</a:t>
              </a:r>
              <a:endParaRPr lang="en-GB" altLang="ru-RU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925750" name="Rectangle 54"/>
            <p:cNvSpPr>
              <a:spLocks noChangeArrowheads="1"/>
            </p:cNvSpPr>
            <p:nvPr/>
          </p:nvSpPr>
          <p:spPr bwMode="auto">
            <a:xfrm>
              <a:off x="152" y="371"/>
              <a:ext cx="2386" cy="35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spcBef>
                  <a:spcPct val="0"/>
                </a:spcBef>
              </a:pP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Инициатор соединения</a:t>
              </a:r>
              <a:endParaRPr lang="ru-RU" altLang="ru-RU" sz="16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(</a:t>
              </a:r>
              <a:r>
                <a:rPr lang="en-US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SNMPv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3-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менеджер</a:t>
              </a:r>
              <a:r>
                <a:rPr lang="ru-RU" altLang="ru-RU" sz="16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)</a:t>
              </a:r>
              <a:endParaRPr lang="ru-RU" altLang="ru-RU" sz="16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2538" y="371"/>
              <a:ext cx="61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6" name="Line 100"/>
            <p:cNvSpPr>
              <a:spLocks noChangeShapeType="1"/>
            </p:cNvSpPr>
            <p:nvPr/>
          </p:nvSpPr>
          <p:spPr bwMode="auto">
            <a:xfrm>
              <a:off x="152" y="724"/>
              <a:ext cx="2386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03" name="Line 107"/>
            <p:cNvSpPr>
              <a:spLocks noChangeShapeType="1"/>
            </p:cNvSpPr>
            <p:nvPr/>
          </p:nvSpPr>
          <p:spPr bwMode="auto">
            <a:xfrm>
              <a:off x="3148" y="724"/>
              <a:ext cx="244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07" name="Line 111"/>
            <p:cNvSpPr>
              <a:spLocks noChangeShapeType="1"/>
            </p:cNvSpPr>
            <p:nvPr/>
          </p:nvSpPr>
          <p:spPr bwMode="auto">
            <a:xfrm>
              <a:off x="152" y="1050"/>
              <a:ext cx="2386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09" name="Line 113"/>
            <p:cNvSpPr>
              <a:spLocks noChangeShapeType="1"/>
            </p:cNvSpPr>
            <p:nvPr/>
          </p:nvSpPr>
          <p:spPr bwMode="auto">
            <a:xfrm>
              <a:off x="536" y="724"/>
              <a:ext cx="0" cy="3036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17" name="Line 121"/>
            <p:cNvSpPr>
              <a:spLocks noChangeShapeType="1"/>
            </p:cNvSpPr>
            <p:nvPr/>
          </p:nvSpPr>
          <p:spPr bwMode="auto">
            <a:xfrm>
              <a:off x="3148" y="1050"/>
              <a:ext cx="244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239" y="724"/>
              <a:ext cx="0" cy="3036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24" name="Line 128"/>
            <p:cNvSpPr>
              <a:spLocks noChangeShapeType="1"/>
            </p:cNvSpPr>
            <p:nvPr/>
          </p:nvSpPr>
          <p:spPr bwMode="auto">
            <a:xfrm>
              <a:off x="152" y="1555"/>
              <a:ext cx="2386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35" name="Line 139"/>
            <p:cNvSpPr>
              <a:spLocks noChangeShapeType="1"/>
            </p:cNvSpPr>
            <p:nvPr/>
          </p:nvSpPr>
          <p:spPr bwMode="auto">
            <a:xfrm>
              <a:off x="3148" y="1555"/>
              <a:ext cx="244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42" name="Line 146"/>
            <p:cNvSpPr>
              <a:spLocks noChangeShapeType="1"/>
            </p:cNvSpPr>
            <p:nvPr/>
          </p:nvSpPr>
          <p:spPr bwMode="auto">
            <a:xfrm>
              <a:off x="152" y="2405"/>
              <a:ext cx="2386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52" name="Line 156"/>
            <p:cNvSpPr>
              <a:spLocks noChangeShapeType="1"/>
            </p:cNvSpPr>
            <p:nvPr/>
          </p:nvSpPr>
          <p:spPr bwMode="auto">
            <a:xfrm>
              <a:off x="3148" y="2405"/>
              <a:ext cx="244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59" name="Line 163"/>
            <p:cNvSpPr>
              <a:spLocks noChangeShapeType="1"/>
            </p:cNvSpPr>
            <p:nvPr/>
          </p:nvSpPr>
          <p:spPr bwMode="auto">
            <a:xfrm>
              <a:off x="152" y="2910"/>
              <a:ext cx="2386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69" name="Line 173"/>
            <p:cNvSpPr>
              <a:spLocks noChangeShapeType="1"/>
            </p:cNvSpPr>
            <p:nvPr/>
          </p:nvSpPr>
          <p:spPr bwMode="auto">
            <a:xfrm>
              <a:off x="3148" y="2910"/>
              <a:ext cx="2440" cy="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948" name="Line 252"/>
            <p:cNvSpPr>
              <a:spLocks noChangeShapeType="1"/>
            </p:cNvSpPr>
            <p:nvPr/>
          </p:nvSpPr>
          <p:spPr bwMode="auto">
            <a:xfrm>
              <a:off x="2538" y="3760"/>
              <a:ext cx="61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152" y="371"/>
              <a:ext cx="2386" cy="0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2" name="Line 96"/>
            <p:cNvSpPr>
              <a:spLocks noChangeShapeType="1"/>
            </p:cNvSpPr>
            <p:nvPr/>
          </p:nvSpPr>
          <p:spPr bwMode="auto">
            <a:xfrm>
              <a:off x="152" y="371"/>
              <a:ext cx="0" cy="3389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9" name="Line 103"/>
            <p:cNvSpPr>
              <a:spLocks noChangeShapeType="1"/>
            </p:cNvSpPr>
            <p:nvPr/>
          </p:nvSpPr>
          <p:spPr bwMode="auto">
            <a:xfrm>
              <a:off x="2538" y="371"/>
              <a:ext cx="0" cy="3389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1" name="Line 95"/>
            <p:cNvSpPr>
              <a:spLocks noChangeShapeType="1"/>
            </p:cNvSpPr>
            <p:nvPr/>
          </p:nvSpPr>
          <p:spPr bwMode="auto">
            <a:xfrm>
              <a:off x="152" y="3760"/>
              <a:ext cx="2386" cy="0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3148" y="371"/>
              <a:ext cx="2440" cy="0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802" name="Line 106"/>
            <p:cNvSpPr>
              <a:spLocks noChangeShapeType="1"/>
            </p:cNvSpPr>
            <p:nvPr/>
          </p:nvSpPr>
          <p:spPr bwMode="auto">
            <a:xfrm>
              <a:off x="3148" y="371"/>
              <a:ext cx="0" cy="3389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93" name="Line 97"/>
            <p:cNvSpPr>
              <a:spLocks noChangeShapeType="1"/>
            </p:cNvSpPr>
            <p:nvPr/>
          </p:nvSpPr>
          <p:spPr bwMode="auto">
            <a:xfrm>
              <a:off x="5588" y="371"/>
              <a:ext cx="0" cy="3389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947" name="Line 251"/>
            <p:cNvSpPr>
              <a:spLocks noChangeShapeType="1"/>
            </p:cNvSpPr>
            <p:nvPr/>
          </p:nvSpPr>
          <p:spPr bwMode="auto">
            <a:xfrm>
              <a:off x="3148" y="3760"/>
              <a:ext cx="2440" cy="0"/>
            </a:xfrm>
            <a:prstGeom prst="line">
              <a:avLst/>
            </a:prstGeom>
            <a:noFill/>
            <a:ln w="57150" cap="sq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925705" name="Line 9"/>
            <p:cNvSpPr>
              <a:spLocks noChangeShapeType="1"/>
            </p:cNvSpPr>
            <p:nvPr/>
          </p:nvSpPr>
          <p:spPr bwMode="auto">
            <a:xfrm>
              <a:off x="2540" y="1123"/>
              <a:ext cx="589" cy="41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701" name="Line 5"/>
            <p:cNvSpPr>
              <a:spLocks noChangeShapeType="1"/>
            </p:cNvSpPr>
            <p:nvPr/>
          </p:nvSpPr>
          <p:spPr bwMode="auto">
            <a:xfrm flipH="1">
              <a:off x="2537" y="3579"/>
              <a:ext cx="0" cy="255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5700" name="Line 4"/>
            <p:cNvSpPr>
              <a:spLocks noChangeShapeType="1"/>
            </p:cNvSpPr>
            <p:nvPr/>
          </p:nvSpPr>
          <p:spPr bwMode="auto">
            <a:xfrm flipH="1">
              <a:off x="3150" y="3597"/>
              <a:ext cx="0" cy="242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026" name="Line 330"/>
            <p:cNvSpPr>
              <a:spLocks noChangeShapeType="1"/>
            </p:cNvSpPr>
            <p:nvPr/>
          </p:nvSpPr>
          <p:spPr bwMode="auto">
            <a:xfrm>
              <a:off x="2545" y="2496"/>
              <a:ext cx="589" cy="41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027" name="Line 331"/>
            <p:cNvSpPr>
              <a:spLocks noChangeShapeType="1"/>
            </p:cNvSpPr>
            <p:nvPr/>
          </p:nvSpPr>
          <p:spPr bwMode="auto">
            <a:xfrm flipH="1">
              <a:off x="2549" y="1644"/>
              <a:ext cx="577" cy="7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6028" name="Line 332"/>
            <p:cNvSpPr>
              <a:spLocks noChangeShapeType="1"/>
            </p:cNvSpPr>
            <p:nvPr/>
          </p:nvSpPr>
          <p:spPr bwMode="auto">
            <a:xfrm flipH="1">
              <a:off x="2550" y="2969"/>
              <a:ext cx="577" cy="7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26030" name="Text Box 334"/>
          <p:cNvSpPr txBox="1">
            <a:spLocks noChangeArrowheads="1"/>
          </p:cNvSpPr>
          <p:nvPr/>
        </p:nvSpPr>
        <p:spPr bwMode="auto">
          <a:xfrm>
            <a:off x="0" y="6342063"/>
            <a:ext cx="9144000" cy="288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</a:rPr>
              <a:t>Рис.17.</a:t>
            </a:r>
            <a:r>
              <a:rPr lang="en-US" altLang="ru-RU" sz="2000" b="1">
                <a:solidFill>
                  <a:srgbClr val="800080"/>
                </a:solidFill>
              </a:rPr>
              <a:t>14</a:t>
            </a:r>
            <a:r>
              <a:rPr lang="ru-RU" altLang="ru-RU" sz="2000" b="1">
                <a:solidFill>
                  <a:srgbClr val="800080"/>
                </a:solidFill>
              </a:rPr>
              <a:t>. ПИнО с использованием запроса “</a:t>
            </a:r>
            <a:r>
              <a:rPr lang="en-US" altLang="ru-RU" sz="2000" b="1">
                <a:solidFill>
                  <a:srgbClr val="800080"/>
                </a:solidFill>
              </a:rPr>
              <a:t>GetBulkRequest</a:t>
            </a:r>
            <a:r>
              <a:rPr lang="ru-RU" altLang="ru-RU" sz="2000" b="1">
                <a:solidFill>
                  <a:srgbClr val="800080"/>
                </a:solidFill>
              </a:rPr>
              <a:t>-</a:t>
            </a:r>
            <a:r>
              <a:rPr lang="en-US" altLang="ru-RU" sz="2000" b="1">
                <a:solidFill>
                  <a:srgbClr val="800080"/>
                </a:solidFill>
              </a:rPr>
              <a:t>PDU</a:t>
            </a:r>
            <a:r>
              <a:rPr lang="ru-RU" altLang="ru-RU" sz="2000" b="1">
                <a:solidFill>
                  <a:srgbClr val="800080"/>
                </a:solidFill>
              </a:rPr>
              <a:t>”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9795" name="Text Box 3"/>
          <p:cNvSpPr txBox="1">
            <a:spLocks noChangeArrowheads="1"/>
          </p:cNvSpPr>
          <p:nvPr/>
        </p:nvSpPr>
        <p:spPr bwMode="auto">
          <a:xfrm>
            <a:off x="0" y="1401763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Базовый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блок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выступающий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в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роли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агента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направляет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ответ</a:t>
            </a:r>
            <a:r>
              <a:rPr lang="en-US" altLang="ru-RU" sz="2800">
                <a:solidFill>
                  <a:srgbClr val="800080"/>
                </a:solidFill>
              </a:rPr>
              <a:t> “Response-PDU”: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9796" name="Text Box 4"/>
          <p:cNvSpPr txBox="1">
            <a:spLocks noChangeArrowheads="1"/>
          </p:cNvSpPr>
          <p:nvPr/>
        </p:nvSpPr>
        <p:spPr bwMode="auto">
          <a:xfrm>
            <a:off x="0" y="2354263"/>
            <a:ext cx="9144000" cy="17668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Response	(( sysUpTime.0 ="123456"),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( ipNetToMediaPhysAddress.1.9.2.3.4 ="000010543210"),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( ipNetToMediaType.1.9.2.3.4 ="dynamic")</a:t>
            </a:r>
            <a:r>
              <a:rPr lang="en-GB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en-US" altLang="ru-RU" sz="2200" b="1">
              <a:solidFill>
                <a:srgbClr val="80008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( ipNetToMediaPhysAddress.1.10.0.0.51 ="000010012345"),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( ipNetToMediaType.1.10.0.0.51 ="static")).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0" y="4257675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Базовый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блок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выступающий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в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роли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менеджера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продолжает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передачу</a:t>
            </a:r>
            <a:r>
              <a:rPr lang="en-US" altLang="ru-RU" sz="2800">
                <a:solidFill>
                  <a:srgbClr val="800080"/>
                </a:solidFill>
              </a:rPr>
              <a:t>: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29798" name="Text Box 6"/>
          <p:cNvSpPr txBox="1">
            <a:spLocks noChangeArrowheads="1"/>
          </p:cNvSpPr>
          <p:nvPr/>
        </p:nvSpPr>
        <p:spPr bwMode="auto">
          <a:xfrm>
            <a:off x="0" y="5160963"/>
            <a:ext cx="9144000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GetNextRequest	[ non-repeaters = 1, max-repetitions = 2 ]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( sysUpTime,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 ipNetToMediaPhysAddress.1.10.0.0.51,</a:t>
            </a:r>
          </a:p>
          <a:p>
            <a:pPr>
              <a:spcBef>
                <a:spcPct val="0"/>
              </a:spcBef>
            </a:pPr>
            <a:r>
              <a:rPr lang="en-US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   ipNetToMediaType.1.10.0.0.51 ).</a:t>
            </a:r>
            <a:r>
              <a:rPr lang="ru-RU" altLang="ru-RU" sz="2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31843" name="Text Box 3"/>
          <p:cNvSpPr txBox="1">
            <a:spLocks noChangeArrowheads="1"/>
          </p:cNvSpPr>
          <p:nvPr/>
        </p:nvSpPr>
        <p:spPr bwMode="auto">
          <a:xfrm>
            <a:off x="0" y="1714500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Базовый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блок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выступающий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в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ru-RU" altLang="ru-RU" sz="2800">
                <a:solidFill>
                  <a:srgbClr val="800080"/>
                </a:solidFill>
              </a:rPr>
              <a:t>роли</a:t>
            </a:r>
            <a:r>
              <a:rPr lang="en-US" altLang="ru-RU" sz="2800">
                <a:solidFill>
                  <a:srgbClr val="800080"/>
                </a:solidFill>
              </a:rPr>
              <a:t>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en-US" altLang="ru-RU" sz="2800">
                <a:solidFill>
                  <a:srgbClr val="800080"/>
                </a:solidFill>
              </a:rPr>
              <a:t>3-</a:t>
            </a:r>
            <a:r>
              <a:rPr lang="ru-RU" altLang="ru-RU" sz="2800">
                <a:solidFill>
                  <a:srgbClr val="800080"/>
                </a:solidFill>
              </a:rPr>
              <a:t>агента</a:t>
            </a:r>
            <a:r>
              <a:rPr lang="en-US" altLang="ru-RU" sz="2800">
                <a:solidFill>
                  <a:srgbClr val="800080"/>
                </a:solidFill>
              </a:rPr>
              <a:t>, </a:t>
            </a:r>
            <a:r>
              <a:rPr lang="ru-RU" altLang="ru-RU" sz="2800">
                <a:solidFill>
                  <a:srgbClr val="800080"/>
                </a:solidFill>
              </a:rPr>
              <a:t>отвечает</a:t>
            </a:r>
            <a:r>
              <a:rPr lang="en-US" altLang="ru-RU" sz="2800">
                <a:solidFill>
                  <a:srgbClr val="800080"/>
                </a:solidFill>
              </a:rPr>
              <a:t>:</a:t>
            </a:r>
            <a:r>
              <a:rPr lang="ru-RU" altLang="ru-RU" sz="2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31844" name="Text Box 4"/>
          <p:cNvSpPr txBox="1">
            <a:spLocks noChangeArrowheads="1"/>
          </p:cNvSpPr>
          <p:nvPr/>
        </p:nvSpPr>
        <p:spPr bwMode="auto">
          <a:xfrm>
            <a:off x="0" y="2690813"/>
            <a:ext cx="914400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Response	(( sysUpTime.0 ="123466"),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( ipNetToMediaPhysAddress.2.10.0.0.15 = 	  	       "000010987654"),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( ipNetToMediaType.2.10.0.0.15 ="dynamic"),</a:t>
            </a:r>
          </a:p>
          <a:p>
            <a:pPr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ipNetToMediaNetAddress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.1.9.2.3.4 ="9.2.3.4"),</a:t>
            </a:r>
          </a:p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( </a:t>
            </a:r>
            <a:r>
              <a:rPr lang="en-US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ipRoutingDiscards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.0 ="2")). </a:t>
            </a:r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0" y="5160963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Этот ответ указывает базовому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3-блоку, выступающему в роли </a:t>
            </a:r>
            <a:r>
              <a:rPr lang="en-GB" altLang="ru-RU" sz="2800">
                <a:solidFill>
                  <a:srgbClr val="800080"/>
                </a:solidFill>
              </a:rPr>
              <a:t>SNMPv</a:t>
            </a:r>
            <a:r>
              <a:rPr lang="ru-RU" altLang="ru-RU" sz="2800">
                <a:solidFill>
                  <a:srgbClr val="800080"/>
                </a:solidFill>
              </a:rPr>
              <a:t>3-менеджера, что таблица закончилась.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33891" name="Text Box 3"/>
          <p:cNvSpPr txBox="1">
            <a:spLocks noChangeArrowheads="1"/>
          </p:cNvSpPr>
          <p:nvPr/>
        </p:nvSpPr>
        <p:spPr bwMode="auto">
          <a:xfrm>
            <a:off x="0" y="1014413"/>
            <a:ext cx="9144000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3000" b="1">
                <a:solidFill>
                  <a:srgbClr val="800080"/>
                </a:solidFill>
              </a:rPr>
              <a:t>Ответный </a:t>
            </a:r>
            <a:r>
              <a:rPr lang="en-US" altLang="ru-RU" sz="3000" b="1">
                <a:solidFill>
                  <a:srgbClr val="800080"/>
                </a:solidFill>
              </a:rPr>
              <a:t>PDU</a:t>
            </a:r>
            <a:r>
              <a:rPr lang="ru-RU" altLang="ru-RU" sz="3000" b="1">
                <a:solidFill>
                  <a:srgbClr val="800080"/>
                </a:solidFill>
              </a:rPr>
              <a:t>-блок “</a:t>
            </a:r>
            <a:r>
              <a:rPr lang="en-US" altLang="ru-RU" sz="3000" b="1">
                <a:solidFill>
                  <a:srgbClr val="800080"/>
                </a:solidFill>
              </a:rPr>
              <a:t>Response</a:t>
            </a:r>
            <a:r>
              <a:rPr lang="ru-RU" altLang="ru-RU" sz="3000" b="1">
                <a:solidFill>
                  <a:srgbClr val="800080"/>
                </a:solidFill>
              </a:rPr>
              <a:t>-</a:t>
            </a:r>
            <a:r>
              <a:rPr lang="en-US" altLang="ru-RU" sz="3000" b="1">
                <a:solidFill>
                  <a:srgbClr val="800080"/>
                </a:solidFill>
              </a:rPr>
              <a:t>PDU</a:t>
            </a:r>
            <a:r>
              <a:rPr lang="ru-RU" altLang="ru-RU" sz="3000" b="1">
                <a:solidFill>
                  <a:srgbClr val="800080"/>
                </a:solidFill>
              </a:rPr>
              <a:t>”</a:t>
            </a:r>
            <a:r>
              <a:rPr lang="ru-RU" altLang="ru-RU" sz="3000">
                <a:solidFill>
                  <a:srgbClr val="800080"/>
                </a:solidFill>
              </a:rPr>
              <a:t> формируется базовым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3-блоком при получении следующих запросов: “</a:t>
            </a:r>
            <a:r>
              <a:rPr lang="en-US" altLang="ru-RU" sz="3000">
                <a:solidFill>
                  <a:srgbClr val="800080"/>
                </a:solidFill>
              </a:rPr>
              <a:t>GetRequest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”, “</a:t>
            </a:r>
            <a:r>
              <a:rPr lang="en-US" altLang="ru-RU" sz="3000">
                <a:solidFill>
                  <a:srgbClr val="800080"/>
                </a:solidFill>
              </a:rPr>
              <a:t>GetNextRequest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”, “</a:t>
            </a:r>
            <a:r>
              <a:rPr lang="en-US" altLang="ru-RU" sz="3000">
                <a:solidFill>
                  <a:srgbClr val="800080"/>
                </a:solidFill>
              </a:rPr>
              <a:t>GetBulkRequest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”, “</a:t>
            </a:r>
            <a:r>
              <a:rPr lang="en-US" altLang="ru-RU" sz="3000">
                <a:solidFill>
                  <a:srgbClr val="800080"/>
                </a:solidFill>
              </a:rPr>
              <a:t>SetRequest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 и “</a:t>
            </a:r>
            <a:r>
              <a:rPr lang="en-US" altLang="ru-RU" sz="3000">
                <a:solidFill>
                  <a:srgbClr val="800080"/>
                </a:solidFill>
              </a:rPr>
              <a:t>InformRequest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”.</a:t>
            </a:r>
          </a:p>
          <a:p>
            <a:pPr algn="ctr"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Корректная программная реализация базового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3-блока, выступающего в роли </a:t>
            </a:r>
            <a:r>
              <a:rPr lang="en-GB" altLang="ru-RU" sz="3000">
                <a:solidFill>
                  <a:srgbClr val="800080"/>
                </a:solidFill>
              </a:rPr>
              <a:t>SNMPv</a:t>
            </a:r>
            <a:r>
              <a:rPr lang="ru-RU" altLang="ru-RU" sz="3000">
                <a:solidFill>
                  <a:srgbClr val="800080"/>
                </a:solidFill>
              </a:rPr>
              <a:t>3-агента, должна быть способна принимать и необходимым образом обрабатывать 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-блоки “</a:t>
            </a:r>
            <a:r>
              <a:rPr lang="en-US" altLang="ru-RU" sz="3000">
                <a:solidFill>
                  <a:srgbClr val="800080"/>
                </a:solidFill>
              </a:rPr>
              <a:t>Response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PDU</a:t>
            </a:r>
            <a:r>
              <a:rPr lang="ru-RU" altLang="ru-RU" sz="3000">
                <a:solidFill>
                  <a:srgbClr val="800080"/>
                </a:solidFill>
              </a:rPr>
              <a:t>”, содержащие поле “</a:t>
            </a:r>
            <a:r>
              <a:rPr lang="en-US" altLang="ru-RU" sz="3000">
                <a:solidFill>
                  <a:srgbClr val="800080"/>
                </a:solidFill>
              </a:rPr>
              <a:t>error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status</a:t>
            </a:r>
            <a:r>
              <a:rPr lang="ru-RU" altLang="ru-RU" sz="3000">
                <a:solidFill>
                  <a:srgbClr val="800080"/>
                </a:solidFill>
              </a:rPr>
              <a:t>”  со значениями “</a:t>
            </a:r>
            <a:r>
              <a:rPr lang="en-US" altLang="ru-RU" sz="3000">
                <a:solidFill>
                  <a:srgbClr val="800080"/>
                </a:solidFill>
              </a:rPr>
              <a:t>noSuchName</a:t>
            </a:r>
            <a:r>
              <a:rPr lang="ru-RU" altLang="ru-RU" sz="3000">
                <a:solidFill>
                  <a:srgbClr val="800080"/>
                </a:solidFill>
              </a:rPr>
              <a:t>”, “</a:t>
            </a:r>
            <a:r>
              <a:rPr lang="en-US" altLang="ru-RU" sz="3000">
                <a:solidFill>
                  <a:srgbClr val="800080"/>
                </a:solidFill>
              </a:rPr>
              <a:t>badValue</a:t>
            </a:r>
            <a:r>
              <a:rPr lang="ru-RU" altLang="ru-RU" sz="3000">
                <a:solidFill>
                  <a:srgbClr val="800080"/>
                </a:solidFill>
              </a:rPr>
              <a:t>” и “</a:t>
            </a:r>
            <a:r>
              <a:rPr lang="en-US" altLang="ru-RU" sz="3000">
                <a:solidFill>
                  <a:srgbClr val="800080"/>
                </a:solidFill>
              </a:rPr>
              <a:t>readOnly</a:t>
            </a:r>
            <a:r>
              <a:rPr lang="ru-RU" altLang="ru-RU" sz="30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35939" name="Text Box 3"/>
          <p:cNvSpPr txBox="1">
            <a:spLocks noChangeArrowheads="1"/>
          </p:cNvSpPr>
          <p:nvPr/>
        </p:nvSpPr>
        <p:spPr bwMode="auto">
          <a:xfrm>
            <a:off x="0" y="1014413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После получения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-блока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принимающий базовый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 направляет содержание этого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-блока прикладному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3-модулю, который сформировал запрос с идентификатором “</a:t>
            </a:r>
            <a:r>
              <a:rPr lang="en-US" altLang="ru-RU" sz="2600">
                <a:solidFill>
                  <a:srgbClr val="800080"/>
                </a:solidFill>
              </a:rPr>
              <a:t>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</a:t>
            </a:r>
            <a:r>
              <a:rPr lang="ru-RU" altLang="ru-RU" sz="2600">
                <a:solidFill>
                  <a:srgbClr val="800080"/>
                </a:solidFill>
              </a:rPr>
              <a:t>”, содержащимся в принятом ответном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-блоке.</a:t>
            </a:r>
            <a:endParaRPr lang="en-US" altLang="ru-RU" sz="26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-блок “</a:t>
            </a:r>
            <a:r>
              <a:rPr lang="en-US" altLang="ru-RU" sz="2600" b="1">
                <a:solidFill>
                  <a:srgbClr val="800080"/>
                </a:solidFill>
              </a:rPr>
              <a:t>SetRequest</a:t>
            </a:r>
            <a:r>
              <a:rPr lang="ru-RU" altLang="ru-RU" sz="2600" b="1">
                <a:solidFill>
                  <a:srgbClr val="800080"/>
                </a:solidFill>
              </a:rPr>
              <a:t>-</a:t>
            </a: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”</a:t>
            </a:r>
            <a:r>
              <a:rPr lang="ru-RU" altLang="ru-RU" sz="2600">
                <a:solidFill>
                  <a:srgbClr val="800080"/>
                </a:solidFill>
              </a:rPr>
              <a:t> формируется прикладным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3-модулем и транслируется в его запросе.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После получения запроса “</a:t>
            </a:r>
            <a:r>
              <a:rPr lang="en-US" altLang="ru-RU" sz="2600">
                <a:solidFill>
                  <a:srgbClr val="800080"/>
                </a:solidFill>
              </a:rPr>
              <a:t>SetRequest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принимающий базовый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 формирует ответное сообщение, содержащее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”, в котором присутствуют идентификатор ответа “</a:t>
            </a:r>
            <a:r>
              <a:rPr lang="en-US" altLang="ru-RU" sz="2600">
                <a:solidFill>
                  <a:srgbClr val="800080"/>
                </a:solidFill>
              </a:rPr>
              <a:t>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id</a:t>
            </a:r>
            <a:r>
              <a:rPr lang="ru-RU" altLang="ru-RU" sz="2600">
                <a:solidFill>
                  <a:srgbClr val="800080"/>
                </a:solidFill>
              </a:rPr>
              <a:t>” и другие переменные параметры, как и в поступившем запросе “</a:t>
            </a:r>
            <a:r>
              <a:rPr lang="en-US" altLang="ru-RU" sz="2600">
                <a:solidFill>
                  <a:srgbClr val="800080"/>
                </a:solidFill>
              </a:rPr>
              <a:t>SetRequest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37987" name="Text Box 3"/>
          <p:cNvSpPr txBox="1">
            <a:spLocks noChangeArrowheads="1"/>
          </p:cNvSpPr>
          <p:nvPr/>
        </p:nvSpPr>
        <p:spPr bwMode="auto">
          <a:xfrm>
            <a:off x="239713" y="1343025"/>
            <a:ext cx="8642350" cy="5159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Сформированный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 “</a:t>
            </a:r>
            <a:r>
              <a:rPr lang="en-US" altLang="ru-RU" sz="2600">
                <a:solidFill>
                  <a:srgbClr val="800080"/>
                </a:solidFill>
              </a:rPr>
              <a:t>Response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размещается в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3-сообщении. И это сообщение направляется в адрес источника принятого запроса “</a:t>
            </a:r>
            <a:r>
              <a:rPr lang="en-US" altLang="ru-RU" sz="2600">
                <a:solidFill>
                  <a:srgbClr val="800080"/>
                </a:solidFill>
              </a:rPr>
              <a:t>SetRequest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”.</a:t>
            </a:r>
            <a:endParaRPr lang="en-US" altLang="ru-RU" sz="26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-блок “</a:t>
            </a:r>
            <a:r>
              <a:rPr lang="en-US" altLang="ru-RU" sz="2600" b="1">
                <a:solidFill>
                  <a:srgbClr val="800080"/>
                </a:solidFill>
              </a:rPr>
              <a:t>SNMPv</a:t>
            </a:r>
            <a:r>
              <a:rPr lang="ru-RU" altLang="ru-RU" sz="2600" b="1">
                <a:solidFill>
                  <a:srgbClr val="800080"/>
                </a:solidFill>
              </a:rPr>
              <a:t>2-</a:t>
            </a:r>
            <a:r>
              <a:rPr lang="en-US" altLang="ru-RU" sz="2600" b="1">
                <a:solidFill>
                  <a:srgbClr val="800080"/>
                </a:solidFill>
              </a:rPr>
              <a:t>Trap</a:t>
            </a:r>
            <a:r>
              <a:rPr lang="ru-RU" altLang="ru-RU" sz="2600" b="1">
                <a:solidFill>
                  <a:srgbClr val="800080"/>
                </a:solidFill>
              </a:rPr>
              <a:t>-</a:t>
            </a: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”</a:t>
            </a:r>
            <a:r>
              <a:rPr lang="ru-RU" altLang="ru-RU" sz="2600">
                <a:solidFill>
                  <a:srgbClr val="800080"/>
                </a:solidFill>
              </a:rPr>
              <a:t> формируется базовым программным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3-блоком, выступающим в роли агента, когда сложилась нештатная ситуация, и она транслируется в его запросе.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Адресат(ы), для которого(ых) транслируется сообщение-прерывание “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2-</a:t>
            </a:r>
            <a:r>
              <a:rPr lang="en-US" altLang="ru-RU" sz="2600">
                <a:solidFill>
                  <a:srgbClr val="800080"/>
                </a:solidFill>
              </a:rPr>
              <a:t>Trap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”, определяется(ются) режимом функционирования конкретной реализации базового программного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40035" name="Text Box 3"/>
          <p:cNvSpPr txBox="1">
            <a:spLocks noChangeArrowheads="1"/>
          </p:cNvSpPr>
          <p:nvPr/>
        </p:nvSpPr>
        <p:spPr bwMode="auto">
          <a:xfrm>
            <a:off x="0" y="1303338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В этом сообщении-прерывании “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2-</a:t>
            </a:r>
            <a:r>
              <a:rPr lang="en-US" altLang="ru-RU" sz="2600">
                <a:solidFill>
                  <a:srgbClr val="800080"/>
                </a:solidFill>
              </a:rPr>
              <a:t>Trap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содержится перечень переменных, в котором первыми двумя параметрами являются “</a:t>
            </a:r>
            <a:r>
              <a:rPr lang="en-US" altLang="ru-RU" sz="2600">
                <a:solidFill>
                  <a:srgbClr val="800080"/>
                </a:solidFill>
              </a:rPr>
              <a:t>sysUpTime</a:t>
            </a:r>
            <a:r>
              <a:rPr lang="ru-RU" altLang="ru-RU" sz="2600">
                <a:solidFill>
                  <a:srgbClr val="800080"/>
                </a:solidFill>
              </a:rPr>
              <a:t>.0” и “</a:t>
            </a:r>
            <a:r>
              <a:rPr lang="en-US" altLang="ru-RU" sz="2600">
                <a:solidFill>
                  <a:srgbClr val="800080"/>
                </a:solidFill>
              </a:rPr>
              <a:t>snmpTrapOID</a:t>
            </a:r>
            <a:r>
              <a:rPr lang="ru-RU" altLang="ru-RU" sz="2600">
                <a:solidFill>
                  <a:srgbClr val="800080"/>
                </a:solidFill>
              </a:rPr>
              <a:t>.0”.</a:t>
            </a:r>
            <a:endParaRPr lang="en-US" altLang="ru-RU" sz="26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-блок “</a:t>
            </a:r>
            <a:r>
              <a:rPr lang="en-US" altLang="ru-RU" sz="2600" b="1">
                <a:solidFill>
                  <a:srgbClr val="800080"/>
                </a:solidFill>
              </a:rPr>
              <a:t>InformRequest</a:t>
            </a:r>
            <a:r>
              <a:rPr lang="ru-RU" altLang="ru-RU" sz="2600" b="1">
                <a:solidFill>
                  <a:srgbClr val="800080"/>
                </a:solidFill>
              </a:rPr>
              <a:t>-</a:t>
            </a:r>
            <a:r>
              <a:rPr lang="en-US" altLang="ru-RU" sz="2600" b="1">
                <a:solidFill>
                  <a:srgbClr val="800080"/>
                </a:solidFill>
              </a:rPr>
              <a:t>PDU</a:t>
            </a:r>
            <a:r>
              <a:rPr lang="ru-RU" altLang="ru-RU" sz="2600" b="1">
                <a:solidFill>
                  <a:srgbClr val="800080"/>
                </a:solidFill>
              </a:rPr>
              <a:t>”</a:t>
            </a:r>
            <a:r>
              <a:rPr lang="ru-RU" altLang="ru-RU" sz="2600">
                <a:solidFill>
                  <a:srgbClr val="800080"/>
                </a:solidFill>
              </a:rPr>
              <a:t> формируется прикладным модулем базового программного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3-блока, выступающего в роли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3-менеджера, и транслируется в его запросе. Этот запрос используется тогда, когда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3-менеджер (его прикладной модуль) “желает” сообщить другому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3-менеджеру (его прикладному модулю) информацию, находящуюся в </a:t>
            </a:r>
            <a:r>
              <a:rPr lang="en-GB" altLang="ru-RU" sz="2600">
                <a:solidFill>
                  <a:srgbClr val="800080"/>
                </a:solidFill>
              </a:rPr>
              <a:t>MIB</a:t>
            </a:r>
            <a:r>
              <a:rPr lang="ru-RU" altLang="ru-RU" sz="2600">
                <a:solidFill>
                  <a:srgbClr val="800080"/>
                </a:solidFill>
              </a:rPr>
              <a:t>-элементе “</a:t>
            </a:r>
            <a:r>
              <a:rPr lang="en-US" altLang="ru-RU" sz="2600">
                <a:solidFill>
                  <a:srgbClr val="800080"/>
                </a:solidFill>
              </a:rPr>
              <a:t>MIB view</a:t>
            </a:r>
            <a:r>
              <a:rPr lang="ru-RU" altLang="ru-RU" sz="2600">
                <a:solidFill>
                  <a:srgbClr val="800080"/>
                </a:solidFill>
              </a:rPr>
              <a:t>”, который является удаленным по отношению прикладного модуля-получателя.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42083" name="Text Box 3"/>
          <p:cNvSpPr txBox="1">
            <a:spLocks noChangeArrowheads="1"/>
          </p:cNvSpPr>
          <p:nvPr/>
        </p:nvSpPr>
        <p:spPr bwMode="auto">
          <a:xfrm>
            <a:off x="0" y="1328738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Адресат(ы), для которого(ых) транслируется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 “</a:t>
            </a:r>
            <a:r>
              <a:rPr lang="en-US" altLang="ru-RU" sz="2600">
                <a:solidFill>
                  <a:srgbClr val="800080"/>
                </a:solidFill>
              </a:rPr>
              <a:t>InformRequest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”, определяется(ются) запрашивающим прикладным модулем.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В этом 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-блоке “</a:t>
            </a:r>
            <a:r>
              <a:rPr lang="en-US" altLang="ru-RU" sz="2600">
                <a:solidFill>
                  <a:srgbClr val="800080"/>
                </a:solidFill>
              </a:rPr>
              <a:t>InformRequest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PDU</a:t>
            </a:r>
            <a:r>
              <a:rPr lang="ru-RU" altLang="ru-RU" sz="2600">
                <a:solidFill>
                  <a:srgbClr val="800080"/>
                </a:solidFill>
              </a:rPr>
              <a:t>” содержится перечень переменных, в котором первыми двумя параметрами являются “</a:t>
            </a:r>
            <a:r>
              <a:rPr lang="en-US" altLang="ru-RU" sz="2600">
                <a:solidFill>
                  <a:srgbClr val="800080"/>
                </a:solidFill>
              </a:rPr>
              <a:t>sysUpTime</a:t>
            </a:r>
            <a:r>
              <a:rPr lang="ru-RU" altLang="ru-RU" sz="2600">
                <a:solidFill>
                  <a:srgbClr val="800080"/>
                </a:solidFill>
              </a:rPr>
              <a:t>.0” и “</a:t>
            </a:r>
            <a:r>
              <a:rPr lang="en-US" altLang="ru-RU" sz="2600">
                <a:solidFill>
                  <a:srgbClr val="800080"/>
                </a:solidFill>
              </a:rPr>
              <a:t>snmpTrapOID</a:t>
            </a:r>
            <a:r>
              <a:rPr lang="ru-RU" altLang="ru-RU" sz="2600">
                <a:solidFill>
                  <a:srgbClr val="800080"/>
                </a:solidFill>
              </a:rPr>
              <a:t>.0”.</a:t>
            </a:r>
            <a:endParaRPr lang="ru-RU" altLang="ru-RU" sz="2600" b="1">
              <a:solidFill>
                <a:srgbClr val="800080"/>
              </a:solidFill>
            </a:endParaRPr>
          </a:p>
          <a:p>
            <a:pPr algn="ctr">
              <a:spcBef>
                <a:spcPct val="0"/>
              </a:spcBef>
            </a:pPr>
            <a:r>
              <a:rPr lang="ru-RU" altLang="ru-RU" sz="2600" b="1">
                <a:solidFill>
                  <a:srgbClr val="800080"/>
                </a:solidFill>
              </a:rPr>
              <a:t>Протокол транспортного уровня. </a:t>
            </a:r>
            <a:r>
              <a:rPr lang="ru-RU" altLang="ru-RU" sz="2600">
                <a:solidFill>
                  <a:srgbClr val="800080"/>
                </a:solidFill>
              </a:rPr>
              <a:t>Протокол обмена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3-сообщениями ориентирован только на нена­дежную службу доставки дейтаграмм (</a:t>
            </a:r>
            <a:r>
              <a:rPr lang="en-US" altLang="ru-RU" sz="2600">
                <a:solidFill>
                  <a:srgbClr val="800080"/>
                </a:solidFill>
              </a:rPr>
              <a:t>User Datagram Protocol</a:t>
            </a:r>
            <a:r>
              <a:rPr lang="ru-RU" altLang="ru-RU" sz="2600">
                <a:solidFill>
                  <a:srgbClr val="800080"/>
                </a:solidFill>
              </a:rPr>
              <a:t> — </a:t>
            </a:r>
            <a:r>
              <a:rPr lang="en-GB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), то есть каждое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3-сообщение полностью и независимо от другого сообщения размещается в поле полезной нагрузки одиночной дейтаграммы.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9811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ru-RU" altLang="ru-RU"/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238125" y="700088"/>
            <a:ext cx="8905875" cy="6002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базовые программные SNMP-модули, обеспечивающие функции организации канала управления, а также функции генераторов команд и/или приемников управляющих операций/процедур (SNMP-менеджер канала управления);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базовые программные SNMP-модули, обеспечивающие функции генераторов команд и/или приемников управляющих операций/процедур, а также функции приема команд и/или источника управляющих операций/процедур (промежуточный или сдвоенный SNMP-менеджер);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базовые программные SNMP-модули, обеспечивающие функции генераторов команд и/или приемников управляющих операций/процедур, а также другие возможные прикладные функции по управлению потенциально широкого спектра управляемых сетевых объектов (управляющий SNMP-узел).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44131" name="Text Box 3"/>
          <p:cNvSpPr txBox="1">
            <a:spLocks noChangeArrowheads="1"/>
          </p:cNvSpPr>
          <p:nvPr/>
        </p:nvSpPr>
        <p:spPr bwMode="auto">
          <a:xfrm>
            <a:off x="0" y="989013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Каждый элемент сообщения преобразуется в последовательную форму (то есть кодируется в соответствии с требованиями стандарта </a:t>
            </a:r>
            <a:r>
              <a:rPr lang="en-GB" altLang="ru-RU" sz="2600">
                <a:solidFill>
                  <a:srgbClr val="800080"/>
                </a:solidFill>
              </a:rPr>
              <a:t>ISO</a:t>
            </a:r>
            <a:r>
              <a:rPr lang="ru-RU" altLang="ru-RU" sz="2600">
                <a:solidFill>
                  <a:srgbClr val="800080"/>
                </a:solidFill>
              </a:rPr>
              <a:t> 8824 — </a:t>
            </a:r>
            <a:r>
              <a:rPr lang="en-GB" altLang="ru-RU" sz="2600">
                <a:solidFill>
                  <a:srgbClr val="800080"/>
                </a:solidFill>
              </a:rPr>
              <a:t>ASN</a:t>
            </a:r>
            <a:r>
              <a:rPr lang="ru-RU" altLang="ru-RU" sz="2600">
                <a:solidFill>
                  <a:srgbClr val="800080"/>
                </a:solidFill>
              </a:rPr>
              <a:t>.1-код) для размещения в поле полезной нагрузки </a:t>
            </a:r>
            <a:r>
              <a:rPr lang="en-GB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-дейтаграммы.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Для организации ПИнО в интересах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3-протокола используются 161 и 162 </a:t>
            </a:r>
            <a:r>
              <a:rPr lang="en-GB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-порты.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3-агенты контролируют 161 </a:t>
            </a:r>
            <a:r>
              <a:rPr lang="en-GB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-порт, а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3-менеджеры — 162 </a:t>
            </a:r>
            <a:r>
              <a:rPr lang="en-GB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-порт.</a:t>
            </a:r>
          </a:p>
          <a:p>
            <a:pPr algn="ctr"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При использовании этих транспортных портов должен обеспечиваться доступ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3-соощений длиной, по крайней мере, 484 октета. Там, где это возможно, базовые программные </a:t>
            </a:r>
            <a:r>
              <a:rPr lang="en-US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3-блоки должны поддерживать </a:t>
            </a:r>
            <a:r>
              <a:rPr lang="en-GB" altLang="ru-RU" sz="2600">
                <a:solidFill>
                  <a:srgbClr val="800080"/>
                </a:solidFill>
              </a:rPr>
              <a:t>SNMPv</a:t>
            </a:r>
            <a:r>
              <a:rPr lang="ru-RU" altLang="ru-RU" sz="2600">
                <a:solidFill>
                  <a:srgbClr val="800080"/>
                </a:solidFill>
              </a:rPr>
              <a:t>3-соощения еще большей длины.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7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.6. </a:t>
            </a:r>
            <a:r>
              <a:rPr lang="ru-RU" altLang="ru-RU" sz="2400" b="1">
                <a:solidFill>
                  <a:srgbClr val="CC0000"/>
                </a:solidFill>
              </a:rPr>
              <a:t>Структура и база управляющей информации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946180" name="Text Box 4"/>
          <p:cNvSpPr txBox="1">
            <a:spLocks noChangeArrowheads="1"/>
          </p:cNvSpPr>
          <p:nvPr/>
        </p:nvSpPr>
        <p:spPr bwMode="auto">
          <a:xfrm>
            <a:off x="0" y="1116013"/>
            <a:ext cx="914400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400">
                <a:solidFill>
                  <a:srgbClr val="800080"/>
                </a:solidFill>
              </a:rPr>
              <a:t>Управляющая информация рассматривается как совокупность управляемых объектов, размещаемых в виртуальном информационном хранилище, именуемом Базой данных для управляющей информации (</a:t>
            </a:r>
            <a:r>
              <a:rPr lang="en-US" altLang="ru-RU" sz="2400">
                <a:solidFill>
                  <a:srgbClr val="800080"/>
                </a:solidFill>
              </a:rPr>
              <a:t>Management Information Base</a:t>
            </a:r>
            <a:r>
              <a:rPr lang="ru-RU" altLang="ru-RU" sz="2400">
                <a:solidFill>
                  <a:srgbClr val="800080"/>
                </a:solidFill>
              </a:rPr>
              <a:t> — </a:t>
            </a: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). Совокупности связанных между собой </a:t>
            </a: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-объектов формируют </a:t>
            </a:r>
            <a:r>
              <a:rPr lang="en-US" altLang="ru-RU" sz="2400">
                <a:solidFill>
                  <a:srgbClr val="800080"/>
                </a:solidFill>
              </a:rPr>
              <a:t>MIB</a:t>
            </a:r>
            <a:r>
              <a:rPr lang="ru-RU" altLang="ru-RU" sz="2400">
                <a:solidFill>
                  <a:srgbClr val="800080"/>
                </a:solidFill>
              </a:rPr>
              <a:t>-модули. Эти модули записываются в специальном языке, который содержит элементы </a:t>
            </a:r>
            <a:r>
              <a:rPr lang="en-GB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.1-языка (</a:t>
            </a:r>
            <a:r>
              <a:rPr lang="en-US" altLang="ru-RU" sz="2400">
                <a:solidFill>
                  <a:srgbClr val="800080"/>
                </a:solidFill>
              </a:rPr>
              <a:t>OSI</a:t>
            </a:r>
            <a:r>
              <a:rPr lang="ru-RU" altLang="ru-RU" sz="2400">
                <a:solidFill>
                  <a:srgbClr val="800080"/>
                </a:solidFill>
              </a:rPr>
              <a:t>'</a:t>
            </a:r>
            <a:r>
              <a:rPr lang="en-US" altLang="ru-RU" sz="2400">
                <a:solidFill>
                  <a:srgbClr val="800080"/>
                </a:solidFill>
              </a:rPr>
              <a:t>s Abstract Syntax Notation One</a:t>
            </a:r>
            <a:r>
              <a:rPr lang="ru-RU" altLang="ru-RU" sz="2400">
                <a:solidFill>
                  <a:srgbClr val="800080"/>
                </a:solidFill>
              </a:rPr>
              <a:t> — </a:t>
            </a:r>
            <a:r>
              <a:rPr lang="en-US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.1-код, первая версия абстрактного алфавита для </a:t>
            </a:r>
            <a:r>
              <a:rPr lang="en-GB" altLang="ru-RU" sz="2400">
                <a:solidFill>
                  <a:srgbClr val="800080"/>
                </a:solidFill>
              </a:rPr>
              <a:t>OSI</a:t>
            </a:r>
            <a:r>
              <a:rPr lang="ru-RU" altLang="ru-RU" sz="2400">
                <a:solidFill>
                  <a:srgbClr val="800080"/>
                </a:solidFill>
              </a:rPr>
              <a:t>-архитектуры). В </a:t>
            </a:r>
            <a:r>
              <a:rPr lang="en-US" altLang="ru-RU" sz="2400">
                <a:solidFill>
                  <a:srgbClr val="800080"/>
                </a:solidFill>
              </a:rPr>
              <a:t>SNMPv</a:t>
            </a:r>
            <a:r>
              <a:rPr lang="ru-RU" altLang="ru-RU" sz="2400">
                <a:solidFill>
                  <a:srgbClr val="800080"/>
                </a:solidFill>
              </a:rPr>
              <a:t>3-архитектуре используется вторая версия структуры управляющей информации (</a:t>
            </a:r>
            <a:r>
              <a:rPr lang="en-US" altLang="ru-RU" sz="2400">
                <a:solidFill>
                  <a:srgbClr val="800080"/>
                </a:solidFill>
              </a:rPr>
              <a:t>Structure of Management Information</a:t>
            </a:r>
            <a:r>
              <a:rPr lang="ru-RU" altLang="ru-RU" sz="2400">
                <a:solidFill>
                  <a:srgbClr val="800080"/>
                </a:solidFill>
              </a:rPr>
              <a:t> — </a:t>
            </a:r>
            <a:r>
              <a:rPr lang="en-US" altLang="ru-RU" sz="2400">
                <a:solidFill>
                  <a:srgbClr val="800080"/>
                </a:solidFill>
              </a:rPr>
              <a:t>SMIv</a:t>
            </a:r>
            <a:r>
              <a:rPr lang="ru-RU" altLang="ru-RU" sz="2400">
                <a:solidFill>
                  <a:srgbClr val="800080"/>
                </a:solidFill>
              </a:rPr>
              <a:t>2). </a:t>
            </a:r>
            <a:r>
              <a:rPr lang="en-US" altLang="ru-RU" sz="2400">
                <a:solidFill>
                  <a:srgbClr val="800080"/>
                </a:solidFill>
              </a:rPr>
              <a:t>SMIv</a:t>
            </a:r>
            <a:r>
              <a:rPr lang="ru-RU" altLang="ru-RU" sz="2400">
                <a:solidFill>
                  <a:srgbClr val="800080"/>
                </a:solidFill>
              </a:rPr>
              <a:t>2 определяет состав адаптированного подмножества данных управления и устанавливает совокупность связанных между собой административных параметров.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0" y="1241425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ru-RU" sz="2800">
                <a:solidFill>
                  <a:srgbClr val="800080"/>
                </a:solidFill>
              </a:rPr>
              <a:t>SMI</a:t>
            </a:r>
            <a:r>
              <a:rPr lang="ru-RU" altLang="ru-RU" sz="2800">
                <a:solidFill>
                  <a:srgbClr val="800080"/>
                </a:solidFill>
              </a:rPr>
              <a:t> подразделяется на три группы макроопределений (или макросов):</a:t>
            </a:r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376238" y="2466975"/>
            <a:ext cx="8516937" cy="3925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описание модулей. Описание модулей используется при определении модулей. Для компактного отображения семантики информационных модулей используется расширенная версия </a:t>
            </a:r>
            <a:r>
              <a:rPr lang="en-GB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.1-кода (макроопределение “</a:t>
            </a:r>
            <a:r>
              <a:rPr lang="en-US" altLang="ru-RU" sz="2400">
                <a:solidFill>
                  <a:srgbClr val="800080"/>
                </a:solidFill>
              </a:rPr>
              <a:t>MODULE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IDENTITY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описание объектов. Описание объектов используется при определении объектов. Для компактного отображения синтаксиса и семантики управляемых объектов используется расширенная версия </a:t>
            </a:r>
            <a:r>
              <a:rPr lang="en-GB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.1-кода (макроопределение “</a:t>
            </a:r>
            <a:r>
              <a:rPr lang="en-US" altLang="ru-RU" sz="2400">
                <a:solidFill>
                  <a:srgbClr val="800080"/>
                </a:solidFill>
              </a:rPr>
              <a:t>OBJECT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52323" name="Text Box 3"/>
          <p:cNvSpPr txBox="1">
            <a:spLocks noChangeArrowheads="1"/>
          </p:cNvSpPr>
          <p:nvPr/>
        </p:nvSpPr>
        <p:spPr bwMode="auto">
          <a:xfrm>
            <a:off x="250825" y="889000"/>
            <a:ext cx="8642350" cy="2647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описание управляющих операций/процедур. Это описание используется в тех случаях, когда необходимо определить не затребованные процедуры передачи управляющей информации. Для компактного отображения синтаксиса и семантики управляющих операций используется расширенная версия </a:t>
            </a:r>
            <a:r>
              <a:rPr lang="en-GB" altLang="ru-RU" sz="2400">
                <a:solidFill>
                  <a:srgbClr val="800080"/>
                </a:solidFill>
              </a:rPr>
              <a:t>ASN</a:t>
            </a:r>
            <a:r>
              <a:rPr lang="ru-RU" altLang="ru-RU" sz="2400">
                <a:solidFill>
                  <a:srgbClr val="800080"/>
                </a:solidFill>
              </a:rPr>
              <a:t>.1-кода (макроопределение “</a:t>
            </a:r>
            <a:r>
              <a:rPr lang="en-US" altLang="ru-RU" sz="2400">
                <a:solidFill>
                  <a:srgbClr val="800080"/>
                </a:solidFill>
              </a:rPr>
              <a:t>NOTIFICATION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”). </a:t>
            </a:r>
          </a:p>
        </p:txBody>
      </p:sp>
      <p:sp>
        <p:nvSpPr>
          <p:cNvPr id="952324" name="Text Box 4"/>
          <p:cNvSpPr txBox="1">
            <a:spLocks noChangeArrowheads="1"/>
          </p:cNvSpPr>
          <p:nvPr/>
        </p:nvSpPr>
        <p:spPr bwMode="auto">
          <a:xfrm>
            <a:off x="0" y="3832225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Корневое дерево иерархии для данных сетевого управления. </a:t>
            </a:r>
            <a:r>
              <a:rPr lang="ru-RU" altLang="ru-RU" sz="2800">
                <a:solidFill>
                  <a:srgbClr val="800080"/>
                </a:solidFill>
              </a:rPr>
              <a:t>Высшим уровнем иерархии (рис.17.15) для данных сетевого управления является Международная организация по стандартизации (</a:t>
            </a:r>
            <a:r>
              <a:rPr lang="en-US" altLang="ru-RU" sz="2800">
                <a:solidFill>
                  <a:srgbClr val="800080"/>
                </a:solidFill>
              </a:rPr>
              <a:t>International Standards Organization</a:t>
            </a:r>
            <a:r>
              <a:rPr lang="ru-RU" altLang="ru-RU" sz="2800">
                <a:solidFill>
                  <a:srgbClr val="800080"/>
                </a:solidFill>
              </a:rPr>
              <a:t> — </a:t>
            </a:r>
            <a:r>
              <a:rPr lang="en-US" altLang="ru-RU" sz="2800">
                <a:solidFill>
                  <a:srgbClr val="800080"/>
                </a:solidFill>
              </a:rPr>
              <a:t>ISO</a:t>
            </a:r>
            <a:r>
              <a:rPr lang="ru-RU" altLang="ru-RU" sz="2800">
                <a:solidFill>
                  <a:srgbClr val="800080"/>
                </a:solidFill>
              </a:rPr>
              <a:t>), имеющая кодировку “1” ("</a:t>
            </a:r>
            <a:r>
              <a:rPr lang="en-US" altLang="ru-RU" sz="2800">
                <a:solidFill>
                  <a:srgbClr val="800080"/>
                </a:solidFill>
              </a:rPr>
              <a:t>iso</a:t>
            </a:r>
            <a:r>
              <a:rPr lang="ru-RU" altLang="ru-RU" sz="2800">
                <a:solidFill>
                  <a:srgbClr val="800080"/>
                </a:solidFill>
              </a:rPr>
              <a:t>" = 1).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48314" name="Text Box 90"/>
          <p:cNvSpPr txBox="1">
            <a:spLocks noChangeArrowheads="1"/>
          </p:cNvSpPr>
          <p:nvPr/>
        </p:nvSpPr>
        <p:spPr bwMode="auto">
          <a:xfrm>
            <a:off x="0" y="5949950"/>
            <a:ext cx="9144000" cy="695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Рис.17.</a:t>
            </a:r>
            <a:r>
              <a:rPr lang="en-US" altLang="ru-RU" sz="2400" b="1">
                <a:solidFill>
                  <a:srgbClr val="800080"/>
                </a:solidFill>
              </a:rPr>
              <a:t>15</a:t>
            </a:r>
            <a:r>
              <a:rPr lang="ru-RU" altLang="ru-RU" sz="2400" b="1">
                <a:solidFill>
                  <a:srgbClr val="800080"/>
                </a:solidFill>
              </a:rPr>
              <a:t>. Корневое дерево иерархии данных сетевого управления </a:t>
            </a:r>
          </a:p>
        </p:txBody>
      </p:sp>
      <p:grpSp>
        <p:nvGrpSpPr>
          <p:cNvPr id="948315" name="Group 91"/>
          <p:cNvGrpSpPr>
            <a:grpSpLocks/>
          </p:cNvGrpSpPr>
          <p:nvPr/>
        </p:nvGrpSpPr>
        <p:grpSpPr bwMode="auto">
          <a:xfrm>
            <a:off x="217488" y="639763"/>
            <a:ext cx="8656637" cy="5151437"/>
            <a:chOff x="89" y="474"/>
            <a:chExt cx="5453" cy="3174"/>
          </a:xfrm>
        </p:grpSpPr>
        <p:sp>
          <p:nvSpPr>
            <p:cNvPr id="948297" name="Freeform 73"/>
            <p:cNvSpPr>
              <a:spLocks/>
            </p:cNvSpPr>
            <p:nvPr/>
          </p:nvSpPr>
          <p:spPr bwMode="auto">
            <a:xfrm>
              <a:off x="2156" y="2721"/>
              <a:ext cx="384" cy="427"/>
            </a:xfrm>
            <a:custGeom>
              <a:avLst/>
              <a:gdLst>
                <a:gd name="T0" fmla="*/ 0 w 384"/>
                <a:gd name="T1" fmla="*/ 180 h 180"/>
                <a:gd name="T2" fmla="*/ 0 w 384"/>
                <a:gd name="T3" fmla="*/ 0 h 180"/>
                <a:gd name="T4" fmla="*/ 384 w 384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180">
                  <a:moveTo>
                    <a:pt x="0" y="180"/>
                  </a:moveTo>
                  <a:lnTo>
                    <a:pt x="0" y="0"/>
                  </a:lnTo>
                  <a:lnTo>
                    <a:pt x="384" y="0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28" name="Line 4"/>
            <p:cNvSpPr>
              <a:spLocks noChangeShapeType="1"/>
            </p:cNvSpPr>
            <p:nvPr/>
          </p:nvSpPr>
          <p:spPr bwMode="auto">
            <a:xfrm>
              <a:off x="3333" y="474"/>
              <a:ext cx="0" cy="3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29" name="Line 5"/>
            <p:cNvSpPr>
              <a:spLocks noChangeShapeType="1"/>
            </p:cNvSpPr>
            <p:nvPr/>
          </p:nvSpPr>
          <p:spPr bwMode="auto">
            <a:xfrm>
              <a:off x="4786" y="474"/>
              <a:ext cx="0" cy="3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30" name="Line 6"/>
            <p:cNvSpPr>
              <a:spLocks noChangeShapeType="1"/>
            </p:cNvSpPr>
            <p:nvPr/>
          </p:nvSpPr>
          <p:spPr bwMode="auto">
            <a:xfrm>
              <a:off x="1483" y="474"/>
              <a:ext cx="0" cy="35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31" name="Text Box 7"/>
            <p:cNvSpPr txBox="1">
              <a:spLocks noChangeArrowheads="1"/>
            </p:cNvSpPr>
            <p:nvPr/>
          </p:nvSpPr>
          <p:spPr bwMode="auto">
            <a:xfrm>
              <a:off x="1153" y="566"/>
              <a:ext cx="264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ISO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32" name="Text Box 8"/>
            <p:cNvSpPr txBox="1">
              <a:spLocks noChangeArrowheads="1"/>
            </p:cNvSpPr>
            <p:nvPr/>
          </p:nvSpPr>
          <p:spPr bwMode="auto">
            <a:xfrm>
              <a:off x="3867" y="585"/>
              <a:ext cx="325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35" name="Line 11"/>
            <p:cNvSpPr>
              <a:spLocks noChangeShapeType="1"/>
            </p:cNvSpPr>
            <p:nvPr/>
          </p:nvSpPr>
          <p:spPr bwMode="auto">
            <a:xfrm>
              <a:off x="1219" y="82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36" name="Line 12"/>
            <p:cNvSpPr>
              <a:spLocks noChangeShapeType="1"/>
            </p:cNvSpPr>
            <p:nvPr/>
          </p:nvSpPr>
          <p:spPr bwMode="auto">
            <a:xfrm>
              <a:off x="1747" y="827"/>
              <a:ext cx="0" cy="4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37" name="Text Box 13"/>
            <p:cNvSpPr txBox="1">
              <a:spLocks noChangeArrowheads="1"/>
            </p:cNvSpPr>
            <p:nvPr/>
          </p:nvSpPr>
          <p:spPr bwMode="auto">
            <a:xfrm>
              <a:off x="2078" y="937"/>
              <a:ext cx="304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39" name="Freeform 15"/>
            <p:cNvSpPr>
              <a:spLocks/>
            </p:cNvSpPr>
            <p:nvPr/>
          </p:nvSpPr>
          <p:spPr bwMode="auto">
            <a:xfrm>
              <a:off x="155" y="1289"/>
              <a:ext cx="2665" cy="268"/>
            </a:xfrm>
            <a:custGeom>
              <a:avLst/>
              <a:gdLst>
                <a:gd name="T0" fmla="*/ 0 w 2665"/>
                <a:gd name="T1" fmla="*/ 268 h 268"/>
                <a:gd name="T2" fmla="*/ 0 w 2665"/>
                <a:gd name="T3" fmla="*/ 0 h 268"/>
                <a:gd name="T4" fmla="*/ 2665 w 2665"/>
                <a:gd name="T5" fmla="*/ 1 h 268"/>
                <a:gd name="T6" fmla="*/ 2665 w 2665"/>
                <a:gd name="T7" fmla="*/ 2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65" h="268">
                  <a:moveTo>
                    <a:pt x="0" y="268"/>
                  </a:moveTo>
                  <a:lnTo>
                    <a:pt x="0" y="0"/>
                  </a:lnTo>
                  <a:lnTo>
                    <a:pt x="2665" y="1"/>
                  </a:lnTo>
                  <a:lnTo>
                    <a:pt x="2665" y="264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1" name="Line 17"/>
            <p:cNvSpPr>
              <a:spLocks noChangeShapeType="1"/>
            </p:cNvSpPr>
            <p:nvPr/>
          </p:nvSpPr>
          <p:spPr bwMode="auto">
            <a:xfrm>
              <a:off x="558" y="129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2" name="Line 18"/>
            <p:cNvSpPr>
              <a:spLocks noChangeShapeType="1"/>
            </p:cNvSpPr>
            <p:nvPr/>
          </p:nvSpPr>
          <p:spPr bwMode="auto">
            <a:xfrm>
              <a:off x="955" y="129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3" name="Line 19"/>
            <p:cNvSpPr>
              <a:spLocks noChangeShapeType="1"/>
            </p:cNvSpPr>
            <p:nvPr/>
          </p:nvSpPr>
          <p:spPr bwMode="auto">
            <a:xfrm>
              <a:off x="1351" y="129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5" name="Line 21"/>
            <p:cNvSpPr>
              <a:spLocks noChangeShapeType="1"/>
            </p:cNvSpPr>
            <p:nvPr/>
          </p:nvSpPr>
          <p:spPr bwMode="auto">
            <a:xfrm>
              <a:off x="2144" y="1297"/>
              <a:ext cx="0" cy="4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6" name="Line 22"/>
            <p:cNvSpPr>
              <a:spLocks noChangeShapeType="1"/>
            </p:cNvSpPr>
            <p:nvPr/>
          </p:nvSpPr>
          <p:spPr bwMode="auto">
            <a:xfrm>
              <a:off x="1747" y="129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47" name="Text Box 23"/>
            <p:cNvSpPr txBox="1">
              <a:spLocks noChangeArrowheads="1"/>
            </p:cNvSpPr>
            <p:nvPr/>
          </p:nvSpPr>
          <p:spPr bwMode="auto">
            <a:xfrm>
              <a:off x="2306" y="1407"/>
              <a:ext cx="336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48" name="Text Box 24"/>
            <p:cNvSpPr txBox="1">
              <a:spLocks noChangeArrowheads="1"/>
            </p:cNvSpPr>
            <p:nvPr/>
          </p:nvSpPr>
          <p:spPr bwMode="auto">
            <a:xfrm>
              <a:off x="1549" y="56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49" name="Text Box 25"/>
            <p:cNvSpPr txBox="1">
              <a:spLocks noChangeArrowheads="1"/>
            </p:cNvSpPr>
            <p:nvPr/>
          </p:nvSpPr>
          <p:spPr bwMode="auto">
            <a:xfrm>
              <a:off x="1351" y="1095"/>
              <a:ext cx="330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ORG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50" name="Text Box 26"/>
            <p:cNvSpPr txBox="1">
              <a:spLocks noChangeArrowheads="1"/>
            </p:cNvSpPr>
            <p:nvPr/>
          </p:nvSpPr>
          <p:spPr bwMode="auto">
            <a:xfrm>
              <a:off x="89" y="2298"/>
              <a:ext cx="690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directory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51" name="Text Box 27"/>
            <p:cNvSpPr txBox="1">
              <a:spLocks noChangeArrowheads="1"/>
            </p:cNvSpPr>
            <p:nvPr/>
          </p:nvSpPr>
          <p:spPr bwMode="auto">
            <a:xfrm>
              <a:off x="1747" y="1565"/>
              <a:ext cx="331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DOD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52" name="Text Box 28"/>
            <p:cNvSpPr txBox="1">
              <a:spLocks noChangeArrowheads="1"/>
            </p:cNvSpPr>
            <p:nvPr/>
          </p:nvSpPr>
          <p:spPr bwMode="auto">
            <a:xfrm>
              <a:off x="1814" y="1095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(3)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53" name="Text Box 29"/>
            <p:cNvSpPr txBox="1">
              <a:spLocks noChangeArrowheads="1"/>
            </p:cNvSpPr>
            <p:nvPr/>
          </p:nvSpPr>
          <p:spPr bwMode="auto">
            <a:xfrm>
              <a:off x="2210" y="1565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(6)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56" name="Line 32"/>
            <p:cNvSpPr>
              <a:spLocks noChangeShapeType="1"/>
            </p:cNvSpPr>
            <p:nvPr/>
          </p:nvSpPr>
          <p:spPr bwMode="auto">
            <a:xfrm>
              <a:off x="1880" y="1767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58" name="Text Box 34"/>
            <p:cNvSpPr txBox="1">
              <a:spLocks noChangeArrowheads="1"/>
            </p:cNvSpPr>
            <p:nvPr/>
          </p:nvSpPr>
          <p:spPr bwMode="auto">
            <a:xfrm>
              <a:off x="2158" y="1878"/>
              <a:ext cx="316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59" name="Text Box 35"/>
            <p:cNvSpPr txBox="1">
              <a:spLocks noChangeArrowheads="1"/>
            </p:cNvSpPr>
            <p:nvPr/>
          </p:nvSpPr>
          <p:spPr bwMode="auto">
            <a:xfrm>
              <a:off x="816" y="2018"/>
              <a:ext cx="635" cy="17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Internet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60" name="Text Box 36"/>
            <p:cNvSpPr txBox="1">
              <a:spLocks noChangeArrowheads="1"/>
            </p:cNvSpPr>
            <p:nvPr/>
          </p:nvSpPr>
          <p:spPr bwMode="auto">
            <a:xfrm>
              <a:off x="1513" y="201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62" name="Line 38"/>
            <p:cNvSpPr>
              <a:spLocks noChangeShapeType="1"/>
            </p:cNvSpPr>
            <p:nvPr/>
          </p:nvSpPr>
          <p:spPr bwMode="auto">
            <a:xfrm>
              <a:off x="1124" y="2245"/>
              <a:ext cx="0" cy="4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3" name="Line 39"/>
            <p:cNvSpPr>
              <a:spLocks noChangeShapeType="1"/>
            </p:cNvSpPr>
            <p:nvPr/>
          </p:nvSpPr>
          <p:spPr bwMode="auto">
            <a:xfrm>
              <a:off x="2114" y="2239"/>
              <a:ext cx="0" cy="23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5" name="Line 41"/>
            <p:cNvSpPr>
              <a:spLocks noChangeShapeType="1"/>
            </p:cNvSpPr>
            <p:nvPr/>
          </p:nvSpPr>
          <p:spPr bwMode="auto">
            <a:xfrm>
              <a:off x="2540" y="2237"/>
              <a:ext cx="0" cy="70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6" name="Line 42"/>
            <p:cNvSpPr>
              <a:spLocks noChangeShapeType="1"/>
            </p:cNvSpPr>
            <p:nvPr/>
          </p:nvSpPr>
          <p:spPr bwMode="auto">
            <a:xfrm>
              <a:off x="3333" y="2245"/>
              <a:ext cx="0" cy="25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7" name="Line 43"/>
            <p:cNvSpPr>
              <a:spLocks noChangeShapeType="1"/>
            </p:cNvSpPr>
            <p:nvPr/>
          </p:nvSpPr>
          <p:spPr bwMode="auto">
            <a:xfrm rot="-5400000">
              <a:off x="3333" y="563"/>
              <a:ext cx="0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8" name="Line 44"/>
            <p:cNvSpPr>
              <a:spLocks noChangeShapeType="1"/>
            </p:cNvSpPr>
            <p:nvPr/>
          </p:nvSpPr>
          <p:spPr bwMode="auto">
            <a:xfrm rot="-5400000">
              <a:off x="4787" y="562"/>
              <a:ext cx="0" cy="529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9" name="Text Box 45"/>
            <p:cNvSpPr txBox="1">
              <a:spLocks noChangeArrowheads="1"/>
            </p:cNvSpPr>
            <p:nvPr/>
          </p:nvSpPr>
          <p:spPr bwMode="auto">
            <a:xfrm>
              <a:off x="814" y="2294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0" name="Text Box 46"/>
            <p:cNvSpPr txBox="1">
              <a:spLocks noChangeArrowheads="1"/>
            </p:cNvSpPr>
            <p:nvPr/>
          </p:nvSpPr>
          <p:spPr bwMode="auto">
            <a:xfrm>
              <a:off x="609" y="2506"/>
              <a:ext cx="396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mgmt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1" name="Text Box 47"/>
            <p:cNvSpPr txBox="1">
              <a:spLocks noChangeArrowheads="1"/>
            </p:cNvSpPr>
            <p:nvPr/>
          </p:nvSpPr>
          <p:spPr bwMode="auto">
            <a:xfrm>
              <a:off x="1167" y="2498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(2)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3" name="Line 49"/>
            <p:cNvSpPr>
              <a:spLocks noChangeShapeType="1"/>
            </p:cNvSpPr>
            <p:nvPr/>
          </p:nvSpPr>
          <p:spPr bwMode="auto">
            <a:xfrm>
              <a:off x="4456" y="2245"/>
              <a:ext cx="0" cy="4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74" name="Text Box 50"/>
            <p:cNvSpPr txBox="1">
              <a:spLocks noChangeArrowheads="1"/>
            </p:cNvSpPr>
            <p:nvPr/>
          </p:nvSpPr>
          <p:spPr bwMode="auto">
            <a:xfrm>
              <a:off x="4848" y="2348"/>
              <a:ext cx="401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75" name="Text Box 51"/>
            <p:cNvSpPr txBox="1">
              <a:spLocks noChangeArrowheads="1"/>
            </p:cNvSpPr>
            <p:nvPr/>
          </p:nvSpPr>
          <p:spPr bwMode="auto">
            <a:xfrm>
              <a:off x="1161" y="2270"/>
              <a:ext cx="917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experimental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6" name="Text Box 52"/>
            <p:cNvSpPr txBox="1">
              <a:spLocks noChangeArrowheads="1"/>
            </p:cNvSpPr>
            <p:nvPr/>
          </p:nvSpPr>
          <p:spPr bwMode="auto">
            <a:xfrm>
              <a:off x="2144" y="2271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(3)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7" name="Text Box 53"/>
            <p:cNvSpPr txBox="1">
              <a:spLocks noChangeArrowheads="1"/>
            </p:cNvSpPr>
            <p:nvPr/>
          </p:nvSpPr>
          <p:spPr bwMode="auto">
            <a:xfrm>
              <a:off x="1975" y="2505"/>
              <a:ext cx="565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private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8" name="Text Box 54"/>
            <p:cNvSpPr txBox="1">
              <a:spLocks noChangeArrowheads="1"/>
            </p:cNvSpPr>
            <p:nvPr/>
          </p:nvSpPr>
          <p:spPr bwMode="auto">
            <a:xfrm>
              <a:off x="2606" y="250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(4)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79" name="Text Box 55"/>
            <p:cNvSpPr txBox="1">
              <a:spLocks noChangeArrowheads="1"/>
            </p:cNvSpPr>
            <p:nvPr/>
          </p:nvSpPr>
          <p:spPr bwMode="auto">
            <a:xfrm>
              <a:off x="2709" y="2270"/>
              <a:ext cx="624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security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80" name="Text Box 56"/>
            <p:cNvSpPr txBox="1">
              <a:spLocks noChangeArrowheads="1"/>
            </p:cNvSpPr>
            <p:nvPr/>
          </p:nvSpPr>
          <p:spPr bwMode="auto">
            <a:xfrm>
              <a:off x="3745" y="2505"/>
              <a:ext cx="711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snmpV2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81" name="Text Box 57"/>
            <p:cNvSpPr txBox="1">
              <a:spLocks noChangeArrowheads="1"/>
            </p:cNvSpPr>
            <p:nvPr/>
          </p:nvSpPr>
          <p:spPr bwMode="auto">
            <a:xfrm>
              <a:off x="3399" y="2271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(5)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82" name="Text Box 58"/>
            <p:cNvSpPr txBox="1">
              <a:spLocks noChangeArrowheads="1"/>
            </p:cNvSpPr>
            <p:nvPr/>
          </p:nvSpPr>
          <p:spPr bwMode="auto">
            <a:xfrm>
              <a:off x="4522" y="250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(6)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83" name="Freeform 59"/>
            <p:cNvSpPr>
              <a:spLocks/>
            </p:cNvSpPr>
            <p:nvPr/>
          </p:nvSpPr>
          <p:spPr bwMode="auto">
            <a:xfrm>
              <a:off x="732" y="2718"/>
              <a:ext cx="684" cy="454"/>
            </a:xfrm>
            <a:custGeom>
              <a:avLst/>
              <a:gdLst>
                <a:gd name="T0" fmla="*/ 0 w 684"/>
                <a:gd name="T1" fmla="*/ 454 h 454"/>
                <a:gd name="T2" fmla="*/ 0 w 684"/>
                <a:gd name="T3" fmla="*/ 0 h 454"/>
                <a:gd name="T4" fmla="*/ 684 w 684"/>
                <a:gd name="T5" fmla="*/ 0 h 454"/>
                <a:gd name="T6" fmla="*/ 684 w 684"/>
                <a:gd name="T7" fmla="*/ 158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4" h="454">
                  <a:moveTo>
                    <a:pt x="0" y="454"/>
                  </a:moveTo>
                  <a:lnTo>
                    <a:pt x="0" y="0"/>
                  </a:lnTo>
                  <a:lnTo>
                    <a:pt x="684" y="0"/>
                  </a:lnTo>
                  <a:lnTo>
                    <a:pt x="684" y="158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85" name="Text Box 61"/>
            <p:cNvSpPr txBox="1">
              <a:spLocks noChangeArrowheads="1"/>
            </p:cNvSpPr>
            <p:nvPr/>
          </p:nvSpPr>
          <p:spPr bwMode="auto">
            <a:xfrm>
              <a:off x="910" y="2771"/>
              <a:ext cx="358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87" name="Text Box 63"/>
            <p:cNvSpPr txBox="1">
              <a:spLocks noChangeArrowheads="1"/>
            </p:cNvSpPr>
            <p:nvPr/>
          </p:nvSpPr>
          <p:spPr bwMode="auto">
            <a:xfrm>
              <a:off x="270" y="2974"/>
              <a:ext cx="396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mib-2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88" name="Text Box 64"/>
            <p:cNvSpPr txBox="1">
              <a:spLocks noChangeArrowheads="1"/>
            </p:cNvSpPr>
            <p:nvPr/>
          </p:nvSpPr>
          <p:spPr bwMode="auto">
            <a:xfrm>
              <a:off x="799" y="2964"/>
              <a:ext cx="198" cy="17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92" name="Line 68"/>
            <p:cNvSpPr>
              <a:spLocks noChangeShapeType="1"/>
            </p:cNvSpPr>
            <p:nvPr/>
          </p:nvSpPr>
          <p:spPr bwMode="auto">
            <a:xfrm>
              <a:off x="1351" y="3178"/>
              <a:ext cx="0" cy="4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93" name="Text Box 69"/>
            <p:cNvSpPr txBox="1">
              <a:spLocks noChangeArrowheads="1"/>
            </p:cNvSpPr>
            <p:nvPr/>
          </p:nvSpPr>
          <p:spPr bwMode="auto">
            <a:xfrm>
              <a:off x="624" y="3230"/>
              <a:ext cx="376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94" name="Text Box 70"/>
            <p:cNvSpPr txBox="1">
              <a:spLocks noChangeArrowheads="1"/>
            </p:cNvSpPr>
            <p:nvPr/>
          </p:nvSpPr>
          <p:spPr bwMode="auto">
            <a:xfrm>
              <a:off x="1511" y="3230"/>
              <a:ext cx="369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295" name="Text Box 71"/>
            <p:cNvSpPr txBox="1">
              <a:spLocks noChangeArrowheads="1"/>
            </p:cNvSpPr>
            <p:nvPr/>
          </p:nvSpPr>
          <p:spPr bwMode="auto">
            <a:xfrm>
              <a:off x="376" y="3446"/>
              <a:ext cx="917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transmission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96" name="Text Box 72"/>
            <p:cNvSpPr txBox="1">
              <a:spLocks noChangeArrowheads="1"/>
            </p:cNvSpPr>
            <p:nvPr/>
          </p:nvSpPr>
          <p:spPr bwMode="auto">
            <a:xfrm>
              <a:off x="1417" y="3446"/>
              <a:ext cx="264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(10)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299" name="Text Box 75"/>
            <p:cNvSpPr txBox="1">
              <a:spLocks noChangeArrowheads="1"/>
            </p:cNvSpPr>
            <p:nvPr/>
          </p:nvSpPr>
          <p:spPr bwMode="auto">
            <a:xfrm>
              <a:off x="2210" y="2833"/>
              <a:ext cx="264" cy="11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2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2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200" b="1">
                <a:solidFill>
                  <a:srgbClr val="CC0000"/>
                </a:solidFill>
              </a:endParaRPr>
            </a:p>
          </p:txBody>
        </p:sp>
        <p:sp>
          <p:nvSpPr>
            <p:cNvPr id="948300" name="Text Box 76"/>
            <p:cNvSpPr txBox="1">
              <a:spLocks noChangeArrowheads="1"/>
            </p:cNvSpPr>
            <p:nvPr/>
          </p:nvSpPr>
          <p:spPr bwMode="auto">
            <a:xfrm>
              <a:off x="1293" y="2975"/>
              <a:ext cx="851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enterprises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01" name="Text Box 77"/>
            <p:cNvSpPr txBox="1">
              <a:spLocks noChangeArrowheads="1"/>
            </p:cNvSpPr>
            <p:nvPr/>
          </p:nvSpPr>
          <p:spPr bwMode="auto">
            <a:xfrm>
              <a:off x="2210" y="297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05" name="Line 81"/>
            <p:cNvSpPr>
              <a:spLocks noChangeShapeType="1"/>
            </p:cNvSpPr>
            <p:nvPr/>
          </p:nvSpPr>
          <p:spPr bwMode="auto">
            <a:xfrm>
              <a:off x="4000" y="2711"/>
              <a:ext cx="0" cy="57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306" name="Line 82"/>
            <p:cNvSpPr>
              <a:spLocks noChangeShapeType="1"/>
            </p:cNvSpPr>
            <p:nvPr/>
          </p:nvSpPr>
          <p:spPr bwMode="auto">
            <a:xfrm flipH="1">
              <a:off x="5055" y="2712"/>
              <a:ext cx="1" cy="39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307" name="Text Box 83"/>
            <p:cNvSpPr txBox="1">
              <a:spLocks noChangeArrowheads="1"/>
            </p:cNvSpPr>
            <p:nvPr/>
          </p:nvSpPr>
          <p:spPr bwMode="auto">
            <a:xfrm>
              <a:off x="5133" y="2753"/>
              <a:ext cx="380" cy="1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r>
                <a:rPr lang="en-US" altLang="zh-CN" sz="1400" b="1">
                  <a:solidFill>
                    <a:srgbClr val="CC0000"/>
                  </a:solidFill>
                  <a:ea typeface="SimSun" panose="02010600030101010101" pitchFamily="2" charset="-122"/>
                </a:rPr>
                <a:t>  </a:t>
              </a:r>
              <a:r>
                <a:rPr lang="ru-RU" altLang="zh-CN" sz="1400" b="1">
                  <a:solidFill>
                    <a:srgbClr val="CC0000"/>
                  </a:solidFill>
                  <a:ea typeface="SimSun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ru-RU" altLang="ru-RU" sz="1400" b="1">
                <a:solidFill>
                  <a:srgbClr val="CC0000"/>
                </a:solidFill>
              </a:endParaRPr>
            </a:p>
          </p:txBody>
        </p:sp>
        <p:sp>
          <p:nvSpPr>
            <p:cNvPr id="948308" name="Text Box 84"/>
            <p:cNvSpPr txBox="1">
              <a:spLocks noChangeArrowheads="1"/>
            </p:cNvSpPr>
            <p:nvPr/>
          </p:nvSpPr>
          <p:spPr bwMode="auto">
            <a:xfrm>
              <a:off x="2680" y="2866"/>
              <a:ext cx="1029" cy="17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snmpDomains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09" name="Text Box 85"/>
            <p:cNvSpPr txBox="1">
              <a:spLocks noChangeArrowheads="1"/>
            </p:cNvSpPr>
            <p:nvPr/>
          </p:nvSpPr>
          <p:spPr bwMode="auto">
            <a:xfrm>
              <a:off x="4010" y="2948"/>
              <a:ext cx="1049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snmpModules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10" name="Text Box 86"/>
            <p:cNvSpPr txBox="1">
              <a:spLocks noChangeArrowheads="1"/>
            </p:cNvSpPr>
            <p:nvPr/>
          </p:nvSpPr>
          <p:spPr bwMode="auto">
            <a:xfrm>
              <a:off x="3075" y="3107"/>
              <a:ext cx="869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snmpProxys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11" name="Text Box 87"/>
            <p:cNvSpPr txBox="1">
              <a:spLocks noChangeArrowheads="1"/>
            </p:cNvSpPr>
            <p:nvPr/>
          </p:nvSpPr>
          <p:spPr bwMode="auto">
            <a:xfrm>
              <a:off x="3757" y="2878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(1)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12" name="Text Box 88"/>
            <p:cNvSpPr txBox="1">
              <a:spLocks noChangeArrowheads="1"/>
            </p:cNvSpPr>
            <p:nvPr/>
          </p:nvSpPr>
          <p:spPr bwMode="auto">
            <a:xfrm>
              <a:off x="4048" y="3116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(2)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13" name="Text Box 89"/>
            <p:cNvSpPr txBox="1">
              <a:spLocks noChangeArrowheads="1"/>
            </p:cNvSpPr>
            <p:nvPr/>
          </p:nvSpPr>
          <p:spPr bwMode="auto">
            <a:xfrm>
              <a:off x="5099" y="2941"/>
              <a:ext cx="198" cy="16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C0000"/>
                  </a:solidFill>
                  <a:ea typeface="SimSun" panose="02010600030101010101" pitchFamily="2" charset="-122"/>
                </a:rPr>
                <a:t>(3)</a:t>
              </a:r>
              <a:endParaRPr lang="ru-RU" altLang="ru-RU" b="1">
                <a:solidFill>
                  <a:srgbClr val="CC0000"/>
                </a:solidFill>
              </a:endParaRPr>
            </a:p>
          </p:txBody>
        </p:sp>
        <p:sp>
          <p:nvSpPr>
            <p:cNvPr id="948302" name="Freeform 78"/>
            <p:cNvSpPr>
              <a:spLocks/>
            </p:cNvSpPr>
            <p:nvPr/>
          </p:nvSpPr>
          <p:spPr bwMode="auto">
            <a:xfrm>
              <a:off x="3734" y="2716"/>
              <a:ext cx="1798" cy="325"/>
            </a:xfrm>
            <a:custGeom>
              <a:avLst/>
              <a:gdLst>
                <a:gd name="T0" fmla="*/ 2 w 1798"/>
                <a:gd name="T1" fmla="*/ 230 h 230"/>
                <a:gd name="T2" fmla="*/ 0 w 1798"/>
                <a:gd name="T3" fmla="*/ 0 h 230"/>
                <a:gd name="T4" fmla="*/ 1798 w 1798"/>
                <a:gd name="T5" fmla="*/ 2 h 230"/>
                <a:gd name="T6" fmla="*/ 1797 w 1798"/>
                <a:gd name="T7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8" h="230">
                  <a:moveTo>
                    <a:pt x="2" y="230"/>
                  </a:moveTo>
                  <a:lnTo>
                    <a:pt x="0" y="0"/>
                  </a:lnTo>
                  <a:lnTo>
                    <a:pt x="1798" y="2"/>
                  </a:lnTo>
                  <a:lnTo>
                    <a:pt x="1797" y="229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33" name="Freeform 9"/>
            <p:cNvSpPr>
              <a:spLocks/>
            </p:cNvSpPr>
            <p:nvPr/>
          </p:nvSpPr>
          <p:spPr bwMode="auto">
            <a:xfrm>
              <a:off x="596" y="826"/>
              <a:ext cx="1996" cy="292"/>
            </a:xfrm>
            <a:custGeom>
              <a:avLst/>
              <a:gdLst>
                <a:gd name="T0" fmla="*/ 0 w 1996"/>
                <a:gd name="T1" fmla="*/ 220 h 238"/>
                <a:gd name="T2" fmla="*/ 0 w 1996"/>
                <a:gd name="T3" fmla="*/ 0 h 238"/>
                <a:gd name="T4" fmla="*/ 1996 w 1996"/>
                <a:gd name="T5" fmla="*/ 0 h 238"/>
                <a:gd name="T6" fmla="*/ 1996 w 1996"/>
                <a:gd name="T7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96" h="238">
                  <a:moveTo>
                    <a:pt x="0" y="220"/>
                  </a:moveTo>
                  <a:lnTo>
                    <a:pt x="0" y="0"/>
                  </a:lnTo>
                  <a:lnTo>
                    <a:pt x="1996" y="0"/>
                  </a:lnTo>
                  <a:lnTo>
                    <a:pt x="1996" y="238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54" name="Freeform 30"/>
            <p:cNvSpPr>
              <a:spLocks/>
            </p:cNvSpPr>
            <p:nvPr/>
          </p:nvSpPr>
          <p:spPr bwMode="auto">
            <a:xfrm>
              <a:off x="1476" y="1758"/>
              <a:ext cx="1312" cy="461"/>
            </a:xfrm>
            <a:custGeom>
              <a:avLst/>
              <a:gdLst>
                <a:gd name="T0" fmla="*/ 2 w 1334"/>
                <a:gd name="T1" fmla="*/ 461 h 461"/>
                <a:gd name="T2" fmla="*/ 0 w 1334"/>
                <a:gd name="T3" fmla="*/ 2 h 461"/>
                <a:gd name="T4" fmla="*/ 1334 w 1334"/>
                <a:gd name="T5" fmla="*/ 0 h 461"/>
                <a:gd name="T6" fmla="*/ 1334 w 1334"/>
                <a:gd name="T7" fmla="*/ 22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461">
                  <a:moveTo>
                    <a:pt x="2" y="461"/>
                  </a:moveTo>
                  <a:lnTo>
                    <a:pt x="0" y="2"/>
                  </a:lnTo>
                  <a:lnTo>
                    <a:pt x="1334" y="0"/>
                  </a:lnTo>
                  <a:lnTo>
                    <a:pt x="1334" y="222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61" name="Freeform 37"/>
            <p:cNvSpPr>
              <a:spLocks/>
            </p:cNvSpPr>
            <p:nvPr/>
          </p:nvSpPr>
          <p:spPr bwMode="auto">
            <a:xfrm>
              <a:off x="773" y="2233"/>
              <a:ext cx="4769" cy="236"/>
            </a:xfrm>
            <a:custGeom>
              <a:avLst/>
              <a:gdLst>
                <a:gd name="T0" fmla="*/ 0 w 4769"/>
                <a:gd name="T1" fmla="*/ 236 h 236"/>
                <a:gd name="T2" fmla="*/ 0 w 4769"/>
                <a:gd name="T3" fmla="*/ 0 h 236"/>
                <a:gd name="T4" fmla="*/ 4769 w 4769"/>
                <a:gd name="T5" fmla="*/ 1 h 236"/>
                <a:gd name="T6" fmla="*/ 4769 w 4769"/>
                <a:gd name="T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9" h="236">
                  <a:moveTo>
                    <a:pt x="0" y="236"/>
                  </a:moveTo>
                  <a:lnTo>
                    <a:pt x="0" y="0"/>
                  </a:lnTo>
                  <a:lnTo>
                    <a:pt x="4769" y="1"/>
                  </a:lnTo>
                  <a:lnTo>
                    <a:pt x="4769" y="223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48289" name="Freeform 65"/>
            <p:cNvSpPr>
              <a:spLocks/>
            </p:cNvSpPr>
            <p:nvPr/>
          </p:nvSpPr>
          <p:spPr bwMode="auto">
            <a:xfrm>
              <a:off x="150" y="3180"/>
              <a:ext cx="1831" cy="225"/>
            </a:xfrm>
            <a:custGeom>
              <a:avLst/>
              <a:gdLst>
                <a:gd name="T0" fmla="*/ 0 w 1872"/>
                <a:gd name="T1" fmla="*/ 225 h 225"/>
                <a:gd name="T2" fmla="*/ 0 w 1872"/>
                <a:gd name="T3" fmla="*/ 0 h 225"/>
                <a:gd name="T4" fmla="*/ 1872 w 1872"/>
                <a:gd name="T5" fmla="*/ 0 h 225"/>
                <a:gd name="T6" fmla="*/ 1872 w 1872"/>
                <a:gd name="T7" fmla="*/ 22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2" h="225">
                  <a:moveTo>
                    <a:pt x="0" y="225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222"/>
                  </a:lnTo>
                </a:path>
              </a:pathLst>
            </a:custGeom>
            <a:noFill/>
            <a:ln w="57150" cmpd="sng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54371" name="Text Box 3"/>
          <p:cNvSpPr txBox="1">
            <a:spLocks noChangeArrowheads="1"/>
          </p:cNvSpPr>
          <p:nvPr/>
        </p:nvSpPr>
        <p:spPr bwMode="auto">
          <a:xfrm>
            <a:off x="0" y="563563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Кодирование корневого дерева иерархии данных сетевого управления (</a:t>
            </a:r>
            <a:r>
              <a:rPr lang="en-US" altLang="ru-RU" sz="2800">
                <a:solidFill>
                  <a:srgbClr val="800080"/>
                </a:solidFill>
              </a:rPr>
              <a:t>the path to the root</a:t>
            </a:r>
            <a:r>
              <a:rPr lang="ru-RU" altLang="ru-RU" sz="2800">
                <a:solidFill>
                  <a:srgbClr val="800080"/>
                </a:solidFill>
              </a:rPr>
              <a:t>) имеет следующий вид: </a:t>
            </a:r>
          </a:p>
        </p:txBody>
      </p:sp>
      <p:sp>
        <p:nvSpPr>
          <p:cNvPr id="954372" name="Text Box 4"/>
          <p:cNvSpPr txBox="1">
            <a:spLocks noChangeArrowheads="1"/>
          </p:cNvSpPr>
          <p:nvPr/>
        </p:nvSpPr>
        <p:spPr bwMode="auto">
          <a:xfrm>
            <a:off x="92075" y="2011363"/>
            <a:ext cx="9051925" cy="4492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org		OBJECT IDENTIFIER ::= { iso 3 }  --  "iso" = 1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dod		OBJECT IDENTIFIER ::= { org 6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internet		OBJECT IDENTIFIER ::= { dod 1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directory		OBJECT IDENTIFIER ::= { internet 1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mgmt		OBJECT IDENTIFIER ::= { internet 2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mib-2		OBJECT IDENTIFIER ::= { mgmt 1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transmission	OBJECT IDENTIFIER ::= { mib-2 10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experimental	OBJECT IDENTIFIER ::= { internet 3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private		OBJECT IDENTIFIER ::= { internet 4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enterprises	OBJECT IDENTIFIER ::= { private 1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security		OBJECT IDENTIFIER ::= { internet 5 }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snmpV2		OBJECT IDENTIFIER ::= { internet 6 }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-- transport domains (</a:t>
            </a:r>
            <a:r>
              <a:rPr lang="ru-RU" altLang="ru-RU" sz="1600" b="1">
                <a:solidFill>
                  <a:srgbClr val="800080"/>
                </a:solidFill>
              </a:rPr>
              <a:t>сетевые сегменты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доставки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данных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сетевого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управления</a:t>
            </a:r>
            <a:r>
              <a:rPr lang="en-US" altLang="ru-RU" sz="1600" b="1">
                <a:solidFill>
                  <a:srgbClr val="80008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snmpDomains	OBJECT IDENTIFIER ::= { snmpV2 1 }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-- transport proxies (</a:t>
            </a:r>
            <a:r>
              <a:rPr lang="ru-RU" altLang="ru-RU" sz="1600" b="1">
                <a:solidFill>
                  <a:srgbClr val="800080"/>
                </a:solidFill>
              </a:rPr>
              <a:t>уполномоченные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серверы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доставки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данных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сетевого управления</a:t>
            </a:r>
            <a:r>
              <a:rPr lang="en-US" altLang="ru-RU" sz="1600" b="1">
                <a:solidFill>
                  <a:srgbClr val="80008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snmpProxys	OBJECT IDENTIFIER ::= { snmpV2 2 }</a:t>
            </a:r>
          </a:p>
          <a:p>
            <a:pPr>
              <a:spcBef>
                <a:spcPct val="0"/>
              </a:spcBef>
            </a:pPr>
            <a:r>
              <a:rPr lang="en-US" altLang="ru-RU" sz="1600" b="1">
                <a:solidFill>
                  <a:srgbClr val="800080"/>
                </a:solidFill>
              </a:rPr>
              <a:t>-- module identities (</a:t>
            </a:r>
            <a:r>
              <a:rPr lang="ru-RU" altLang="ru-RU" sz="1600" b="1">
                <a:solidFill>
                  <a:srgbClr val="800080"/>
                </a:solidFill>
              </a:rPr>
              <a:t>свойства </a:t>
            </a:r>
            <a:r>
              <a:rPr lang="en-US" altLang="ru-RU" sz="1600" b="1">
                <a:solidFill>
                  <a:srgbClr val="800080"/>
                </a:solidFill>
              </a:rPr>
              <a:t>MIB-</a:t>
            </a:r>
            <a:r>
              <a:rPr lang="ru-RU" altLang="ru-RU" sz="1600" b="1">
                <a:solidFill>
                  <a:srgbClr val="800080"/>
                </a:solidFill>
              </a:rPr>
              <a:t>модулей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данных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сетевого</a:t>
            </a:r>
            <a:r>
              <a:rPr lang="en-US" altLang="ru-RU" sz="1600" b="1">
                <a:solidFill>
                  <a:srgbClr val="800080"/>
                </a:solidFill>
              </a:rPr>
              <a:t> </a:t>
            </a:r>
            <a:r>
              <a:rPr lang="ru-RU" altLang="ru-RU" sz="1600" b="1">
                <a:solidFill>
                  <a:srgbClr val="800080"/>
                </a:solidFill>
              </a:rPr>
              <a:t>управления</a:t>
            </a:r>
            <a:r>
              <a:rPr lang="en-US" altLang="ru-RU" sz="1600" b="1">
                <a:solidFill>
                  <a:srgbClr val="800080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ru-RU" sz="1600" b="1" i="1">
                <a:solidFill>
                  <a:srgbClr val="800080"/>
                </a:solidFill>
              </a:rPr>
              <a:t>snmpModules 	OBJECT IDENTIFIER ::= { snmpV2 3 } .</a:t>
            </a:r>
            <a:r>
              <a:rPr lang="ru-RU" altLang="ru-RU" sz="1600" b="1" i="1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0" y="688975"/>
            <a:ext cx="9144000" cy="1373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“</a:t>
            </a:r>
            <a:r>
              <a:rPr lang="en-US" altLang="ru-RU" sz="2800">
                <a:solidFill>
                  <a:srgbClr val="800080"/>
                </a:solidFill>
              </a:rPr>
              <a:t>ExtUTCTime</a:t>
            </a:r>
            <a:r>
              <a:rPr lang="ru-RU" altLang="ru-RU" sz="2800">
                <a:solidFill>
                  <a:srgbClr val="800080"/>
                </a:solidFill>
              </a:rPr>
              <a:t>” — указатель даты/времени по Гринвичу. Этот указатель имеет две формата кодирования: </a:t>
            </a: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225425" y="1979613"/>
            <a:ext cx="8918575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YYMMDDHHMMZ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двухсимвольная запись года используется для указания только 1900…1999г.г.;</a:t>
            </a:r>
          </a:p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YYYYMMDDHHMMZ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четырехсимвольная запись года используется для указания любого года. 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0" y="3509963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>
                <a:solidFill>
                  <a:srgbClr val="800080"/>
                </a:solidFill>
              </a:rPr>
              <a:t>В этих форматах используются следующие обозначения: </a:t>
            </a:r>
          </a:p>
        </p:txBody>
      </p:sp>
      <p:sp>
        <p:nvSpPr>
          <p:cNvPr id="956422" name="Text Box 6"/>
          <p:cNvSpPr txBox="1">
            <a:spLocks noChangeArrowheads="1"/>
          </p:cNvSpPr>
          <p:nvPr/>
        </p:nvSpPr>
        <p:spPr bwMode="auto">
          <a:xfrm>
            <a:off x="977900" y="4371975"/>
            <a:ext cx="721360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YY</a:t>
            </a:r>
            <a:r>
              <a:rPr lang="ru-RU" altLang="ru-RU" sz="2400" i="1">
                <a:solidFill>
                  <a:srgbClr val="800080"/>
                </a:solidFill>
              </a:rPr>
              <a:t>” (“</a:t>
            </a:r>
            <a:r>
              <a:rPr lang="en-US" altLang="ru-RU" sz="2400" i="1">
                <a:solidFill>
                  <a:srgbClr val="800080"/>
                </a:solidFill>
              </a:rPr>
              <a:t>YYYY</a:t>
            </a:r>
            <a:r>
              <a:rPr lang="ru-RU" altLang="ru-RU" sz="2400" i="1">
                <a:solidFill>
                  <a:srgbClr val="800080"/>
                </a:solidFill>
              </a:rPr>
              <a:t>”)</a:t>
            </a:r>
            <a:r>
              <a:rPr lang="ru-RU" altLang="ru-RU" sz="2400">
                <a:solidFill>
                  <a:srgbClr val="800080"/>
                </a:solidFill>
              </a:rPr>
              <a:t> — две (четыре) цифры года;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MM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две цифры месяца (01…12);</a:t>
            </a:r>
          </a:p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DD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две цифры дня месяца (01…31);</a:t>
            </a:r>
          </a:p>
          <a:p>
            <a:pPr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HH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две цифры часа дня (00…23);</a:t>
            </a:r>
          </a:p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MM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две цифры минуты часа дня (00…59);</a:t>
            </a:r>
          </a:p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 i="1">
                <a:solidFill>
                  <a:srgbClr val="800080"/>
                </a:solidFill>
              </a:rPr>
              <a:t>“</a:t>
            </a:r>
            <a:r>
              <a:rPr lang="en-US" altLang="ru-RU" sz="2400" i="1">
                <a:solidFill>
                  <a:srgbClr val="800080"/>
                </a:solidFill>
              </a:rPr>
              <a:t>Z</a:t>
            </a:r>
            <a:r>
              <a:rPr lang="ru-RU" altLang="ru-RU" sz="2400" i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— символ Гринвича (</a:t>
            </a:r>
            <a:r>
              <a:rPr lang="en-GB" altLang="ru-RU" sz="2400">
                <a:solidFill>
                  <a:srgbClr val="800080"/>
                </a:solidFill>
              </a:rPr>
              <a:t>ASCII</a:t>
            </a:r>
            <a:r>
              <a:rPr lang="ru-RU" altLang="ru-RU" sz="2400">
                <a:solidFill>
                  <a:srgbClr val="800080"/>
                </a:solidFill>
              </a:rPr>
              <a:t>-код).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58467" name="Text Box 3"/>
          <p:cNvSpPr txBox="1">
            <a:spLocks noChangeArrowheads="1"/>
          </p:cNvSpPr>
          <p:nvPr/>
        </p:nvSpPr>
        <p:spPr bwMode="auto">
          <a:xfrm>
            <a:off x="0" y="1452563"/>
            <a:ext cx="9144000" cy="4789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Указатель даты/времени по Гринвичу представляет собой последовательность октетов (длиной 11/13 октетов).</a:t>
            </a:r>
          </a:p>
          <a:p>
            <a:pPr algn="ctr">
              <a:spcBef>
                <a:spcPct val="0"/>
              </a:spcBef>
            </a:pPr>
            <a:r>
              <a:rPr lang="ru-RU" altLang="ru-RU" sz="2800">
                <a:solidFill>
                  <a:srgbClr val="800080"/>
                </a:solidFill>
              </a:rPr>
              <a:t>Пример: “9502192015</a:t>
            </a:r>
            <a:r>
              <a:rPr lang="en-US" altLang="ru-RU" sz="2800">
                <a:solidFill>
                  <a:srgbClr val="800080"/>
                </a:solidFill>
              </a:rPr>
              <a:t>Z</a:t>
            </a:r>
            <a:r>
              <a:rPr lang="ru-RU" altLang="ru-RU" sz="2800">
                <a:solidFill>
                  <a:srgbClr val="800080"/>
                </a:solidFill>
              </a:rPr>
              <a:t>” и “199502192015</a:t>
            </a:r>
            <a:r>
              <a:rPr lang="en-US" altLang="ru-RU" sz="2800">
                <a:solidFill>
                  <a:srgbClr val="800080"/>
                </a:solidFill>
              </a:rPr>
              <a:t>Z</a:t>
            </a:r>
            <a:r>
              <a:rPr lang="ru-RU" altLang="ru-RU" sz="2800">
                <a:solidFill>
                  <a:srgbClr val="800080"/>
                </a:solidFill>
              </a:rPr>
              <a:t>” означают 20 часов 15 минут 19 февраля 1995 года. Года после 1999г. должны использовать только четырехсимвольную запись. Года 1900…1999г.г. могут использовать двухсимвольную или четырехсимвольную запись. (</a:t>
            </a:r>
            <a:r>
              <a:rPr lang="ru-RU" altLang="ru-RU" sz="28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Определение указателя “</a:t>
            </a:r>
            <a:r>
              <a:rPr lang="en-US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ExtUTCTime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 не импортируется </a:t>
            </a:r>
            <a:r>
              <a:rPr lang="en-GB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MIB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-модулями</a:t>
            </a:r>
            <a:r>
              <a:rPr lang="ru-RU" altLang="ru-RU" sz="2800">
                <a:solidFill>
                  <a:srgbClr val="800080"/>
                </a:solidFill>
              </a:rPr>
              <a:t>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60515" name="Text Box 3"/>
          <p:cNvSpPr txBox="1">
            <a:spLocks noChangeArrowheads="1"/>
          </p:cNvSpPr>
          <p:nvPr/>
        </p:nvSpPr>
        <p:spPr bwMode="auto">
          <a:xfrm>
            <a:off x="0" y="576263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ru-RU" sz="2800" b="1">
                <a:solidFill>
                  <a:srgbClr val="800080"/>
                </a:solidFill>
              </a:rPr>
              <a:t>Описание модулей данных сетевого управления. </a:t>
            </a:r>
            <a:r>
              <a:rPr lang="ru-RU" altLang="ru-RU" sz="2800">
                <a:solidFill>
                  <a:srgbClr val="800080"/>
                </a:solidFill>
              </a:rPr>
              <a:t>Описание </a:t>
            </a:r>
            <a:r>
              <a:rPr lang="en-US" altLang="ru-RU" sz="2800">
                <a:solidFill>
                  <a:srgbClr val="800080"/>
                </a:solidFill>
              </a:rPr>
              <a:t>MIB</a:t>
            </a:r>
            <a:r>
              <a:rPr lang="ru-RU" altLang="ru-RU" sz="2800">
                <a:solidFill>
                  <a:srgbClr val="800080"/>
                </a:solidFill>
              </a:rPr>
              <a:t>-модулей (макроопределение или просто макрос) включает (“</a:t>
            </a:r>
            <a:r>
              <a:rPr lang="en-US" altLang="ru-RU" sz="2800">
                <a:solidFill>
                  <a:srgbClr val="800080"/>
                </a:solidFill>
              </a:rPr>
              <a:t>MODULE</a:t>
            </a:r>
            <a:r>
              <a:rPr lang="ru-RU" altLang="ru-RU" sz="2800">
                <a:solidFill>
                  <a:srgbClr val="800080"/>
                </a:solidFill>
              </a:rPr>
              <a:t>-</a:t>
            </a:r>
            <a:r>
              <a:rPr lang="en-US" altLang="ru-RU" sz="2800">
                <a:solidFill>
                  <a:srgbClr val="800080"/>
                </a:solidFill>
              </a:rPr>
              <a:t>IDENTITY MACRO</a:t>
            </a:r>
            <a:r>
              <a:rPr lang="ru-RU" altLang="ru-RU" sz="2800">
                <a:solidFill>
                  <a:srgbClr val="800080"/>
                </a:solidFill>
              </a:rPr>
              <a:t> ::=”) следующие элементы: </a:t>
            </a:r>
          </a:p>
        </p:txBody>
      </p:sp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225425" y="2330450"/>
            <a:ext cx="8918575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формат описания (“</a:t>
            </a:r>
            <a:r>
              <a:rPr lang="en-US" altLang="ru-RU" sz="2400">
                <a:solidFill>
                  <a:srgbClr val="800080"/>
                </a:solidFill>
              </a:rPr>
              <a:t>TYPE NOTATION</a:t>
            </a:r>
            <a:r>
              <a:rPr lang="ru-RU" altLang="ru-RU" sz="2400">
                <a:solidFill>
                  <a:srgbClr val="800080"/>
                </a:solidFill>
              </a:rPr>
              <a:t> ::=”) состоит из следующих компонентов:</a:t>
            </a:r>
          </a:p>
        </p:txBody>
      </p:sp>
      <p:sp>
        <p:nvSpPr>
          <p:cNvPr id="960517" name="Text Box 5"/>
          <p:cNvSpPr txBox="1">
            <a:spLocks noChangeArrowheads="1"/>
          </p:cNvSpPr>
          <p:nvPr/>
        </p:nvSpPr>
        <p:spPr bwMode="auto">
          <a:xfrm>
            <a:off x="376238" y="3227388"/>
            <a:ext cx="8767762" cy="3441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дата/время (“</a:t>
            </a:r>
            <a:r>
              <a:rPr lang="en-US" altLang="ru-RU" sz="2200">
                <a:solidFill>
                  <a:srgbClr val="800080"/>
                </a:solidFill>
              </a:rPr>
              <a:t>ExtUTCTime</a:t>
            </a:r>
            <a:r>
              <a:rPr lang="ru-RU" altLang="ru-RU" sz="2200">
                <a:solidFill>
                  <a:srgbClr val="800080"/>
                </a:solidFill>
              </a:rPr>
              <a:t>”) последней перезагрузки (“</a:t>
            </a:r>
            <a:r>
              <a:rPr lang="en-US" altLang="ru-RU" sz="2200">
                <a:solidFill>
                  <a:srgbClr val="800080"/>
                </a:solidFill>
              </a:rPr>
              <a:t>LAST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UPDATED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200">
                <a:solidFill>
                  <a:srgbClr val="800080"/>
                </a:solidFill>
              </a:rPr>
              <a:t>наименование организации (“</a:t>
            </a:r>
            <a:r>
              <a:rPr lang="en-US" altLang="ru-RU" sz="2200">
                <a:solidFill>
                  <a:srgbClr val="800080"/>
                </a:solidFill>
              </a:rPr>
              <a:t>ORGANIZATION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200">
                <a:solidFill>
                  <a:srgbClr val="800080"/>
                </a:solidFill>
              </a:rPr>
              <a:t>контактная информация (“</a:t>
            </a:r>
            <a:r>
              <a:rPr lang="en-US" altLang="ru-RU" sz="2200">
                <a:solidFill>
                  <a:srgbClr val="800080"/>
                </a:solidFill>
              </a:rPr>
              <a:t>CONTACT</a:t>
            </a:r>
            <a:r>
              <a:rPr lang="ru-RU" altLang="ru-RU" sz="2200">
                <a:solidFill>
                  <a:srgbClr val="800080"/>
                </a:solidFill>
              </a:rPr>
              <a:t>-</a:t>
            </a:r>
            <a:r>
              <a:rPr lang="en-US" altLang="ru-RU" sz="2200">
                <a:solidFill>
                  <a:srgbClr val="800080"/>
                </a:solidFill>
              </a:rPr>
              <a:t>INFO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x"/>
            </a:pPr>
            <a:r>
              <a:rPr lang="ru-RU" altLang="ru-RU" sz="2200">
                <a:solidFill>
                  <a:srgbClr val="800080"/>
                </a:solidFill>
              </a:rPr>
              <a:t>определение модуля данных сетевого управления (“</a:t>
            </a:r>
            <a:r>
              <a:rPr lang="en-US" altLang="ru-RU" sz="2200">
                <a:solidFill>
                  <a:srgbClr val="800080"/>
                </a:solidFill>
              </a:rPr>
              <a:t>DESCRIPTION</a:t>
            </a:r>
            <a:r>
              <a:rPr lang="ru-RU" altLang="ru-RU" sz="2200">
                <a:solidFill>
                  <a:srgbClr val="800080"/>
                </a:solidFill>
              </a:rPr>
              <a:t>”) в текстовом формате;</a:t>
            </a:r>
          </a:p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200">
                <a:solidFill>
                  <a:srgbClr val="800080"/>
                </a:solidFill>
              </a:rPr>
              <a:t>данные об изменениях модуля данных сетевого управления (“</a:t>
            </a:r>
            <a:r>
              <a:rPr lang="en-US" altLang="ru-RU" sz="2200">
                <a:solidFill>
                  <a:srgbClr val="800080"/>
                </a:solidFill>
              </a:rPr>
              <a:t>Revision</a:t>
            </a:r>
            <a:r>
              <a:rPr lang="ru-RU" altLang="ru-RU" sz="2200">
                <a:solidFill>
                  <a:srgbClr val="800080"/>
                </a:solidFill>
              </a:rPr>
              <a:t>­</a:t>
            </a:r>
            <a:r>
              <a:rPr lang="en-US" altLang="ru-RU" sz="2200">
                <a:solidFill>
                  <a:srgbClr val="800080"/>
                </a:solidFill>
              </a:rPr>
              <a:t>Part</a:t>
            </a:r>
            <a:r>
              <a:rPr lang="ru-RU" altLang="ru-RU" sz="2200">
                <a:solidFill>
                  <a:srgbClr val="800080"/>
                </a:solidFill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 lIns="18000" rIns="1800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№17: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 сетевого управления SNMP третьей версии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972803" name="Text Box 3"/>
          <p:cNvSpPr txBox="1">
            <a:spLocks noChangeArrowheads="1"/>
          </p:cNvSpPr>
          <p:nvPr/>
        </p:nvSpPr>
        <p:spPr bwMode="auto">
          <a:xfrm>
            <a:off x="0" y="539750"/>
            <a:ext cx="9144000" cy="3013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содержательная часть описания модуля данных сетевого управления (“</a:t>
            </a:r>
            <a:r>
              <a:rPr lang="en-US" altLang="ru-RU" sz="2400">
                <a:solidFill>
                  <a:srgbClr val="800080"/>
                </a:solidFill>
              </a:rPr>
              <a:t>VALUE NOTATION</a:t>
            </a:r>
            <a:r>
              <a:rPr lang="ru-RU" altLang="ru-RU" sz="2400">
                <a:solidFill>
                  <a:srgbClr val="800080"/>
                </a:solidFill>
              </a:rPr>
              <a:t> ::=”), включающая идентификатор этого модуля (“</a:t>
            </a:r>
            <a:r>
              <a:rPr lang="en-US" altLang="ru-RU" sz="2400">
                <a:solidFill>
                  <a:srgbClr val="800080"/>
                </a:solidFill>
              </a:rPr>
              <a:t>VALUE OBJECT IDENTIFIER</a:t>
            </a:r>
            <a:r>
              <a:rPr lang="ru-RU" altLang="ru-RU" sz="2400">
                <a:solidFill>
                  <a:srgbClr val="800080"/>
                </a:solidFill>
              </a:rPr>
              <a:t>”);</a:t>
            </a:r>
          </a:p>
          <a:p>
            <a:pPr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данные об изменениях модуля данных сетевого управления (“</a:t>
            </a:r>
            <a:r>
              <a:rPr lang="en-US" altLang="ru-RU" sz="2400">
                <a:solidFill>
                  <a:srgbClr val="800080"/>
                </a:solidFill>
              </a:rPr>
              <a:t>RevisionPart </a:t>
            </a:r>
            <a:r>
              <a:rPr lang="ru-RU" altLang="ru-RU" sz="2400">
                <a:solidFill>
                  <a:srgbClr val="800080"/>
                </a:solidFill>
              </a:rPr>
              <a:t>::=”) могут содержать указатели прошедших изменений (“</a:t>
            </a:r>
            <a:r>
              <a:rPr lang="en-US" altLang="ru-RU" sz="2400">
                <a:solidFill>
                  <a:srgbClr val="800080"/>
                </a:solidFill>
              </a:rPr>
              <a:t>Revisions</a:t>
            </a:r>
            <a:r>
              <a:rPr lang="ru-RU" altLang="ru-RU" sz="2400">
                <a:solidFill>
                  <a:srgbClr val="800080"/>
                </a:solidFill>
              </a:rPr>
              <a:t>”) и дата/время (“</a:t>
            </a:r>
            <a:r>
              <a:rPr lang="en-US" altLang="ru-RU" sz="2400">
                <a:solidFill>
                  <a:srgbClr val="800080"/>
                </a:solidFill>
              </a:rPr>
              <a:t>ExtUTCTime</a:t>
            </a:r>
            <a:r>
              <a:rPr lang="ru-RU" altLang="ru-RU" sz="2400">
                <a:solidFill>
                  <a:srgbClr val="800080"/>
                </a:solidFill>
              </a:rPr>
              <a:t>”) этих изменений или отсутствовать (“</a:t>
            </a:r>
            <a:r>
              <a:rPr lang="en-US" altLang="ru-RU" sz="2400">
                <a:solidFill>
                  <a:srgbClr val="800080"/>
                </a:solidFill>
              </a:rPr>
              <a:t>empty</a:t>
            </a:r>
            <a:r>
              <a:rPr lang="ru-RU" altLang="ru-RU" sz="2400">
                <a:solidFill>
                  <a:srgbClr val="800080"/>
                </a:solidFill>
              </a:rPr>
              <a:t>”):</a:t>
            </a:r>
          </a:p>
        </p:txBody>
      </p:sp>
      <p:sp>
        <p:nvSpPr>
          <p:cNvPr id="972804" name="Text Box 4"/>
          <p:cNvSpPr txBox="1">
            <a:spLocks noChangeArrowheads="1"/>
          </p:cNvSpPr>
          <p:nvPr/>
        </p:nvSpPr>
        <p:spPr bwMode="auto">
          <a:xfrm>
            <a:off x="174625" y="3543300"/>
            <a:ext cx="8969375" cy="14319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200">
                <a:solidFill>
                  <a:srgbClr val="800080"/>
                </a:solidFill>
              </a:rPr>
              <a:t>указатели прошедших изменений (“</a:t>
            </a:r>
            <a:r>
              <a:rPr lang="en-US" altLang="ru-RU" sz="2200">
                <a:solidFill>
                  <a:srgbClr val="800080"/>
                </a:solidFill>
              </a:rPr>
              <a:t>Revisions </a:t>
            </a:r>
            <a:r>
              <a:rPr lang="ru-RU" altLang="ru-RU" sz="2200">
                <a:solidFill>
                  <a:srgbClr val="800080"/>
                </a:solidFill>
              </a:rPr>
              <a:t>::=”) может включать собственно прошедшее изменение (“</a:t>
            </a:r>
            <a:r>
              <a:rPr lang="en-US" altLang="ru-RU" sz="2200">
                <a:solidFill>
                  <a:srgbClr val="800080"/>
                </a:solidFill>
              </a:rPr>
              <a:t>Revision</a:t>
            </a:r>
            <a:r>
              <a:rPr lang="ru-RU" altLang="ru-RU" sz="2200">
                <a:solidFill>
                  <a:srgbClr val="800080"/>
                </a:solidFill>
              </a:rPr>
              <a:t>”) или корректировка предшествующих изменений (“</a:t>
            </a:r>
            <a:r>
              <a:rPr lang="en-US" altLang="ru-RU" sz="2200">
                <a:solidFill>
                  <a:srgbClr val="800080"/>
                </a:solidFill>
              </a:rPr>
              <a:t>Revisions Revision</a:t>
            </a:r>
            <a:r>
              <a:rPr lang="ru-RU" altLang="ru-RU" sz="2200">
                <a:solidFill>
                  <a:srgbClr val="800080"/>
                </a:solidFill>
              </a:rPr>
              <a:t>”):</a:t>
            </a: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539750" y="4959350"/>
            <a:ext cx="8604250" cy="4270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ru-RU" sz="2200">
                <a:solidFill>
                  <a:srgbClr val="800080"/>
                </a:solidFill>
              </a:rPr>
              <a:t>прошедшее изменение (“</a:t>
            </a:r>
            <a:r>
              <a:rPr lang="en-US" altLang="ru-RU" sz="2200">
                <a:solidFill>
                  <a:srgbClr val="800080"/>
                </a:solidFill>
              </a:rPr>
              <a:t>Revision </a:t>
            </a:r>
            <a:r>
              <a:rPr lang="ru-RU" altLang="ru-RU" sz="2200">
                <a:solidFill>
                  <a:srgbClr val="800080"/>
                </a:solidFill>
              </a:rPr>
              <a:t>::=”) включает: </a:t>
            </a:r>
          </a:p>
        </p:txBody>
      </p:sp>
      <p:sp>
        <p:nvSpPr>
          <p:cNvPr id="972806" name="Text Box 6"/>
          <p:cNvSpPr txBox="1">
            <a:spLocks noChangeArrowheads="1"/>
          </p:cNvSpPr>
          <p:nvPr/>
        </p:nvSpPr>
        <p:spPr bwMode="auto">
          <a:xfrm>
            <a:off x="827088" y="5411788"/>
            <a:ext cx="8316912" cy="10969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14288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SzPct val="80000"/>
              <a:buFont typeface="Wingdings 2" panose="05020102010507070707" pitchFamily="18" charset="2"/>
              <a:buChar char="®"/>
            </a:pPr>
            <a:r>
              <a:rPr lang="ru-RU" altLang="ru-RU" sz="2200">
                <a:solidFill>
                  <a:srgbClr val="800080"/>
                </a:solidFill>
              </a:rPr>
              <a:t> дата/время (“</a:t>
            </a:r>
            <a:r>
              <a:rPr lang="en-US" altLang="ru-RU" sz="2200">
                <a:solidFill>
                  <a:srgbClr val="800080"/>
                </a:solidFill>
              </a:rPr>
              <a:t>ExtUTCTime</a:t>
            </a:r>
            <a:r>
              <a:rPr lang="ru-RU" altLang="ru-RU" sz="2200">
                <a:solidFill>
                  <a:srgbClr val="800080"/>
                </a:solidFill>
              </a:rPr>
              <a:t>”) этого изменения;</a:t>
            </a:r>
          </a:p>
          <a:p>
            <a:pPr lvl="1">
              <a:buSzPct val="80000"/>
              <a:buFont typeface="Wingdings 2" panose="05020102010507070707" pitchFamily="18" charset="2"/>
              <a:buChar char="®"/>
            </a:pPr>
            <a:r>
              <a:rPr lang="ru-RU" altLang="ru-RU" sz="2200">
                <a:solidFill>
                  <a:srgbClr val="800080"/>
                </a:solidFill>
              </a:rPr>
              <a:t> определение модуля данных сетевого управления в  </a:t>
            </a:r>
          </a:p>
          <a:p>
            <a:pPr lvl="1">
              <a:buSzPct val="80000"/>
              <a:buFont typeface="Wingdings 2" panose="05020102010507070707" pitchFamily="18" charset="2"/>
              <a:buNone/>
            </a:pPr>
            <a:r>
              <a:rPr lang="ru-RU" altLang="ru-RU" sz="2200">
                <a:solidFill>
                  <a:srgbClr val="800080"/>
                </a:solidFill>
              </a:rPr>
              <a:t>   текстовом формате (“</a:t>
            </a:r>
            <a:r>
              <a:rPr lang="en-US" altLang="ru-RU" sz="2200">
                <a:solidFill>
                  <a:srgbClr val="800080"/>
                </a:solidFill>
              </a:rPr>
              <a:t>DESCRIPTION</a:t>
            </a:r>
            <a:r>
              <a:rPr lang="ru-RU" altLang="ru-RU" sz="2200">
                <a:solidFill>
                  <a:srgbClr val="800080"/>
                </a:solidFill>
              </a:rPr>
              <a:t>”);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9933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9933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13363</Words>
  <Application>Microsoft Office PowerPoint</Application>
  <PresentationFormat>Экран (4:3)</PresentationFormat>
  <Paragraphs>1301</Paragraphs>
  <Slides>141</Slides>
  <Notes>141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141</vt:i4>
      </vt:variant>
    </vt:vector>
  </HeadingPairs>
  <TitlesOfParts>
    <vt:vector size="151" baseType="lpstr">
      <vt:lpstr>Arial</vt:lpstr>
      <vt:lpstr>Symbol</vt:lpstr>
      <vt:lpstr>Wingdings</vt:lpstr>
      <vt:lpstr>SimSun</vt:lpstr>
      <vt:lpstr>Arial Narrow</vt:lpstr>
      <vt:lpstr>Times New Roman</vt:lpstr>
      <vt:lpstr>Tahoma</vt:lpstr>
      <vt:lpstr>Wingdings 2</vt:lpstr>
      <vt:lpstr>MS Mincho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449</cp:revision>
  <dcterms:created xsi:type="dcterms:W3CDTF">2008-08-28T16:29:17Z</dcterms:created>
  <dcterms:modified xsi:type="dcterms:W3CDTF">2022-09-09T18:01:38Z</dcterms:modified>
</cp:coreProperties>
</file>