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91"/>
  </p:notesMasterIdLst>
  <p:handoutMasterIdLst>
    <p:handoutMasterId r:id="rId92"/>
  </p:handoutMasterIdLst>
  <p:sldIdLst>
    <p:sldId id="256" r:id="rId2"/>
    <p:sldId id="257" r:id="rId3"/>
    <p:sldId id="258" r:id="rId4"/>
    <p:sldId id="265" r:id="rId5"/>
    <p:sldId id="400" r:id="rId6"/>
    <p:sldId id="401" r:id="rId7"/>
    <p:sldId id="402" r:id="rId8"/>
    <p:sldId id="403" r:id="rId9"/>
    <p:sldId id="404" r:id="rId10"/>
    <p:sldId id="405" r:id="rId11"/>
    <p:sldId id="406" r:id="rId12"/>
    <p:sldId id="423" r:id="rId13"/>
    <p:sldId id="407" r:id="rId14"/>
    <p:sldId id="424" r:id="rId15"/>
    <p:sldId id="408" r:id="rId16"/>
    <p:sldId id="409" r:id="rId17"/>
    <p:sldId id="410" r:id="rId18"/>
    <p:sldId id="411" r:id="rId19"/>
    <p:sldId id="412" r:id="rId20"/>
    <p:sldId id="413" r:id="rId21"/>
    <p:sldId id="414" r:id="rId22"/>
    <p:sldId id="415" r:id="rId23"/>
    <p:sldId id="416" r:id="rId24"/>
    <p:sldId id="417" r:id="rId25"/>
    <p:sldId id="418" r:id="rId26"/>
    <p:sldId id="419" r:id="rId27"/>
    <p:sldId id="420" r:id="rId28"/>
    <p:sldId id="421" r:id="rId29"/>
    <p:sldId id="422" r:id="rId30"/>
    <p:sldId id="425" r:id="rId31"/>
    <p:sldId id="426" r:id="rId32"/>
    <p:sldId id="427" r:id="rId33"/>
    <p:sldId id="428" r:id="rId34"/>
    <p:sldId id="429" r:id="rId35"/>
    <p:sldId id="430" r:id="rId36"/>
    <p:sldId id="431" r:id="rId37"/>
    <p:sldId id="432" r:id="rId38"/>
    <p:sldId id="433" r:id="rId39"/>
    <p:sldId id="434" r:id="rId40"/>
    <p:sldId id="435" r:id="rId41"/>
    <p:sldId id="436" r:id="rId42"/>
    <p:sldId id="437" r:id="rId43"/>
    <p:sldId id="438" r:id="rId44"/>
    <p:sldId id="439" r:id="rId45"/>
    <p:sldId id="440" r:id="rId46"/>
    <p:sldId id="441" r:id="rId47"/>
    <p:sldId id="442" r:id="rId48"/>
    <p:sldId id="443" r:id="rId49"/>
    <p:sldId id="444" r:id="rId50"/>
    <p:sldId id="445" r:id="rId51"/>
    <p:sldId id="446" r:id="rId52"/>
    <p:sldId id="447" r:id="rId53"/>
    <p:sldId id="448" r:id="rId54"/>
    <p:sldId id="449" r:id="rId55"/>
    <p:sldId id="450" r:id="rId56"/>
    <p:sldId id="451" r:id="rId57"/>
    <p:sldId id="452" r:id="rId58"/>
    <p:sldId id="453" r:id="rId59"/>
    <p:sldId id="454" r:id="rId60"/>
    <p:sldId id="467" r:id="rId61"/>
    <p:sldId id="455" r:id="rId62"/>
    <p:sldId id="456" r:id="rId63"/>
    <p:sldId id="457" r:id="rId64"/>
    <p:sldId id="458" r:id="rId65"/>
    <p:sldId id="459" r:id="rId66"/>
    <p:sldId id="460" r:id="rId67"/>
    <p:sldId id="461" r:id="rId68"/>
    <p:sldId id="462" r:id="rId69"/>
    <p:sldId id="463" r:id="rId70"/>
    <p:sldId id="464" r:id="rId71"/>
    <p:sldId id="465" r:id="rId72"/>
    <p:sldId id="484" r:id="rId73"/>
    <p:sldId id="466" r:id="rId74"/>
    <p:sldId id="468" r:id="rId75"/>
    <p:sldId id="469" r:id="rId76"/>
    <p:sldId id="470" r:id="rId77"/>
    <p:sldId id="471" r:id="rId78"/>
    <p:sldId id="472" r:id="rId79"/>
    <p:sldId id="473" r:id="rId80"/>
    <p:sldId id="474" r:id="rId81"/>
    <p:sldId id="475" r:id="rId82"/>
    <p:sldId id="476" r:id="rId83"/>
    <p:sldId id="477" r:id="rId84"/>
    <p:sldId id="478" r:id="rId85"/>
    <p:sldId id="479" r:id="rId86"/>
    <p:sldId id="480" r:id="rId87"/>
    <p:sldId id="481" r:id="rId88"/>
    <p:sldId id="482" r:id="rId89"/>
    <p:sldId id="483" r:id="rId90"/>
  </p:sldIdLst>
  <p:sldSz cx="9144000" cy="6858000" type="screen4x3"/>
  <p:notesSz cx="6858000" cy="9144000"/>
  <p:embeddedFontLst>
    <p:embeddedFont>
      <p:font typeface="Wingdings 2" panose="05020102010507070707" pitchFamily="18" charset="2"/>
      <p:regular r:id="rId93"/>
    </p:embeddedFont>
    <p:embeddedFont>
      <p:font typeface="MS Mincho" panose="020B0604020202020204" charset="-128"/>
      <p:regular r:id="rId94"/>
    </p:embeddedFont>
    <p:embeddedFont>
      <p:font typeface="SimSun" panose="02010600030101010101" pitchFamily="2" charset="-122"/>
      <p:regular r:id="rId95"/>
    </p:embeddedFont>
    <p:embeddedFont>
      <p:font typeface="Arial Narrow" panose="020B0606020202030204" pitchFamily="34" charset="0"/>
      <p:regular r:id="rId96"/>
      <p:bold r:id="rId97"/>
      <p:italic r:id="rId98"/>
      <p:boldItalic r:id="rId99"/>
    </p:embeddedFont>
    <p:embeddedFont>
      <p:font typeface="Tahoma" panose="020B0604030504040204" pitchFamily="34" charset="0"/>
      <p:regular r:id="rId100"/>
      <p:bold r:id="rId101"/>
    </p:embeddedFont>
  </p:embeddedFontLst>
  <p:defaultTextStyle>
    <a:defPPr>
      <a:defRPr lang="ru-RU"/>
    </a:defPPr>
    <a:lvl1pPr algn="ctr" rtl="0" fontAlgn="base">
      <a:spcBef>
        <a:spcPct val="5000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ctr" rtl="0" fontAlgn="base">
      <a:spcBef>
        <a:spcPct val="5000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ctr" rtl="0" fontAlgn="base">
      <a:spcBef>
        <a:spcPct val="5000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ctr" rtl="0" fontAlgn="base">
      <a:spcBef>
        <a:spcPct val="5000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ctr" rtl="0" fontAlgn="base">
      <a:spcBef>
        <a:spcPct val="5000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87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ельников Дмитрий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CC0000"/>
    <a:srgbClr val="800080"/>
    <a:srgbClr val="D9F1FF"/>
    <a:srgbClr val="CCECFF"/>
    <a:srgbClr val="CCFF99"/>
    <a:srgbClr val="CCFFCC"/>
    <a:srgbClr val="FFFFCC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9" autoAdjust="0"/>
    <p:restoredTop sz="94702" autoAdjust="0"/>
  </p:normalViewPr>
  <p:slideViewPr>
    <p:cSldViewPr snapToGrid="0" showGuides="1">
      <p:cViewPr varScale="1">
        <p:scale>
          <a:sx n="80" d="100"/>
          <a:sy n="80" d="100"/>
        </p:scale>
        <p:origin x="1709" y="48"/>
      </p:cViewPr>
      <p:guideLst>
        <p:guide orient="horz" pos="187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commentAuthors" Target="commentAuthor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font" Target="fonts/font3.fntdata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font" Target="fonts/font2.fntdata"/><Relationship Id="rId99" Type="http://schemas.openxmlformats.org/officeDocument/2006/relationships/font" Target="fonts/font7.fntdata"/><Relationship Id="rId10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font" Target="fonts/font5.fntdata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font" Target="fonts/font8.fntdata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font" Target="fonts/font1.fntdata"/><Relationship Id="rId98" Type="http://schemas.openxmlformats.org/officeDocument/2006/relationships/font" Target="fonts/font6.fnt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/>
            </a:lvl1pPr>
          </a:lstStyle>
          <a:p>
            <a:endParaRPr lang="ru-RU" altLang="ru-RU"/>
          </a:p>
        </p:txBody>
      </p:sp>
      <p:sp>
        <p:nvSpPr>
          <p:cNvPr id="7659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endParaRPr lang="ru-RU" altLang="ru-RU"/>
          </a:p>
        </p:txBody>
      </p:sp>
      <p:sp>
        <p:nvSpPr>
          <p:cNvPr id="7659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/>
            </a:lvl1pPr>
          </a:lstStyle>
          <a:p>
            <a:endParaRPr lang="ru-RU" altLang="ru-RU"/>
          </a:p>
        </p:txBody>
      </p:sp>
      <p:sp>
        <p:nvSpPr>
          <p:cNvPr id="7659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fld id="{FF691C13-7A6C-438B-9CA6-4AC7FF0F6053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/>
            </a:lvl1pPr>
          </a:lstStyle>
          <a:p>
            <a:endParaRPr lang="ru-RU" altLang="ru-RU"/>
          </a:p>
        </p:txBody>
      </p:sp>
      <p:sp>
        <p:nvSpPr>
          <p:cNvPr id="546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endParaRPr lang="ru-RU" altLang="ru-RU"/>
          </a:p>
        </p:txBody>
      </p:sp>
      <p:sp>
        <p:nvSpPr>
          <p:cNvPr id="546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46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546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/>
            </a:lvl1pPr>
          </a:lstStyle>
          <a:p>
            <a:endParaRPr lang="ru-RU" altLang="ru-RU"/>
          </a:p>
        </p:txBody>
      </p:sp>
      <p:sp>
        <p:nvSpPr>
          <p:cNvPr id="546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fld id="{F7B0A96B-DE14-4F75-9C5D-BB4A4F71FD79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82448D-F323-4F86-B868-D297594A0113}" type="slidenum">
              <a:rPr lang="ru-RU" altLang="ru-RU"/>
              <a:pPr/>
              <a:t>1</a:t>
            </a:fld>
            <a:endParaRPr lang="ru-RU" altLang="ru-RU"/>
          </a:p>
        </p:txBody>
      </p:sp>
      <p:sp>
        <p:nvSpPr>
          <p:cNvPr id="76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C20B52-8986-47C2-B647-65C08471A62E}" type="slidenum">
              <a:rPr lang="ru-RU" altLang="ru-RU"/>
              <a:pPr/>
              <a:t>10</a:t>
            </a:fld>
            <a:endParaRPr lang="ru-RU" altLang="ru-RU"/>
          </a:p>
        </p:txBody>
      </p:sp>
      <p:sp>
        <p:nvSpPr>
          <p:cNvPr id="106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248889-4911-4C31-BB07-B958CC7C5E6D}" type="slidenum">
              <a:rPr lang="ru-RU" altLang="ru-RU"/>
              <a:pPr/>
              <a:t>11</a:t>
            </a:fld>
            <a:endParaRPr lang="ru-RU" altLang="ru-RU"/>
          </a:p>
        </p:txBody>
      </p:sp>
      <p:sp>
        <p:nvSpPr>
          <p:cNvPr id="1063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8F7341-288E-4259-BB8B-87F3CC798CEA}" type="slidenum">
              <a:rPr lang="ru-RU" altLang="ru-RU"/>
              <a:pPr/>
              <a:t>12</a:t>
            </a:fld>
            <a:endParaRPr lang="ru-RU" altLang="ru-RU"/>
          </a:p>
        </p:txBody>
      </p:sp>
      <p:sp>
        <p:nvSpPr>
          <p:cNvPr id="1098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8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AB0DEB-76CB-401E-BEBF-B9B6EB5DDC02}" type="slidenum">
              <a:rPr lang="ru-RU" altLang="ru-RU"/>
              <a:pPr/>
              <a:t>13</a:t>
            </a:fld>
            <a:endParaRPr lang="ru-RU" altLang="ru-RU"/>
          </a:p>
        </p:txBody>
      </p:sp>
      <p:sp>
        <p:nvSpPr>
          <p:cNvPr id="1065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D1EE8F-7496-43F2-8776-39FE259F197F}" type="slidenum">
              <a:rPr lang="ru-RU" altLang="ru-RU"/>
              <a:pPr/>
              <a:t>14</a:t>
            </a:fld>
            <a:endParaRPr lang="ru-RU" altLang="ru-RU"/>
          </a:p>
        </p:txBody>
      </p:sp>
      <p:sp>
        <p:nvSpPr>
          <p:cNvPr id="110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0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46D40D-DDCB-4D93-BB0A-8D8F078F2058}" type="slidenum">
              <a:rPr lang="ru-RU" altLang="ru-RU"/>
              <a:pPr/>
              <a:t>15</a:t>
            </a:fld>
            <a:endParaRPr lang="ru-RU" altLang="ru-RU"/>
          </a:p>
        </p:txBody>
      </p:sp>
      <p:sp>
        <p:nvSpPr>
          <p:cNvPr id="1068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8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6CCBC9-C237-475F-8FCB-46FE082A4637}" type="slidenum">
              <a:rPr lang="ru-RU" altLang="ru-RU"/>
              <a:pPr/>
              <a:t>16</a:t>
            </a:fld>
            <a:endParaRPr lang="ru-RU" altLang="ru-RU"/>
          </a:p>
        </p:txBody>
      </p:sp>
      <p:sp>
        <p:nvSpPr>
          <p:cNvPr id="1070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0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E1C0FF-4F2D-4234-B0BB-5EBB399F180D}" type="slidenum">
              <a:rPr lang="ru-RU" altLang="ru-RU"/>
              <a:pPr/>
              <a:t>17</a:t>
            </a:fld>
            <a:endParaRPr lang="ru-RU" altLang="ru-RU"/>
          </a:p>
        </p:txBody>
      </p:sp>
      <p:sp>
        <p:nvSpPr>
          <p:cNvPr id="1072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762BC5-35DD-468F-B824-D6BF336DA0D5}" type="slidenum">
              <a:rPr lang="ru-RU" altLang="ru-RU"/>
              <a:pPr/>
              <a:t>18</a:t>
            </a:fld>
            <a:endParaRPr lang="ru-RU" altLang="ru-RU"/>
          </a:p>
        </p:txBody>
      </p:sp>
      <p:sp>
        <p:nvSpPr>
          <p:cNvPr id="1074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E10C37-3D26-4AFF-B4B7-2B389A281F24}" type="slidenum">
              <a:rPr lang="ru-RU" altLang="ru-RU"/>
              <a:pPr/>
              <a:t>19</a:t>
            </a:fld>
            <a:endParaRPr lang="ru-RU" altLang="ru-RU"/>
          </a:p>
        </p:txBody>
      </p:sp>
      <p:sp>
        <p:nvSpPr>
          <p:cNvPr id="1076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6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113A52-17EF-4375-96E4-5EDCBFFEC258}" type="slidenum">
              <a:rPr lang="ru-RU" altLang="ru-RU"/>
              <a:pPr/>
              <a:t>2</a:t>
            </a:fld>
            <a:endParaRPr lang="ru-RU" altLang="ru-RU"/>
          </a:p>
        </p:txBody>
      </p:sp>
      <p:sp>
        <p:nvSpPr>
          <p:cNvPr id="76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EE8322-9A8D-4D4F-AA19-4CCE9EAC5650}" type="slidenum">
              <a:rPr lang="ru-RU" altLang="ru-RU"/>
              <a:pPr/>
              <a:t>20</a:t>
            </a:fld>
            <a:endParaRPr lang="ru-RU" altLang="ru-RU"/>
          </a:p>
        </p:txBody>
      </p:sp>
      <p:sp>
        <p:nvSpPr>
          <p:cNvPr id="1078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CFF59C-5B3F-4110-944B-84E1CD6EB071}" type="slidenum">
              <a:rPr lang="ru-RU" altLang="ru-RU"/>
              <a:pPr/>
              <a:t>21</a:t>
            </a:fld>
            <a:endParaRPr lang="ru-RU" altLang="ru-RU"/>
          </a:p>
        </p:txBody>
      </p:sp>
      <p:sp>
        <p:nvSpPr>
          <p:cNvPr id="1080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F14E99-E5C5-4753-8D82-88F3603DEB07}" type="slidenum">
              <a:rPr lang="ru-RU" altLang="ru-RU"/>
              <a:pPr/>
              <a:t>22</a:t>
            </a:fld>
            <a:endParaRPr lang="ru-RU" altLang="ru-RU"/>
          </a:p>
        </p:txBody>
      </p:sp>
      <p:sp>
        <p:nvSpPr>
          <p:cNvPr id="1082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DEA036-366E-4D68-8FF7-301C8FC6960A}" type="slidenum">
              <a:rPr lang="ru-RU" altLang="ru-RU"/>
              <a:pPr/>
              <a:t>23</a:t>
            </a:fld>
            <a:endParaRPr lang="ru-RU" altLang="ru-RU"/>
          </a:p>
        </p:txBody>
      </p:sp>
      <p:sp>
        <p:nvSpPr>
          <p:cNvPr id="1084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4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953507-BA0B-4995-8E86-296AD77B58BD}" type="slidenum">
              <a:rPr lang="ru-RU" altLang="ru-RU"/>
              <a:pPr/>
              <a:t>24</a:t>
            </a:fld>
            <a:endParaRPr lang="ru-RU" altLang="ru-RU"/>
          </a:p>
        </p:txBody>
      </p:sp>
      <p:sp>
        <p:nvSpPr>
          <p:cNvPr id="1086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892BD6-C67C-455F-8459-05D603A47847}" type="slidenum">
              <a:rPr lang="ru-RU" altLang="ru-RU"/>
              <a:pPr/>
              <a:t>25</a:t>
            </a:fld>
            <a:endParaRPr lang="ru-RU" altLang="ru-RU"/>
          </a:p>
        </p:txBody>
      </p:sp>
      <p:sp>
        <p:nvSpPr>
          <p:cNvPr id="1088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B6904E-CBB3-4B83-9546-186C1C7BDD0B}" type="slidenum">
              <a:rPr lang="ru-RU" altLang="ru-RU"/>
              <a:pPr/>
              <a:t>26</a:t>
            </a:fld>
            <a:endParaRPr lang="ru-RU" altLang="ru-RU"/>
          </a:p>
        </p:txBody>
      </p:sp>
      <p:sp>
        <p:nvSpPr>
          <p:cNvPr id="1090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2492A2-C779-4A0B-AA4A-E11484D92521}" type="slidenum">
              <a:rPr lang="ru-RU" altLang="ru-RU"/>
              <a:pPr/>
              <a:t>27</a:t>
            </a:fld>
            <a:endParaRPr lang="ru-RU" altLang="ru-RU"/>
          </a:p>
        </p:txBody>
      </p:sp>
      <p:sp>
        <p:nvSpPr>
          <p:cNvPr id="1092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0D9723-1367-4FFA-9D05-D92AE43D2D07}" type="slidenum">
              <a:rPr lang="ru-RU" altLang="ru-RU"/>
              <a:pPr/>
              <a:t>28</a:t>
            </a:fld>
            <a:endParaRPr lang="ru-RU" altLang="ru-RU"/>
          </a:p>
        </p:txBody>
      </p:sp>
      <p:sp>
        <p:nvSpPr>
          <p:cNvPr id="109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AA851B-6C04-49D2-AE85-5617E3C2FDC3}" type="slidenum">
              <a:rPr lang="ru-RU" altLang="ru-RU"/>
              <a:pPr/>
              <a:t>29</a:t>
            </a:fld>
            <a:endParaRPr lang="ru-RU" altLang="ru-RU"/>
          </a:p>
        </p:txBody>
      </p:sp>
      <p:sp>
        <p:nvSpPr>
          <p:cNvPr id="1096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6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F3B3C8-CC3C-49DE-A47F-C3F7B9366B3D}" type="slidenum">
              <a:rPr lang="ru-RU" altLang="ru-RU"/>
              <a:pPr/>
              <a:t>3</a:t>
            </a:fld>
            <a:endParaRPr lang="ru-RU" altLang="ru-RU"/>
          </a:p>
        </p:txBody>
      </p:sp>
      <p:sp>
        <p:nvSpPr>
          <p:cNvPr id="76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42E58D-AD29-4EE2-8685-EA4F97598245}" type="slidenum">
              <a:rPr lang="ru-RU" altLang="ru-RU"/>
              <a:pPr/>
              <a:t>30</a:t>
            </a:fld>
            <a:endParaRPr lang="ru-RU" altLang="ru-RU"/>
          </a:p>
        </p:txBody>
      </p:sp>
      <p:sp>
        <p:nvSpPr>
          <p:cNvPr id="1102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0B36B3-886B-4330-99BF-CD90F16533B0}" type="slidenum">
              <a:rPr lang="ru-RU" altLang="ru-RU"/>
              <a:pPr/>
              <a:t>31</a:t>
            </a:fld>
            <a:endParaRPr lang="ru-RU" altLang="ru-RU"/>
          </a:p>
        </p:txBody>
      </p:sp>
      <p:sp>
        <p:nvSpPr>
          <p:cNvPr id="1104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4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EBACE-288A-45C4-8DE7-AF390EEFC7D6}" type="slidenum">
              <a:rPr lang="ru-RU" altLang="ru-RU"/>
              <a:pPr/>
              <a:t>32</a:t>
            </a:fld>
            <a:endParaRPr lang="ru-RU" altLang="ru-RU"/>
          </a:p>
        </p:txBody>
      </p:sp>
      <p:sp>
        <p:nvSpPr>
          <p:cNvPr id="110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A11487-06BA-44E7-8F67-9CB306EC627E}" type="slidenum">
              <a:rPr lang="ru-RU" altLang="ru-RU"/>
              <a:pPr/>
              <a:t>33</a:t>
            </a:fld>
            <a:endParaRPr lang="ru-RU" altLang="ru-RU"/>
          </a:p>
        </p:txBody>
      </p:sp>
      <p:sp>
        <p:nvSpPr>
          <p:cNvPr id="1108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384476-AB30-43C0-B1B0-2743359D325E}" type="slidenum">
              <a:rPr lang="ru-RU" altLang="ru-RU"/>
              <a:pPr/>
              <a:t>34</a:t>
            </a:fld>
            <a:endParaRPr lang="ru-RU" altLang="ru-RU"/>
          </a:p>
        </p:txBody>
      </p:sp>
      <p:sp>
        <p:nvSpPr>
          <p:cNvPr id="1111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67BE40-8296-4340-8D35-1160DE37A755}" type="slidenum">
              <a:rPr lang="ru-RU" altLang="ru-RU"/>
              <a:pPr/>
              <a:t>35</a:t>
            </a:fld>
            <a:endParaRPr lang="ru-RU" altLang="ru-RU"/>
          </a:p>
        </p:txBody>
      </p:sp>
      <p:sp>
        <p:nvSpPr>
          <p:cNvPr id="111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0D5AF8-66B6-4E3F-8EB3-F171004E9E42}" type="slidenum">
              <a:rPr lang="ru-RU" altLang="ru-RU"/>
              <a:pPr/>
              <a:t>36</a:t>
            </a:fld>
            <a:endParaRPr lang="ru-RU" altLang="ru-RU"/>
          </a:p>
        </p:txBody>
      </p:sp>
      <p:sp>
        <p:nvSpPr>
          <p:cNvPr id="111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625F60-EAD5-4557-8DCA-172B34DBEE4F}" type="slidenum">
              <a:rPr lang="ru-RU" altLang="ru-RU"/>
              <a:pPr/>
              <a:t>37</a:t>
            </a:fld>
            <a:endParaRPr lang="ru-RU" altLang="ru-RU"/>
          </a:p>
        </p:txBody>
      </p:sp>
      <p:sp>
        <p:nvSpPr>
          <p:cNvPr id="111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4437B3-76AE-4F6D-92BA-4762909C7415}" type="slidenum">
              <a:rPr lang="ru-RU" altLang="ru-RU"/>
              <a:pPr/>
              <a:t>38</a:t>
            </a:fld>
            <a:endParaRPr lang="ru-RU" altLang="ru-RU"/>
          </a:p>
        </p:txBody>
      </p:sp>
      <p:sp>
        <p:nvSpPr>
          <p:cNvPr id="1119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9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6AA8B1-B0E4-45DD-8292-B217B882EEC3}" type="slidenum">
              <a:rPr lang="ru-RU" altLang="ru-RU"/>
              <a:pPr/>
              <a:t>39</a:t>
            </a:fld>
            <a:endParaRPr lang="ru-RU" altLang="ru-RU"/>
          </a:p>
        </p:txBody>
      </p:sp>
      <p:sp>
        <p:nvSpPr>
          <p:cNvPr id="112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B37E6C-B3DC-42B5-AB0E-EC4989BAF72D}" type="slidenum">
              <a:rPr lang="ru-RU" altLang="ru-RU"/>
              <a:pPr/>
              <a:t>4</a:t>
            </a:fld>
            <a:endParaRPr lang="ru-RU" altLang="ru-RU"/>
          </a:p>
        </p:txBody>
      </p:sp>
      <p:sp>
        <p:nvSpPr>
          <p:cNvPr id="77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0193C3-A565-4F5D-B178-8578F974E740}" type="slidenum">
              <a:rPr lang="ru-RU" altLang="ru-RU"/>
              <a:pPr/>
              <a:t>40</a:t>
            </a:fld>
            <a:endParaRPr lang="ru-RU" altLang="ru-RU"/>
          </a:p>
        </p:txBody>
      </p:sp>
      <p:sp>
        <p:nvSpPr>
          <p:cNvPr id="1123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777F8C-8FC2-4C6C-B765-85908488AC31}" type="slidenum">
              <a:rPr lang="ru-RU" altLang="ru-RU"/>
              <a:pPr/>
              <a:t>41</a:t>
            </a:fld>
            <a:endParaRPr lang="ru-RU" altLang="ru-RU"/>
          </a:p>
        </p:txBody>
      </p:sp>
      <p:sp>
        <p:nvSpPr>
          <p:cNvPr id="1125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5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A9C615-9597-4408-A7F2-7E9C647BE6F2}" type="slidenum">
              <a:rPr lang="ru-RU" altLang="ru-RU"/>
              <a:pPr/>
              <a:t>42</a:t>
            </a:fld>
            <a:endParaRPr lang="ru-RU" altLang="ru-RU"/>
          </a:p>
        </p:txBody>
      </p:sp>
      <p:sp>
        <p:nvSpPr>
          <p:cNvPr id="112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F2AEEA-7AB5-4EC3-B6E7-CF947D225BDC}" type="slidenum">
              <a:rPr lang="ru-RU" altLang="ru-RU"/>
              <a:pPr/>
              <a:t>43</a:t>
            </a:fld>
            <a:endParaRPr lang="ru-RU" altLang="ru-RU"/>
          </a:p>
        </p:txBody>
      </p:sp>
      <p:sp>
        <p:nvSpPr>
          <p:cNvPr id="112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39D6CE-2378-4E70-BA61-0FE075A10040}" type="slidenum">
              <a:rPr lang="ru-RU" altLang="ru-RU"/>
              <a:pPr/>
              <a:t>44</a:t>
            </a:fld>
            <a:endParaRPr lang="ru-RU" altLang="ru-RU"/>
          </a:p>
        </p:txBody>
      </p:sp>
      <p:sp>
        <p:nvSpPr>
          <p:cNvPr id="1131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E770E4-08A5-4E89-B3E4-09CE1DE0F271}" type="slidenum">
              <a:rPr lang="ru-RU" altLang="ru-RU"/>
              <a:pPr/>
              <a:t>45</a:t>
            </a:fld>
            <a:endParaRPr lang="ru-RU" altLang="ru-RU"/>
          </a:p>
        </p:txBody>
      </p:sp>
      <p:sp>
        <p:nvSpPr>
          <p:cNvPr id="1133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1C4C88-8D14-4DEF-B61F-29373D7937BB}" type="slidenum">
              <a:rPr lang="ru-RU" altLang="ru-RU"/>
              <a:pPr/>
              <a:t>46</a:t>
            </a:fld>
            <a:endParaRPr lang="ru-RU" altLang="ru-RU"/>
          </a:p>
        </p:txBody>
      </p:sp>
      <p:sp>
        <p:nvSpPr>
          <p:cNvPr id="113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C8D6CC-D54A-4670-A5AE-5295BA5F3407}" type="slidenum">
              <a:rPr lang="ru-RU" altLang="ru-RU"/>
              <a:pPr/>
              <a:t>47</a:t>
            </a:fld>
            <a:endParaRPr lang="ru-RU" altLang="ru-RU"/>
          </a:p>
        </p:txBody>
      </p:sp>
      <p:sp>
        <p:nvSpPr>
          <p:cNvPr id="113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B6E028-92A9-4555-BAF4-AED9DEF1E64B}" type="slidenum">
              <a:rPr lang="ru-RU" altLang="ru-RU"/>
              <a:pPr/>
              <a:t>48</a:t>
            </a:fld>
            <a:endParaRPr lang="ru-RU" altLang="ru-RU"/>
          </a:p>
        </p:txBody>
      </p:sp>
      <p:sp>
        <p:nvSpPr>
          <p:cNvPr id="113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55596E-F0D1-4E43-B08A-7CCC6C97A88A}" type="slidenum">
              <a:rPr lang="ru-RU" altLang="ru-RU"/>
              <a:pPr/>
              <a:t>49</a:t>
            </a:fld>
            <a:endParaRPr lang="ru-RU" altLang="ru-RU"/>
          </a:p>
        </p:txBody>
      </p:sp>
      <p:sp>
        <p:nvSpPr>
          <p:cNvPr id="114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1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FD26A9-3C4F-4090-84EB-ACB04C589A12}" type="slidenum">
              <a:rPr lang="ru-RU" altLang="ru-RU"/>
              <a:pPr/>
              <a:t>5</a:t>
            </a:fld>
            <a:endParaRPr lang="ru-RU" altLang="ru-RU"/>
          </a:p>
        </p:txBody>
      </p:sp>
      <p:sp>
        <p:nvSpPr>
          <p:cNvPr id="105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B80A0D-8B45-4F17-B722-B51FFB3614A2}" type="slidenum">
              <a:rPr lang="ru-RU" altLang="ru-RU"/>
              <a:pPr/>
              <a:t>50</a:t>
            </a:fld>
            <a:endParaRPr lang="ru-RU" altLang="ru-RU"/>
          </a:p>
        </p:txBody>
      </p:sp>
      <p:sp>
        <p:nvSpPr>
          <p:cNvPr id="114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C8E4BA-386E-4B06-82D5-9C274640C395}" type="slidenum">
              <a:rPr lang="ru-RU" altLang="ru-RU"/>
              <a:pPr/>
              <a:t>51</a:t>
            </a:fld>
            <a:endParaRPr lang="ru-RU" altLang="ru-RU"/>
          </a:p>
        </p:txBody>
      </p:sp>
      <p:sp>
        <p:nvSpPr>
          <p:cNvPr id="114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A5B706-D4D2-46EE-8B31-95BED1386C64}" type="slidenum">
              <a:rPr lang="ru-RU" altLang="ru-RU"/>
              <a:pPr/>
              <a:t>52</a:t>
            </a:fld>
            <a:endParaRPr lang="ru-RU" altLang="ru-RU"/>
          </a:p>
        </p:txBody>
      </p:sp>
      <p:sp>
        <p:nvSpPr>
          <p:cNvPr id="1147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D93860-B51B-46A2-8C9E-F356683C08CD}" type="slidenum">
              <a:rPr lang="ru-RU" altLang="ru-RU"/>
              <a:pPr/>
              <a:t>53</a:t>
            </a:fld>
            <a:endParaRPr lang="ru-RU" altLang="ru-RU"/>
          </a:p>
        </p:txBody>
      </p:sp>
      <p:sp>
        <p:nvSpPr>
          <p:cNvPr id="1149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9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B5659A-90D5-4CC2-A7E4-3CB6BC5A4EEA}" type="slidenum">
              <a:rPr lang="ru-RU" altLang="ru-RU"/>
              <a:pPr/>
              <a:t>54</a:t>
            </a:fld>
            <a:endParaRPr lang="ru-RU" altLang="ru-RU"/>
          </a:p>
        </p:txBody>
      </p:sp>
      <p:sp>
        <p:nvSpPr>
          <p:cNvPr id="1152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401AD3-A84C-4628-944C-D86787D06626}" type="slidenum">
              <a:rPr lang="ru-RU" altLang="ru-RU"/>
              <a:pPr/>
              <a:t>55</a:t>
            </a:fld>
            <a:endParaRPr lang="ru-RU" altLang="ru-RU"/>
          </a:p>
        </p:txBody>
      </p:sp>
      <p:sp>
        <p:nvSpPr>
          <p:cNvPr id="115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DC4BE5-5983-4F7D-9326-EDDD751D596F}" type="slidenum">
              <a:rPr lang="ru-RU" altLang="ru-RU"/>
              <a:pPr/>
              <a:t>56</a:t>
            </a:fld>
            <a:endParaRPr lang="ru-RU" altLang="ru-RU"/>
          </a:p>
        </p:txBody>
      </p:sp>
      <p:sp>
        <p:nvSpPr>
          <p:cNvPr id="115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664D2C-B000-42C4-8DDC-248AEED469B9}" type="slidenum">
              <a:rPr lang="ru-RU" altLang="ru-RU"/>
              <a:pPr/>
              <a:t>57</a:t>
            </a:fld>
            <a:endParaRPr lang="ru-RU" altLang="ru-RU"/>
          </a:p>
        </p:txBody>
      </p:sp>
      <p:sp>
        <p:nvSpPr>
          <p:cNvPr id="115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732F6B-42E7-4B4F-91C2-0A2C0810651F}" type="slidenum">
              <a:rPr lang="ru-RU" altLang="ru-RU"/>
              <a:pPr/>
              <a:t>58</a:t>
            </a:fld>
            <a:endParaRPr lang="ru-RU" altLang="ru-RU"/>
          </a:p>
        </p:txBody>
      </p:sp>
      <p:sp>
        <p:nvSpPr>
          <p:cNvPr id="116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D75511-A953-4ECF-948C-2D14E8CB344B}" type="slidenum">
              <a:rPr lang="ru-RU" altLang="ru-RU"/>
              <a:pPr/>
              <a:t>59</a:t>
            </a:fld>
            <a:endParaRPr lang="ru-RU" altLang="ru-RU"/>
          </a:p>
        </p:txBody>
      </p:sp>
      <p:sp>
        <p:nvSpPr>
          <p:cNvPr id="116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2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F84962-0B39-4FE8-BC9B-39C2F8C11C79}" type="slidenum">
              <a:rPr lang="ru-RU" altLang="ru-RU"/>
              <a:pPr/>
              <a:t>6</a:t>
            </a:fld>
            <a:endParaRPr lang="ru-RU" altLang="ru-RU"/>
          </a:p>
        </p:txBody>
      </p:sp>
      <p:sp>
        <p:nvSpPr>
          <p:cNvPr id="105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385046-D344-4C6D-A766-82134870EAEE}" type="slidenum">
              <a:rPr lang="ru-RU" altLang="ru-RU"/>
              <a:pPr/>
              <a:t>60</a:t>
            </a:fld>
            <a:endParaRPr lang="ru-RU" altLang="ru-RU"/>
          </a:p>
        </p:txBody>
      </p:sp>
      <p:sp>
        <p:nvSpPr>
          <p:cNvPr id="118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1DB6C2-22FE-4660-B094-6A29F7630E44}" type="slidenum">
              <a:rPr lang="ru-RU" altLang="ru-RU"/>
              <a:pPr/>
              <a:t>61</a:t>
            </a:fld>
            <a:endParaRPr lang="ru-RU" altLang="ru-RU"/>
          </a:p>
        </p:txBody>
      </p:sp>
      <p:sp>
        <p:nvSpPr>
          <p:cNvPr id="1164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06E230-DA49-4D56-BA37-802B547E76FB}" type="slidenum">
              <a:rPr lang="ru-RU" altLang="ru-RU"/>
              <a:pPr/>
              <a:t>62</a:t>
            </a:fld>
            <a:endParaRPr lang="ru-RU" altLang="ru-RU"/>
          </a:p>
        </p:txBody>
      </p:sp>
      <p:sp>
        <p:nvSpPr>
          <p:cNvPr id="116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DE915-12EA-41AC-9B2C-8E5AADD8274E}" type="slidenum">
              <a:rPr lang="ru-RU" altLang="ru-RU"/>
              <a:pPr/>
              <a:t>63</a:t>
            </a:fld>
            <a:endParaRPr lang="ru-RU" altLang="ru-RU"/>
          </a:p>
        </p:txBody>
      </p:sp>
      <p:sp>
        <p:nvSpPr>
          <p:cNvPr id="1168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22B8E2-9700-4F8D-822E-384CC8534F98}" type="slidenum">
              <a:rPr lang="ru-RU" altLang="ru-RU"/>
              <a:pPr/>
              <a:t>64</a:t>
            </a:fld>
            <a:endParaRPr lang="ru-RU" altLang="ru-RU"/>
          </a:p>
        </p:txBody>
      </p:sp>
      <p:sp>
        <p:nvSpPr>
          <p:cNvPr id="117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9E4D3B-67AA-4E27-AC36-9EDC95F64113}" type="slidenum">
              <a:rPr lang="ru-RU" altLang="ru-RU"/>
              <a:pPr/>
              <a:t>65</a:t>
            </a:fld>
            <a:endParaRPr lang="ru-RU" altLang="ru-RU"/>
          </a:p>
        </p:txBody>
      </p:sp>
      <p:sp>
        <p:nvSpPr>
          <p:cNvPr id="117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D1ACA0-6267-46BE-B681-9B7EEDA805B8}" type="slidenum">
              <a:rPr lang="ru-RU" altLang="ru-RU"/>
              <a:pPr/>
              <a:t>66</a:t>
            </a:fld>
            <a:endParaRPr lang="ru-RU" altLang="ru-RU"/>
          </a:p>
        </p:txBody>
      </p:sp>
      <p:sp>
        <p:nvSpPr>
          <p:cNvPr id="117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C09189-0F99-4CCF-8A18-CEABC6AC160B}" type="slidenum">
              <a:rPr lang="ru-RU" altLang="ru-RU"/>
              <a:pPr/>
              <a:t>67</a:t>
            </a:fld>
            <a:endParaRPr lang="ru-RU" altLang="ru-RU"/>
          </a:p>
        </p:txBody>
      </p:sp>
      <p:sp>
        <p:nvSpPr>
          <p:cNvPr id="117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8D39D7-7BD5-47BD-BE52-D9B6CE376C16}" type="slidenum">
              <a:rPr lang="ru-RU" altLang="ru-RU"/>
              <a:pPr/>
              <a:t>68</a:t>
            </a:fld>
            <a:endParaRPr lang="ru-RU" altLang="ru-RU"/>
          </a:p>
        </p:txBody>
      </p:sp>
      <p:sp>
        <p:nvSpPr>
          <p:cNvPr id="1178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93580D-CFFE-4CFE-B3BE-D1DE5200D9A6}" type="slidenum">
              <a:rPr lang="ru-RU" altLang="ru-RU"/>
              <a:pPr/>
              <a:t>69</a:t>
            </a:fld>
            <a:endParaRPr lang="ru-RU" altLang="ru-RU"/>
          </a:p>
        </p:txBody>
      </p:sp>
      <p:sp>
        <p:nvSpPr>
          <p:cNvPr id="118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12B0DF-295F-4F0C-98CB-AF9DBED36EDA}" type="slidenum">
              <a:rPr lang="ru-RU" altLang="ru-RU"/>
              <a:pPr/>
              <a:t>7</a:t>
            </a:fld>
            <a:endParaRPr lang="ru-RU" altLang="ru-RU"/>
          </a:p>
        </p:txBody>
      </p:sp>
      <p:sp>
        <p:nvSpPr>
          <p:cNvPr id="1055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5DB855-B817-4A6A-8E56-5967DD742181}" type="slidenum">
              <a:rPr lang="ru-RU" altLang="ru-RU"/>
              <a:pPr/>
              <a:t>70</a:t>
            </a:fld>
            <a:endParaRPr lang="ru-RU" altLang="ru-RU"/>
          </a:p>
        </p:txBody>
      </p:sp>
      <p:sp>
        <p:nvSpPr>
          <p:cNvPr id="118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7C1E9C-7047-4082-9AC8-770AF64CD8DB}" type="slidenum">
              <a:rPr lang="ru-RU" altLang="ru-RU"/>
              <a:pPr/>
              <a:t>71</a:t>
            </a:fld>
            <a:endParaRPr lang="ru-RU" altLang="ru-RU"/>
          </a:p>
        </p:txBody>
      </p:sp>
      <p:sp>
        <p:nvSpPr>
          <p:cNvPr id="118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0B444A-9009-44C9-8AD4-EE03E38F8F33}" type="slidenum">
              <a:rPr lang="ru-RU" altLang="ru-RU"/>
              <a:pPr/>
              <a:t>72</a:t>
            </a:fld>
            <a:endParaRPr lang="ru-RU" altLang="ru-RU"/>
          </a:p>
        </p:txBody>
      </p:sp>
      <p:sp>
        <p:nvSpPr>
          <p:cNvPr id="122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9BAB5E-DAC9-4EAA-8CD7-DAE6686CC258}" type="slidenum">
              <a:rPr lang="ru-RU" altLang="ru-RU"/>
              <a:pPr/>
              <a:t>73</a:t>
            </a:fld>
            <a:endParaRPr lang="ru-RU" altLang="ru-RU"/>
          </a:p>
        </p:txBody>
      </p:sp>
      <p:sp>
        <p:nvSpPr>
          <p:cNvPr id="118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104251-3D13-4C5C-AC30-4FE5413F79FD}" type="slidenum">
              <a:rPr lang="ru-RU" altLang="ru-RU"/>
              <a:pPr/>
              <a:t>74</a:t>
            </a:fld>
            <a:endParaRPr lang="ru-RU" altLang="ru-RU"/>
          </a:p>
        </p:txBody>
      </p:sp>
      <p:sp>
        <p:nvSpPr>
          <p:cNvPr id="1190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3975A6-C882-46E2-BF38-164610689BF8}" type="slidenum">
              <a:rPr lang="ru-RU" altLang="ru-RU"/>
              <a:pPr/>
              <a:t>75</a:t>
            </a:fld>
            <a:endParaRPr lang="ru-RU" altLang="ru-RU"/>
          </a:p>
        </p:txBody>
      </p:sp>
      <p:sp>
        <p:nvSpPr>
          <p:cNvPr id="119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D337F8-FFE3-49AB-A33E-54F59500C689}" type="slidenum">
              <a:rPr lang="ru-RU" altLang="ru-RU"/>
              <a:pPr/>
              <a:t>76</a:t>
            </a:fld>
            <a:endParaRPr lang="ru-RU" altLang="ru-RU"/>
          </a:p>
        </p:txBody>
      </p:sp>
      <p:sp>
        <p:nvSpPr>
          <p:cNvPr id="119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DF8A8E-625C-46A1-B9C4-5AB340134C0A}" type="slidenum">
              <a:rPr lang="ru-RU" altLang="ru-RU"/>
              <a:pPr/>
              <a:t>77</a:t>
            </a:fld>
            <a:endParaRPr lang="ru-RU" altLang="ru-RU"/>
          </a:p>
        </p:txBody>
      </p:sp>
      <p:sp>
        <p:nvSpPr>
          <p:cNvPr id="119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28729D-ED1B-4814-8B2B-DE049FF8AC25}" type="slidenum">
              <a:rPr lang="ru-RU" altLang="ru-RU"/>
              <a:pPr/>
              <a:t>78</a:t>
            </a:fld>
            <a:endParaRPr lang="ru-RU" altLang="ru-RU"/>
          </a:p>
        </p:txBody>
      </p:sp>
      <p:sp>
        <p:nvSpPr>
          <p:cNvPr id="1199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721672-EB31-476D-BC40-8FE2E89D70F1}" type="slidenum">
              <a:rPr lang="ru-RU" altLang="ru-RU"/>
              <a:pPr/>
              <a:t>79</a:t>
            </a:fld>
            <a:endParaRPr lang="ru-RU" altLang="ru-RU"/>
          </a:p>
        </p:txBody>
      </p:sp>
      <p:sp>
        <p:nvSpPr>
          <p:cNvPr id="120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468BE0-DBA5-4F70-960E-E00409274E9C}" type="slidenum">
              <a:rPr lang="ru-RU" altLang="ru-RU"/>
              <a:pPr/>
              <a:t>8</a:t>
            </a:fld>
            <a:endParaRPr lang="ru-RU" altLang="ru-RU"/>
          </a:p>
        </p:txBody>
      </p:sp>
      <p:sp>
        <p:nvSpPr>
          <p:cNvPr id="105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C641E1-7B61-47E0-9D58-0C7848D39030}" type="slidenum">
              <a:rPr lang="ru-RU" altLang="ru-RU"/>
              <a:pPr/>
              <a:t>80</a:t>
            </a:fld>
            <a:endParaRPr lang="ru-RU" altLang="ru-RU"/>
          </a:p>
        </p:txBody>
      </p:sp>
      <p:sp>
        <p:nvSpPr>
          <p:cNvPr id="120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06F5BD-8D2F-4F80-941C-6758E814897B}" type="slidenum">
              <a:rPr lang="ru-RU" altLang="ru-RU"/>
              <a:pPr/>
              <a:t>81</a:t>
            </a:fld>
            <a:endParaRPr lang="ru-RU" altLang="ru-RU"/>
          </a:p>
        </p:txBody>
      </p:sp>
      <p:sp>
        <p:nvSpPr>
          <p:cNvPr id="120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92B3CA-3DFE-46B8-B024-1C612A7F9A31}" type="slidenum">
              <a:rPr lang="ru-RU" altLang="ru-RU"/>
              <a:pPr/>
              <a:t>82</a:t>
            </a:fld>
            <a:endParaRPr lang="ru-RU" altLang="ru-RU"/>
          </a:p>
        </p:txBody>
      </p:sp>
      <p:sp>
        <p:nvSpPr>
          <p:cNvPr id="120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E33555-3C2A-46EE-BA47-1692049A671F}" type="slidenum">
              <a:rPr lang="ru-RU" altLang="ru-RU"/>
              <a:pPr/>
              <a:t>83</a:t>
            </a:fld>
            <a:endParaRPr lang="ru-RU" altLang="ru-RU"/>
          </a:p>
        </p:txBody>
      </p:sp>
      <p:sp>
        <p:nvSpPr>
          <p:cNvPr id="120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21EEBA-F700-4DDA-82F1-2E3EECA084CA}" type="slidenum">
              <a:rPr lang="ru-RU" altLang="ru-RU"/>
              <a:pPr/>
              <a:t>84</a:t>
            </a:fld>
            <a:endParaRPr lang="ru-RU" altLang="ru-RU"/>
          </a:p>
        </p:txBody>
      </p:sp>
      <p:sp>
        <p:nvSpPr>
          <p:cNvPr id="1211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00413B-793E-4747-B1CF-AABD644CF171}" type="slidenum">
              <a:rPr lang="ru-RU" altLang="ru-RU"/>
              <a:pPr/>
              <a:t>85</a:t>
            </a:fld>
            <a:endParaRPr lang="ru-RU" altLang="ru-RU"/>
          </a:p>
        </p:txBody>
      </p:sp>
      <p:sp>
        <p:nvSpPr>
          <p:cNvPr id="1213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756410-136A-4E4F-9E33-42CC5B00963C}" type="slidenum">
              <a:rPr lang="ru-RU" altLang="ru-RU"/>
              <a:pPr/>
              <a:t>86</a:t>
            </a:fld>
            <a:endParaRPr lang="ru-RU" altLang="ru-RU"/>
          </a:p>
        </p:txBody>
      </p:sp>
      <p:sp>
        <p:nvSpPr>
          <p:cNvPr id="1215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6A82EE-02B7-4A37-8A9E-359B2D19AA7B}" type="slidenum">
              <a:rPr lang="ru-RU" altLang="ru-RU"/>
              <a:pPr/>
              <a:t>87</a:t>
            </a:fld>
            <a:endParaRPr lang="ru-RU" altLang="ru-RU"/>
          </a:p>
        </p:txBody>
      </p:sp>
      <p:sp>
        <p:nvSpPr>
          <p:cNvPr id="1217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FB46D4-D1B3-4801-B1E0-B7695D9D085B}" type="slidenum">
              <a:rPr lang="ru-RU" altLang="ru-RU"/>
              <a:pPr/>
              <a:t>88</a:t>
            </a:fld>
            <a:endParaRPr lang="ru-RU" altLang="ru-RU"/>
          </a:p>
        </p:txBody>
      </p:sp>
      <p:sp>
        <p:nvSpPr>
          <p:cNvPr id="1219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CA2078-734E-499F-BBC8-0AE7DBB4F0B3}" type="slidenum">
              <a:rPr lang="ru-RU" altLang="ru-RU"/>
              <a:pPr/>
              <a:t>89</a:t>
            </a:fld>
            <a:endParaRPr lang="ru-RU" altLang="ru-RU"/>
          </a:p>
        </p:txBody>
      </p:sp>
      <p:sp>
        <p:nvSpPr>
          <p:cNvPr id="122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E1632A-08F4-426C-AC0B-0031F9FF6A0C}" type="slidenum">
              <a:rPr lang="ru-RU" altLang="ru-RU"/>
              <a:pPr/>
              <a:t>9</a:t>
            </a:fld>
            <a:endParaRPr lang="ru-RU" altLang="ru-RU"/>
          </a:p>
        </p:txBody>
      </p:sp>
      <p:sp>
        <p:nvSpPr>
          <p:cNvPr id="105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86D1E3-EBD0-4689-AED5-B8DAF4C4312D}" type="datetime1">
              <a:rPr lang="ru-RU" altLang="ru-RU"/>
              <a:pPr/>
              <a:t>18.09.2022</a:t>
            </a:fld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Мельников Д.А.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32D3B1-BF06-441F-8383-6F782B7B286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69288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151129-094A-4BB3-A3EA-9F5240F1E958}" type="datetime1">
              <a:rPr lang="ru-RU" altLang="ru-RU"/>
              <a:pPr/>
              <a:t>18.09.2022</a:t>
            </a:fld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Мельников Д.А.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993E9C-9F04-49F8-A142-BC13417DA00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59192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AE7273-3006-4331-AB7F-7CB8FADDDE68}" type="datetime1">
              <a:rPr lang="ru-RU" altLang="ru-RU"/>
              <a:pPr/>
              <a:t>18.09.2022</a:t>
            </a:fld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Мельников Д.А.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0F2359-AD53-4CA4-8C4A-F0E1D71F986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38054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68AB21-D062-44A8-90B4-1CFA95892BA8}" type="datetime1">
              <a:rPr lang="ru-RU" altLang="ru-RU"/>
              <a:pPr/>
              <a:t>18.09.2022</a:t>
            </a:fld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Мельников Д.А.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267BE-7E28-4ECF-B815-E38B65D681A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50521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F64718-1244-4ECE-B909-E8BAB416321B}" type="datetime1">
              <a:rPr lang="ru-RU" altLang="ru-RU"/>
              <a:pPr/>
              <a:t>18.09.2022</a:t>
            </a:fld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Мельников Д.А.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0879E6-1966-4D09-AD00-45AE08E9423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36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76BFAC-196E-4B99-AA2A-197429A4E45C}" type="datetime1">
              <a:rPr lang="ru-RU" altLang="ru-RU"/>
              <a:pPr/>
              <a:t>18.09.2022</a:t>
            </a:fld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Мельников Д.А.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14062E-25C2-4406-BB2C-85D8E56F9BD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02224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CAB82B-7132-42D9-828A-F4ECED1E19B3}" type="datetime1">
              <a:rPr lang="ru-RU" altLang="ru-RU"/>
              <a:pPr/>
              <a:t>18.09.2022</a:t>
            </a:fld>
            <a:endParaRPr lang="ru-RU" alt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Мельников Д.А.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8F98E9-E8E1-4FD4-8624-5C83731FB39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7923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B16B2D-736A-4F90-B641-71AEBB58DB50}" type="datetime1">
              <a:rPr lang="ru-RU" altLang="ru-RU"/>
              <a:pPr/>
              <a:t>18.09.2022</a:t>
            </a:fld>
            <a:endParaRPr lang="ru-RU" alt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Мельников Д.А.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71EDB7-9296-471A-BBB4-B68E42214DA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60422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8F9CEE-C3FE-499B-AA17-543525F97155}" type="datetime1">
              <a:rPr lang="ru-RU" altLang="ru-RU"/>
              <a:pPr/>
              <a:t>18.09.2022</a:t>
            </a:fld>
            <a:endParaRPr lang="ru-RU" alt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Мельников Д.А.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754431-FB80-400D-BF10-71BB44D17ED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2670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C332FC-5F7E-4948-B772-1DFEC31919E4}" type="datetime1">
              <a:rPr lang="ru-RU" altLang="ru-RU"/>
              <a:pPr/>
              <a:t>18.09.2022</a:t>
            </a:fld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Мельников Д.А.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38CC34-35C9-406F-9CC5-C1C3B8C7AE9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15928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6155497-7C90-4B2F-80DA-FF5181A02D61}" type="datetime1">
              <a:rPr lang="ru-RU" altLang="ru-RU"/>
              <a:pPr/>
              <a:t>18.09.2022</a:t>
            </a:fld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Мельников Д.А.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CAB98F-9B1D-4CEC-BA9C-DFC7EA8BD45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76664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chemeClr val="bg1"/>
            </a:gs>
            <a:gs pos="100000">
              <a:srgbClr val="AFFFAF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/>
            </a:lvl1pPr>
          </a:lstStyle>
          <a:p>
            <a:fld id="{BB7DBD0A-9594-42A2-B8A7-B5A22735C9E8}" type="datetime1">
              <a:rPr lang="ru-RU" altLang="ru-RU"/>
              <a:pPr/>
              <a:t>18.09.2022</a:t>
            </a:fld>
            <a:endParaRPr lang="ru-RU" alt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/>
            </a:lvl1pPr>
          </a:lstStyle>
          <a:p>
            <a:r>
              <a:rPr lang="ru-RU" altLang="ru-RU"/>
              <a:t>Мельников Д.А.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/>
            </a:lvl1pPr>
          </a:lstStyle>
          <a:p>
            <a:fld id="{1DD1AE0A-2E6B-4441-A9E1-A5DA79EB19DF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6021388"/>
            <a:ext cx="6400800" cy="6731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altLang="ru-RU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МЕЛЬНИКОВ Дмитрий Анатольевич</a:t>
            </a:r>
          </a:p>
          <a:p>
            <a:pPr>
              <a:lnSpc>
                <a:spcPct val="80000"/>
              </a:lnSpc>
            </a:pPr>
            <a:r>
              <a:rPr lang="ru-RU" altLang="ru-RU" sz="2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доктор </a:t>
            </a:r>
            <a:r>
              <a:rPr lang="ru-RU" altLang="ru-RU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технических наук, доцент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0" y="4829175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№18: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Система именования сегментов/областей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2843213" y="2276475"/>
            <a:ext cx="2520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ru-RU" altLang="ru-RU" sz="1800"/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989013" y="3444875"/>
            <a:ext cx="7153275" cy="11271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000" b="1">
                <a:solidFill>
                  <a:srgbClr val="336600"/>
                </a:solidFill>
              </a:rPr>
              <a:t>Раздел </a:t>
            </a:r>
            <a:r>
              <a:rPr lang="en-US" altLang="ru-RU" sz="2000" b="1">
                <a:solidFill>
                  <a:srgbClr val="336600"/>
                </a:solidFill>
              </a:rPr>
              <a:t>II: </a:t>
            </a:r>
            <a:r>
              <a:rPr lang="ru-RU" altLang="ru-RU" sz="2000" b="1">
                <a:solidFill>
                  <a:srgbClr val="336600"/>
                </a:solidFill>
              </a:rPr>
              <a:t>ОРГАНИЗАЦИЯ  ИНФОРМАЦИОННОГО ВЗАИМОДЕЙСТВИЯ</a:t>
            </a:r>
            <a:r>
              <a:rPr lang="en-US" altLang="ru-RU" sz="2000" b="1">
                <a:solidFill>
                  <a:srgbClr val="336600"/>
                </a:solidFill>
              </a:rPr>
              <a:t> </a:t>
            </a:r>
            <a:r>
              <a:rPr lang="ru-RU" altLang="ru-RU" sz="2000" b="1">
                <a:solidFill>
                  <a:srgbClr val="336600"/>
                </a:solidFill>
              </a:rPr>
              <a:t>В </a:t>
            </a:r>
            <a:r>
              <a:rPr lang="ru-RU" altLang="ru-RU" sz="2400" b="1">
                <a:solidFill>
                  <a:srgbClr val="336600"/>
                </a:solidFill>
              </a:rPr>
              <a:t>ИТС</a:t>
            </a:r>
            <a:r>
              <a:rPr lang="ru-RU" altLang="ru-RU" sz="2000" b="1">
                <a:solidFill>
                  <a:srgbClr val="336600"/>
                </a:solidFill>
              </a:rPr>
              <a:t> ГЛОБАЛЬНОГО СООБЩЕСТВА </a:t>
            </a:r>
            <a:r>
              <a:rPr lang="ru-RU" altLang="ru-RU" sz="2400" b="1">
                <a:solidFill>
                  <a:srgbClr val="336600"/>
                </a:solidFill>
              </a:rPr>
              <a:t>INTERNET</a:t>
            </a:r>
            <a:r>
              <a:rPr lang="ru-RU" altLang="ru-RU" sz="2000" b="1">
                <a:solidFill>
                  <a:srgbClr val="336600"/>
                </a:solidFill>
              </a:rPr>
              <a:t> </a:t>
            </a:r>
          </a:p>
        </p:txBody>
      </p:sp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0" y="773113"/>
            <a:ext cx="9144000" cy="25304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400" b="1" i="1">
                <a:solidFill>
                  <a:srgbClr val="CC0000"/>
                </a:solidFill>
              </a:rPr>
              <a:t>КУРС ЛЕКЦИЙ</a:t>
            </a:r>
          </a:p>
          <a:p>
            <a:pPr>
              <a:spcBef>
                <a:spcPct val="0"/>
              </a:spcBef>
            </a:pPr>
            <a:endParaRPr lang="ru-RU" altLang="ru-RU" sz="24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</a:pPr>
            <a:r>
              <a:rPr lang="ru-RU" altLang="ru-RU" b="1">
                <a:solidFill>
                  <a:srgbClr val="FF0000"/>
                </a:solidFill>
              </a:rPr>
              <a:t>ОРГАНИЗАЦИЯ И</a:t>
            </a:r>
          </a:p>
          <a:p>
            <a:pPr>
              <a:spcBef>
                <a:spcPct val="0"/>
              </a:spcBef>
            </a:pPr>
            <a:r>
              <a:rPr lang="ru-RU" altLang="ru-RU" b="1">
                <a:solidFill>
                  <a:srgbClr val="FF0000"/>
                </a:solidFill>
              </a:rPr>
              <a:t>ОБЕСПЕЧЕНИЕ БЕЗОПАСНОСТИ</a:t>
            </a:r>
          </a:p>
          <a:p>
            <a:pPr>
              <a:spcBef>
                <a:spcPct val="0"/>
              </a:spcBef>
            </a:pPr>
            <a:r>
              <a:rPr lang="ru-RU" altLang="ru-RU" b="1">
                <a:solidFill>
                  <a:srgbClr val="FF0000"/>
                </a:solidFill>
              </a:rPr>
              <a:t>ИНФОРМАЦИОННО-ТЕХНОЛОГИЧЕСКИХ</a:t>
            </a:r>
          </a:p>
          <a:p>
            <a:pPr>
              <a:spcBef>
                <a:spcPct val="0"/>
              </a:spcBef>
            </a:pPr>
            <a:r>
              <a:rPr lang="ru-RU" altLang="ru-RU" b="1">
                <a:solidFill>
                  <a:srgbClr val="FF0000"/>
                </a:solidFill>
              </a:rPr>
              <a:t>СЕТЕЙ И СИСТЕМ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867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№18: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Система именования сегментов/областей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060868" name="Text Box 4"/>
          <p:cNvSpPr txBox="1">
            <a:spLocks noChangeArrowheads="1"/>
          </p:cNvSpPr>
          <p:nvPr/>
        </p:nvSpPr>
        <p:spPr bwMode="auto">
          <a:xfrm>
            <a:off x="0" y="1030288"/>
            <a:ext cx="9144000" cy="5693866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sz="2400" dirty="0">
                <a:solidFill>
                  <a:srgbClr val="800080"/>
                </a:solidFill>
              </a:rPr>
              <a:t>Программные модули пользователей взаимодействуют с </a:t>
            </a:r>
            <a:r>
              <a:rPr lang="en-GB" altLang="ru-RU" sz="2400" dirty="0">
                <a:solidFill>
                  <a:srgbClr val="800080"/>
                </a:solidFill>
              </a:rPr>
              <a:t>DNS</a:t>
            </a:r>
            <a:r>
              <a:rPr lang="ru-RU" altLang="ru-RU" sz="2400" dirty="0">
                <a:solidFill>
                  <a:srgbClr val="800080"/>
                </a:solidFill>
              </a:rPr>
              <a:t>-системой через </a:t>
            </a:r>
            <a:r>
              <a:rPr lang="en-GB" altLang="ru-RU" sz="2400" dirty="0">
                <a:solidFill>
                  <a:srgbClr val="800080"/>
                </a:solidFill>
              </a:rPr>
              <a:t>DNS</a:t>
            </a:r>
            <a:r>
              <a:rPr lang="ru-RU" altLang="ru-RU" sz="2400" dirty="0">
                <a:solidFill>
                  <a:srgbClr val="800080"/>
                </a:solidFill>
              </a:rPr>
              <a:t>-клиентов. Формат пользовательских запросов и ответов на них определяется прикладным программным обеспечением сервера и его операционной системой. Запросы пользователей, как правило, будут обращаться к операционной системе, а </a:t>
            </a:r>
            <a:r>
              <a:rPr lang="en-GB" altLang="ru-RU" sz="2400" dirty="0">
                <a:solidFill>
                  <a:srgbClr val="800080"/>
                </a:solidFill>
              </a:rPr>
              <a:t>DNS</a:t>
            </a:r>
            <a:r>
              <a:rPr lang="ru-RU" altLang="ru-RU" sz="2400" dirty="0">
                <a:solidFill>
                  <a:srgbClr val="800080"/>
                </a:solidFill>
              </a:rPr>
              <a:t>-клиент со </a:t>
            </a:r>
            <a:r>
              <a:rPr lang="ru-RU" altLang="ru-RU" sz="2400" dirty="0" smtClean="0">
                <a:solidFill>
                  <a:srgbClr val="800080"/>
                </a:solidFill>
              </a:rPr>
              <a:t>своим СОП-модулем </a:t>
            </a:r>
            <a:r>
              <a:rPr lang="ru-RU" altLang="ru-RU" sz="2400" dirty="0">
                <a:solidFill>
                  <a:srgbClr val="800080"/>
                </a:solidFill>
              </a:rPr>
              <a:t>будет частью операционной системы сервера. Менее производительные серверы могут использоваться для загрузки в них </a:t>
            </a:r>
            <a:r>
              <a:rPr lang="en-GB" altLang="ru-RU" sz="2400" dirty="0">
                <a:solidFill>
                  <a:srgbClr val="800080"/>
                </a:solidFill>
              </a:rPr>
              <a:t>DNS</a:t>
            </a:r>
            <a:r>
              <a:rPr lang="ru-RU" altLang="ru-RU" sz="2400" dirty="0">
                <a:solidFill>
                  <a:srgbClr val="800080"/>
                </a:solidFill>
              </a:rPr>
              <a:t>-клиента в качестве подпрограммы, которая будет взаимодействовать с каждой программой, необходимой для его обслуживания. </a:t>
            </a:r>
            <a:r>
              <a:rPr lang="en-GB" altLang="ru-RU" sz="2400" dirty="0">
                <a:solidFill>
                  <a:srgbClr val="800080"/>
                </a:solidFill>
              </a:rPr>
              <a:t>DNS</a:t>
            </a:r>
            <a:r>
              <a:rPr lang="ru-RU" altLang="ru-RU" sz="2400" dirty="0">
                <a:solidFill>
                  <a:srgbClr val="800080"/>
                </a:solidFill>
              </a:rPr>
              <a:t>-клиенты отвечают на запросы пользователей и в своих ответных сообщения они размещают информацию, которую они получили с помощью собственных запросов от удаленных </a:t>
            </a:r>
            <a:r>
              <a:rPr lang="en-GB" altLang="ru-RU" sz="2400" dirty="0">
                <a:solidFill>
                  <a:srgbClr val="800080"/>
                </a:solidFill>
              </a:rPr>
              <a:t>DNS</a:t>
            </a:r>
            <a:r>
              <a:rPr lang="ru-RU" altLang="ru-RU" sz="2400" dirty="0">
                <a:solidFill>
                  <a:srgbClr val="800080"/>
                </a:solidFill>
              </a:rPr>
              <a:t>-серверов и из </a:t>
            </a:r>
            <a:r>
              <a:rPr lang="ru-RU" altLang="ru-RU" sz="2400" dirty="0" smtClean="0">
                <a:solidFill>
                  <a:srgbClr val="800080"/>
                </a:solidFill>
              </a:rPr>
              <a:t>локальном СОП-модуле.</a:t>
            </a:r>
            <a:endParaRPr lang="ru-RU" altLang="ru-RU" sz="2400" dirty="0">
              <a:solidFill>
                <a:srgbClr val="80008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915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№18: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Система именования сегментов/областей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062916" name="Text Box 4"/>
          <p:cNvSpPr txBox="1">
            <a:spLocks noChangeArrowheads="1"/>
          </p:cNvSpPr>
          <p:nvPr/>
        </p:nvSpPr>
        <p:spPr bwMode="auto">
          <a:xfrm>
            <a:off x="0" y="955675"/>
            <a:ext cx="9144000" cy="55784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sz="3000" dirty="0">
                <a:solidFill>
                  <a:srgbClr val="800080"/>
                </a:solidFill>
              </a:rPr>
              <a:t>В зависимости от собственной производительности, </a:t>
            </a:r>
            <a:r>
              <a:rPr lang="en-GB" altLang="ru-RU" sz="3000" dirty="0">
                <a:solidFill>
                  <a:srgbClr val="800080"/>
                </a:solidFill>
              </a:rPr>
              <a:t>DNS</a:t>
            </a:r>
            <a:r>
              <a:rPr lang="ru-RU" altLang="ru-RU" sz="3000" dirty="0">
                <a:solidFill>
                  <a:srgbClr val="800080"/>
                </a:solidFill>
              </a:rPr>
              <a:t>-сервер может быть просто стандартной одиночной программой, загруженной в специализированную машину или процессом(</a:t>
            </a:r>
            <a:r>
              <a:rPr lang="ru-RU" altLang="ru-RU" sz="3000" dirty="0" err="1">
                <a:solidFill>
                  <a:srgbClr val="800080"/>
                </a:solidFill>
              </a:rPr>
              <a:t>ами</a:t>
            </a:r>
            <a:r>
              <a:rPr lang="ru-RU" altLang="ru-RU" sz="3000" dirty="0">
                <a:solidFill>
                  <a:srgbClr val="800080"/>
                </a:solidFill>
              </a:rPr>
              <a:t>) на большом вычислительном комплексе. На рис.18.2 представлен вариант простой конфигурации. В этом случае, первичный </a:t>
            </a:r>
            <a:r>
              <a:rPr lang="en-GB" altLang="ru-RU" sz="3000" dirty="0">
                <a:solidFill>
                  <a:srgbClr val="800080"/>
                </a:solidFill>
              </a:rPr>
              <a:t>DNS</a:t>
            </a:r>
            <a:r>
              <a:rPr lang="ru-RU" altLang="ru-RU" sz="3000" dirty="0">
                <a:solidFill>
                  <a:srgbClr val="800080"/>
                </a:solidFill>
              </a:rPr>
              <a:t>-сервер получает информацию об одной или более зон путем прочтения мастер-файлов из своей локальной файловой системы, и отвечает на запросы (относительно этих зон) удаленных </a:t>
            </a:r>
            <a:r>
              <a:rPr lang="en-GB" altLang="ru-RU" sz="3000" dirty="0">
                <a:solidFill>
                  <a:srgbClr val="800080"/>
                </a:solidFill>
              </a:rPr>
              <a:t>DNS</a:t>
            </a:r>
            <a:r>
              <a:rPr lang="ru-RU" altLang="ru-RU" sz="3000" dirty="0">
                <a:solidFill>
                  <a:srgbClr val="800080"/>
                </a:solidFill>
              </a:rPr>
              <a:t>-клиентов.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73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№18: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Система именования сегментов/областей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grpSp>
        <p:nvGrpSpPr>
          <p:cNvPr id="1097754" name="Group 26"/>
          <p:cNvGrpSpPr>
            <a:grpSpLocks/>
          </p:cNvGrpSpPr>
          <p:nvPr/>
        </p:nvGrpSpPr>
        <p:grpSpPr bwMode="auto">
          <a:xfrm>
            <a:off x="250825" y="1196975"/>
            <a:ext cx="8636000" cy="4338638"/>
            <a:chOff x="158" y="754"/>
            <a:chExt cx="5440" cy="2733"/>
          </a:xfrm>
        </p:grpSpPr>
        <p:sp>
          <p:nvSpPr>
            <p:cNvPr id="1097752" name="AutoShape 24"/>
            <p:cNvSpPr>
              <a:spLocks noChangeArrowheads="1"/>
            </p:cNvSpPr>
            <p:nvPr/>
          </p:nvSpPr>
          <p:spPr bwMode="auto">
            <a:xfrm>
              <a:off x="158" y="1275"/>
              <a:ext cx="1270" cy="1361"/>
            </a:xfrm>
            <a:prstGeom prst="cube">
              <a:avLst>
                <a:gd name="adj" fmla="val 25000"/>
              </a:avLst>
            </a:prstGeom>
            <a:solidFill>
              <a:srgbClr val="FFCCFF"/>
            </a:solidFill>
            <a:ln w="57150">
              <a:solidFill>
                <a:schemeClr val="hlink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  <p:sp>
          <p:nvSpPr>
            <p:cNvPr id="1097732" name="Line 4"/>
            <p:cNvSpPr>
              <a:spLocks noChangeShapeType="1"/>
            </p:cNvSpPr>
            <p:nvPr/>
          </p:nvSpPr>
          <p:spPr bwMode="auto">
            <a:xfrm flipH="1">
              <a:off x="3517" y="2077"/>
              <a:ext cx="975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97733" name="Line 5"/>
            <p:cNvSpPr>
              <a:spLocks noChangeShapeType="1"/>
            </p:cNvSpPr>
            <p:nvPr/>
          </p:nvSpPr>
          <p:spPr bwMode="auto">
            <a:xfrm>
              <a:off x="4321" y="806"/>
              <a:ext cx="0" cy="2681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97734" name="Text Box 6"/>
            <p:cNvSpPr txBox="1">
              <a:spLocks noChangeArrowheads="1"/>
            </p:cNvSpPr>
            <p:nvPr/>
          </p:nvSpPr>
          <p:spPr bwMode="auto">
            <a:xfrm>
              <a:off x="226" y="1842"/>
              <a:ext cx="840" cy="384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ru-RU" altLang="zh-CN" sz="2000" b="1">
                  <a:solidFill>
                    <a:schemeClr val="accent2"/>
                  </a:solidFill>
                </a:rPr>
                <a:t>Мастер-</a:t>
              </a:r>
            </a:p>
            <a:p>
              <a:pPr>
                <a:spcBef>
                  <a:spcPct val="0"/>
                </a:spcBef>
              </a:pPr>
              <a:r>
                <a:rPr lang="ru-RU" altLang="zh-CN" sz="2000" b="1">
                  <a:solidFill>
                    <a:schemeClr val="accent2"/>
                  </a:solidFill>
                </a:rPr>
                <a:t>файлы</a:t>
              </a:r>
              <a:endParaRPr lang="ru-RU" altLang="ru-RU" sz="2000" b="1">
                <a:solidFill>
                  <a:schemeClr val="accent2"/>
                </a:solidFill>
              </a:endParaRPr>
            </a:p>
          </p:txBody>
        </p:sp>
        <p:sp>
          <p:nvSpPr>
            <p:cNvPr id="1097737" name="Text Box 9"/>
            <p:cNvSpPr txBox="1">
              <a:spLocks noChangeArrowheads="1"/>
            </p:cNvSpPr>
            <p:nvPr/>
          </p:nvSpPr>
          <p:spPr bwMode="auto">
            <a:xfrm>
              <a:off x="3534" y="2217"/>
              <a:ext cx="794" cy="173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r>
                <a:rPr lang="ru-RU" altLang="zh-CN" sz="1800" b="1" i="1">
                  <a:solidFill>
                    <a:srgbClr val="CC0000"/>
                  </a:solidFill>
                  <a:latin typeface="Arial Narrow" panose="020B0606020202030204" pitchFamily="34" charset="0"/>
                </a:rPr>
                <a:t>Запросы</a:t>
              </a:r>
              <a:endParaRPr lang="ru-RU" altLang="ru-RU" sz="1800">
                <a:solidFill>
                  <a:srgbClr val="CC0000"/>
                </a:solidFill>
              </a:endParaRPr>
            </a:p>
          </p:txBody>
        </p:sp>
        <p:sp>
          <p:nvSpPr>
            <p:cNvPr id="1097738" name="Text Box 10"/>
            <p:cNvSpPr txBox="1">
              <a:spLocks noChangeArrowheads="1"/>
            </p:cNvSpPr>
            <p:nvPr/>
          </p:nvSpPr>
          <p:spPr bwMode="auto">
            <a:xfrm>
              <a:off x="3517" y="1507"/>
              <a:ext cx="794" cy="18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 anchor="ctr" anchorCtr="1">
              <a:spAutoFit/>
            </a:bodyPr>
            <a:lstStyle/>
            <a:p>
              <a:r>
                <a:rPr lang="ru-RU" altLang="zh-CN" sz="1800" b="1" i="1">
                  <a:solidFill>
                    <a:srgbClr val="CC0000"/>
                  </a:solidFill>
                  <a:latin typeface="Arial Narrow" panose="020B0606020202030204" pitchFamily="34" charset="0"/>
                </a:rPr>
                <a:t>Ответы</a:t>
              </a:r>
              <a:endParaRPr lang="ru-RU" altLang="ru-RU" sz="1800">
                <a:solidFill>
                  <a:srgbClr val="CC0000"/>
                </a:solidFill>
              </a:endParaRPr>
            </a:p>
          </p:txBody>
        </p:sp>
        <p:sp>
          <p:nvSpPr>
            <p:cNvPr id="1097739" name="Text Box 11"/>
            <p:cNvSpPr txBox="1">
              <a:spLocks noChangeArrowheads="1"/>
            </p:cNvSpPr>
            <p:nvPr/>
          </p:nvSpPr>
          <p:spPr bwMode="auto">
            <a:xfrm>
              <a:off x="1209" y="779"/>
              <a:ext cx="1850" cy="235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r>
                <a:rPr lang="ru-RU" altLang="zh-CN" sz="2400" b="1" i="1">
                  <a:solidFill>
                    <a:srgbClr val="990033"/>
                  </a:solidFill>
                </a:rPr>
                <a:t>Локальный сервер</a:t>
              </a:r>
              <a:endParaRPr lang="ru-RU" altLang="ru-RU" sz="2400">
                <a:solidFill>
                  <a:srgbClr val="990033"/>
                </a:solidFill>
              </a:endParaRPr>
            </a:p>
          </p:txBody>
        </p:sp>
        <p:sp>
          <p:nvSpPr>
            <p:cNvPr id="1097740" name="Text Box 12"/>
            <p:cNvSpPr txBox="1">
              <a:spLocks noChangeArrowheads="1"/>
            </p:cNvSpPr>
            <p:nvPr/>
          </p:nvSpPr>
          <p:spPr bwMode="auto">
            <a:xfrm>
              <a:off x="4402" y="754"/>
              <a:ext cx="1120" cy="474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 anchor="ctr" anchorCtr="1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ru-RU" altLang="zh-CN" sz="2400" b="1" i="1">
                  <a:solidFill>
                    <a:srgbClr val="990033"/>
                  </a:solidFill>
                  <a:latin typeface="Arial Narrow" panose="020B0606020202030204" pitchFamily="34" charset="0"/>
                </a:rPr>
                <a:t>Удалённая</a:t>
              </a:r>
            </a:p>
            <a:p>
              <a:pPr>
                <a:spcBef>
                  <a:spcPct val="0"/>
                </a:spcBef>
              </a:pPr>
              <a:r>
                <a:rPr lang="ru-RU" altLang="zh-CN" sz="2400" b="1" i="1">
                  <a:solidFill>
                    <a:srgbClr val="990033"/>
                  </a:solidFill>
                  <a:latin typeface="Arial Narrow" panose="020B0606020202030204" pitchFamily="34" charset="0"/>
                </a:rPr>
                <a:t>зона</a:t>
              </a:r>
              <a:endParaRPr lang="ru-RU" altLang="ru-RU" sz="2400">
                <a:solidFill>
                  <a:srgbClr val="990033"/>
                </a:solidFill>
              </a:endParaRPr>
            </a:p>
          </p:txBody>
        </p:sp>
        <p:sp>
          <p:nvSpPr>
            <p:cNvPr id="1097743" name="Text Box 15"/>
            <p:cNvSpPr txBox="1">
              <a:spLocks noChangeArrowheads="1"/>
            </p:cNvSpPr>
            <p:nvPr/>
          </p:nvSpPr>
          <p:spPr bwMode="auto">
            <a:xfrm>
              <a:off x="2406" y="1488"/>
              <a:ext cx="1081" cy="904"/>
            </a:xfrm>
            <a:prstGeom prst="rect">
              <a:avLst/>
            </a:prstGeom>
            <a:solidFill>
              <a:srgbClr val="FFFFCC"/>
            </a:solidFill>
            <a:ln w="57150">
              <a:solidFill>
                <a:schemeClr val="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 lIns="0" tIns="0" rIns="0" bIns="0" anchor="ctr" anchorCtr="1"/>
            <a:lstStyle/>
            <a:p>
              <a:pPr>
                <a:spcBef>
                  <a:spcPct val="0"/>
                </a:spcBef>
              </a:pPr>
              <a:r>
                <a:rPr lang="en-US" altLang="zh-CN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anose="02010600030101010101" pitchFamily="2" charset="-122"/>
                </a:rPr>
                <a:t>DNS</a:t>
              </a:r>
              <a:r>
                <a:rPr lang="ru-RU" altLang="zh-CN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-сервер</a:t>
              </a:r>
              <a:endParaRPr lang="ru-RU" altLang="ru-RU" sz="1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97745" name="Text Box 17"/>
            <p:cNvSpPr txBox="1">
              <a:spLocks noChangeArrowheads="1"/>
            </p:cNvSpPr>
            <p:nvPr/>
          </p:nvSpPr>
          <p:spPr bwMode="auto">
            <a:xfrm>
              <a:off x="4517" y="1485"/>
              <a:ext cx="1081" cy="904"/>
            </a:xfrm>
            <a:prstGeom prst="rect">
              <a:avLst/>
            </a:prstGeom>
            <a:solidFill>
              <a:srgbClr val="CCFFFF"/>
            </a:solidFill>
            <a:ln w="57150">
              <a:solidFill>
                <a:schemeClr val="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 lIns="0" tIns="0" rIns="0" bIns="0" anchor="ctr" anchorCtr="1"/>
            <a:lstStyle/>
            <a:p>
              <a:pPr>
                <a:spcBef>
                  <a:spcPct val="0"/>
                </a:spcBef>
              </a:pPr>
              <a:r>
                <a:rPr lang="ru-RU" altLang="zh-CN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Удалённый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anose="02010600030101010101" pitchFamily="2" charset="-122"/>
                </a:rPr>
                <a:t>DNS</a:t>
              </a:r>
              <a:r>
                <a:rPr lang="ru-RU" altLang="zh-CN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-клиент</a:t>
              </a:r>
              <a:endParaRPr lang="ru-RU" altLang="ru-RU" sz="1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97746" name="Line 18"/>
            <p:cNvSpPr>
              <a:spLocks noChangeShapeType="1"/>
            </p:cNvSpPr>
            <p:nvPr/>
          </p:nvSpPr>
          <p:spPr bwMode="auto">
            <a:xfrm flipH="1" flipV="1">
              <a:off x="3517" y="1828"/>
              <a:ext cx="975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97747" name="Line 19"/>
            <p:cNvSpPr>
              <a:spLocks noChangeShapeType="1"/>
            </p:cNvSpPr>
            <p:nvPr/>
          </p:nvSpPr>
          <p:spPr bwMode="auto">
            <a:xfrm flipH="1" flipV="1">
              <a:off x="1249" y="2077"/>
              <a:ext cx="113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97748" name="Line 20"/>
            <p:cNvSpPr>
              <a:spLocks noChangeShapeType="1"/>
            </p:cNvSpPr>
            <p:nvPr/>
          </p:nvSpPr>
          <p:spPr bwMode="auto">
            <a:xfrm flipV="1">
              <a:off x="1272" y="1828"/>
              <a:ext cx="1111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097751" name="Text Box 23"/>
          <p:cNvSpPr txBox="1">
            <a:spLocks noChangeArrowheads="1"/>
          </p:cNvSpPr>
          <p:nvPr/>
        </p:nvSpPr>
        <p:spPr bwMode="auto">
          <a:xfrm>
            <a:off x="0" y="5729288"/>
            <a:ext cx="9144000" cy="32861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altLang="ru-RU" sz="2400" b="1">
                <a:solidFill>
                  <a:srgbClr val="800080"/>
                </a:solidFill>
              </a:rPr>
              <a:t>Рис.18.</a:t>
            </a:r>
            <a:r>
              <a:rPr lang="en-US" altLang="ru-RU" sz="2400" b="1">
                <a:solidFill>
                  <a:srgbClr val="800080"/>
                </a:solidFill>
              </a:rPr>
              <a:t>2</a:t>
            </a:r>
            <a:r>
              <a:rPr lang="ru-RU" altLang="ru-RU" sz="2400" b="1">
                <a:solidFill>
                  <a:srgbClr val="800080"/>
                </a:solidFill>
              </a:rPr>
              <a:t>. Вариант простой конфигурации </a:t>
            </a:r>
            <a:r>
              <a:rPr lang="en-GB" altLang="ru-RU" sz="2400" b="1">
                <a:solidFill>
                  <a:srgbClr val="800080"/>
                </a:solidFill>
              </a:rPr>
              <a:t>DNS</a:t>
            </a:r>
            <a:r>
              <a:rPr lang="ru-RU" altLang="ru-RU" sz="2400" b="1">
                <a:solidFill>
                  <a:srgbClr val="800080"/>
                </a:solidFill>
              </a:rPr>
              <a:t>-сервера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63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№18: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Система именования сегментов/областей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064964" name="Text Box 4"/>
          <p:cNvSpPr txBox="1">
            <a:spLocks noChangeArrowheads="1"/>
          </p:cNvSpPr>
          <p:nvPr/>
        </p:nvSpPr>
        <p:spPr bwMode="auto">
          <a:xfrm>
            <a:off x="0" y="620713"/>
            <a:ext cx="9144000" cy="6045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600">
                <a:solidFill>
                  <a:srgbClr val="800080"/>
                </a:solidFill>
              </a:rPr>
              <a:t>Одним из требований, предъявляемых к </a:t>
            </a: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-системе, является то, что все зоны должны обслуживаться с избыточностью путем задействования для этого более одного сервера. Конфигурация системы с использованием двух серверов представлена на рис.18.3.</a:t>
            </a:r>
          </a:p>
          <a:p>
            <a:pPr>
              <a:spcBef>
                <a:spcPct val="0"/>
              </a:spcBef>
            </a:pPr>
            <a:r>
              <a:rPr lang="ru-RU" altLang="ru-RU" sz="2600">
                <a:solidFill>
                  <a:srgbClr val="800080"/>
                </a:solidFill>
              </a:rPr>
              <a:t>В такой конфигурации (рис.18.3), </a:t>
            </a: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-сервер периодически формирует виртуальное соединение с удаленным </a:t>
            </a: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-сервером с целью копирования зональных данных и проверки того, что существующая копия не изменилась. Сообщения, передаваемые в период проверки, поступают на удаленный сервер в такой же форме, как и стандартные запросы, а также ответы на них, но сами последовательности сообщении немного различны.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77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№18: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Система именования сегментов/областей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099793" name="Text Box 17"/>
          <p:cNvSpPr txBox="1">
            <a:spLocks noChangeArrowheads="1"/>
          </p:cNvSpPr>
          <p:nvPr/>
        </p:nvSpPr>
        <p:spPr bwMode="auto">
          <a:xfrm>
            <a:off x="0" y="6057900"/>
            <a:ext cx="9144000" cy="32861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altLang="ru-RU" sz="2400" b="1">
                <a:solidFill>
                  <a:srgbClr val="800080"/>
                </a:solidFill>
              </a:rPr>
              <a:t>Рис.18.</a:t>
            </a:r>
            <a:r>
              <a:rPr lang="en-US" altLang="ru-RU" sz="2400" b="1">
                <a:solidFill>
                  <a:srgbClr val="800080"/>
                </a:solidFill>
              </a:rPr>
              <a:t>3</a:t>
            </a:r>
            <a:r>
              <a:rPr lang="ru-RU" altLang="ru-RU" sz="2400" b="1">
                <a:solidFill>
                  <a:srgbClr val="800080"/>
                </a:solidFill>
              </a:rPr>
              <a:t>. Вариант конфигурации с двумя </a:t>
            </a:r>
            <a:r>
              <a:rPr lang="en-GB" altLang="ru-RU" sz="2400" b="1">
                <a:solidFill>
                  <a:srgbClr val="800080"/>
                </a:solidFill>
              </a:rPr>
              <a:t>DNS</a:t>
            </a:r>
            <a:r>
              <a:rPr lang="ru-RU" altLang="ru-RU" sz="2400" b="1">
                <a:solidFill>
                  <a:srgbClr val="800080"/>
                </a:solidFill>
              </a:rPr>
              <a:t>-серверами </a:t>
            </a:r>
          </a:p>
        </p:txBody>
      </p:sp>
      <p:grpSp>
        <p:nvGrpSpPr>
          <p:cNvPr id="1099800" name="Group 24"/>
          <p:cNvGrpSpPr>
            <a:grpSpLocks/>
          </p:cNvGrpSpPr>
          <p:nvPr/>
        </p:nvGrpSpPr>
        <p:grpSpPr bwMode="auto">
          <a:xfrm>
            <a:off x="250825" y="692150"/>
            <a:ext cx="8636000" cy="5035550"/>
            <a:chOff x="158" y="436"/>
            <a:chExt cx="5440" cy="3172"/>
          </a:xfrm>
        </p:grpSpPr>
        <p:sp>
          <p:nvSpPr>
            <p:cNvPr id="1099780" name="AutoShape 4"/>
            <p:cNvSpPr>
              <a:spLocks noChangeArrowheads="1"/>
            </p:cNvSpPr>
            <p:nvPr/>
          </p:nvSpPr>
          <p:spPr bwMode="auto">
            <a:xfrm>
              <a:off x="158" y="957"/>
              <a:ext cx="1270" cy="1361"/>
            </a:xfrm>
            <a:prstGeom prst="cube">
              <a:avLst>
                <a:gd name="adj" fmla="val 25000"/>
              </a:avLst>
            </a:prstGeom>
            <a:solidFill>
              <a:srgbClr val="FFCCFF"/>
            </a:solidFill>
            <a:ln w="57150">
              <a:solidFill>
                <a:schemeClr val="hlink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  <p:sp>
          <p:nvSpPr>
            <p:cNvPr id="1099781" name="Line 5"/>
            <p:cNvSpPr>
              <a:spLocks noChangeShapeType="1"/>
            </p:cNvSpPr>
            <p:nvPr/>
          </p:nvSpPr>
          <p:spPr bwMode="auto">
            <a:xfrm flipH="1">
              <a:off x="3517" y="1759"/>
              <a:ext cx="975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99782" name="Line 6"/>
            <p:cNvSpPr>
              <a:spLocks noChangeShapeType="1"/>
            </p:cNvSpPr>
            <p:nvPr/>
          </p:nvSpPr>
          <p:spPr bwMode="auto">
            <a:xfrm>
              <a:off x="4323" y="927"/>
              <a:ext cx="0" cy="2681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99783" name="Text Box 7"/>
            <p:cNvSpPr txBox="1">
              <a:spLocks noChangeArrowheads="1"/>
            </p:cNvSpPr>
            <p:nvPr/>
          </p:nvSpPr>
          <p:spPr bwMode="auto">
            <a:xfrm>
              <a:off x="226" y="1524"/>
              <a:ext cx="840" cy="384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ru-RU" altLang="zh-CN" sz="2000" b="1">
                  <a:solidFill>
                    <a:schemeClr val="accent2"/>
                  </a:solidFill>
                </a:rPr>
                <a:t>Мастер-</a:t>
              </a:r>
            </a:p>
            <a:p>
              <a:pPr>
                <a:spcBef>
                  <a:spcPct val="0"/>
                </a:spcBef>
              </a:pPr>
              <a:r>
                <a:rPr lang="ru-RU" altLang="zh-CN" sz="2000" b="1">
                  <a:solidFill>
                    <a:schemeClr val="accent2"/>
                  </a:solidFill>
                </a:rPr>
                <a:t>файлы</a:t>
              </a:r>
              <a:endParaRPr lang="ru-RU" altLang="ru-RU" sz="2000" b="1">
                <a:solidFill>
                  <a:schemeClr val="accent2"/>
                </a:solidFill>
              </a:endParaRPr>
            </a:p>
          </p:txBody>
        </p:sp>
        <p:sp>
          <p:nvSpPr>
            <p:cNvPr id="1099784" name="Text Box 8"/>
            <p:cNvSpPr txBox="1">
              <a:spLocks noChangeArrowheads="1"/>
            </p:cNvSpPr>
            <p:nvPr/>
          </p:nvSpPr>
          <p:spPr bwMode="auto">
            <a:xfrm>
              <a:off x="3517" y="1908"/>
              <a:ext cx="794" cy="173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r>
                <a:rPr lang="ru-RU" altLang="zh-CN" sz="1800" b="1" i="1">
                  <a:solidFill>
                    <a:srgbClr val="CC0000"/>
                  </a:solidFill>
                  <a:latin typeface="Arial Narrow" panose="020B0606020202030204" pitchFamily="34" charset="0"/>
                </a:rPr>
                <a:t>Запросы</a:t>
              </a:r>
              <a:endParaRPr lang="ru-RU" altLang="ru-RU" sz="1800">
                <a:solidFill>
                  <a:srgbClr val="CC0000"/>
                </a:solidFill>
              </a:endParaRPr>
            </a:p>
          </p:txBody>
        </p:sp>
        <p:sp>
          <p:nvSpPr>
            <p:cNvPr id="1099785" name="Text Box 9"/>
            <p:cNvSpPr txBox="1">
              <a:spLocks noChangeArrowheads="1"/>
            </p:cNvSpPr>
            <p:nvPr/>
          </p:nvSpPr>
          <p:spPr bwMode="auto">
            <a:xfrm>
              <a:off x="3517" y="1189"/>
              <a:ext cx="794" cy="18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 anchor="ctr" anchorCtr="1">
              <a:spAutoFit/>
            </a:bodyPr>
            <a:lstStyle/>
            <a:p>
              <a:r>
                <a:rPr lang="ru-RU" altLang="zh-CN" sz="1800" b="1" i="1">
                  <a:solidFill>
                    <a:srgbClr val="CC0000"/>
                  </a:solidFill>
                  <a:latin typeface="Arial Narrow" panose="020B0606020202030204" pitchFamily="34" charset="0"/>
                </a:rPr>
                <a:t>Ответы</a:t>
              </a:r>
              <a:endParaRPr lang="ru-RU" altLang="ru-RU" sz="1800">
                <a:solidFill>
                  <a:srgbClr val="CC0000"/>
                </a:solidFill>
              </a:endParaRPr>
            </a:p>
          </p:txBody>
        </p:sp>
        <p:sp>
          <p:nvSpPr>
            <p:cNvPr id="1099786" name="Text Box 10"/>
            <p:cNvSpPr txBox="1">
              <a:spLocks noChangeArrowheads="1"/>
            </p:cNvSpPr>
            <p:nvPr/>
          </p:nvSpPr>
          <p:spPr bwMode="auto">
            <a:xfrm>
              <a:off x="1209" y="461"/>
              <a:ext cx="1850" cy="235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r>
                <a:rPr lang="ru-RU" altLang="zh-CN" sz="2400" b="1" i="1">
                  <a:solidFill>
                    <a:srgbClr val="990033"/>
                  </a:solidFill>
                </a:rPr>
                <a:t>Локальный сервер</a:t>
              </a:r>
              <a:endParaRPr lang="ru-RU" altLang="ru-RU" sz="2400">
                <a:solidFill>
                  <a:srgbClr val="990033"/>
                </a:solidFill>
              </a:endParaRPr>
            </a:p>
          </p:txBody>
        </p:sp>
        <p:sp>
          <p:nvSpPr>
            <p:cNvPr id="1099787" name="Text Box 11"/>
            <p:cNvSpPr txBox="1">
              <a:spLocks noChangeArrowheads="1"/>
            </p:cNvSpPr>
            <p:nvPr/>
          </p:nvSpPr>
          <p:spPr bwMode="auto">
            <a:xfrm>
              <a:off x="4402" y="436"/>
              <a:ext cx="1120" cy="474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 anchor="ctr" anchorCtr="1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ru-RU" altLang="zh-CN" sz="2400" b="1" i="1">
                  <a:solidFill>
                    <a:srgbClr val="990033"/>
                  </a:solidFill>
                  <a:latin typeface="Arial Narrow" panose="020B0606020202030204" pitchFamily="34" charset="0"/>
                </a:rPr>
                <a:t>Удалённая</a:t>
              </a:r>
            </a:p>
            <a:p>
              <a:pPr>
                <a:spcBef>
                  <a:spcPct val="0"/>
                </a:spcBef>
              </a:pPr>
              <a:r>
                <a:rPr lang="ru-RU" altLang="zh-CN" sz="2400" b="1" i="1">
                  <a:solidFill>
                    <a:srgbClr val="990033"/>
                  </a:solidFill>
                  <a:latin typeface="Arial Narrow" panose="020B0606020202030204" pitchFamily="34" charset="0"/>
                </a:rPr>
                <a:t>зона</a:t>
              </a:r>
              <a:endParaRPr lang="ru-RU" altLang="ru-RU" sz="2400">
                <a:solidFill>
                  <a:srgbClr val="990033"/>
                </a:solidFill>
              </a:endParaRPr>
            </a:p>
          </p:txBody>
        </p:sp>
        <p:sp>
          <p:nvSpPr>
            <p:cNvPr id="1099788" name="Text Box 12"/>
            <p:cNvSpPr txBox="1">
              <a:spLocks noChangeArrowheads="1"/>
            </p:cNvSpPr>
            <p:nvPr/>
          </p:nvSpPr>
          <p:spPr bwMode="auto">
            <a:xfrm>
              <a:off x="2406" y="1170"/>
              <a:ext cx="1081" cy="904"/>
            </a:xfrm>
            <a:prstGeom prst="rect">
              <a:avLst/>
            </a:prstGeom>
            <a:solidFill>
              <a:srgbClr val="FFFFCC"/>
            </a:solidFill>
            <a:ln w="57150">
              <a:solidFill>
                <a:schemeClr val="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 lIns="0" tIns="0" rIns="0" bIns="0" anchor="ctr" anchorCtr="1"/>
            <a:lstStyle/>
            <a:p>
              <a:pPr>
                <a:spcBef>
                  <a:spcPct val="0"/>
                </a:spcBef>
              </a:pPr>
              <a:r>
                <a:rPr lang="en-US" altLang="zh-CN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anose="02010600030101010101" pitchFamily="2" charset="-122"/>
                </a:rPr>
                <a:t>DNS</a:t>
              </a:r>
              <a:r>
                <a:rPr lang="ru-RU" altLang="zh-CN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-сервер</a:t>
              </a:r>
              <a:endParaRPr lang="ru-RU" altLang="ru-RU" sz="1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99789" name="Text Box 13"/>
            <p:cNvSpPr txBox="1">
              <a:spLocks noChangeArrowheads="1"/>
            </p:cNvSpPr>
            <p:nvPr/>
          </p:nvSpPr>
          <p:spPr bwMode="auto">
            <a:xfrm>
              <a:off x="4517" y="1167"/>
              <a:ext cx="1081" cy="904"/>
            </a:xfrm>
            <a:prstGeom prst="rect">
              <a:avLst/>
            </a:prstGeom>
            <a:solidFill>
              <a:srgbClr val="CCFFFF"/>
            </a:solidFill>
            <a:ln w="57150">
              <a:solidFill>
                <a:schemeClr val="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 lIns="0" tIns="0" rIns="0" bIns="0" anchor="ctr" anchorCtr="1"/>
            <a:lstStyle/>
            <a:p>
              <a:pPr>
                <a:spcBef>
                  <a:spcPct val="0"/>
                </a:spcBef>
              </a:pPr>
              <a:r>
                <a:rPr lang="ru-RU" altLang="zh-CN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Удалённый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anose="02010600030101010101" pitchFamily="2" charset="-122"/>
                </a:rPr>
                <a:t>DNS</a:t>
              </a:r>
              <a:r>
                <a:rPr lang="ru-RU" altLang="zh-CN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-клиент</a:t>
              </a:r>
              <a:endParaRPr lang="ru-RU" altLang="ru-RU" sz="1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99790" name="Line 14"/>
            <p:cNvSpPr>
              <a:spLocks noChangeShapeType="1"/>
            </p:cNvSpPr>
            <p:nvPr/>
          </p:nvSpPr>
          <p:spPr bwMode="auto">
            <a:xfrm flipH="1" flipV="1">
              <a:off x="3517" y="1510"/>
              <a:ext cx="975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99791" name="Line 15"/>
            <p:cNvSpPr>
              <a:spLocks noChangeShapeType="1"/>
            </p:cNvSpPr>
            <p:nvPr/>
          </p:nvSpPr>
          <p:spPr bwMode="auto">
            <a:xfrm flipH="1" flipV="1">
              <a:off x="1249" y="1759"/>
              <a:ext cx="113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99792" name="Line 16"/>
            <p:cNvSpPr>
              <a:spLocks noChangeShapeType="1"/>
            </p:cNvSpPr>
            <p:nvPr/>
          </p:nvSpPr>
          <p:spPr bwMode="auto">
            <a:xfrm flipV="1">
              <a:off x="1272" y="1510"/>
              <a:ext cx="1111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99794" name="Text Box 18"/>
            <p:cNvSpPr txBox="1">
              <a:spLocks noChangeArrowheads="1"/>
            </p:cNvSpPr>
            <p:nvPr/>
          </p:nvSpPr>
          <p:spPr bwMode="auto">
            <a:xfrm>
              <a:off x="4515" y="2485"/>
              <a:ext cx="1081" cy="904"/>
            </a:xfrm>
            <a:prstGeom prst="rect">
              <a:avLst/>
            </a:prstGeom>
            <a:solidFill>
              <a:srgbClr val="FFFFCC"/>
            </a:solidFill>
            <a:ln w="57150">
              <a:solidFill>
                <a:schemeClr val="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 lIns="0" tIns="0" rIns="0" bIns="0" anchor="ctr" anchorCtr="1"/>
            <a:lstStyle/>
            <a:p>
              <a:pPr>
                <a:spcBef>
                  <a:spcPct val="0"/>
                </a:spcBef>
              </a:pPr>
              <a:r>
                <a:rPr lang="ru-RU" altLang="zh-CN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Удалённый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anose="02010600030101010101" pitchFamily="2" charset="-122"/>
                </a:rPr>
                <a:t>DNS</a:t>
              </a:r>
              <a:r>
                <a:rPr lang="ru-RU" altLang="zh-CN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-сервер</a:t>
              </a:r>
              <a:endParaRPr lang="ru-RU" altLang="ru-RU" sz="1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99795" name="Freeform 19"/>
            <p:cNvSpPr>
              <a:spLocks/>
            </p:cNvSpPr>
            <p:nvPr/>
          </p:nvSpPr>
          <p:spPr bwMode="auto">
            <a:xfrm>
              <a:off x="2814" y="2077"/>
              <a:ext cx="1678" cy="1110"/>
            </a:xfrm>
            <a:custGeom>
              <a:avLst/>
              <a:gdLst>
                <a:gd name="T0" fmla="*/ 1294 w 1294"/>
                <a:gd name="T1" fmla="*/ 748 h 748"/>
                <a:gd name="T2" fmla="*/ 0 w 1294"/>
                <a:gd name="T3" fmla="*/ 746 h 748"/>
                <a:gd name="T4" fmla="*/ 2 w 1294"/>
                <a:gd name="T5" fmla="*/ 0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4" h="748">
                  <a:moveTo>
                    <a:pt x="1294" y="748"/>
                  </a:moveTo>
                  <a:lnTo>
                    <a:pt x="0" y="746"/>
                  </a:lnTo>
                  <a:lnTo>
                    <a:pt x="2" y="0"/>
                  </a:lnTo>
                </a:path>
              </a:pathLst>
            </a:custGeom>
            <a:noFill/>
            <a:ln w="57150" cmpd="sng">
              <a:solidFill>
                <a:schemeClr val="folHlink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99796" name="Freeform 20"/>
            <p:cNvSpPr>
              <a:spLocks/>
            </p:cNvSpPr>
            <p:nvPr/>
          </p:nvSpPr>
          <p:spPr bwMode="auto">
            <a:xfrm>
              <a:off x="3155" y="2101"/>
              <a:ext cx="1361" cy="771"/>
            </a:xfrm>
            <a:custGeom>
              <a:avLst/>
              <a:gdLst>
                <a:gd name="T0" fmla="*/ 1361 w 1361"/>
                <a:gd name="T1" fmla="*/ 771 h 771"/>
                <a:gd name="T2" fmla="*/ 0 w 1361"/>
                <a:gd name="T3" fmla="*/ 771 h 771"/>
                <a:gd name="T4" fmla="*/ 0 w 1361"/>
                <a:gd name="T5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1" h="771">
                  <a:moveTo>
                    <a:pt x="1361" y="771"/>
                  </a:moveTo>
                  <a:lnTo>
                    <a:pt x="0" y="771"/>
                  </a:lnTo>
                  <a:lnTo>
                    <a:pt x="0" y="0"/>
                  </a:lnTo>
                </a:path>
              </a:pathLst>
            </a:custGeom>
            <a:noFill/>
            <a:ln w="57150" cmpd="sng">
              <a:solidFill>
                <a:schemeClr val="folHlink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99797" name="Text Box 21"/>
            <p:cNvSpPr txBox="1">
              <a:spLocks noChangeArrowheads="1"/>
            </p:cNvSpPr>
            <p:nvPr/>
          </p:nvSpPr>
          <p:spPr bwMode="auto">
            <a:xfrm>
              <a:off x="3154" y="2462"/>
              <a:ext cx="952" cy="346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r>
                <a:rPr lang="ru-RU" altLang="zh-CN" sz="1800" b="1" i="1">
                  <a:solidFill>
                    <a:srgbClr val="CC0000"/>
                  </a:solidFill>
                  <a:latin typeface="Arial Narrow" panose="020B0606020202030204" pitchFamily="34" charset="0"/>
                </a:rPr>
                <a:t>Служебные запросы</a:t>
              </a:r>
              <a:endParaRPr lang="ru-RU" altLang="ru-RU" sz="1800">
                <a:solidFill>
                  <a:srgbClr val="CC0000"/>
                </a:solidFill>
              </a:endParaRPr>
            </a:p>
          </p:txBody>
        </p:sp>
        <p:sp>
          <p:nvSpPr>
            <p:cNvPr id="1099798" name="Text Box 22"/>
            <p:cNvSpPr txBox="1">
              <a:spLocks noChangeArrowheads="1"/>
            </p:cNvSpPr>
            <p:nvPr/>
          </p:nvSpPr>
          <p:spPr bwMode="auto">
            <a:xfrm>
              <a:off x="1839" y="2462"/>
              <a:ext cx="952" cy="346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r>
                <a:rPr lang="ru-RU" altLang="zh-CN" sz="1800" b="1" i="1">
                  <a:solidFill>
                    <a:srgbClr val="CC0000"/>
                  </a:solidFill>
                  <a:latin typeface="Arial Narrow" panose="020B0606020202030204" pitchFamily="34" charset="0"/>
                </a:rPr>
                <a:t>Служебные ответы</a:t>
              </a:r>
              <a:endParaRPr lang="ru-RU" altLang="ru-RU" sz="1800">
                <a:solidFill>
                  <a:srgbClr val="CC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011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№18: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Система именования сегментов/областей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067012" name="Text Box 4"/>
          <p:cNvSpPr txBox="1">
            <a:spLocks noChangeArrowheads="1"/>
          </p:cNvSpPr>
          <p:nvPr/>
        </p:nvSpPr>
        <p:spPr bwMode="auto">
          <a:xfrm>
            <a:off x="0" y="862013"/>
            <a:ext cx="9144000" cy="564356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dirty="0">
                <a:solidFill>
                  <a:srgbClr val="800080"/>
                </a:solidFill>
              </a:rPr>
              <a:t>Информационный поток, который обслуживает сервер, обеспечивающий таким образом все аспекты функционирования </a:t>
            </a:r>
            <a:r>
              <a:rPr lang="en-GB" altLang="ru-RU" dirty="0">
                <a:solidFill>
                  <a:srgbClr val="800080"/>
                </a:solidFill>
              </a:rPr>
              <a:t>DNS</a:t>
            </a:r>
            <a:r>
              <a:rPr lang="ru-RU" altLang="ru-RU" dirty="0">
                <a:solidFill>
                  <a:srgbClr val="800080"/>
                </a:solidFill>
              </a:rPr>
              <a:t>-системы, </a:t>
            </a:r>
            <a:r>
              <a:rPr lang="ru-RU" altLang="ru-RU" dirty="0" smtClean="0">
                <a:solidFill>
                  <a:srgbClr val="800080"/>
                </a:solidFill>
              </a:rPr>
              <a:t>представлен</a:t>
            </a:r>
          </a:p>
          <a:p>
            <a:pPr>
              <a:spcBef>
                <a:spcPct val="0"/>
              </a:spcBef>
            </a:pPr>
            <a:r>
              <a:rPr lang="ru-RU" altLang="ru-RU" dirty="0" smtClean="0">
                <a:solidFill>
                  <a:srgbClr val="800080"/>
                </a:solidFill>
              </a:rPr>
              <a:t>на </a:t>
            </a:r>
            <a:r>
              <a:rPr lang="ru-RU" altLang="ru-RU" dirty="0">
                <a:solidFill>
                  <a:srgbClr val="800080"/>
                </a:solidFill>
              </a:rPr>
              <a:t>рис.18.4.</a:t>
            </a:r>
          </a:p>
          <a:p>
            <a:pPr>
              <a:spcBef>
                <a:spcPct val="0"/>
              </a:spcBef>
            </a:pPr>
            <a:r>
              <a:rPr lang="ru-RU" altLang="ru-RU" dirty="0">
                <a:solidFill>
                  <a:srgbClr val="800080"/>
                </a:solidFill>
              </a:rPr>
              <a:t>Распределенная БД (рис.18.4) содержит данные пространства сегментов/областей в интересах </a:t>
            </a:r>
            <a:r>
              <a:rPr lang="en-GB" altLang="ru-RU" dirty="0">
                <a:solidFill>
                  <a:srgbClr val="800080"/>
                </a:solidFill>
              </a:rPr>
              <a:t>DNS</a:t>
            </a:r>
            <a:r>
              <a:rPr lang="ru-RU" altLang="ru-RU" dirty="0">
                <a:solidFill>
                  <a:srgbClr val="800080"/>
                </a:solidFill>
              </a:rPr>
              <a:t>-сервера и </a:t>
            </a:r>
            <a:r>
              <a:rPr lang="en-GB" altLang="ru-RU" dirty="0">
                <a:solidFill>
                  <a:srgbClr val="800080"/>
                </a:solidFill>
              </a:rPr>
              <a:t>DNS</a:t>
            </a:r>
            <a:r>
              <a:rPr lang="ru-RU" altLang="ru-RU" dirty="0">
                <a:solidFill>
                  <a:srgbClr val="800080"/>
                </a:solidFill>
              </a:rPr>
              <a:t>-клиента. Содержание этой БД будет представлять собой, как правило, </a:t>
            </a:r>
            <a:r>
              <a:rPr lang="ru-RU" altLang="ru-RU" dirty="0" smtClean="0">
                <a:solidFill>
                  <a:srgbClr val="800080"/>
                </a:solidFill>
              </a:rPr>
              <a:t>«смесь» </a:t>
            </a:r>
            <a:r>
              <a:rPr lang="ru-RU" altLang="ru-RU" dirty="0">
                <a:solidFill>
                  <a:srgbClr val="800080"/>
                </a:solidFill>
              </a:rPr>
              <a:t>авторизованных данных, пополняемых </a:t>
            </a:r>
            <a:r>
              <a:rPr lang="en-GB" altLang="ru-RU" dirty="0">
                <a:solidFill>
                  <a:srgbClr val="800080"/>
                </a:solidFill>
              </a:rPr>
              <a:t>DNS</a:t>
            </a:r>
            <a:r>
              <a:rPr lang="ru-RU" altLang="ru-RU" dirty="0">
                <a:solidFill>
                  <a:srgbClr val="800080"/>
                </a:solidFill>
              </a:rPr>
              <a:t>-сервером путём периодических процедур обновления информации, и </a:t>
            </a:r>
            <a:r>
              <a:rPr lang="ru-RU" altLang="ru-RU" dirty="0" smtClean="0">
                <a:solidFill>
                  <a:srgbClr val="800080"/>
                </a:solidFill>
              </a:rPr>
              <a:t>направляемых в СОП-модуль </a:t>
            </a:r>
            <a:r>
              <a:rPr lang="ru-RU" altLang="ru-RU" dirty="0">
                <a:solidFill>
                  <a:srgbClr val="800080"/>
                </a:solidFill>
              </a:rPr>
              <a:t>данных, которые поступают от предшествующих запросов </a:t>
            </a:r>
            <a:r>
              <a:rPr lang="en-GB" altLang="ru-RU" dirty="0">
                <a:solidFill>
                  <a:srgbClr val="800080"/>
                </a:solidFill>
              </a:rPr>
              <a:t>DNS</a:t>
            </a:r>
            <a:r>
              <a:rPr lang="ru-RU" altLang="ru-RU" dirty="0">
                <a:solidFill>
                  <a:srgbClr val="800080"/>
                </a:solidFill>
              </a:rPr>
              <a:t>-клиента.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059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№18: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Система именования сегментов/областей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grpSp>
        <p:nvGrpSpPr>
          <p:cNvPr id="1069103" name="Group 47"/>
          <p:cNvGrpSpPr>
            <a:grpSpLocks/>
          </p:cNvGrpSpPr>
          <p:nvPr/>
        </p:nvGrpSpPr>
        <p:grpSpPr bwMode="auto">
          <a:xfrm>
            <a:off x="215900" y="692150"/>
            <a:ext cx="8763000" cy="5292725"/>
            <a:chOff x="136" y="436"/>
            <a:chExt cx="5520" cy="3334"/>
          </a:xfrm>
        </p:grpSpPr>
        <p:sp>
          <p:nvSpPr>
            <p:cNvPr id="1069063" name="Line 7"/>
            <p:cNvSpPr>
              <a:spLocks noChangeShapeType="1"/>
            </p:cNvSpPr>
            <p:nvPr/>
          </p:nvSpPr>
          <p:spPr bwMode="auto">
            <a:xfrm>
              <a:off x="4354" y="436"/>
              <a:ext cx="0" cy="3334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9067" name="Text Box 11"/>
            <p:cNvSpPr txBox="1">
              <a:spLocks noChangeArrowheads="1"/>
            </p:cNvSpPr>
            <p:nvPr/>
          </p:nvSpPr>
          <p:spPr bwMode="auto">
            <a:xfrm>
              <a:off x="158" y="3317"/>
              <a:ext cx="1850" cy="255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r>
                <a:rPr lang="ru-RU" altLang="zh-CN" sz="2400" b="1" i="1">
                  <a:solidFill>
                    <a:srgbClr val="990033"/>
                  </a:solidFill>
                </a:rPr>
                <a:t>Локальный сервер</a:t>
              </a:r>
              <a:endParaRPr lang="ru-RU" altLang="ru-RU" sz="2400">
                <a:solidFill>
                  <a:srgbClr val="990033"/>
                </a:solidFill>
              </a:endParaRPr>
            </a:p>
          </p:txBody>
        </p:sp>
        <p:sp>
          <p:nvSpPr>
            <p:cNvPr id="1069068" name="Text Box 12"/>
            <p:cNvSpPr txBox="1">
              <a:spLocks noChangeArrowheads="1"/>
            </p:cNvSpPr>
            <p:nvPr/>
          </p:nvSpPr>
          <p:spPr bwMode="auto">
            <a:xfrm>
              <a:off x="4536" y="1491"/>
              <a:ext cx="1120" cy="474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 anchor="ctr" anchorCtr="1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ru-RU" altLang="zh-CN" sz="2400" b="1" i="1">
                  <a:solidFill>
                    <a:srgbClr val="990033"/>
                  </a:solidFill>
                  <a:latin typeface="Arial Narrow" panose="020B0606020202030204" pitchFamily="34" charset="0"/>
                </a:rPr>
                <a:t>Удалённая</a:t>
              </a:r>
            </a:p>
            <a:p>
              <a:pPr>
                <a:spcBef>
                  <a:spcPct val="0"/>
                </a:spcBef>
              </a:pPr>
              <a:r>
                <a:rPr lang="ru-RU" altLang="zh-CN" sz="2400" b="1" i="1">
                  <a:solidFill>
                    <a:srgbClr val="990033"/>
                  </a:solidFill>
                  <a:latin typeface="Arial Narrow" panose="020B0606020202030204" pitchFamily="34" charset="0"/>
                </a:rPr>
                <a:t>зона</a:t>
              </a:r>
              <a:endParaRPr lang="ru-RU" altLang="ru-RU" sz="2400">
                <a:solidFill>
                  <a:srgbClr val="990033"/>
                </a:solidFill>
              </a:endParaRPr>
            </a:p>
          </p:txBody>
        </p:sp>
        <p:sp>
          <p:nvSpPr>
            <p:cNvPr id="1069061" name="AutoShape 5"/>
            <p:cNvSpPr>
              <a:spLocks noChangeArrowheads="1"/>
            </p:cNvSpPr>
            <p:nvPr/>
          </p:nvSpPr>
          <p:spPr bwMode="auto">
            <a:xfrm>
              <a:off x="295" y="2134"/>
              <a:ext cx="1133" cy="914"/>
            </a:xfrm>
            <a:prstGeom prst="cube">
              <a:avLst>
                <a:gd name="adj" fmla="val 25000"/>
              </a:avLst>
            </a:prstGeom>
            <a:solidFill>
              <a:srgbClr val="FFCCFF"/>
            </a:solidFill>
            <a:ln w="57150">
              <a:solidFill>
                <a:schemeClr val="hlink"/>
              </a:solidFill>
              <a:miter lim="800000"/>
              <a:headEnd/>
              <a:tailEnd/>
            </a:ln>
            <a:effectLst>
              <a:outerShdw dist="17961" dir="2700000" algn="ctr" rotWithShape="0">
                <a:srgbClr val="FF9933"/>
              </a:outerShdw>
            </a:effectLst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  <p:sp>
          <p:nvSpPr>
            <p:cNvPr id="1069062" name="Line 6"/>
            <p:cNvSpPr>
              <a:spLocks noChangeShapeType="1"/>
            </p:cNvSpPr>
            <p:nvPr/>
          </p:nvSpPr>
          <p:spPr bwMode="auto">
            <a:xfrm flipH="1">
              <a:off x="3517" y="2673"/>
              <a:ext cx="975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9064" name="Text Box 8"/>
            <p:cNvSpPr txBox="1">
              <a:spLocks noChangeArrowheads="1"/>
            </p:cNvSpPr>
            <p:nvPr/>
          </p:nvSpPr>
          <p:spPr bwMode="auto">
            <a:xfrm>
              <a:off x="363" y="2471"/>
              <a:ext cx="772" cy="384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ru-RU" altLang="zh-CN" sz="2000" b="1">
                  <a:solidFill>
                    <a:schemeClr val="accent2"/>
                  </a:solidFill>
                </a:rPr>
                <a:t>Мастер-</a:t>
              </a:r>
            </a:p>
            <a:p>
              <a:pPr>
                <a:spcBef>
                  <a:spcPct val="0"/>
                </a:spcBef>
              </a:pPr>
              <a:r>
                <a:rPr lang="ru-RU" altLang="zh-CN" sz="2000" b="1">
                  <a:solidFill>
                    <a:schemeClr val="accent2"/>
                  </a:solidFill>
                </a:rPr>
                <a:t>файлы</a:t>
              </a:r>
              <a:endParaRPr lang="ru-RU" altLang="ru-RU" sz="2000" b="1">
                <a:solidFill>
                  <a:schemeClr val="accent2"/>
                </a:solidFill>
              </a:endParaRPr>
            </a:p>
          </p:txBody>
        </p:sp>
        <p:sp>
          <p:nvSpPr>
            <p:cNvPr id="1069065" name="Text Box 9"/>
            <p:cNvSpPr txBox="1">
              <a:spLocks noChangeArrowheads="1"/>
            </p:cNvSpPr>
            <p:nvPr/>
          </p:nvSpPr>
          <p:spPr bwMode="auto">
            <a:xfrm>
              <a:off x="3560" y="2239"/>
              <a:ext cx="794" cy="154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r>
                <a:rPr lang="ru-RU" altLang="zh-CN" sz="1600" b="1" i="1">
                  <a:solidFill>
                    <a:srgbClr val="CC0000"/>
                  </a:solidFill>
                </a:rPr>
                <a:t>Запросы</a:t>
              </a:r>
              <a:endParaRPr lang="ru-RU" altLang="ru-RU" sz="1600">
                <a:solidFill>
                  <a:srgbClr val="CC0000"/>
                </a:solidFill>
              </a:endParaRPr>
            </a:p>
          </p:txBody>
        </p:sp>
        <p:sp>
          <p:nvSpPr>
            <p:cNvPr id="1069066" name="Text Box 10"/>
            <p:cNvSpPr txBox="1">
              <a:spLocks noChangeArrowheads="1"/>
            </p:cNvSpPr>
            <p:nvPr/>
          </p:nvSpPr>
          <p:spPr bwMode="auto">
            <a:xfrm>
              <a:off x="3560" y="2781"/>
              <a:ext cx="794" cy="16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 anchor="ctr" anchorCtr="1">
              <a:spAutoFit/>
            </a:bodyPr>
            <a:lstStyle/>
            <a:p>
              <a:r>
                <a:rPr lang="ru-RU" altLang="zh-CN" sz="1600" b="1" i="1">
                  <a:solidFill>
                    <a:srgbClr val="CC0000"/>
                  </a:solidFill>
                </a:rPr>
                <a:t>Ответы</a:t>
              </a:r>
              <a:endParaRPr lang="ru-RU" altLang="ru-RU" sz="1600">
                <a:solidFill>
                  <a:srgbClr val="CC0000"/>
                </a:solidFill>
              </a:endParaRPr>
            </a:p>
          </p:txBody>
        </p:sp>
        <p:sp>
          <p:nvSpPr>
            <p:cNvPr id="1069069" name="Text Box 13"/>
            <p:cNvSpPr txBox="1">
              <a:spLocks noChangeArrowheads="1"/>
            </p:cNvSpPr>
            <p:nvPr/>
          </p:nvSpPr>
          <p:spPr bwMode="auto">
            <a:xfrm>
              <a:off x="2406" y="2356"/>
              <a:ext cx="1081" cy="443"/>
            </a:xfrm>
            <a:prstGeom prst="rect">
              <a:avLst/>
            </a:prstGeom>
            <a:solidFill>
              <a:srgbClr val="CCFFFF"/>
            </a:solidFill>
            <a:ln w="57150">
              <a:solidFill>
                <a:schemeClr val="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 lIns="0" tIns="0" rIns="0" bIns="0" anchor="ctr" anchorCtr="1"/>
            <a:lstStyle/>
            <a:p>
              <a:pPr>
                <a:spcBef>
                  <a:spcPct val="0"/>
                </a:spcBef>
              </a:pPr>
              <a:r>
                <a:rPr lang="en-US" altLang="zh-CN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anose="02010600030101010101" pitchFamily="2" charset="-122"/>
                </a:rPr>
                <a:t>DNS</a:t>
              </a:r>
              <a:r>
                <a:rPr lang="ru-RU" altLang="zh-CN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-сервер</a:t>
              </a:r>
              <a:endParaRPr lang="ru-RU" altLang="ru-RU" sz="1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69070" name="Text Box 14"/>
            <p:cNvSpPr txBox="1">
              <a:spLocks noChangeArrowheads="1"/>
            </p:cNvSpPr>
            <p:nvPr/>
          </p:nvSpPr>
          <p:spPr bwMode="auto">
            <a:xfrm>
              <a:off x="4517" y="2275"/>
              <a:ext cx="1081" cy="607"/>
            </a:xfrm>
            <a:prstGeom prst="rect">
              <a:avLst/>
            </a:prstGeom>
            <a:solidFill>
              <a:srgbClr val="FFFFCC"/>
            </a:solidFill>
            <a:ln w="57150">
              <a:solidFill>
                <a:schemeClr val="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 lIns="0" tIns="0" rIns="0" bIns="0" anchor="ctr" anchorCtr="1"/>
            <a:lstStyle/>
            <a:p>
              <a:pPr>
                <a:spcBef>
                  <a:spcPct val="0"/>
                </a:spcBef>
              </a:pPr>
              <a:r>
                <a:rPr lang="ru-RU" altLang="zh-CN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Удалённый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anose="02010600030101010101" pitchFamily="2" charset="-122"/>
                </a:rPr>
                <a:t>DNS</a:t>
              </a:r>
              <a:r>
                <a:rPr lang="ru-RU" altLang="zh-CN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-клиент</a:t>
              </a:r>
              <a:endParaRPr lang="ru-RU" altLang="ru-RU" sz="1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69071" name="Line 15"/>
            <p:cNvSpPr>
              <a:spLocks noChangeShapeType="1"/>
            </p:cNvSpPr>
            <p:nvPr/>
          </p:nvSpPr>
          <p:spPr bwMode="auto">
            <a:xfrm flipH="1" flipV="1">
              <a:off x="3517" y="2504"/>
              <a:ext cx="975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9072" name="Line 16"/>
            <p:cNvSpPr>
              <a:spLocks noChangeShapeType="1"/>
            </p:cNvSpPr>
            <p:nvPr/>
          </p:nvSpPr>
          <p:spPr bwMode="auto">
            <a:xfrm flipH="1" flipV="1">
              <a:off x="1249" y="2673"/>
              <a:ext cx="113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9073" name="Line 17"/>
            <p:cNvSpPr>
              <a:spLocks noChangeShapeType="1"/>
            </p:cNvSpPr>
            <p:nvPr/>
          </p:nvSpPr>
          <p:spPr bwMode="auto">
            <a:xfrm flipV="1">
              <a:off x="1272" y="2504"/>
              <a:ext cx="1111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9074" name="Text Box 18"/>
            <p:cNvSpPr txBox="1">
              <a:spLocks noChangeArrowheads="1"/>
            </p:cNvSpPr>
            <p:nvPr/>
          </p:nvSpPr>
          <p:spPr bwMode="auto">
            <a:xfrm>
              <a:off x="4515" y="3159"/>
              <a:ext cx="1081" cy="606"/>
            </a:xfrm>
            <a:prstGeom prst="rect">
              <a:avLst/>
            </a:prstGeom>
            <a:solidFill>
              <a:srgbClr val="CCFFFF"/>
            </a:solidFill>
            <a:ln w="57150">
              <a:solidFill>
                <a:schemeClr val="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 lIns="0" tIns="0" rIns="0" bIns="0" anchor="ctr" anchorCtr="1"/>
            <a:lstStyle/>
            <a:p>
              <a:pPr>
                <a:spcBef>
                  <a:spcPct val="0"/>
                </a:spcBef>
              </a:pPr>
              <a:r>
                <a:rPr lang="ru-RU" altLang="zh-CN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Удалённый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anose="02010600030101010101" pitchFamily="2" charset="-122"/>
                </a:rPr>
                <a:t>DNS</a:t>
              </a:r>
              <a:r>
                <a:rPr lang="ru-RU" altLang="zh-CN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-сервер</a:t>
              </a:r>
              <a:endParaRPr lang="ru-RU" altLang="ru-RU" sz="1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69075" name="Freeform 19"/>
            <p:cNvSpPr>
              <a:spLocks/>
            </p:cNvSpPr>
            <p:nvPr/>
          </p:nvSpPr>
          <p:spPr bwMode="auto">
            <a:xfrm>
              <a:off x="2814" y="2823"/>
              <a:ext cx="1678" cy="806"/>
            </a:xfrm>
            <a:custGeom>
              <a:avLst/>
              <a:gdLst>
                <a:gd name="T0" fmla="*/ 1294 w 1294"/>
                <a:gd name="T1" fmla="*/ 748 h 748"/>
                <a:gd name="T2" fmla="*/ 0 w 1294"/>
                <a:gd name="T3" fmla="*/ 746 h 748"/>
                <a:gd name="T4" fmla="*/ 2 w 1294"/>
                <a:gd name="T5" fmla="*/ 0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4" h="748">
                  <a:moveTo>
                    <a:pt x="1294" y="748"/>
                  </a:moveTo>
                  <a:lnTo>
                    <a:pt x="0" y="746"/>
                  </a:lnTo>
                  <a:lnTo>
                    <a:pt x="2" y="0"/>
                  </a:lnTo>
                </a:path>
              </a:pathLst>
            </a:custGeom>
            <a:noFill/>
            <a:ln w="57150" cmpd="sng">
              <a:solidFill>
                <a:schemeClr val="folHlink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9076" name="Freeform 20"/>
            <p:cNvSpPr>
              <a:spLocks/>
            </p:cNvSpPr>
            <p:nvPr/>
          </p:nvSpPr>
          <p:spPr bwMode="auto">
            <a:xfrm>
              <a:off x="3155" y="2823"/>
              <a:ext cx="1361" cy="596"/>
            </a:xfrm>
            <a:custGeom>
              <a:avLst/>
              <a:gdLst>
                <a:gd name="T0" fmla="*/ 1361 w 1361"/>
                <a:gd name="T1" fmla="*/ 771 h 771"/>
                <a:gd name="T2" fmla="*/ 0 w 1361"/>
                <a:gd name="T3" fmla="*/ 771 h 771"/>
                <a:gd name="T4" fmla="*/ 0 w 1361"/>
                <a:gd name="T5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1" h="771">
                  <a:moveTo>
                    <a:pt x="1361" y="771"/>
                  </a:moveTo>
                  <a:lnTo>
                    <a:pt x="0" y="771"/>
                  </a:lnTo>
                  <a:lnTo>
                    <a:pt x="0" y="0"/>
                  </a:lnTo>
                </a:path>
              </a:pathLst>
            </a:custGeom>
            <a:noFill/>
            <a:ln w="57150" cmpd="sng">
              <a:solidFill>
                <a:schemeClr val="folHlink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9077" name="Text Box 21"/>
            <p:cNvSpPr txBox="1">
              <a:spLocks noChangeArrowheads="1"/>
            </p:cNvSpPr>
            <p:nvPr/>
          </p:nvSpPr>
          <p:spPr bwMode="auto">
            <a:xfrm>
              <a:off x="3198" y="3046"/>
              <a:ext cx="839" cy="30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r>
                <a:rPr lang="ru-RU" altLang="zh-CN" sz="1600" b="1" i="1">
                  <a:solidFill>
                    <a:srgbClr val="CC0000"/>
                  </a:solidFill>
                </a:rPr>
                <a:t>Служебные запросы</a:t>
              </a:r>
              <a:endParaRPr lang="ru-RU" altLang="ru-RU" sz="1600">
                <a:solidFill>
                  <a:srgbClr val="CC0000"/>
                </a:solidFill>
              </a:endParaRPr>
            </a:p>
          </p:txBody>
        </p:sp>
        <p:sp>
          <p:nvSpPr>
            <p:cNvPr id="1069078" name="Text Box 22"/>
            <p:cNvSpPr txBox="1">
              <a:spLocks noChangeArrowheads="1"/>
            </p:cNvSpPr>
            <p:nvPr/>
          </p:nvSpPr>
          <p:spPr bwMode="auto">
            <a:xfrm>
              <a:off x="1882" y="3046"/>
              <a:ext cx="839" cy="30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r>
                <a:rPr lang="ru-RU" altLang="zh-CN" sz="1600" b="1" i="1">
                  <a:solidFill>
                    <a:srgbClr val="CC0000"/>
                  </a:solidFill>
                </a:rPr>
                <a:t>Служебные ответы</a:t>
              </a:r>
              <a:endParaRPr lang="ru-RU" altLang="ru-RU" sz="1600">
                <a:solidFill>
                  <a:srgbClr val="CC0000"/>
                </a:solidFill>
              </a:endParaRPr>
            </a:p>
          </p:txBody>
        </p:sp>
        <p:sp>
          <p:nvSpPr>
            <p:cNvPr id="1069081" name="Line 25"/>
            <p:cNvSpPr>
              <a:spLocks noChangeShapeType="1"/>
            </p:cNvSpPr>
            <p:nvPr/>
          </p:nvSpPr>
          <p:spPr bwMode="auto">
            <a:xfrm flipH="1">
              <a:off x="3495" y="1072"/>
              <a:ext cx="975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9082" name="Text Box 26"/>
            <p:cNvSpPr txBox="1">
              <a:spLocks noChangeArrowheads="1"/>
            </p:cNvSpPr>
            <p:nvPr/>
          </p:nvSpPr>
          <p:spPr bwMode="auto">
            <a:xfrm>
              <a:off x="136" y="662"/>
              <a:ext cx="1081" cy="629"/>
            </a:xfrm>
            <a:prstGeom prst="rect">
              <a:avLst/>
            </a:prstGeom>
            <a:solidFill>
              <a:srgbClr val="FFCCFF"/>
            </a:solidFill>
            <a:ln w="57150">
              <a:solidFill>
                <a:schemeClr val="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 lIns="0" tIns="0" rIns="0" bIns="0" anchor="ctr" anchorCtr="1"/>
            <a:lstStyle/>
            <a:p>
              <a:pPr>
                <a:spcBef>
                  <a:spcPct val="0"/>
                </a:spcBef>
              </a:pPr>
              <a:r>
                <a:rPr lang="ru-RU" altLang="zh-CN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Программа</a:t>
              </a:r>
            </a:p>
            <a:p>
              <a:pPr>
                <a:spcBef>
                  <a:spcPct val="0"/>
                </a:spcBef>
              </a:pPr>
              <a:r>
                <a:rPr lang="ru-RU" altLang="zh-CN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пользователя</a:t>
              </a:r>
              <a:endParaRPr lang="ru-RU" altLang="ru-RU" sz="1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69083" name="Text Box 27"/>
            <p:cNvSpPr txBox="1">
              <a:spLocks noChangeArrowheads="1"/>
            </p:cNvSpPr>
            <p:nvPr/>
          </p:nvSpPr>
          <p:spPr bwMode="auto">
            <a:xfrm>
              <a:off x="1270" y="449"/>
              <a:ext cx="1129" cy="322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0800" rIns="0" bIns="10800" anchor="ctr" anchorCtr="1">
              <a:spAutoFit/>
            </a:bodyPr>
            <a:lstStyle/>
            <a:p>
              <a:r>
                <a:rPr lang="ru-RU" altLang="zh-CN" sz="1600" b="1" i="1">
                  <a:solidFill>
                    <a:srgbClr val="CC0000"/>
                  </a:solidFill>
                </a:rPr>
                <a:t>Запросы от пользователя</a:t>
              </a:r>
              <a:endParaRPr lang="ru-RU" altLang="ru-RU" sz="1600">
                <a:solidFill>
                  <a:srgbClr val="CC0000"/>
                </a:solidFill>
              </a:endParaRPr>
            </a:p>
          </p:txBody>
        </p:sp>
        <p:sp>
          <p:nvSpPr>
            <p:cNvPr id="1069084" name="Text Box 28"/>
            <p:cNvSpPr txBox="1">
              <a:spLocks noChangeArrowheads="1"/>
            </p:cNvSpPr>
            <p:nvPr/>
          </p:nvSpPr>
          <p:spPr bwMode="auto">
            <a:xfrm>
              <a:off x="1224" y="1185"/>
              <a:ext cx="1167" cy="322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 anchor="ctr" anchorCtr="1">
              <a:spAutoFit/>
            </a:bodyPr>
            <a:lstStyle/>
            <a:p>
              <a:r>
                <a:rPr lang="ru-RU" altLang="zh-CN" sz="1600" b="1" i="1">
                  <a:solidFill>
                    <a:srgbClr val="CC0000"/>
                  </a:solidFill>
                </a:rPr>
                <a:t>Ответы для пользователя</a:t>
              </a:r>
              <a:endParaRPr lang="ru-RU" altLang="ru-RU" sz="1600">
                <a:solidFill>
                  <a:srgbClr val="CC0000"/>
                </a:solidFill>
              </a:endParaRPr>
            </a:p>
          </p:txBody>
        </p:sp>
        <p:sp>
          <p:nvSpPr>
            <p:cNvPr id="1069085" name="Text Box 29"/>
            <p:cNvSpPr txBox="1">
              <a:spLocks noChangeArrowheads="1"/>
            </p:cNvSpPr>
            <p:nvPr/>
          </p:nvSpPr>
          <p:spPr bwMode="auto">
            <a:xfrm>
              <a:off x="3492" y="699"/>
              <a:ext cx="794" cy="154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r>
                <a:rPr lang="ru-RU" altLang="zh-CN" sz="1600" b="1" i="1">
                  <a:solidFill>
                    <a:srgbClr val="CC0000"/>
                  </a:solidFill>
                  <a:latin typeface="Arial Narrow" panose="020B0606020202030204" pitchFamily="34" charset="0"/>
                </a:rPr>
                <a:t>Запросы</a:t>
              </a:r>
              <a:endParaRPr lang="ru-RU" altLang="ru-RU" sz="1600">
                <a:solidFill>
                  <a:srgbClr val="CC0000"/>
                </a:solidFill>
              </a:endParaRPr>
            </a:p>
          </p:txBody>
        </p:sp>
        <p:sp>
          <p:nvSpPr>
            <p:cNvPr id="1069086" name="Text Box 30"/>
            <p:cNvSpPr txBox="1">
              <a:spLocks noChangeArrowheads="1"/>
            </p:cNvSpPr>
            <p:nvPr/>
          </p:nvSpPr>
          <p:spPr bwMode="auto">
            <a:xfrm>
              <a:off x="3492" y="1162"/>
              <a:ext cx="794" cy="16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 anchor="ctr" anchorCtr="1">
              <a:spAutoFit/>
            </a:bodyPr>
            <a:lstStyle/>
            <a:p>
              <a:r>
                <a:rPr lang="ru-RU" altLang="zh-CN" sz="1600" b="1" i="1">
                  <a:solidFill>
                    <a:srgbClr val="CC0000"/>
                  </a:solidFill>
                  <a:latin typeface="Arial Narrow" panose="020B0606020202030204" pitchFamily="34" charset="0"/>
                </a:rPr>
                <a:t>Ответы</a:t>
              </a:r>
              <a:endParaRPr lang="ru-RU" altLang="ru-RU" sz="1600">
                <a:solidFill>
                  <a:srgbClr val="CC0000"/>
                </a:solidFill>
              </a:endParaRPr>
            </a:p>
          </p:txBody>
        </p:sp>
        <p:sp>
          <p:nvSpPr>
            <p:cNvPr id="1069087" name="Text Box 31"/>
            <p:cNvSpPr txBox="1">
              <a:spLocks noChangeArrowheads="1"/>
            </p:cNvSpPr>
            <p:nvPr/>
          </p:nvSpPr>
          <p:spPr bwMode="auto">
            <a:xfrm>
              <a:off x="975" y="1611"/>
              <a:ext cx="1254" cy="430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 anchor="ctr" anchorCtr="1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ru-RU" altLang="zh-CN" sz="1600" b="1" i="1">
                  <a:solidFill>
                    <a:srgbClr val="CC0000"/>
                  </a:solidFill>
                </a:rPr>
                <a:t>Новые и дополнительные данные</a:t>
              </a:r>
              <a:endParaRPr lang="ru-RU" altLang="ru-RU" sz="1600">
                <a:solidFill>
                  <a:srgbClr val="CC0000"/>
                </a:solidFill>
              </a:endParaRPr>
            </a:p>
          </p:txBody>
        </p:sp>
        <p:sp>
          <p:nvSpPr>
            <p:cNvPr id="1069088" name="Text Box 32"/>
            <p:cNvSpPr txBox="1">
              <a:spLocks noChangeArrowheads="1"/>
            </p:cNvSpPr>
            <p:nvPr/>
          </p:nvSpPr>
          <p:spPr bwMode="auto">
            <a:xfrm>
              <a:off x="3606" y="1705"/>
              <a:ext cx="907" cy="30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ru-RU" altLang="zh-CN" sz="1600" b="1" i="1">
                  <a:solidFill>
                    <a:srgbClr val="CC0000"/>
                  </a:solidFill>
                </a:rPr>
                <a:t>Справочные данные</a:t>
              </a:r>
              <a:endParaRPr lang="ru-RU" altLang="ru-RU" sz="1600">
                <a:solidFill>
                  <a:srgbClr val="CC0000"/>
                </a:solidFill>
              </a:endParaRPr>
            </a:p>
          </p:txBody>
        </p:sp>
        <p:sp>
          <p:nvSpPr>
            <p:cNvPr id="1069089" name="Text Box 33"/>
            <p:cNvSpPr txBox="1">
              <a:spLocks noChangeArrowheads="1"/>
            </p:cNvSpPr>
            <p:nvPr/>
          </p:nvSpPr>
          <p:spPr bwMode="auto">
            <a:xfrm>
              <a:off x="2384" y="662"/>
              <a:ext cx="1081" cy="629"/>
            </a:xfrm>
            <a:prstGeom prst="rect">
              <a:avLst/>
            </a:prstGeom>
            <a:solidFill>
              <a:srgbClr val="FFFFCC"/>
            </a:solidFill>
            <a:ln w="57150">
              <a:solidFill>
                <a:schemeClr val="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 lIns="0" tIns="0" rIns="0" bIns="0" anchor="ctr" anchorCtr="1"/>
            <a:lstStyle/>
            <a:p>
              <a:pPr>
                <a:spcBef>
                  <a:spcPct val="0"/>
                </a:spcBef>
              </a:pPr>
              <a:r>
                <a:rPr lang="en-US" altLang="zh-CN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anose="02010600030101010101" pitchFamily="2" charset="-122"/>
                </a:rPr>
                <a:t>DNS</a:t>
              </a:r>
              <a:r>
                <a:rPr lang="ru-RU" altLang="zh-CN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-клиент</a:t>
              </a:r>
              <a:endParaRPr lang="ru-RU" altLang="ru-RU" sz="1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69090" name="Text Box 34"/>
            <p:cNvSpPr txBox="1">
              <a:spLocks noChangeArrowheads="1"/>
            </p:cNvSpPr>
            <p:nvPr/>
          </p:nvSpPr>
          <p:spPr bwMode="auto">
            <a:xfrm>
              <a:off x="2268" y="1618"/>
              <a:ext cx="1338" cy="464"/>
            </a:xfrm>
            <a:prstGeom prst="rect">
              <a:avLst/>
            </a:prstGeom>
            <a:solidFill>
              <a:schemeClr val="accent1"/>
            </a:solidFill>
            <a:ln w="57150">
              <a:solidFill>
                <a:schemeClr val="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 lIns="0" tIns="0" rIns="0" bIns="0" anchor="ctr" anchorCtr="1"/>
            <a:lstStyle/>
            <a:p>
              <a:pPr>
                <a:spcBef>
                  <a:spcPct val="0"/>
                </a:spcBef>
              </a:pPr>
              <a:r>
                <a:rPr lang="ru-RU" altLang="zh-CN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Распределённая БД</a:t>
              </a:r>
              <a:endParaRPr lang="ru-RU" altLang="ru-RU" sz="1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69091" name="Text Box 35"/>
            <p:cNvSpPr txBox="1">
              <a:spLocks noChangeArrowheads="1"/>
            </p:cNvSpPr>
            <p:nvPr/>
          </p:nvSpPr>
          <p:spPr bwMode="auto">
            <a:xfrm>
              <a:off x="4495" y="659"/>
              <a:ext cx="1081" cy="630"/>
            </a:xfrm>
            <a:prstGeom prst="rect">
              <a:avLst/>
            </a:prstGeom>
            <a:solidFill>
              <a:srgbClr val="CCFFFF"/>
            </a:solidFill>
            <a:ln w="57150">
              <a:solidFill>
                <a:schemeClr val="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 lIns="0" tIns="0" rIns="0" bIns="0" anchor="ctr" anchorCtr="1"/>
            <a:lstStyle/>
            <a:p>
              <a:pPr>
                <a:spcBef>
                  <a:spcPct val="0"/>
                </a:spcBef>
              </a:pPr>
              <a:r>
                <a:rPr lang="ru-RU" altLang="zh-CN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Удалённый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anose="02010600030101010101" pitchFamily="2" charset="-122"/>
                </a:rPr>
                <a:t>DNS</a:t>
              </a:r>
              <a:r>
                <a:rPr lang="ru-RU" altLang="zh-CN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-сервер</a:t>
              </a:r>
              <a:endParaRPr lang="ru-RU" altLang="ru-RU" sz="1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69092" name="Line 36"/>
            <p:cNvSpPr>
              <a:spLocks noChangeShapeType="1"/>
            </p:cNvSpPr>
            <p:nvPr/>
          </p:nvSpPr>
          <p:spPr bwMode="auto">
            <a:xfrm flipH="1" flipV="1">
              <a:off x="3495" y="898"/>
              <a:ext cx="975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9093" name="Line 37"/>
            <p:cNvSpPr>
              <a:spLocks noChangeShapeType="1"/>
            </p:cNvSpPr>
            <p:nvPr/>
          </p:nvSpPr>
          <p:spPr bwMode="auto">
            <a:xfrm flipH="1" flipV="1">
              <a:off x="1227" y="1072"/>
              <a:ext cx="113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9094" name="Line 38"/>
            <p:cNvSpPr>
              <a:spLocks noChangeShapeType="1"/>
            </p:cNvSpPr>
            <p:nvPr/>
          </p:nvSpPr>
          <p:spPr bwMode="auto">
            <a:xfrm flipV="1">
              <a:off x="1250" y="898"/>
              <a:ext cx="1111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9095" name="Line 39"/>
            <p:cNvSpPr>
              <a:spLocks noChangeShapeType="1"/>
            </p:cNvSpPr>
            <p:nvPr/>
          </p:nvSpPr>
          <p:spPr bwMode="auto">
            <a:xfrm rot="-5400000">
              <a:off x="2981" y="1446"/>
              <a:ext cx="295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9096" name="Line 40"/>
            <p:cNvSpPr>
              <a:spLocks noChangeShapeType="1"/>
            </p:cNvSpPr>
            <p:nvPr/>
          </p:nvSpPr>
          <p:spPr bwMode="auto">
            <a:xfrm rot="-5400000" flipH="1" flipV="1">
              <a:off x="2614" y="1451"/>
              <a:ext cx="306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9098" name="Line 42"/>
            <p:cNvSpPr>
              <a:spLocks noChangeShapeType="1"/>
            </p:cNvSpPr>
            <p:nvPr/>
          </p:nvSpPr>
          <p:spPr bwMode="auto">
            <a:xfrm rot="5400000" flipH="1">
              <a:off x="2665" y="2209"/>
              <a:ext cx="247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69099" name="Line 43"/>
            <p:cNvSpPr>
              <a:spLocks noChangeShapeType="1"/>
            </p:cNvSpPr>
            <p:nvPr/>
          </p:nvSpPr>
          <p:spPr bwMode="auto">
            <a:xfrm rot="-5400000" flipH="1" flipV="1">
              <a:off x="3035" y="2227"/>
              <a:ext cx="233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069101" name="Text Box 45"/>
          <p:cNvSpPr txBox="1">
            <a:spLocks noChangeArrowheads="1"/>
          </p:cNvSpPr>
          <p:nvPr/>
        </p:nvSpPr>
        <p:spPr bwMode="auto">
          <a:xfrm>
            <a:off x="0" y="6048375"/>
            <a:ext cx="9144000" cy="6032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altLang="ru-RU" sz="2200" b="1">
                <a:solidFill>
                  <a:srgbClr val="800080"/>
                </a:solidFill>
              </a:rPr>
              <a:t>Рис.18.</a:t>
            </a:r>
            <a:r>
              <a:rPr lang="en-US" altLang="ru-RU" sz="2200" b="1">
                <a:solidFill>
                  <a:srgbClr val="800080"/>
                </a:solidFill>
              </a:rPr>
              <a:t>4</a:t>
            </a:r>
            <a:r>
              <a:rPr lang="ru-RU" altLang="ru-RU" sz="2200" b="1">
                <a:solidFill>
                  <a:srgbClr val="800080"/>
                </a:solidFill>
              </a:rPr>
              <a:t>. Информационные потоки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altLang="ru-RU" sz="2200" b="1">
                <a:solidFill>
                  <a:srgbClr val="800080"/>
                </a:solidFill>
              </a:rPr>
              <a:t>(виды трафика) в </a:t>
            </a:r>
            <a:r>
              <a:rPr lang="en-GB" altLang="ru-RU" sz="2200" b="1">
                <a:solidFill>
                  <a:srgbClr val="800080"/>
                </a:solidFill>
              </a:rPr>
              <a:t>DNS</a:t>
            </a:r>
            <a:r>
              <a:rPr lang="ru-RU" altLang="ru-RU" sz="2200" b="1">
                <a:solidFill>
                  <a:srgbClr val="800080"/>
                </a:solidFill>
              </a:rPr>
              <a:t>-системе</a:t>
            </a:r>
            <a:r>
              <a:rPr lang="ru-RU" altLang="ru-RU" sz="2200">
                <a:solidFill>
                  <a:srgbClr val="80008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107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№18: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Система именования сегментов/областей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071108" name="Text Box 4"/>
          <p:cNvSpPr txBox="1">
            <a:spLocks noChangeArrowheads="1"/>
          </p:cNvSpPr>
          <p:nvPr/>
        </p:nvSpPr>
        <p:spPr bwMode="auto">
          <a:xfrm>
            <a:off x="0" y="620713"/>
            <a:ext cx="9144000" cy="6045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sz="2600" dirty="0">
                <a:solidFill>
                  <a:srgbClr val="800080"/>
                </a:solidFill>
              </a:rPr>
              <a:t>Информационные потоки могут быть организованы таким образом, чтобы группа серверов, функционирующих вместе, могла оптимизировать свою работу. Кроме этого, такая схема предоставляет отдельным группам серверов несколько меньшее число модулей кэш-памяти относительно всех обслуживаемых модулей кэш-памяти, исходя из того, что централизованные </a:t>
            </a:r>
            <a:r>
              <a:rPr lang="ru-RU" altLang="ru-RU" sz="2600" dirty="0" smtClean="0">
                <a:solidFill>
                  <a:srgbClr val="800080"/>
                </a:solidFill>
              </a:rPr>
              <a:t>СОП-модули будут </a:t>
            </a:r>
            <a:r>
              <a:rPr lang="ru-RU" altLang="ru-RU" sz="2600" dirty="0">
                <a:solidFill>
                  <a:srgbClr val="800080"/>
                </a:solidFill>
              </a:rPr>
              <a:t>обладать большей эффективностью. В обоих случаях, функции </a:t>
            </a:r>
            <a:r>
              <a:rPr lang="en-GB" altLang="ru-RU" sz="2600" dirty="0">
                <a:solidFill>
                  <a:srgbClr val="800080"/>
                </a:solidFill>
              </a:rPr>
              <a:t>DNS</a:t>
            </a:r>
            <a:r>
              <a:rPr lang="ru-RU" altLang="ru-RU" sz="2600" dirty="0">
                <a:solidFill>
                  <a:srgbClr val="800080"/>
                </a:solidFill>
              </a:rPr>
              <a:t>-клиентов разделены между функционально-усеченными </a:t>
            </a:r>
            <a:r>
              <a:rPr lang="en-GB" altLang="ru-RU" sz="2600" dirty="0">
                <a:solidFill>
                  <a:srgbClr val="800080"/>
                </a:solidFill>
              </a:rPr>
              <a:t>DNS</a:t>
            </a:r>
            <a:r>
              <a:rPr lang="ru-RU" altLang="ru-RU" sz="2600" dirty="0">
                <a:solidFill>
                  <a:srgbClr val="800080"/>
                </a:solidFill>
              </a:rPr>
              <a:t>-клиентами, которые выступают в роли </a:t>
            </a:r>
            <a:r>
              <a:rPr lang="ru-RU" altLang="ru-RU" sz="2600" dirty="0" smtClean="0">
                <a:solidFill>
                  <a:srgbClr val="800080"/>
                </a:solidFill>
              </a:rPr>
              <a:t>«передового авангарда» </a:t>
            </a:r>
            <a:r>
              <a:rPr lang="en-GB" altLang="ru-RU" sz="2600" dirty="0">
                <a:solidFill>
                  <a:srgbClr val="800080"/>
                </a:solidFill>
              </a:rPr>
              <a:t>DNS</a:t>
            </a:r>
            <a:r>
              <a:rPr lang="ru-RU" altLang="ru-RU" sz="2600" dirty="0">
                <a:solidFill>
                  <a:srgbClr val="800080"/>
                </a:solidFill>
              </a:rPr>
              <a:t>-клиентов, размещенных в рекурсивном сервере, который, в свою очередь, размещается в одном или нескольких </a:t>
            </a:r>
            <a:r>
              <a:rPr lang="en-GB" altLang="ru-RU" sz="2600" dirty="0">
                <a:solidFill>
                  <a:srgbClr val="800080"/>
                </a:solidFill>
              </a:rPr>
              <a:t>DNS</a:t>
            </a:r>
            <a:r>
              <a:rPr lang="ru-RU" altLang="ru-RU" sz="2600" dirty="0">
                <a:solidFill>
                  <a:srgbClr val="800080"/>
                </a:solidFill>
              </a:rPr>
              <a:t>-серверах, предназначенных для реализации таких функций (рис.18.5).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155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№18: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Система именования сегментов/областей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grpSp>
        <p:nvGrpSpPr>
          <p:cNvPr id="1073206" name="Group 54"/>
          <p:cNvGrpSpPr>
            <a:grpSpLocks/>
          </p:cNvGrpSpPr>
          <p:nvPr/>
        </p:nvGrpSpPr>
        <p:grpSpPr bwMode="auto">
          <a:xfrm>
            <a:off x="287338" y="1052513"/>
            <a:ext cx="8558212" cy="4500562"/>
            <a:chOff x="158" y="436"/>
            <a:chExt cx="5391" cy="2835"/>
          </a:xfrm>
        </p:grpSpPr>
        <p:sp>
          <p:nvSpPr>
            <p:cNvPr id="1073185" name="Line 33"/>
            <p:cNvSpPr>
              <a:spLocks noChangeShapeType="1"/>
            </p:cNvSpPr>
            <p:nvPr/>
          </p:nvSpPr>
          <p:spPr bwMode="auto">
            <a:xfrm flipH="1">
              <a:off x="4332" y="459"/>
              <a:ext cx="9" cy="281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3187" name="Text Box 35"/>
            <p:cNvSpPr txBox="1">
              <a:spLocks noChangeArrowheads="1"/>
            </p:cNvSpPr>
            <p:nvPr/>
          </p:nvSpPr>
          <p:spPr bwMode="auto">
            <a:xfrm>
              <a:off x="3515" y="2418"/>
              <a:ext cx="794" cy="154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r>
                <a:rPr lang="ru-RU" altLang="zh-CN" sz="1600" b="1" i="1">
                  <a:solidFill>
                    <a:srgbClr val="CC0000"/>
                  </a:solidFill>
                  <a:latin typeface="Arial Narrow" panose="020B0606020202030204" pitchFamily="34" charset="0"/>
                </a:rPr>
                <a:t>Запросы</a:t>
              </a:r>
              <a:endParaRPr lang="ru-RU" altLang="ru-RU" sz="1600">
                <a:solidFill>
                  <a:srgbClr val="CC0000"/>
                </a:solidFill>
              </a:endParaRPr>
            </a:p>
          </p:txBody>
        </p:sp>
        <p:sp>
          <p:nvSpPr>
            <p:cNvPr id="1073188" name="Text Box 36"/>
            <p:cNvSpPr txBox="1">
              <a:spLocks noChangeArrowheads="1"/>
            </p:cNvSpPr>
            <p:nvPr/>
          </p:nvSpPr>
          <p:spPr bwMode="auto">
            <a:xfrm>
              <a:off x="3538" y="1738"/>
              <a:ext cx="794" cy="16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 anchor="ctr" anchorCtr="1">
              <a:spAutoFit/>
            </a:bodyPr>
            <a:lstStyle/>
            <a:p>
              <a:r>
                <a:rPr lang="ru-RU" altLang="zh-CN" sz="1600" b="1" i="1">
                  <a:solidFill>
                    <a:srgbClr val="CC0000"/>
                  </a:solidFill>
                  <a:latin typeface="Arial Narrow" panose="020B0606020202030204" pitchFamily="34" charset="0"/>
                </a:rPr>
                <a:t>Ответы</a:t>
              </a:r>
              <a:endParaRPr lang="ru-RU" altLang="ru-RU" sz="1600">
                <a:solidFill>
                  <a:srgbClr val="CC0000"/>
                </a:solidFill>
              </a:endParaRPr>
            </a:p>
          </p:txBody>
        </p:sp>
        <p:sp>
          <p:nvSpPr>
            <p:cNvPr id="1073189" name="Text Box 37"/>
            <p:cNvSpPr txBox="1">
              <a:spLocks noChangeArrowheads="1"/>
            </p:cNvSpPr>
            <p:nvPr/>
          </p:nvSpPr>
          <p:spPr bwMode="auto">
            <a:xfrm>
              <a:off x="1209" y="461"/>
              <a:ext cx="2193" cy="235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r>
                <a:rPr lang="ru-RU" altLang="zh-CN" sz="2400" b="1" i="1">
                  <a:solidFill>
                    <a:srgbClr val="990033"/>
                  </a:solidFill>
                </a:rPr>
                <a:t>Локальные серверы</a:t>
              </a:r>
              <a:endParaRPr lang="ru-RU" altLang="ru-RU" sz="2400">
                <a:solidFill>
                  <a:srgbClr val="990033"/>
                </a:solidFill>
              </a:endParaRPr>
            </a:p>
          </p:txBody>
        </p:sp>
        <p:sp>
          <p:nvSpPr>
            <p:cNvPr id="1073190" name="Text Box 38"/>
            <p:cNvSpPr txBox="1">
              <a:spLocks noChangeArrowheads="1"/>
            </p:cNvSpPr>
            <p:nvPr/>
          </p:nvSpPr>
          <p:spPr bwMode="auto">
            <a:xfrm>
              <a:off x="4402" y="436"/>
              <a:ext cx="1120" cy="474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 anchor="ctr" anchorCtr="1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ru-RU" altLang="zh-CN" sz="2400" b="1" i="1">
                  <a:solidFill>
                    <a:srgbClr val="990033"/>
                  </a:solidFill>
                  <a:latin typeface="Arial Narrow" panose="020B0606020202030204" pitchFamily="34" charset="0"/>
                </a:rPr>
                <a:t>Удалённая</a:t>
              </a:r>
            </a:p>
            <a:p>
              <a:pPr>
                <a:spcBef>
                  <a:spcPct val="0"/>
                </a:spcBef>
              </a:pPr>
              <a:r>
                <a:rPr lang="ru-RU" altLang="zh-CN" sz="2400" b="1" i="1">
                  <a:solidFill>
                    <a:srgbClr val="990033"/>
                  </a:solidFill>
                  <a:latin typeface="Arial Narrow" panose="020B0606020202030204" pitchFamily="34" charset="0"/>
                </a:rPr>
                <a:t>зона</a:t>
              </a:r>
              <a:endParaRPr lang="ru-RU" altLang="ru-RU" sz="2400">
                <a:solidFill>
                  <a:srgbClr val="990033"/>
                </a:solidFill>
              </a:endParaRPr>
            </a:p>
          </p:txBody>
        </p:sp>
        <p:sp>
          <p:nvSpPr>
            <p:cNvPr id="1073191" name="Text Box 39"/>
            <p:cNvSpPr txBox="1">
              <a:spLocks noChangeArrowheads="1"/>
            </p:cNvSpPr>
            <p:nvPr/>
          </p:nvSpPr>
          <p:spPr bwMode="auto">
            <a:xfrm>
              <a:off x="158" y="845"/>
              <a:ext cx="1315" cy="681"/>
            </a:xfrm>
            <a:prstGeom prst="rect">
              <a:avLst/>
            </a:prstGeom>
            <a:solidFill>
              <a:srgbClr val="FFFFCC"/>
            </a:solidFill>
            <a:ln w="57150">
              <a:solidFill>
                <a:schemeClr val="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 lIns="0" tIns="0" rIns="0" bIns="0" anchor="ctr" anchorCtr="1"/>
            <a:lstStyle/>
            <a:p>
              <a:pPr>
                <a:spcBef>
                  <a:spcPct val="0"/>
                </a:spcBef>
              </a:pPr>
              <a:r>
                <a:rPr lang="ru-RU" altLang="zh-CN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Функционально-усечённый</a:t>
              </a:r>
              <a:endParaRPr lang="en-US" altLang="zh-CN" sz="18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SimSun" panose="02010600030101010101" pitchFamily="2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anose="02010600030101010101" pitchFamily="2" charset="-122"/>
                </a:rPr>
                <a:t>DNS</a:t>
              </a:r>
              <a:r>
                <a:rPr lang="ru-RU" altLang="zh-CN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-клиент</a:t>
              </a:r>
              <a:endParaRPr lang="ru-RU" altLang="ru-RU" sz="1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73192" name="Text Box 40"/>
            <p:cNvSpPr txBox="1">
              <a:spLocks noChangeArrowheads="1"/>
            </p:cNvSpPr>
            <p:nvPr/>
          </p:nvSpPr>
          <p:spPr bwMode="auto">
            <a:xfrm>
              <a:off x="4468" y="1752"/>
              <a:ext cx="1081" cy="725"/>
            </a:xfrm>
            <a:prstGeom prst="rect">
              <a:avLst/>
            </a:prstGeom>
            <a:solidFill>
              <a:srgbClr val="CCFFFF"/>
            </a:solidFill>
            <a:ln w="57150">
              <a:solidFill>
                <a:schemeClr val="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 lIns="0" tIns="0" rIns="0" bIns="0" anchor="ctr" anchorCtr="1"/>
            <a:lstStyle/>
            <a:p>
              <a:pPr>
                <a:spcBef>
                  <a:spcPct val="0"/>
                </a:spcBef>
              </a:pPr>
              <a:r>
                <a:rPr lang="ru-RU" altLang="zh-CN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Удалённый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anose="02010600030101010101" pitchFamily="2" charset="-122"/>
                </a:rPr>
                <a:t>DNS</a:t>
              </a:r>
              <a:r>
                <a:rPr lang="ru-RU" altLang="zh-CN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-сервер</a:t>
              </a:r>
              <a:endParaRPr lang="ru-RU" altLang="ru-RU" sz="1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grpSp>
          <p:nvGrpSpPr>
            <p:cNvPr id="1073203" name="Group 51"/>
            <p:cNvGrpSpPr>
              <a:grpSpLocks/>
            </p:cNvGrpSpPr>
            <p:nvPr/>
          </p:nvGrpSpPr>
          <p:grpSpPr bwMode="auto">
            <a:xfrm>
              <a:off x="3538" y="2024"/>
              <a:ext cx="930" cy="249"/>
              <a:chOff x="3515" y="2024"/>
              <a:chExt cx="975" cy="249"/>
            </a:xfrm>
          </p:grpSpPr>
          <p:sp>
            <p:nvSpPr>
              <p:cNvPr id="1073184" name="Line 32"/>
              <p:cNvSpPr>
                <a:spLocks noChangeShapeType="1"/>
              </p:cNvSpPr>
              <p:nvPr/>
            </p:nvSpPr>
            <p:spPr bwMode="auto">
              <a:xfrm flipH="1">
                <a:off x="3515" y="2273"/>
                <a:ext cx="975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073193" name="Line 41"/>
              <p:cNvSpPr>
                <a:spLocks noChangeShapeType="1"/>
              </p:cNvSpPr>
              <p:nvPr/>
            </p:nvSpPr>
            <p:spPr bwMode="auto">
              <a:xfrm flipH="1" flipV="1">
                <a:off x="3515" y="2024"/>
                <a:ext cx="975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 type="stealth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1073194" name="Line 42"/>
            <p:cNvSpPr>
              <a:spLocks noChangeShapeType="1"/>
            </p:cNvSpPr>
            <p:nvPr/>
          </p:nvSpPr>
          <p:spPr bwMode="auto">
            <a:xfrm flipH="1" flipV="1">
              <a:off x="1497" y="2273"/>
              <a:ext cx="952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3195" name="Line 43"/>
            <p:cNvSpPr>
              <a:spLocks noChangeShapeType="1"/>
            </p:cNvSpPr>
            <p:nvPr/>
          </p:nvSpPr>
          <p:spPr bwMode="auto">
            <a:xfrm flipV="1">
              <a:off x="1497" y="2047"/>
              <a:ext cx="906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3196" name="Text Box 44"/>
            <p:cNvSpPr txBox="1">
              <a:spLocks noChangeArrowheads="1"/>
            </p:cNvSpPr>
            <p:nvPr/>
          </p:nvSpPr>
          <p:spPr bwMode="auto">
            <a:xfrm>
              <a:off x="2426" y="1706"/>
              <a:ext cx="1081" cy="904"/>
            </a:xfrm>
            <a:prstGeom prst="rect">
              <a:avLst/>
            </a:prstGeom>
            <a:solidFill>
              <a:srgbClr val="CCFFCC"/>
            </a:solidFill>
            <a:ln w="57150">
              <a:solidFill>
                <a:schemeClr val="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 lIns="0" tIns="0" rIns="0" bIns="0" anchor="ctr" anchorCtr="1"/>
            <a:lstStyle/>
            <a:p>
              <a:pPr>
                <a:spcBef>
                  <a:spcPct val="0"/>
                </a:spcBef>
              </a:pPr>
              <a:r>
                <a:rPr lang="ru-RU" altLang="zh-CN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Рекурсивный</a:t>
              </a:r>
            </a:p>
            <a:p>
              <a:pPr>
                <a:spcBef>
                  <a:spcPct val="0"/>
                </a:spcBef>
              </a:pPr>
              <a:r>
                <a:rPr lang="ru-RU" altLang="zh-CN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сервер</a:t>
              </a:r>
              <a:endParaRPr lang="ru-RU" altLang="ru-RU" sz="1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73197" name="Freeform 45"/>
            <p:cNvSpPr>
              <a:spLocks/>
            </p:cNvSpPr>
            <p:nvPr/>
          </p:nvSpPr>
          <p:spPr bwMode="auto">
            <a:xfrm rot="5400000" flipV="1">
              <a:off x="2018" y="550"/>
              <a:ext cx="635" cy="1633"/>
            </a:xfrm>
            <a:custGeom>
              <a:avLst/>
              <a:gdLst>
                <a:gd name="T0" fmla="*/ 1294 w 1294"/>
                <a:gd name="T1" fmla="*/ 748 h 748"/>
                <a:gd name="T2" fmla="*/ 0 w 1294"/>
                <a:gd name="T3" fmla="*/ 746 h 748"/>
                <a:gd name="T4" fmla="*/ 2 w 1294"/>
                <a:gd name="T5" fmla="*/ 0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4" h="748">
                  <a:moveTo>
                    <a:pt x="1294" y="748"/>
                  </a:moveTo>
                  <a:lnTo>
                    <a:pt x="0" y="746"/>
                  </a:lnTo>
                  <a:lnTo>
                    <a:pt x="2" y="0"/>
                  </a:lnTo>
                </a:path>
              </a:pathLst>
            </a:custGeom>
            <a:noFill/>
            <a:ln w="57150" cmpd="sng">
              <a:solidFill>
                <a:schemeClr val="folHlink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3198" name="Freeform 46"/>
            <p:cNvSpPr>
              <a:spLocks/>
            </p:cNvSpPr>
            <p:nvPr/>
          </p:nvSpPr>
          <p:spPr bwMode="auto">
            <a:xfrm rot="5400000" flipV="1">
              <a:off x="1984" y="856"/>
              <a:ext cx="363" cy="1293"/>
            </a:xfrm>
            <a:custGeom>
              <a:avLst/>
              <a:gdLst>
                <a:gd name="T0" fmla="*/ 1361 w 1361"/>
                <a:gd name="T1" fmla="*/ 771 h 771"/>
                <a:gd name="T2" fmla="*/ 0 w 1361"/>
                <a:gd name="T3" fmla="*/ 771 h 771"/>
                <a:gd name="T4" fmla="*/ 0 w 1361"/>
                <a:gd name="T5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1" h="771">
                  <a:moveTo>
                    <a:pt x="1361" y="771"/>
                  </a:moveTo>
                  <a:lnTo>
                    <a:pt x="0" y="771"/>
                  </a:lnTo>
                  <a:lnTo>
                    <a:pt x="0" y="0"/>
                  </a:lnTo>
                </a:path>
              </a:pathLst>
            </a:custGeom>
            <a:noFill/>
            <a:ln w="57150" cmpd="sng">
              <a:solidFill>
                <a:schemeClr val="folHlink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73200" name="Text Box 48"/>
            <p:cNvSpPr txBox="1">
              <a:spLocks noChangeArrowheads="1"/>
            </p:cNvSpPr>
            <p:nvPr/>
          </p:nvSpPr>
          <p:spPr bwMode="auto">
            <a:xfrm>
              <a:off x="1497" y="1483"/>
              <a:ext cx="1043" cy="346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r>
                <a:rPr lang="ru-RU" altLang="zh-CN" sz="1800" b="1" i="1">
                  <a:solidFill>
                    <a:srgbClr val="CC0000"/>
                  </a:solidFill>
                </a:rPr>
                <a:t>Рекурсивные запросы</a:t>
              </a:r>
              <a:endParaRPr lang="ru-RU" altLang="ru-RU" sz="1800">
                <a:solidFill>
                  <a:srgbClr val="CC0000"/>
                </a:solidFill>
              </a:endParaRPr>
            </a:p>
          </p:txBody>
        </p:sp>
        <p:sp>
          <p:nvSpPr>
            <p:cNvPr id="1073201" name="Text Box 49"/>
            <p:cNvSpPr txBox="1">
              <a:spLocks noChangeArrowheads="1"/>
            </p:cNvSpPr>
            <p:nvPr/>
          </p:nvSpPr>
          <p:spPr bwMode="auto">
            <a:xfrm>
              <a:off x="158" y="1774"/>
              <a:ext cx="1315" cy="681"/>
            </a:xfrm>
            <a:prstGeom prst="rect">
              <a:avLst/>
            </a:prstGeom>
            <a:solidFill>
              <a:srgbClr val="FFFFCC"/>
            </a:solidFill>
            <a:ln w="57150">
              <a:solidFill>
                <a:schemeClr val="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 lIns="0" tIns="0" rIns="0" bIns="0" anchor="ctr" anchorCtr="1"/>
            <a:lstStyle/>
            <a:p>
              <a:pPr>
                <a:spcBef>
                  <a:spcPct val="0"/>
                </a:spcBef>
              </a:pPr>
              <a:r>
                <a:rPr lang="ru-RU" altLang="zh-CN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Функционально-усечённый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anose="02010600030101010101" pitchFamily="2" charset="-122"/>
                </a:rPr>
                <a:t>DNS</a:t>
              </a:r>
              <a:r>
                <a:rPr lang="ru-RU" altLang="zh-CN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-клиент</a:t>
              </a:r>
              <a:endParaRPr lang="ru-RU" altLang="ru-RU" sz="1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73202" name="Text Box 50"/>
            <p:cNvSpPr txBox="1">
              <a:spLocks noChangeArrowheads="1"/>
            </p:cNvSpPr>
            <p:nvPr/>
          </p:nvSpPr>
          <p:spPr bwMode="auto">
            <a:xfrm>
              <a:off x="2426" y="2614"/>
              <a:ext cx="1081" cy="635"/>
            </a:xfrm>
            <a:prstGeom prst="rect">
              <a:avLst/>
            </a:prstGeom>
            <a:solidFill>
              <a:srgbClr val="FFCCFF"/>
            </a:solidFill>
            <a:ln w="57150">
              <a:solidFill>
                <a:schemeClr val="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 lIns="0" tIns="0" rIns="0" bIns="0" anchor="ctr" anchorCtr="1"/>
            <a:lstStyle/>
            <a:p>
              <a:pPr>
                <a:spcBef>
                  <a:spcPct val="0"/>
                </a:spcBef>
              </a:pPr>
              <a:r>
                <a:rPr lang="ru-RU" altLang="zh-CN" sz="18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Центральный </a:t>
              </a:r>
              <a:r>
                <a:rPr lang="ru-RU" altLang="zh-CN" sz="1800" b="1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СОП-модуль</a:t>
              </a:r>
              <a:endParaRPr lang="ru-RU" altLang="zh-CN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>
                <a:spcBef>
                  <a:spcPct val="0"/>
                </a:spcBef>
              </a:pPr>
              <a:r>
                <a:rPr lang="ru-RU" altLang="zh-CN" sz="1800" b="1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(память)</a:t>
              </a:r>
              <a:endParaRPr lang="ru-RU" altLang="ru-RU" sz="1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73204" name="Text Box 52"/>
            <p:cNvSpPr txBox="1">
              <a:spLocks noChangeArrowheads="1"/>
            </p:cNvSpPr>
            <p:nvPr/>
          </p:nvSpPr>
          <p:spPr bwMode="auto">
            <a:xfrm>
              <a:off x="1565" y="2441"/>
              <a:ext cx="794" cy="16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 anchor="ctr" anchorCtr="1">
              <a:spAutoFit/>
            </a:bodyPr>
            <a:lstStyle/>
            <a:p>
              <a:r>
                <a:rPr lang="ru-RU" altLang="zh-CN" sz="1600" b="1" i="1">
                  <a:solidFill>
                    <a:srgbClr val="CC0000"/>
                  </a:solidFill>
                  <a:latin typeface="Arial Narrow" panose="020B0606020202030204" pitchFamily="34" charset="0"/>
                </a:rPr>
                <a:t>Ответы</a:t>
              </a:r>
              <a:endParaRPr lang="ru-RU" altLang="ru-RU" sz="1600">
                <a:solidFill>
                  <a:srgbClr val="CC0000"/>
                </a:solidFill>
              </a:endParaRPr>
            </a:p>
          </p:txBody>
        </p:sp>
        <p:sp>
          <p:nvSpPr>
            <p:cNvPr id="1073205" name="Text Box 53"/>
            <p:cNvSpPr txBox="1">
              <a:spLocks noChangeArrowheads="1"/>
            </p:cNvSpPr>
            <p:nvPr/>
          </p:nvSpPr>
          <p:spPr bwMode="auto">
            <a:xfrm>
              <a:off x="1723" y="799"/>
              <a:ext cx="794" cy="168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 anchor="ctr" anchorCtr="1">
              <a:spAutoFit/>
            </a:bodyPr>
            <a:lstStyle/>
            <a:p>
              <a:r>
                <a:rPr lang="ru-RU" altLang="zh-CN" sz="1600" b="1" i="1">
                  <a:solidFill>
                    <a:srgbClr val="CC0000"/>
                  </a:solidFill>
                  <a:latin typeface="Arial Narrow" panose="020B0606020202030204" pitchFamily="34" charset="0"/>
                </a:rPr>
                <a:t>Ответы</a:t>
              </a:r>
              <a:endParaRPr lang="ru-RU" altLang="ru-RU" sz="1600">
                <a:solidFill>
                  <a:srgbClr val="CC0000"/>
                </a:solidFill>
              </a:endParaRPr>
            </a:p>
          </p:txBody>
        </p:sp>
      </p:grpSp>
      <p:sp>
        <p:nvSpPr>
          <p:cNvPr id="1073207" name="Text Box 55"/>
          <p:cNvSpPr txBox="1">
            <a:spLocks noChangeArrowheads="1"/>
          </p:cNvSpPr>
          <p:nvPr/>
        </p:nvSpPr>
        <p:spPr bwMode="auto">
          <a:xfrm>
            <a:off x="0" y="6057900"/>
            <a:ext cx="9144000" cy="32861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altLang="ru-RU" sz="2400" b="1" dirty="0">
                <a:solidFill>
                  <a:srgbClr val="800080"/>
                </a:solidFill>
              </a:rPr>
              <a:t>Рис.18.</a:t>
            </a:r>
            <a:r>
              <a:rPr lang="en-US" altLang="ru-RU" sz="2400" b="1" dirty="0">
                <a:solidFill>
                  <a:srgbClr val="800080"/>
                </a:solidFill>
              </a:rPr>
              <a:t>5</a:t>
            </a:r>
            <a:r>
              <a:rPr lang="ru-RU" altLang="ru-RU" sz="2400" b="1" dirty="0">
                <a:solidFill>
                  <a:srgbClr val="800080"/>
                </a:solidFill>
              </a:rPr>
              <a:t>. Распределение функций </a:t>
            </a:r>
            <a:r>
              <a:rPr lang="en-GB" altLang="ru-RU" sz="2400" b="1" dirty="0">
                <a:solidFill>
                  <a:srgbClr val="800080"/>
                </a:solidFill>
              </a:rPr>
              <a:t>DNS</a:t>
            </a:r>
            <a:r>
              <a:rPr lang="ru-RU" altLang="ru-RU" sz="2400" b="1" dirty="0">
                <a:solidFill>
                  <a:srgbClr val="800080"/>
                </a:solidFill>
              </a:rPr>
              <a:t>-клиента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03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№18: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Система именования сегментов/областей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075204" name="Text Box 4"/>
          <p:cNvSpPr txBox="1">
            <a:spLocks noChangeArrowheads="1"/>
          </p:cNvSpPr>
          <p:nvPr/>
        </p:nvSpPr>
        <p:spPr bwMode="auto">
          <a:xfrm>
            <a:off x="0" y="525463"/>
            <a:ext cx="9144000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400" b="1">
                <a:solidFill>
                  <a:srgbClr val="CC0000"/>
                </a:solidFill>
                <a:latin typeface="Tahoma" panose="020B0604030504040204" pitchFamily="34" charset="0"/>
              </a:rPr>
              <a:t>1</a:t>
            </a:r>
            <a:r>
              <a:rPr lang="en-US" altLang="ru-RU" sz="2400" b="1">
                <a:solidFill>
                  <a:srgbClr val="CC0000"/>
                </a:solidFill>
                <a:latin typeface="Tahoma" panose="020B0604030504040204" pitchFamily="34" charset="0"/>
              </a:rPr>
              <a:t>8</a:t>
            </a:r>
            <a:r>
              <a:rPr lang="ru-RU" altLang="ru-RU" sz="2400" b="1">
                <a:solidFill>
                  <a:srgbClr val="CC0000"/>
                </a:solidFill>
                <a:latin typeface="Tahoma" panose="020B0604030504040204" pitchFamily="34" charset="0"/>
              </a:rPr>
              <a:t>.3. </a:t>
            </a:r>
            <a:r>
              <a:rPr lang="ru-RU" altLang="ru-RU" sz="2400" b="1">
                <a:solidFill>
                  <a:srgbClr val="CC0000"/>
                </a:solidFill>
              </a:rPr>
              <a:t>Общие обязательные требования</a:t>
            </a:r>
          </a:p>
        </p:txBody>
      </p:sp>
      <p:sp>
        <p:nvSpPr>
          <p:cNvPr id="1075205" name="Text Box 5"/>
          <p:cNvSpPr txBox="1">
            <a:spLocks noChangeArrowheads="1"/>
          </p:cNvSpPr>
          <p:nvPr/>
        </p:nvSpPr>
        <p:spPr bwMode="auto">
          <a:xfrm>
            <a:off x="0" y="1506538"/>
            <a:ext cx="9144000" cy="48545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GB" altLang="ru-RU" sz="2600" dirty="0">
                <a:solidFill>
                  <a:srgbClr val="800080"/>
                </a:solidFill>
              </a:rPr>
              <a:t>DNS</a:t>
            </a:r>
            <a:r>
              <a:rPr lang="ru-RU" altLang="ru-RU" sz="2600" dirty="0">
                <a:solidFill>
                  <a:srgbClr val="800080"/>
                </a:solidFill>
              </a:rPr>
              <a:t>-система имеет несколько общих обязательных требований, связанных с функционированием нижних уровней </a:t>
            </a:r>
            <a:r>
              <a:rPr lang="ru-RU" altLang="ru-RU" sz="2600" dirty="0" smtClean="0">
                <a:solidFill>
                  <a:srgbClr val="800080"/>
                </a:solidFill>
              </a:rPr>
              <a:t>Интернет-архитектуры</a:t>
            </a:r>
            <a:r>
              <a:rPr lang="ru-RU" altLang="ru-RU" sz="2600" dirty="0">
                <a:solidFill>
                  <a:srgbClr val="800080"/>
                </a:solidFill>
              </a:rPr>
              <a:t>, и тем самым являющихся фундаментальными. Несмотря на то, что в рамках одной частной подсистемы эти требования могут не соблюдаться, они должны соблюдаться при взаимодействии с другими подсистемами и серверами.</a:t>
            </a:r>
            <a:endParaRPr lang="ru-RU" altLang="ru-RU" sz="2600" b="1" dirty="0">
              <a:solidFill>
                <a:srgbClr val="800080"/>
              </a:solidFill>
            </a:endParaRPr>
          </a:p>
          <a:p>
            <a:pPr>
              <a:spcBef>
                <a:spcPct val="0"/>
              </a:spcBef>
            </a:pPr>
            <a:r>
              <a:rPr lang="ru-RU" altLang="ru-RU" sz="2600" b="1" dirty="0">
                <a:solidFill>
                  <a:srgbClr val="800080"/>
                </a:solidFill>
              </a:rPr>
              <a:t>Наиболее предпочтительный синтаксис </a:t>
            </a:r>
            <a:r>
              <a:rPr lang="en-GB" altLang="ru-RU" sz="2600" b="1" dirty="0">
                <a:solidFill>
                  <a:srgbClr val="800080"/>
                </a:solidFill>
              </a:rPr>
              <a:t>DNS</a:t>
            </a:r>
            <a:r>
              <a:rPr lang="ru-RU" altLang="ru-RU" sz="2600" b="1" dirty="0">
                <a:solidFill>
                  <a:srgbClr val="800080"/>
                </a:solidFill>
              </a:rPr>
              <a:t>-имен. </a:t>
            </a:r>
            <a:r>
              <a:rPr lang="en-GB" altLang="ru-RU" sz="2600" dirty="0">
                <a:solidFill>
                  <a:srgbClr val="800080"/>
                </a:solidFill>
              </a:rPr>
              <a:t>DNS</a:t>
            </a:r>
            <a:r>
              <a:rPr lang="ru-RU" altLang="ru-RU" sz="2600" dirty="0">
                <a:solidFill>
                  <a:srgbClr val="800080"/>
                </a:solidFill>
              </a:rPr>
              <a:t>-стандарт определяет наиболее общие правила конструкции </a:t>
            </a:r>
            <a:r>
              <a:rPr lang="en-GB" altLang="ru-RU" sz="2600" dirty="0">
                <a:solidFill>
                  <a:srgbClr val="800080"/>
                </a:solidFill>
              </a:rPr>
              <a:t>DNS</a:t>
            </a:r>
            <a:r>
              <a:rPr lang="ru-RU" altLang="ru-RU" sz="2600" dirty="0">
                <a:solidFill>
                  <a:srgbClr val="800080"/>
                </a:solidFill>
              </a:rPr>
              <a:t>-имен. Эта предпосылка означает, что имя любого существующего объекта может быть представлено как </a:t>
            </a:r>
            <a:r>
              <a:rPr lang="en-GB" altLang="ru-RU" sz="2600" dirty="0">
                <a:solidFill>
                  <a:srgbClr val="800080"/>
                </a:solidFill>
              </a:rPr>
              <a:t>DNS</a:t>
            </a:r>
            <a:r>
              <a:rPr lang="ru-RU" altLang="ru-RU" sz="2600" dirty="0">
                <a:solidFill>
                  <a:srgbClr val="800080"/>
                </a:solidFill>
              </a:rPr>
              <a:t>-имя с небольшими изменениями.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4" name="Text Box 4"/>
          <p:cNvSpPr txBox="1">
            <a:spLocks noChangeArrowheads="1"/>
          </p:cNvSpPr>
          <p:nvPr/>
        </p:nvSpPr>
        <p:spPr bwMode="auto">
          <a:xfrm>
            <a:off x="2843213" y="2276475"/>
            <a:ext cx="2520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ru-RU" altLang="ru-RU" sz="1800"/>
          </a:p>
        </p:txBody>
      </p:sp>
      <p:sp>
        <p:nvSpPr>
          <p:cNvPr id="752648" name="Text Box 8"/>
          <p:cNvSpPr txBox="1">
            <a:spLocks noChangeArrowheads="1"/>
          </p:cNvSpPr>
          <p:nvPr/>
        </p:nvSpPr>
        <p:spPr bwMode="auto">
          <a:xfrm>
            <a:off x="212725" y="1092200"/>
            <a:ext cx="8667750" cy="5509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3200" dirty="0">
                <a:solidFill>
                  <a:srgbClr val="800080"/>
                </a:solidFill>
              </a:rPr>
              <a:t>В главе 15 были затронуты некоторые аспекты организации </a:t>
            </a:r>
            <a:r>
              <a:rPr lang="en-US" altLang="ru-RU" sz="3200" dirty="0">
                <a:solidFill>
                  <a:srgbClr val="800080"/>
                </a:solidFill>
              </a:rPr>
              <a:t>DNS</a:t>
            </a:r>
            <a:r>
              <a:rPr lang="ru-RU" altLang="ru-RU" sz="3200" dirty="0">
                <a:solidFill>
                  <a:srgbClr val="800080"/>
                </a:solidFill>
              </a:rPr>
              <a:t>-системы (</a:t>
            </a:r>
            <a:r>
              <a:rPr lang="en-US" altLang="ru-RU" sz="3200" dirty="0">
                <a:solidFill>
                  <a:srgbClr val="800080"/>
                </a:solidFill>
              </a:rPr>
              <a:t>Domain Name System</a:t>
            </a:r>
            <a:r>
              <a:rPr lang="ru-RU" altLang="ru-RU" sz="3200" dirty="0">
                <a:solidFill>
                  <a:srgbClr val="800080"/>
                </a:solidFill>
              </a:rPr>
              <a:t>, </a:t>
            </a:r>
            <a:r>
              <a:rPr lang="en-US" altLang="ru-RU" sz="3200" dirty="0">
                <a:solidFill>
                  <a:srgbClr val="800080"/>
                </a:solidFill>
              </a:rPr>
              <a:t>RFC</a:t>
            </a:r>
            <a:r>
              <a:rPr lang="ru-RU" altLang="ru-RU" sz="3200" dirty="0">
                <a:solidFill>
                  <a:srgbClr val="800080"/>
                </a:solidFill>
              </a:rPr>
              <a:t>-1034, </a:t>
            </a:r>
            <a:r>
              <a:rPr lang="en-US" altLang="ru-RU" sz="3200" dirty="0">
                <a:solidFill>
                  <a:srgbClr val="800080"/>
                </a:solidFill>
              </a:rPr>
              <a:t>RFC</a:t>
            </a:r>
            <a:r>
              <a:rPr lang="ru-RU" altLang="ru-RU" sz="3200" dirty="0">
                <a:solidFill>
                  <a:srgbClr val="800080"/>
                </a:solidFill>
              </a:rPr>
              <a:t>-1035) при её взаимодействии с электронной почтовой службой в </a:t>
            </a:r>
            <a:r>
              <a:rPr lang="en-US" altLang="ru-RU" sz="3200" dirty="0">
                <a:solidFill>
                  <a:srgbClr val="800080"/>
                </a:solidFill>
              </a:rPr>
              <a:t>Internet</a:t>
            </a:r>
            <a:r>
              <a:rPr lang="ru-RU" altLang="ru-RU" sz="3200" dirty="0">
                <a:solidFill>
                  <a:srgbClr val="800080"/>
                </a:solidFill>
              </a:rPr>
              <a:t>-сети. В данной </a:t>
            </a:r>
            <a:r>
              <a:rPr lang="ru-RU" altLang="ru-RU" sz="3200" dirty="0" smtClean="0">
                <a:solidFill>
                  <a:srgbClr val="800080"/>
                </a:solidFill>
              </a:rPr>
              <a:t>лекции </a:t>
            </a:r>
            <a:r>
              <a:rPr lang="ru-RU" altLang="ru-RU" sz="3200" dirty="0">
                <a:solidFill>
                  <a:srgbClr val="800080"/>
                </a:solidFill>
              </a:rPr>
              <a:t>представлено детальное рассмотрение </a:t>
            </a:r>
            <a:r>
              <a:rPr lang="en-US" altLang="ru-RU" sz="3200" dirty="0">
                <a:solidFill>
                  <a:srgbClr val="800080"/>
                </a:solidFill>
              </a:rPr>
              <a:t>DNS</a:t>
            </a:r>
            <a:r>
              <a:rPr lang="ru-RU" altLang="ru-RU" sz="3200" dirty="0">
                <a:solidFill>
                  <a:srgbClr val="800080"/>
                </a:solidFill>
              </a:rPr>
              <a:t>-системы и её структуры, которая используется прикладными </a:t>
            </a:r>
            <a:r>
              <a:rPr lang="en-US" altLang="ru-RU" sz="3200" dirty="0">
                <a:solidFill>
                  <a:srgbClr val="800080"/>
                </a:solidFill>
              </a:rPr>
              <a:t>Internet</a:t>
            </a:r>
            <a:r>
              <a:rPr lang="ru-RU" altLang="ru-RU" sz="3200" dirty="0">
                <a:solidFill>
                  <a:srgbClr val="800080"/>
                </a:solidFill>
              </a:rPr>
              <a:t>-службами и </a:t>
            </a:r>
            <a:r>
              <a:rPr lang="en-GB" altLang="ru-RU" sz="3200" dirty="0">
                <a:solidFill>
                  <a:srgbClr val="800080"/>
                </a:solidFill>
              </a:rPr>
              <a:t>IP</a:t>
            </a:r>
            <a:r>
              <a:rPr lang="ru-RU" altLang="ru-RU" sz="3200" dirty="0">
                <a:solidFill>
                  <a:srgbClr val="800080"/>
                </a:solidFill>
              </a:rPr>
              <a:t>-узлами, а также протоколов и серверов, используемых в качестве средств её реализации. </a:t>
            </a:r>
          </a:p>
        </p:txBody>
      </p:sp>
      <p:sp>
        <p:nvSpPr>
          <p:cNvPr id="752649" name="Text Box 9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№18: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Система именования сегментов/областей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251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№18: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Система именования сегментов/областей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077252" name="Text Box 4"/>
          <p:cNvSpPr txBox="1">
            <a:spLocks noChangeArrowheads="1"/>
          </p:cNvSpPr>
          <p:nvPr/>
        </p:nvSpPr>
        <p:spPr bwMode="auto">
          <a:xfrm>
            <a:off x="0" y="836613"/>
            <a:ext cx="9144000" cy="576103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>
                <a:solidFill>
                  <a:srgbClr val="800080"/>
                </a:solidFill>
              </a:rPr>
              <a:t>Следующий синтаксис наиболее приемлем для большинства прикладных систем, связанных с </a:t>
            </a:r>
            <a:r>
              <a:rPr lang="en-GB" altLang="ru-RU">
                <a:solidFill>
                  <a:srgbClr val="800080"/>
                </a:solidFill>
              </a:rPr>
              <a:t>DNS</a:t>
            </a:r>
            <a:r>
              <a:rPr lang="ru-RU" altLang="ru-RU">
                <a:solidFill>
                  <a:srgbClr val="800080"/>
                </a:solidFill>
              </a:rPr>
              <a:t>-системой (например, служба электронной почты, </a:t>
            </a:r>
            <a:r>
              <a:rPr lang="en-GB" altLang="ru-RU">
                <a:solidFill>
                  <a:srgbClr val="800080"/>
                </a:solidFill>
              </a:rPr>
              <a:t>TELNET</a:t>
            </a:r>
            <a:r>
              <a:rPr lang="ru-RU" altLang="ru-RU">
                <a:solidFill>
                  <a:srgbClr val="800080"/>
                </a:solidFill>
              </a:rPr>
              <a:t>-протокол):</a:t>
            </a:r>
            <a:endParaRPr lang="en-US" altLang="ru-RU">
              <a:solidFill>
                <a:srgbClr val="800080"/>
              </a:solidFill>
            </a:endParaRPr>
          </a:p>
          <a:p>
            <a:pPr algn="l">
              <a:spcBef>
                <a:spcPct val="0"/>
              </a:spcBef>
            </a:pPr>
            <a:r>
              <a:rPr lang="en-US" altLang="ru-RU">
                <a:solidFill>
                  <a:srgbClr val="800080"/>
                </a:solidFill>
              </a:rPr>
              <a:t>	</a:t>
            </a:r>
            <a:r>
              <a:rPr lang="en-US" altLang="ru-RU" sz="2400" i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&lt;domain&gt; ::= &lt;subdomain&gt; | " "</a:t>
            </a:r>
          </a:p>
          <a:p>
            <a:pPr algn="l">
              <a:spcBef>
                <a:spcPct val="0"/>
              </a:spcBef>
            </a:pPr>
            <a:r>
              <a:rPr lang="en-US" altLang="ru-RU" sz="2400" i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&lt;subdomain&gt; ::= &lt;label&gt; | &lt;subdomain&gt; "." &lt;label&gt;</a:t>
            </a:r>
          </a:p>
          <a:p>
            <a:pPr algn="l">
              <a:spcBef>
                <a:spcPct val="0"/>
              </a:spcBef>
            </a:pPr>
            <a:r>
              <a:rPr lang="en-US" altLang="ru-RU" sz="2400" i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&lt;label&gt; ::= &lt;letter&gt; [ [ &lt;ldh-str&gt; ] &lt;let-dig&gt; ]</a:t>
            </a:r>
          </a:p>
          <a:p>
            <a:pPr algn="l">
              <a:spcBef>
                <a:spcPct val="0"/>
              </a:spcBef>
            </a:pPr>
            <a:r>
              <a:rPr lang="en-US" altLang="ru-RU" sz="2400" i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&lt;ldh-str&gt; ::= &lt;let-dig-hyp&gt; | &lt;let-dig-hyp&gt; &lt;ldh-str&gt;</a:t>
            </a:r>
          </a:p>
          <a:p>
            <a:pPr algn="l">
              <a:spcBef>
                <a:spcPct val="0"/>
              </a:spcBef>
            </a:pPr>
            <a:r>
              <a:rPr lang="en-US" altLang="ru-RU" sz="2400" i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&lt;let-dig-hyp&gt; ::= &lt;let-dig&gt; | "-"</a:t>
            </a:r>
            <a:endParaRPr lang="ru-RU" altLang="ru-RU" sz="2400" i="1">
              <a:solidFill>
                <a:srgbClr val="80008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l">
              <a:spcBef>
                <a:spcPct val="0"/>
              </a:spcBef>
            </a:pPr>
            <a:r>
              <a:rPr lang="ru-RU" altLang="ru-RU" sz="2400" i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&lt;</a:t>
            </a:r>
            <a:r>
              <a:rPr lang="en-US" altLang="ru-RU" sz="2400" i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let</a:t>
            </a:r>
            <a:r>
              <a:rPr lang="ru-RU" altLang="ru-RU" sz="2400" i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lang="en-US" altLang="ru-RU" sz="2400" i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dig</a:t>
            </a:r>
            <a:r>
              <a:rPr lang="ru-RU" altLang="ru-RU" sz="2400" i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&gt; ::=	 &lt;</a:t>
            </a:r>
            <a:r>
              <a:rPr lang="en-US" altLang="ru-RU" sz="2400" i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letter</a:t>
            </a:r>
            <a:r>
              <a:rPr lang="ru-RU" altLang="ru-RU" sz="2400" i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&gt; | &lt;</a:t>
            </a:r>
            <a:r>
              <a:rPr lang="en-US" altLang="ru-RU" sz="2400" i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digit</a:t>
            </a:r>
            <a:r>
              <a:rPr lang="ru-RU" altLang="ru-RU" sz="2400" i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&gt;,</a:t>
            </a:r>
          </a:p>
          <a:p>
            <a:pPr>
              <a:spcBef>
                <a:spcPct val="0"/>
              </a:spcBef>
            </a:pPr>
            <a:r>
              <a:rPr lang="ru-RU" altLang="ru-RU">
                <a:solidFill>
                  <a:srgbClr val="800080"/>
                </a:solidFill>
              </a:rPr>
              <a:t>где “&lt;</a:t>
            </a:r>
            <a:r>
              <a:rPr lang="en-US" altLang="ru-RU">
                <a:solidFill>
                  <a:srgbClr val="800080"/>
                </a:solidFill>
              </a:rPr>
              <a:t>letter</a:t>
            </a:r>
            <a:r>
              <a:rPr lang="ru-RU" altLang="ru-RU">
                <a:solidFill>
                  <a:srgbClr val="800080"/>
                </a:solidFill>
              </a:rPr>
              <a:t>&gt; ::=” — любая из 52 букв алфавита (26 в верхнем регистре — прописные, 26 в нижнем регистре — строчные); “&lt;</a:t>
            </a:r>
            <a:r>
              <a:rPr lang="en-US" altLang="ru-RU">
                <a:solidFill>
                  <a:srgbClr val="800080"/>
                </a:solidFill>
              </a:rPr>
              <a:t>digit</a:t>
            </a:r>
            <a:r>
              <a:rPr lang="ru-RU" altLang="ru-RU">
                <a:solidFill>
                  <a:srgbClr val="800080"/>
                </a:solidFill>
              </a:rPr>
              <a:t>&gt; ::= ” — любая из 10 цифр (0 … 9).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299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№18: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Система именования сегментов/областей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079300" name="Text Box 4"/>
          <p:cNvSpPr txBox="1">
            <a:spLocks noChangeArrowheads="1"/>
          </p:cNvSpPr>
          <p:nvPr/>
        </p:nvSpPr>
        <p:spPr bwMode="auto">
          <a:xfrm>
            <a:off x="0" y="549275"/>
            <a:ext cx="9144000" cy="19177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sz="2400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ru-RU" altLang="ru-RU" sz="2400" i="1" u="sng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Замечание</a:t>
            </a:r>
            <a:r>
              <a:rPr lang="ru-RU" altLang="ru-RU" sz="2400" i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 Несмотря на то, что </a:t>
            </a:r>
            <a:r>
              <a:rPr lang="en-GB" altLang="ru-RU" sz="2400" i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DNS</a:t>
            </a:r>
            <a:r>
              <a:rPr lang="ru-RU" altLang="ru-RU" sz="2400" i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-имена допускают применение букв в обоих регистрах, они не имеют смысла. То есть, два </a:t>
            </a:r>
            <a:r>
              <a:rPr lang="en-GB" altLang="ru-RU" sz="2400" i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DNS</a:t>
            </a:r>
            <a:r>
              <a:rPr lang="ru-RU" altLang="ru-RU" sz="2400" i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-имени, имеющие одну и ту же орфографию, но разные регистры букв, будут восприниматься системой как идентичные</a:t>
            </a:r>
            <a:r>
              <a:rPr lang="ru-RU" altLang="ru-RU" sz="2400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.)</a:t>
            </a:r>
          </a:p>
        </p:txBody>
      </p:sp>
      <p:sp>
        <p:nvSpPr>
          <p:cNvPr id="1079301" name="Text Box 5"/>
          <p:cNvSpPr txBox="1">
            <a:spLocks noChangeArrowheads="1"/>
          </p:cNvSpPr>
          <p:nvPr/>
        </p:nvSpPr>
        <p:spPr bwMode="auto">
          <a:xfrm>
            <a:off x="142875" y="2457450"/>
            <a:ext cx="9144000" cy="40608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sz="2600">
                <a:solidFill>
                  <a:srgbClr val="800080"/>
                </a:solidFill>
              </a:rPr>
              <a:t>Любые маркеры должны соответствовать правилам, которые определены для имен серверов в сети </a:t>
            </a:r>
            <a:r>
              <a:rPr lang="en-GB" altLang="ru-RU" sz="2600">
                <a:solidFill>
                  <a:srgbClr val="800080"/>
                </a:solidFill>
              </a:rPr>
              <a:t>ARPANET</a:t>
            </a:r>
            <a:r>
              <a:rPr lang="ru-RU" altLang="ru-RU" sz="2600">
                <a:solidFill>
                  <a:srgbClr val="800080"/>
                </a:solidFill>
              </a:rPr>
              <a:t>. Они должны начинаться с буквы, заканчиваться буквой или цифрой и иметь внутри последовательности только буквы, цифры и дефисы. Маркеры также имеют ограничения на размер (длину). Они должны иметь длину 63 символа или меньше. Например, следующие последовательности символов идентифицируют </a:t>
            </a:r>
            <a:r>
              <a:rPr lang="en-US" altLang="ru-RU" sz="2600">
                <a:solidFill>
                  <a:srgbClr val="800080"/>
                </a:solidFill>
              </a:rPr>
              <a:t>IP</a:t>
            </a:r>
            <a:r>
              <a:rPr lang="ru-RU" altLang="ru-RU" sz="2600">
                <a:solidFill>
                  <a:srgbClr val="800080"/>
                </a:solidFill>
              </a:rPr>
              <a:t>-узлы (серверы) в </a:t>
            </a:r>
            <a:r>
              <a:rPr lang="en-GB" altLang="ru-RU" sz="2600">
                <a:solidFill>
                  <a:srgbClr val="800080"/>
                </a:solidFill>
              </a:rPr>
              <a:t>Internet</a:t>
            </a:r>
            <a:r>
              <a:rPr lang="ru-RU" altLang="ru-RU" sz="2600">
                <a:solidFill>
                  <a:srgbClr val="800080"/>
                </a:solidFill>
              </a:rPr>
              <a:t>: “</a:t>
            </a:r>
            <a:r>
              <a:rPr lang="en-US" altLang="ru-RU" sz="2600">
                <a:solidFill>
                  <a:srgbClr val="800080"/>
                </a:solidFill>
              </a:rPr>
              <a:t>A</a:t>
            </a:r>
            <a:r>
              <a:rPr lang="ru-RU" altLang="ru-RU" sz="2600">
                <a:solidFill>
                  <a:srgbClr val="800080"/>
                </a:solidFill>
              </a:rPr>
              <a:t>.</a:t>
            </a:r>
            <a:r>
              <a:rPr lang="en-US" altLang="ru-RU" sz="2600">
                <a:solidFill>
                  <a:srgbClr val="800080"/>
                </a:solidFill>
              </a:rPr>
              <a:t>ISI</a:t>
            </a:r>
            <a:r>
              <a:rPr lang="ru-RU" altLang="ru-RU" sz="2600">
                <a:solidFill>
                  <a:srgbClr val="800080"/>
                </a:solidFill>
              </a:rPr>
              <a:t>.</a:t>
            </a:r>
            <a:r>
              <a:rPr lang="en-US" altLang="ru-RU" sz="2600">
                <a:solidFill>
                  <a:srgbClr val="800080"/>
                </a:solidFill>
              </a:rPr>
              <a:t>EDU</a:t>
            </a:r>
            <a:r>
              <a:rPr lang="ru-RU" altLang="ru-RU" sz="2600">
                <a:solidFill>
                  <a:srgbClr val="800080"/>
                </a:solidFill>
              </a:rPr>
              <a:t>”, “</a:t>
            </a:r>
            <a:r>
              <a:rPr lang="en-US" altLang="ru-RU" sz="2600">
                <a:solidFill>
                  <a:srgbClr val="800080"/>
                </a:solidFill>
              </a:rPr>
              <a:t>XX</a:t>
            </a:r>
            <a:r>
              <a:rPr lang="ru-RU" altLang="ru-RU" sz="2600">
                <a:solidFill>
                  <a:srgbClr val="800080"/>
                </a:solidFill>
              </a:rPr>
              <a:t>.</a:t>
            </a:r>
            <a:r>
              <a:rPr lang="en-US" altLang="ru-RU" sz="2600">
                <a:solidFill>
                  <a:srgbClr val="800080"/>
                </a:solidFill>
              </a:rPr>
              <a:t>LCS</a:t>
            </a:r>
            <a:r>
              <a:rPr lang="ru-RU" altLang="ru-RU" sz="2600">
                <a:solidFill>
                  <a:srgbClr val="800080"/>
                </a:solidFill>
              </a:rPr>
              <a:t>.</a:t>
            </a:r>
            <a:r>
              <a:rPr lang="en-US" altLang="ru-RU" sz="2600">
                <a:solidFill>
                  <a:srgbClr val="800080"/>
                </a:solidFill>
              </a:rPr>
              <a:t>MIT</a:t>
            </a:r>
            <a:r>
              <a:rPr lang="ru-RU" altLang="ru-RU" sz="2600">
                <a:solidFill>
                  <a:srgbClr val="800080"/>
                </a:solidFill>
              </a:rPr>
              <a:t>.</a:t>
            </a:r>
            <a:r>
              <a:rPr lang="en-US" altLang="ru-RU" sz="2600">
                <a:solidFill>
                  <a:srgbClr val="800080"/>
                </a:solidFill>
              </a:rPr>
              <a:t>EDU</a:t>
            </a:r>
            <a:r>
              <a:rPr lang="ru-RU" altLang="ru-RU" sz="2600">
                <a:solidFill>
                  <a:srgbClr val="800080"/>
                </a:solidFill>
              </a:rPr>
              <a:t>”, “</a:t>
            </a:r>
            <a:r>
              <a:rPr lang="en-US" altLang="ru-RU" sz="2600">
                <a:solidFill>
                  <a:srgbClr val="800080"/>
                </a:solidFill>
              </a:rPr>
              <a:t>SRI</a:t>
            </a:r>
            <a:r>
              <a:rPr lang="ru-RU" altLang="ru-RU" sz="2600">
                <a:solidFill>
                  <a:srgbClr val="800080"/>
                </a:solidFill>
              </a:rPr>
              <a:t>-</a:t>
            </a:r>
            <a:r>
              <a:rPr lang="en-US" altLang="ru-RU" sz="2600">
                <a:solidFill>
                  <a:srgbClr val="800080"/>
                </a:solidFill>
              </a:rPr>
              <a:t>NIC</a:t>
            </a:r>
            <a:r>
              <a:rPr lang="ru-RU" altLang="ru-RU" sz="2600">
                <a:solidFill>
                  <a:srgbClr val="800080"/>
                </a:solidFill>
              </a:rPr>
              <a:t>.</a:t>
            </a:r>
            <a:r>
              <a:rPr lang="en-US" altLang="ru-RU" sz="2600">
                <a:solidFill>
                  <a:srgbClr val="800080"/>
                </a:solidFill>
              </a:rPr>
              <a:t>ARPA</a:t>
            </a:r>
            <a:r>
              <a:rPr lang="ru-RU" altLang="ru-RU" sz="2600">
                <a:solidFill>
                  <a:srgbClr val="800080"/>
                </a:solidFill>
              </a:rPr>
              <a:t>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347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№18: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Система именования сегментов/областей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081348" name="Text Box 4"/>
          <p:cNvSpPr txBox="1">
            <a:spLocks noChangeArrowheads="1"/>
          </p:cNvSpPr>
          <p:nvPr/>
        </p:nvSpPr>
        <p:spPr bwMode="auto">
          <a:xfrm>
            <a:off x="0" y="944563"/>
            <a:ext cx="9144000" cy="32670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sz="2600" b="1" dirty="0">
                <a:solidFill>
                  <a:srgbClr val="800080"/>
                </a:solidFill>
              </a:rPr>
              <a:t>Порядок передачи последовательности данных. </a:t>
            </a:r>
            <a:r>
              <a:rPr lang="ru-RU" altLang="ru-RU" sz="2600" dirty="0">
                <a:solidFill>
                  <a:srgbClr val="800080"/>
                </a:solidFill>
              </a:rPr>
              <a:t>Передача последовательности </a:t>
            </a:r>
            <a:r>
              <a:rPr lang="ru-RU" altLang="ru-RU" sz="2600" dirty="0" smtClean="0">
                <a:solidFill>
                  <a:srgbClr val="800080"/>
                </a:solidFill>
              </a:rPr>
              <a:t>бит </a:t>
            </a:r>
            <a:r>
              <a:rPr lang="ru-RU" altLang="ru-RU" sz="2600" dirty="0">
                <a:solidFill>
                  <a:srgbClr val="800080"/>
                </a:solidFill>
              </a:rPr>
              <a:t>заголовка и данных осуществляется побайтно (</a:t>
            </a:r>
            <a:r>
              <a:rPr lang="ru-RU" altLang="ru-RU" sz="2600" dirty="0" err="1">
                <a:solidFill>
                  <a:srgbClr val="800080"/>
                </a:solidFill>
              </a:rPr>
              <a:t>по-октетно</a:t>
            </a:r>
            <a:r>
              <a:rPr lang="ru-RU" altLang="ru-RU" sz="2600" dirty="0">
                <a:solidFill>
                  <a:srgbClr val="800080"/>
                </a:solidFill>
              </a:rPr>
              <a:t>). На рис.18.6 представлена группа октетов, порядок передачи которых соответствует обычному порядку, принятому при чтении английского языка. На представленном примере (рис.18.6), октеты будут передаваться в порядке их нумерации.</a:t>
            </a:r>
          </a:p>
        </p:txBody>
      </p:sp>
      <p:graphicFrame>
        <p:nvGraphicFramePr>
          <p:cNvPr id="1081423" name="Group 79"/>
          <p:cNvGraphicFramePr>
            <a:graphicFrameLocks noGrp="1"/>
          </p:cNvGraphicFramePr>
          <p:nvPr/>
        </p:nvGraphicFramePr>
        <p:xfrm>
          <a:off x="2411413" y="4473575"/>
          <a:ext cx="4321175" cy="1463040"/>
        </p:xfrm>
        <a:graphic>
          <a:graphicData uri="http://schemas.openxmlformats.org/drawingml/2006/table">
            <a:tbl>
              <a:tblPr/>
              <a:tblGrid>
                <a:gridCol w="2160587">
                  <a:extLst>
                    <a:ext uri="{9D8B030D-6E8A-4147-A177-3AD203B41FA5}">
                      <a16:colId xmlns:a16="http://schemas.microsoft.com/office/drawing/2014/main" val="465402966"/>
                    </a:ext>
                  </a:extLst>
                </a:gridCol>
                <a:gridCol w="2160588">
                  <a:extLst>
                    <a:ext uri="{9D8B030D-6E8A-4147-A177-3AD203B41FA5}">
                      <a16:colId xmlns:a16="http://schemas.microsoft.com/office/drawing/2014/main" val="3290757274"/>
                    </a:ext>
                  </a:extLst>
                </a:gridCol>
              </a:tblGrid>
              <a:tr h="244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0      </a:t>
                      </a:r>
                      <a:r>
                        <a:rPr kumimoji="0" lang="ru-RU" altLang="ru-RU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ru-RU" altLang="ru-RU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            7</a:t>
                      </a:r>
                      <a:endParaRPr kumimoji="0" lang="ru-RU" alt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 horzOverflow="overflow">
                    <a:lnL w="5715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8    </a:t>
                      </a:r>
                      <a:r>
                        <a:rPr kumimoji="0" lang="ru-RU" altLang="ru-RU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ru-RU" altLang="ru-RU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             15</a:t>
                      </a:r>
                      <a:endParaRPr kumimoji="0" lang="ru-RU" alt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 horzOverflow="overflow">
                    <a:lnL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434973"/>
                  </a:ext>
                </a:extLst>
              </a:tr>
              <a:tr h="2746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5715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437942"/>
                  </a:ext>
                </a:extLst>
              </a:tr>
              <a:tr h="2746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5715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258387"/>
                  </a:ext>
                </a:extLst>
              </a:tr>
              <a:tr h="2746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5715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0127544"/>
                  </a:ext>
                </a:extLst>
              </a:tr>
            </a:tbl>
          </a:graphicData>
        </a:graphic>
      </p:graphicFrame>
      <p:sp>
        <p:nvSpPr>
          <p:cNvPr id="1081424" name="Text Box 80"/>
          <p:cNvSpPr txBox="1">
            <a:spLocks noChangeArrowheads="1"/>
          </p:cNvSpPr>
          <p:nvPr/>
        </p:nvSpPr>
        <p:spPr bwMode="auto">
          <a:xfrm>
            <a:off x="0" y="6163957"/>
            <a:ext cx="9144000" cy="332399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altLang="ru-RU" sz="2400" b="1" dirty="0">
                <a:solidFill>
                  <a:srgbClr val="800080"/>
                </a:solidFill>
              </a:rPr>
              <a:t>Рис.18.</a:t>
            </a:r>
            <a:r>
              <a:rPr lang="en-US" altLang="ru-RU" sz="2400" b="1" dirty="0">
                <a:solidFill>
                  <a:srgbClr val="800080"/>
                </a:solidFill>
              </a:rPr>
              <a:t>6</a:t>
            </a:r>
            <a:r>
              <a:rPr lang="ru-RU" altLang="ru-RU" sz="2400" b="1" dirty="0">
                <a:solidFill>
                  <a:srgbClr val="800080"/>
                </a:solidFill>
              </a:rPr>
              <a:t>. Порядок передачи </a:t>
            </a:r>
            <a:r>
              <a:rPr lang="ru-RU" altLang="ru-RU" sz="2400" b="1" dirty="0" smtClean="0">
                <a:solidFill>
                  <a:srgbClr val="800080"/>
                </a:solidFill>
              </a:rPr>
              <a:t>байт</a:t>
            </a:r>
            <a:endParaRPr lang="ru-RU" altLang="ru-RU" sz="2400" dirty="0">
              <a:solidFill>
                <a:srgbClr val="80008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395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№18: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Система именования сегментов/областей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083396" name="Text Box 4"/>
          <p:cNvSpPr txBox="1">
            <a:spLocks noChangeArrowheads="1"/>
          </p:cNvSpPr>
          <p:nvPr/>
        </p:nvSpPr>
        <p:spPr bwMode="auto">
          <a:xfrm>
            <a:off x="0" y="1016000"/>
            <a:ext cx="9144000" cy="26479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sz="2400" dirty="0">
                <a:solidFill>
                  <a:srgbClr val="800080"/>
                </a:solidFill>
              </a:rPr>
              <a:t>Всякий раз, когда октет представляет собой число в бинарной форме, то крайний левый бит является старшим (наиболее значимым битом). Другими словами (рис.18.7), бит, который имеет №0, является наиболее значимым. В примере, на рис.18.7, закодировано десятичное число 170 (</a:t>
            </a:r>
            <a:r>
              <a:rPr lang="ru-RU" altLang="ru-RU" sz="2400" i="1" dirty="0">
                <a:solidFill>
                  <a:srgbClr val="800080"/>
                </a:solidFill>
              </a:rPr>
              <a:t>а</a:t>
            </a:r>
            <a:r>
              <a:rPr lang="ru-RU" altLang="ru-RU" sz="2400" i="1" baseline="-25000" dirty="0">
                <a:solidFill>
                  <a:srgbClr val="800080"/>
                </a:solidFill>
              </a:rPr>
              <a:t>7</a:t>
            </a:r>
            <a:r>
              <a:rPr lang="ru-RU" altLang="ru-RU" sz="2400" i="1" dirty="0">
                <a:solidFill>
                  <a:srgbClr val="800080"/>
                </a:solidFill>
              </a:rPr>
              <a:t>2</a:t>
            </a:r>
            <a:r>
              <a:rPr lang="ru-RU" altLang="ru-RU" sz="2400" i="1" baseline="30000" dirty="0">
                <a:solidFill>
                  <a:srgbClr val="800080"/>
                </a:solidFill>
              </a:rPr>
              <a:t>7</a:t>
            </a:r>
            <a:r>
              <a:rPr lang="ru-RU" altLang="ru-RU" sz="2400" i="1" dirty="0">
                <a:solidFill>
                  <a:srgbClr val="800080"/>
                </a:solidFill>
              </a:rPr>
              <a:t> + а</a:t>
            </a:r>
            <a:r>
              <a:rPr lang="ru-RU" altLang="ru-RU" sz="2400" i="1" baseline="-25000" dirty="0">
                <a:solidFill>
                  <a:srgbClr val="800080"/>
                </a:solidFill>
              </a:rPr>
              <a:t>6</a:t>
            </a:r>
            <a:r>
              <a:rPr lang="ru-RU" altLang="ru-RU" sz="2400" i="1" dirty="0">
                <a:solidFill>
                  <a:srgbClr val="800080"/>
                </a:solidFill>
              </a:rPr>
              <a:t>2</a:t>
            </a:r>
            <a:r>
              <a:rPr lang="ru-RU" altLang="ru-RU" sz="2400" i="1" baseline="30000" dirty="0">
                <a:solidFill>
                  <a:srgbClr val="800080"/>
                </a:solidFill>
              </a:rPr>
              <a:t>6</a:t>
            </a:r>
            <a:r>
              <a:rPr lang="ru-RU" altLang="ru-RU" sz="2400" i="1" dirty="0">
                <a:solidFill>
                  <a:srgbClr val="800080"/>
                </a:solidFill>
              </a:rPr>
              <a:t> + а</a:t>
            </a:r>
            <a:r>
              <a:rPr lang="ru-RU" altLang="ru-RU" sz="2400" i="1" baseline="-25000" dirty="0">
                <a:solidFill>
                  <a:srgbClr val="800080"/>
                </a:solidFill>
              </a:rPr>
              <a:t>5</a:t>
            </a:r>
            <a:r>
              <a:rPr lang="ru-RU" altLang="ru-RU" sz="2400" i="1" dirty="0">
                <a:solidFill>
                  <a:srgbClr val="800080"/>
                </a:solidFill>
              </a:rPr>
              <a:t>2</a:t>
            </a:r>
            <a:r>
              <a:rPr lang="ru-RU" altLang="ru-RU" sz="2400" i="1" baseline="30000" dirty="0">
                <a:solidFill>
                  <a:srgbClr val="800080"/>
                </a:solidFill>
              </a:rPr>
              <a:t>5</a:t>
            </a:r>
            <a:r>
              <a:rPr lang="ru-RU" altLang="ru-RU" sz="2400" i="1" dirty="0">
                <a:solidFill>
                  <a:srgbClr val="800080"/>
                </a:solidFill>
              </a:rPr>
              <a:t> + а</a:t>
            </a:r>
            <a:r>
              <a:rPr lang="ru-RU" altLang="ru-RU" sz="2400" i="1" baseline="-25000" dirty="0">
                <a:solidFill>
                  <a:srgbClr val="800080"/>
                </a:solidFill>
              </a:rPr>
              <a:t>4</a:t>
            </a:r>
            <a:r>
              <a:rPr lang="ru-RU" altLang="ru-RU" sz="2400" i="1" dirty="0">
                <a:solidFill>
                  <a:srgbClr val="800080"/>
                </a:solidFill>
              </a:rPr>
              <a:t>2</a:t>
            </a:r>
            <a:r>
              <a:rPr lang="ru-RU" altLang="ru-RU" sz="2400" i="1" baseline="30000" dirty="0">
                <a:solidFill>
                  <a:srgbClr val="800080"/>
                </a:solidFill>
              </a:rPr>
              <a:t>4</a:t>
            </a:r>
            <a:r>
              <a:rPr lang="ru-RU" altLang="ru-RU" sz="2400" i="1" dirty="0">
                <a:solidFill>
                  <a:srgbClr val="800080"/>
                </a:solidFill>
              </a:rPr>
              <a:t> + а</a:t>
            </a:r>
            <a:r>
              <a:rPr lang="ru-RU" altLang="ru-RU" sz="2400" i="1" baseline="-25000" dirty="0">
                <a:solidFill>
                  <a:srgbClr val="800080"/>
                </a:solidFill>
              </a:rPr>
              <a:t>3</a:t>
            </a:r>
            <a:r>
              <a:rPr lang="ru-RU" altLang="ru-RU" sz="2400" i="1" dirty="0">
                <a:solidFill>
                  <a:srgbClr val="800080"/>
                </a:solidFill>
              </a:rPr>
              <a:t>2</a:t>
            </a:r>
            <a:r>
              <a:rPr lang="ru-RU" altLang="ru-RU" sz="2400" i="1" baseline="30000" dirty="0">
                <a:solidFill>
                  <a:srgbClr val="800080"/>
                </a:solidFill>
              </a:rPr>
              <a:t>3</a:t>
            </a:r>
            <a:r>
              <a:rPr lang="ru-RU" altLang="ru-RU" sz="2400" i="1" dirty="0">
                <a:solidFill>
                  <a:srgbClr val="800080"/>
                </a:solidFill>
              </a:rPr>
              <a:t> + а</a:t>
            </a:r>
            <a:r>
              <a:rPr lang="ru-RU" altLang="ru-RU" sz="2400" i="1" baseline="-25000" dirty="0">
                <a:solidFill>
                  <a:srgbClr val="800080"/>
                </a:solidFill>
              </a:rPr>
              <a:t>2</a:t>
            </a:r>
            <a:r>
              <a:rPr lang="ru-RU" altLang="ru-RU" sz="2400" i="1" dirty="0">
                <a:solidFill>
                  <a:srgbClr val="800080"/>
                </a:solidFill>
              </a:rPr>
              <a:t>2</a:t>
            </a:r>
            <a:r>
              <a:rPr lang="ru-RU" altLang="ru-RU" sz="2400" i="1" baseline="30000" dirty="0">
                <a:solidFill>
                  <a:srgbClr val="800080"/>
                </a:solidFill>
              </a:rPr>
              <a:t>2</a:t>
            </a:r>
            <a:r>
              <a:rPr lang="ru-RU" altLang="ru-RU" sz="2400" i="1" dirty="0">
                <a:solidFill>
                  <a:srgbClr val="800080"/>
                </a:solidFill>
              </a:rPr>
              <a:t> + а</a:t>
            </a:r>
            <a:r>
              <a:rPr lang="ru-RU" altLang="ru-RU" sz="2400" i="1" baseline="-25000" dirty="0">
                <a:solidFill>
                  <a:srgbClr val="800080"/>
                </a:solidFill>
              </a:rPr>
              <a:t>1</a:t>
            </a:r>
            <a:r>
              <a:rPr lang="ru-RU" altLang="ru-RU" sz="2400" i="1" dirty="0">
                <a:solidFill>
                  <a:srgbClr val="800080"/>
                </a:solidFill>
              </a:rPr>
              <a:t>2</a:t>
            </a:r>
            <a:r>
              <a:rPr lang="ru-RU" altLang="ru-RU" sz="2400" i="1" baseline="30000" dirty="0">
                <a:solidFill>
                  <a:srgbClr val="800080"/>
                </a:solidFill>
              </a:rPr>
              <a:t>1</a:t>
            </a:r>
            <a:r>
              <a:rPr lang="ru-RU" altLang="ru-RU" sz="2400" i="1" dirty="0">
                <a:solidFill>
                  <a:srgbClr val="800080"/>
                </a:solidFill>
              </a:rPr>
              <a:t> + а</a:t>
            </a:r>
            <a:r>
              <a:rPr lang="ru-RU" altLang="ru-RU" sz="2400" i="1" baseline="-25000" dirty="0">
                <a:solidFill>
                  <a:srgbClr val="800080"/>
                </a:solidFill>
              </a:rPr>
              <a:t>0</a:t>
            </a:r>
            <a:r>
              <a:rPr lang="ru-RU" altLang="ru-RU" sz="2400" i="1" dirty="0">
                <a:solidFill>
                  <a:srgbClr val="800080"/>
                </a:solidFill>
              </a:rPr>
              <a:t>2</a:t>
            </a:r>
            <a:r>
              <a:rPr lang="ru-RU" altLang="ru-RU" sz="2400" i="1" baseline="30000" dirty="0">
                <a:solidFill>
                  <a:srgbClr val="800080"/>
                </a:solidFill>
              </a:rPr>
              <a:t>0</a:t>
            </a:r>
            <a:r>
              <a:rPr lang="ru-RU" altLang="ru-RU" sz="2400" i="1" dirty="0">
                <a:solidFill>
                  <a:srgbClr val="800080"/>
                </a:solidFill>
              </a:rPr>
              <a:t>; а</a:t>
            </a:r>
            <a:r>
              <a:rPr lang="ru-RU" altLang="ru-RU" sz="2400" i="1" baseline="-25000" dirty="0">
                <a:solidFill>
                  <a:srgbClr val="800080"/>
                </a:solidFill>
              </a:rPr>
              <a:t>7</a:t>
            </a:r>
            <a:r>
              <a:rPr lang="ru-RU" altLang="ru-RU" sz="2400" i="1" dirty="0">
                <a:solidFill>
                  <a:srgbClr val="800080"/>
                </a:solidFill>
              </a:rPr>
              <a:t>=1; а</a:t>
            </a:r>
            <a:r>
              <a:rPr lang="ru-RU" altLang="ru-RU" sz="2400" i="1" baseline="-25000" dirty="0">
                <a:solidFill>
                  <a:srgbClr val="800080"/>
                </a:solidFill>
              </a:rPr>
              <a:t>6</a:t>
            </a:r>
            <a:r>
              <a:rPr lang="ru-RU" altLang="ru-RU" sz="2400" i="1" dirty="0">
                <a:solidFill>
                  <a:srgbClr val="800080"/>
                </a:solidFill>
              </a:rPr>
              <a:t>=0; а</a:t>
            </a:r>
            <a:r>
              <a:rPr lang="ru-RU" altLang="ru-RU" sz="2400" i="1" baseline="-25000" dirty="0">
                <a:solidFill>
                  <a:srgbClr val="800080"/>
                </a:solidFill>
              </a:rPr>
              <a:t>5</a:t>
            </a:r>
            <a:r>
              <a:rPr lang="ru-RU" altLang="ru-RU" sz="2400" i="1" dirty="0">
                <a:solidFill>
                  <a:srgbClr val="800080"/>
                </a:solidFill>
              </a:rPr>
              <a:t>=1; а</a:t>
            </a:r>
            <a:r>
              <a:rPr lang="ru-RU" altLang="ru-RU" sz="2400" i="1" baseline="-25000" dirty="0">
                <a:solidFill>
                  <a:srgbClr val="800080"/>
                </a:solidFill>
              </a:rPr>
              <a:t>4</a:t>
            </a:r>
            <a:r>
              <a:rPr lang="ru-RU" altLang="ru-RU" sz="2400" i="1" dirty="0">
                <a:solidFill>
                  <a:srgbClr val="800080"/>
                </a:solidFill>
              </a:rPr>
              <a:t>=0; а</a:t>
            </a:r>
            <a:r>
              <a:rPr lang="ru-RU" altLang="ru-RU" sz="2400" i="1" baseline="-25000" dirty="0">
                <a:solidFill>
                  <a:srgbClr val="800080"/>
                </a:solidFill>
              </a:rPr>
              <a:t>3</a:t>
            </a:r>
            <a:r>
              <a:rPr lang="ru-RU" altLang="ru-RU" sz="2400" i="1" dirty="0">
                <a:solidFill>
                  <a:srgbClr val="800080"/>
                </a:solidFill>
              </a:rPr>
              <a:t>=1; а</a:t>
            </a:r>
            <a:r>
              <a:rPr lang="ru-RU" altLang="ru-RU" sz="2400" i="1" baseline="-25000" dirty="0">
                <a:solidFill>
                  <a:srgbClr val="800080"/>
                </a:solidFill>
              </a:rPr>
              <a:t>2</a:t>
            </a:r>
            <a:r>
              <a:rPr lang="ru-RU" altLang="ru-RU" sz="2400" i="1" dirty="0">
                <a:solidFill>
                  <a:srgbClr val="800080"/>
                </a:solidFill>
              </a:rPr>
              <a:t>=0; а</a:t>
            </a:r>
            <a:r>
              <a:rPr lang="ru-RU" altLang="ru-RU" sz="2400" i="1" baseline="-25000" dirty="0">
                <a:solidFill>
                  <a:srgbClr val="800080"/>
                </a:solidFill>
              </a:rPr>
              <a:t>1</a:t>
            </a:r>
            <a:r>
              <a:rPr lang="ru-RU" altLang="ru-RU" sz="2400" i="1" dirty="0">
                <a:solidFill>
                  <a:srgbClr val="800080"/>
                </a:solidFill>
              </a:rPr>
              <a:t>=1; а</a:t>
            </a:r>
            <a:r>
              <a:rPr lang="ru-RU" altLang="ru-RU" sz="2400" i="1" baseline="-25000" dirty="0">
                <a:solidFill>
                  <a:srgbClr val="800080"/>
                </a:solidFill>
              </a:rPr>
              <a:t>0</a:t>
            </a:r>
            <a:r>
              <a:rPr lang="ru-RU" altLang="ru-RU" sz="2400" i="1" dirty="0">
                <a:solidFill>
                  <a:srgbClr val="800080"/>
                </a:solidFill>
              </a:rPr>
              <a:t>=0</a:t>
            </a:r>
            <a:r>
              <a:rPr lang="ru-RU" altLang="ru-RU" sz="2400" dirty="0">
                <a:solidFill>
                  <a:srgbClr val="800080"/>
                </a:solidFill>
              </a:rPr>
              <a:t>). </a:t>
            </a:r>
          </a:p>
        </p:txBody>
      </p:sp>
      <p:graphicFrame>
        <p:nvGraphicFramePr>
          <p:cNvPr id="1083612" name="Group 2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03629"/>
              </p:ext>
            </p:extLst>
          </p:nvPr>
        </p:nvGraphicFramePr>
        <p:xfrm>
          <a:off x="250825" y="4076700"/>
          <a:ext cx="8642350" cy="1740000"/>
        </p:xfrm>
        <a:graphic>
          <a:graphicData uri="http://schemas.openxmlformats.org/drawingml/2006/table">
            <a:tbl>
              <a:tblPr/>
              <a:tblGrid>
                <a:gridCol w="2682875">
                  <a:extLst>
                    <a:ext uri="{9D8B030D-6E8A-4147-A177-3AD203B41FA5}">
                      <a16:colId xmlns:a16="http://schemas.microsoft.com/office/drawing/2014/main" val="3065339313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192085647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1035908000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1812167718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79570355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3495582455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973140412"/>
                    </a:ext>
                  </a:extLst>
                </a:gridCol>
                <a:gridCol w="757238">
                  <a:extLst>
                    <a:ext uri="{9D8B030D-6E8A-4147-A177-3AD203B41FA5}">
                      <a16:colId xmlns:a16="http://schemas.microsoft.com/office/drawing/2014/main" val="3047479041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1734446022"/>
                    </a:ext>
                  </a:extLst>
                </a:gridCol>
              </a:tblGrid>
              <a:tr h="2746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Порядок передачи бит</a:t>
                      </a:r>
                    </a:p>
                  </a:txBody>
                  <a:tcPr marL="0" marR="0" marT="36000" marB="36000" anchor="ctr" anchorCtr="1" horzOverflow="overflow">
                    <a:lnL w="5715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8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                      </a:t>
                      </a:r>
                      <a:r>
                        <a:rPr kumimoji="0" lang="ru-RU" altLang="ru-RU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   . . .      </a:t>
                      </a:r>
                      <a:r>
                        <a:rPr kumimoji="0" lang="ru-RU" altLang="ru-RU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ahoma" panose="020B0604030504040204" pitchFamily="34" charset="0"/>
                          <a:cs typeface="Times New Roman" panose="02020603050405020304" pitchFamily="18" charset="0"/>
                        </a:rPr>
                        <a:t>                      7</a:t>
                      </a:r>
                      <a:endParaRPr kumimoji="0" lang="ru-RU" alt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36000" marB="36000" anchor="ctr" anchorCtr="1" horzOverflow="overflow">
                    <a:lnL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180230"/>
                  </a:ext>
                </a:extLst>
              </a:tr>
              <a:tr h="244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Коэффициенты полинома</a:t>
                      </a:r>
                    </a:p>
                  </a:txBody>
                  <a:tcPr marL="0" marR="0" marT="36000" marB="36000" anchor="ctr" anchorCtr="1" horzOverflow="overflow">
                    <a:lnL w="5715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a</a:t>
                      </a:r>
                      <a:r>
                        <a:rPr kumimoji="0" lang="en-US" altLang="ru-RU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7</a:t>
                      </a:r>
                      <a:r>
                        <a:rPr kumimoji="0" lang="ru-RU" altLang="ru-RU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=1</a:t>
                      </a:r>
                    </a:p>
                  </a:txBody>
                  <a:tcPr marL="0" marR="0" marT="36000" marB="36000" anchor="ctr" anchorCtr="1" horzOverflow="overflow">
                    <a:lnL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a</a:t>
                      </a:r>
                      <a:r>
                        <a:rPr kumimoji="0" lang="en-US" altLang="ru-RU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  <a:r>
                        <a:rPr kumimoji="0" lang="ru-RU" altLang="ru-RU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=0</a:t>
                      </a:r>
                      <a:endParaRPr kumimoji="0" lang="ru-RU" altLang="ru-RU" sz="2000" b="0" i="1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36000" marB="36000" anchor="ctr" anchorCtr="1" horzOverflow="overflow">
                    <a:lnL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а</a:t>
                      </a:r>
                      <a:r>
                        <a:rPr kumimoji="0" lang="ru-RU" altLang="ru-RU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r>
                        <a:rPr kumimoji="0" lang="ru-RU" altLang="ru-RU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=1</a:t>
                      </a:r>
                      <a:endParaRPr kumimoji="0" lang="ru-RU" altLang="ru-RU" sz="2000" b="0" i="1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36000" marB="36000" anchor="ctr" anchorCtr="1" horzOverflow="overflow">
                    <a:lnL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а</a:t>
                      </a:r>
                      <a:r>
                        <a:rPr kumimoji="0" lang="ru-RU" altLang="ru-RU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r>
                        <a:rPr kumimoji="0" lang="ru-RU" altLang="ru-RU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=0</a:t>
                      </a:r>
                      <a:endParaRPr kumimoji="0" lang="ru-RU" altLang="ru-RU" sz="2000" b="0" i="1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36000" marB="36000" anchor="ctr" anchorCtr="1" horzOverflow="overflow">
                    <a:lnL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а</a:t>
                      </a:r>
                      <a:r>
                        <a:rPr kumimoji="0" lang="ru-RU" altLang="ru-RU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r>
                        <a:rPr kumimoji="0" lang="ru-RU" altLang="ru-RU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=1</a:t>
                      </a:r>
                      <a:endParaRPr kumimoji="0" lang="ru-RU" altLang="ru-RU" sz="2000" b="0" i="1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36000" marB="36000" anchor="ctr" anchorCtr="1" horzOverflow="overflow">
                    <a:lnL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а</a:t>
                      </a:r>
                      <a:r>
                        <a:rPr kumimoji="0" lang="ru-RU" altLang="ru-RU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r>
                        <a:rPr kumimoji="0" lang="ru-RU" altLang="ru-RU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=0</a:t>
                      </a:r>
                      <a:endParaRPr kumimoji="0" lang="ru-RU" altLang="ru-RU" sz="2000" b="0" i="1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36000" marB="36000" anchor="ctr" anchorCtr="1" horzOverflow="overflow">
                    <a:lnL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а</a:t>
                      </a:r>
                      <a:r>
                        <a:rPr kumimoji="0" lang="ru-RU" altLang="ru-RU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r>
                        <a:rPr kumimoji="0" lang="ru-RU" altLang="ru-RU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=1</a:t>
                      </a:r>
                      <a:endParaRPr kumimoji="0" lang="ru-RU" altLang="ru-RU" sz="2000" b="0" i="1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36000" marB="36000" anchor="ctr" anchorCtr="1" horzOverflow="overflow">
                    <a:lnL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а</a:t>
                      </a:r>
                      <a:r>
                        <a:rPr kumimoji="0" lang="ru-RU" altLang="ru-RU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r>
                        <a:rPr kumimoji="0" lang="ru-RU" altLang="ru-RU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=0</a:t>
                      </a:r>
                      <a:endParaRPr kumimoji="0" lang="ru-RU" altLang="ru-RU" sz="2000" b="0" i="1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36000" marB="36000" anchor="ctr" anchorCtr="1" horzOverflow="overflow">
                    <a:lnL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279932"/>
                  </a:ext>
                </a:extLst>
              </a:tr>
              <a:tr h="260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Значение байта</a:t>
                      </a:r>
                    </a:p>
                  </a:txBody>
                  <a:tcPr marL="0" marR="0" marT="36000" marB="36000" anchor="ctr" anchorCtr="1" horzOverflow="overflow">
                    <a:lnL w="5715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36000" marB="36000" anchor="ctr" anchorCtr="1" horzOverflow="overflow">
                    <a:lnL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36000" marB="36000" anchor="ctr" anchorCtr="1" horzOverflow="overflow">
                    <a:lnL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36000" marB="36000" anchor="ctr" anchorCtr="1" horzOverflow="overflow">
                    <a:lnL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36000" marB="36000" anchor="ctr" anchorCtr="1" horzOverflow="overflow">
                    <a:lnL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36000" marB="36000" anchor="ctr" anchorCtr="1" horzOverflow="overflow">
                    <a:lnL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36000" marB="36000" anchor="ctr" anchorCtr="1" horzOverflow="overflow">
                    <a:lnL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36000" marB="36000" anchor="ctr" anchorCtr="1" horzOverflow="overflow">
                    <a:lnL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36000" marB="36000" anchor="ctr" anchorCtr="1" horzOverflow="overflow">
                    <a:lnL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919504"/>
                  </a:ext>
                </a:extLst>
              </a:tr>
            </a:tbl>
          </a:graphicData>
        </a:graphic>
      </p:graphicFrame>
      <p:sp>
        <p:nvSpPr>
          <p:cNvPr id="1083613" name="Text Box 221"/>
          <p:cNvSpPr txBox="1">
            <a:spLocks noChangeArrowheads="1"/>
          </p:cNvSpPr>
          <p:nvPr/>
        </p:nvSpPr>
        <p:spPr bwMode="auto">
          <a:xfrm>
            <a:off x="0" y="6165850"/>
            <a:ext cx="9144000" cy="32861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altLang="ru-RU" sz="2400" b="1">
                <a:solidFill>
                  <a:srgbClr val="800080"/>
                </a:solidFill>
              </a:rPr>
              <a:t>Рис.18.</a:t>
            </a:r>
            <a:r>
              <a:rPr lang="en-US" altLang="ru-RU" sz="2400" b="1">
                <a:solidFill>
                  <a:srgbClr val="800080"/>
                </a:solidFill>
              </a:rPr>
              <a:t>7</a:t>
            </a:r>
            <a:r>
              <a:rPr lang="ru-RU" altLang="ru-RU" sz="2400" b="1">
                <a:solidFill>
                  <a:srgbClr val="800080"/>
                </a:solidFill>
              </a:rPr>
              <a:t>. Порядок передачи битов в байте</a:t>
            </a:r>
            <a:endParaRPr lang="ru-RU" altLang="ru-RU" sz="2400">
              <a:solidFill>
                <a:srgbClr val="80008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43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№18: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Система именования сегментов/областей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085444" name="Text Box 4"/>
          <p:cNvSpPr txBox="1">
            <a:spLocks noChangeArrowheads="1"/>
          </p:cNvSpPr>
          <p:nvPr/>
        </p:nvSpPr>
        <p:spPr bwMode="auto">
          <a:xfrm>
            <a:off x="0" y="1016000"/>
            <a:ext cx="9144000" cy="55784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3000" dirty="0">
                <a:solidFill>
                  <a:srgbClr val="800080"/>
                </a:solidFill>
              </a:rPr>
              <a:t>Такой же порядок следования </a:t>
            </a:r>
            <a:r>
              <a:rPr lang="ru-RU" altLang="ru-RU" sz="3000" dirty="0" smtClean="0">
                <a:solidFill>
                  <a:srgbClr val="800080"/>
                </a:solidFill>
              </a:rPr>
              <a:t>бит </a:t>
            </a:r>
            <a:r>
              <a:rPr lang="ru-RU" altLang="ru-RU" sz="3000" dirty="0">
                <a:solidFill>
                  <a:srgbClr val="800080"/>
                </a:solidFill>
              </a:rPr>
              <a:t>относится и к </a:t>
            </a:r>
            <a:r>
              <a:rPr lang="ru-RU" altLang="ru-RU" sz="3000" dirty="0" err="1">
                <a:solidFill>
                  <a:srgbClr val="800080"/>
                </a:solidFill>
              </a:rPr>
              <a:t>многобайтовым</a:t>
            </a:r>
            <a:r>
              <a:rPr lang="ru-RU" altLang="ru-RU" sz="3000" dirty="0">
                <a:solidFill>
                  <a:srgbClr val="800080"/>
                </a:solidFill>
              </a:rPr>
              <a:t> числам, в которых крайний левый бит является старшим (наиболее значимым), и он всегда передается первым.</a:t>
            </a:r>
            <a:endParaRPr lang="ru-RU" altLang="ru-RU" sz="3000" b="1" dirty="0">
              <a:solidFill>
                <a:srgbClr val="800080"/>
              </a:solidFill>
            </a:endParaRPr>
          </a:p>
          <a:p>
            <a:pPr>
              <a:spcBef>
                <a:spcPct val="0"/>
              </a:spcBef>
            </a:pPr>
            <a:r>
              <a:rPr lang="ru-RU" altLang="ru-RU" sz="3000" b="1" dirty="0">
                <a:solidFill>
                  <a:srgbClr val="800080"/>
                </a:solidFill>
              </a:rPr>
              <a:t>Строчные и прописные символы (буквенный регистр). </a:t>
            </a:r>
            <a:r>
              <a:rPr lang="ru-RU" altLang="ru-RU" sz="3000" dirty="0">
                <a:solidFill>
                  <a:srgbClr val="800080"/>
                </a:solidFill>
              </a:rPr>
              <a:t>Для всех элементов </a:t>
            </a:r>
            <a:r>
              <a:rPr lang="en-GB" altLang="ru-RU" sz="3000" dirty="0">
                <a:solidFill>
                  <a:srgbClr val="800080"/>
                </a:solidFill>
              </a:rPr>
              <a:t>DNS</a:t>
            </a:r>
            <a:r>
              <a:rPr lang="ru-RU" altLang="ru-RU" sz="3000" dirty="0">
                <a:solidFill>
                  <a:srgbClr val="800080"/>
                </a:solidFill>
              </a:rPr>
              <a:t>-системы, входящих в состав официального стандарта, все процедуры сравнения последовательностей символов (например, маркеры, </a:t>
            </a:r>
            <a:r>
              <a:rPr lang="en-GB" altLang="ru-RU" sz="3000" dirty="0">
                <a:solidFill>
                  <a:srgbClr val="800080"/>
                </a:solidFill>
              </a:rPr>
              <a:t>DNS</a:t>
            </a:r>
            <a:r>
              <a:rPr lang="ru-RU" altLang="ru-RU" sz="3000" dirty="0">
                <a:solidFill>
                  <a:srgbClr val="800080"/>
                </a:solidFill>
              </a:rPr>
              <a:t>-имена и т.п.) основаны на </a:t>
            </a:r>
            <a:r>
              <a:rPr lang="ru-RU" altLang="ru-RU" sz="3000" dirty="0" err="1">
                <a:solidFill>
                  <a:srgbClr val="800080"/>
                </a:solidFill>
              </a:rPr>
              <a:t>безрегистровом</a:t>
            </a:r>
            <a:r>
              <a:rPr lang="ru-RU" altLang="ru-RU" sz="3000" dirty="0">
                <a:solidFill>
                  <a:srgbClr val="800080"/>
                </a:solidFill>
              </a:rPr>
              <a:t> способе проверки. И сейчас, это правило остается в силе для всей </a:t>
            </a:r>
            <a:r>
              <a:rPr lang="en-GB" altLang="ru-RU" sz="3000" dirty="0">
                <a:solidFill>
                  <a:srgbClr val="800080"/>
                </a:solidFill>
              </a:rPr>
              <a:t>DNS</a:t>
            </a:r>
            <a:r>
              <a:rPr lang="ru-RU" altLang="ru-RU" sz="3000" dirty="0">
                <a:solidFill>
                  <a:srgbClr val="800080"/>
                </a:solidFill>
              </a:rPr>
              <a:t>-системы без каких-либо исключений.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491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№18: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Система именования сегментов/областей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087492" name="Text Box 4"/>
          <p:cNvSpPr txBox="1">
            <a:spLocks noChangeArrowheads="1"/>
          </p:cNvSpPr>
          <p:nvPr/>
        </p:nvSpPr>
        <p:spPr bwMode="auto">
          <a:xfrm>
            <a:off x="0" y="787400"/>
            <a:ext cx="9144000" cy="58483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sz="2700">
                <a:solidFill>
                  <a:srgbClr val="800080"/>
                </a:solidFill>
              </a:rPr>
              <a:t>Когда данные поступают в </a:t>
            </a:r>
            <a:r>
              <a:rPr lang="en-GB" altLang="ru-RU" sz="2700">
                <a:solidFill>
                  <a:srgbClr val="800080"/>
                </a:solidFill>
              </a:rPr>
              <a:t>DNS</a:t>
            </a:r>
            <a:r>
              <a:rPr lang="ru-RU" altLang="ru-RU" sz="2700">
                <a:solidFill>
                  <a:srgbClr val="800080"/>
                </a:solidFill>
              </a:rPr>
              <a:t>-систему, их оригинальная версия должна быть сразу сохранена. Однако, в некоторых ситуациях, это сделать не представляется возможным. Например, если две записи хранятся в БД, одна из которых на имя “</a:t>
            </a:r>
            <a:r>
              <a:rPr lang="en-US" altLang="ru-RU" sz="2700">
                <a:solidFill>
                  <a:srgbClr val="800080"/>
                </a:solidFill>
              </a:rPr>
              <a:t>x</a:t>
            </a:r>
            <a:r>
              <a:rPr lang="ru-RU" altLang="ru-RU" sz="2700">
                <a:solidFill>
                  <a:srgbClr val="800080"/>
                </a:solidFill>
              </a:rPr>
              <a:t>.</a:t>
            </a:r>
            <a:r>
              <a:rPr lang="en-US" altLang="ru-RU" sz="2700">
                <a:solidFill>
                  <a:srgbClr val="800080"/>
                </a:solidFill>
              </a:rPr>
              <a:t>y</a:t>
            </a:r>
            <a:r>
              <a:rPr lang="ru-RU" altLang="ru-RU" sz="2700">
                <a:solidFill>
                  <a:srgbClr val="800080"/>
                </a:solidFill>
              </a:rPr>
              <a:t>”, а другая на имя “</a:t>
            </a:r>
            <a:r>
              <a:rPr lang="en-US" altLang="ru-RU" sz="2700">
                <a:solidFill>
                  <a:srgbClr val="800080"/>
                </a:solidFill>
              </a:rPr>
              <a:t>X</a:t>
            </a:r>
            <a:r>
              <a:rPr lang="ru-RU" altLang="ru-RU" sz="2700">
                <a:solidFill>
                  <a:srgbClr val="800080"/>
                </a:solidFill>
              </a:rPr>
              <a:t>.</a:t>
            </a:r>
            <a:r>
              <a:rPr lang="en-US" altLang="ru-RU" sz="2700">
                <a:solidFill>
                  <a:srgbClr val="800080"/>
                </a:solidFill>
              </a:rPr>
              <a:t>Y</a:t>
            </a:r>
            <a:r>
              <a:rPr lang="ru-RU" altLang="ru-RU" sz="2700">
                <a:solidFill>
                  <a:srgbClr val="800080"/>
                </a:solidFill>
              </a:rPr>
              <a:t>”, то они, в сущности, хранятся в одном и том же месте БД, и, следовательно, только один вариант записи будет сохраняться. Основное правило гласит, что значение регистра может быть уничтожено только тогда, когда данные используются для определения их структуры в БД, а два </a:t>
            </a:r>
            <a:r>
              <a:rPr lang="en-GB" altLang="ru-RU" sz="2700">
                <a:solidFill>
                  <a:srgbClr val="800080"/>
                </a:solidFill>
              </a:rPr>
              <a:t>DNS</a:t>
            </a:r>
            <a:r>
              <a:rPr lang="ru-RU" altLang="ru-RU" sz="2700">
                <a:solidFill>
                  <a:srgbClr val="800080"/>
                </a:solidFill>
              </a:rPr>
              <a:t>-имени являются идентичными, если они не отличаются между собой при использовании безрегистрового способа проверки.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539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№18: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Система именования сегментов/областей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089540" name="Text Box 4"/>
          <p:cNvSpPr txBox="1">
            <a:spLocks noChangeArrowheads="1"/>
          </p:cNvSpPr>
          <p:nvPr/>
        </p:nvSpPr>
        <p:spPr bwMode="auto">
          <a:xfrm>
            <a:off x="0" y="1376363"/>
            <a:ext cx="9144000" cy="49657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sz="3200">
                <a:solidFill>
                  <a:srgbClr val="800080"/>
                </a:solidFill>
              </a:rPr>
              <a:t>Системные администраторы, которые вводят данные в </a:t>
            </a:r>
            <a:r>
              <a:rPr lang="en-GB" altLang="ru-RU" sz="3200">
                <a:solidFill>
                  <a:srgbClr val="800080"/>
                </a:solidFill>
              </a:rPr>
              <a:t>DNS</a:t>
            </a:r>
            <a:r>
              <a:rPr lang="ru-RU" altLang="ru-RU" sz="3200">
                <a:solidFill>
                  <a:srgbClr val="800080"/>
                </a:solidFill>
              </a:rPr>
              <a:t>-БД, должны аккуратно представлять данные, обслуживаемые ими в интересах БД, функционирующей в независящем от буквенного регистра режиме, если сами информационные системы зависят от буквенного регистра. Система распределения данных в </a:t>
            </a:r>
            <a:r>
              <a:rPr lang="en-GB" altLang="ru-RU" sz="3200">
                <a:solidFill>
                  <a:srgbClr val="800080"/>
                </a:solidFill>
              </a:rPr>
              <a:t>DNS</a:t>
            </a:r>
            <a:r>
              <a:rPr lang="ru-RU" altLang="ru-RU" sz="3200">
                <a:solidFill>
                  <a:srgbClr val="800080"/>
                </a:solidFill>
              </a:rPr>
              <a:t>-системе гарантирует, что последовательность и правильность записей будет сохраняться.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587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№18: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Система именования сегментов/областей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091588" name="Text Box 4"/>
          <p:cNvSpPr txBox="1">
            <a:spLocks noChangeArrowheads="1"/>
          </p:cNvSpPr>
          <p:nvPr/>
        </p:nvSpPr>
        <p:spPr bwMode="auto">
          <a:xfrm>
            <a:off x="0" y="1089025"/>
            <a:ext cx="9144000" cy="26543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b="1" dirty="0">
                <a:solidFill>
                  <a:srgbClr val="800080"/>
                </a:solidFill>
              </a:rPr>
              <a:t>Ограничения размеров. </a:t>
            </a:r>
            <a:r>
              <a:rPr lang="ru-RU" altLang="ru-RU" dirty="0">
                <a:solidFill>
                  <a:srgbClr val="800080"/>
                </a:solidFill>
              </a:rPr>
              <a:t>Различные параметры и объекты </a:t>
            </a:r>
            <a:r>
              <a:rPr lang="en-GB" altLang="ru-RU" dirty="0">
                <a:solidFill>
                  <a:srgbClr val="800080"/>
                </a:solidFill>
              </a:rPr>
              <a:t>DNS</a:t>
            </a:r>
            <a:r>
              <a:rPr lang="ru-RU" altLang="ru-RU" dirty="0">
                <a:solidFill>
                  <a:srgbClr val="800080"/>
                </a:solidFill>
              </a:rPr>
              <a:t>-системы имеют ограничения на собственные размеры (рис.18.8). Некоторые из них могут легко изменяться, а другие являются более фундаментальными и определяются состоянием системы.</a:t>
            </a:r>
          </a:p>
        </p:txBody>
      </p:sp>
      <p:graphicFrame>
        <p:nvGraphicFramePr>
          <p:cNvPr id="1091698" name="Group 114"/>
          <p:cNvGraphicFramePr>
            <a:graphicFrameLocks noGrp="1"/>
          </p:cNvGraphicFramePr>
          <p:nvPr/>
        </p:nvGraphicFramePr>
        <p:xfrm>
          <a:off x="250825" y="3897313"/>
          <a:ext cx="8605838" cy="1884000"/>
        </p:xfrm>
        <a:graphic>
          <a:graphicData uri="http://schemas.openxmlformats.org/drawingml/2006/table">
            <a:tbl>
              <a:tblPr/>
              <a:tblGrid>
                <a:gridCol w="2449513">
                  <a:extLst>
                    <a:ext uri="{9D8B030D-6E8A-4147-A177-3AD203B41FA5}">
                      <a16:colId xmlns:a16="http://schemas.microsoft.com/office/drawing/2014/main" val="2819982026"/>
                    </a:ext>
                  </a:extLst>
                </a:gridCol>
                <a:gridCol w="6156325">
                  <a:extLst>
                    <a:ext uri="{9D8B030D-6E8A-4147-A177-3AD203B41FA5}">
                      <a16:colId xmlns:a16="http://schemas.microsoft.com/office/drawing/2014/main" val="2679090146"/>
                    </a:ext>
                  </a:extLst>
                </a:gridCol>
              </a:tblGrid>
              <a:tr h="2746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Параметр/объект</a:t>
                      </a:r>
                    </a:p>
                  </a:txBody>
                  <a:tcPr marL="0" marR="0" marT="36000" marB="36000" anchor="ctr" anchorCtr="1" horzOverflow="overflow">
                    <a:lnL w="5715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Максимальный размер</a:t>
                      </a:r>
                    </a:p>
                  </a:txBody>
                  <a:tcPr marL="0" marR="0" marT="36000" marB="36000" anchor="ctr" anchorCtr="1" horzOverflow="overflow">
                    <a:lnL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3843259"/>
                  </a:ext>
                </a:extLst>
              </a:tr>
              <a:tr h="2746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Маркеры</a:t>
                      </a:r>
                    </a:p>
                  </a:txBody>
                  <a:tcPr marL="0" marR="0" marT="36000" marB="36000" anchor="ctr" anchorCtr="1" horzOverflow="overflow">
                    <a:lnL w="5715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63</a:t>
                      </a:r>
                      <a:r>
                        <a:rPr kumimoji="0" lang="ru-RU" altLang="ru-RU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октета или меньше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000" marB="36000" anchor="ctr" anchorCtr="1" horzOverflow="overflow">
                    <a:lnL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280987"/>
                  </a:ext>
                </a:extLst>
              </a:tr>
              <a:tr h="2746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DNS</a:t>
                      </a: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-</a:t>
                      </a: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имена</a:t>
                      </a:r>
                    </a:p>
                  </a:txBody>
                  <a:tcPr marL="0" marR="0" marT="36000" marB="36000" anchor="ctr" anchorCtr="1" horzOverflow="overflow">
                    <a:lnL w="5715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255</a:t>
                      </a:r>
                      <a:r>
                        <a:rPr kumimoji="0" lang="ru-RU" altLang="ru-RU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октетов или меньше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000" marB="36000" anchor="ctr" anchorCtr="1" horzOverflow="overflow">
                    <a:lnL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559356"/>
                  </a:ext>
                </a:extLst>
              </a:tr>
              <a:tr h="2746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TTL</a:t>
                      </a:r>
                      <a:endParaRPr kumimoji="0" lang="en-GB" alt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000" marB="36000" anchor="ctr" anchorCtr="1" horzOverflow="overflow">
                    <a:lnL w="5715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Положительные значения </a:t>
                      </a:r>
                      <a:r>
                        <a:rPr kumimoji="0" lang="ru-RU" altLang="ru-RU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32-</a:t>
                      </a:r>
                      <a:r>
                        <a:rPr kumimoji="0" lang="ru-RU" altLang="ru-RU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битовой величины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000" marB="36000" anchor="ctr" anchorCtr="1" horzOverflow="overflow">
                    <a:lnL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62205"/>
                  </a:ext>
                </a:extLst>
              </a:tr>
              <a:tr h="2746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UDP</a:t>
                      </a: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-</a:t>
                      </a: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сообщения</a:t>
                      </a:r>
                    </a:p>
                  </a:txBody>
                  <a:tcPr marL="0" marR="0" marT="36000" marB="36000" anchor="ctr" anchorCtr="1" horzOverflow="overflow">
                    <a:lnL w="5715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512</a:t>
                      </a:r>
                      <a:r>
                        <a:rPr kumimoji="0" lang="ru-RU" altLang="ru-RU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октетов или меньше</a:t>
                      </a:r>
                      <a:endParaRPr kumimoji="0" lang="ru-RU" altLang="ru-RU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000" marB="36000" anchor="ctr" anchorCtr="1" horzOverflow="overflow">
                    <a:lnL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192020"/>
                  </a:ext>
                </a:extLst>
              </a:tr>
            </a:tbl>
          </a:graphicData>
        </a:graphic>
      </p:graphicFrame>
      <p:sp>
        <p:nvSpPr>
          <p:cNvPr id="1091699" name="Text Box 115"/>
          <p:cNvSpPr txBox="1">
            <a:spLocks noChangeArrowheads="1"/>
          </p:cNvSpPr>
          <p:nvPr/>
        </p:nvSpPr>
        <p:spPr bwMode="auto">
          <a:xfrm>
            <a:off x="0" y="6002338"/>
            <a:ext cx="9144000" cy="6572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altLang="ru-RU" sz="2400" b="1">
                <a:solidFill>
                  <a:srgbClr val="800080"/>
                </a:solidFill>
              </a:rPr>
              <a:t>Рис.18.</a:t>
            </a:r>
            <a:r>
              <a:rPr lang="en-US" altLang="ru-RU" sz="2400" b="1">
                <a:solidFill>
                  <a:srgbClr val="800080"/>
                </a:solidFill>
              </a:rPr>
              <a:t>8</a:t>
            </a:r>
            <a:r>
              <a:rPr lang="ru-RU" altLang="ru-RU" sz="2400" b="1">
                <a:solidFill>
                  <a:srgbClr val="800080"/>
                </a:solidFill>
              </a:rPr>
              <a:t>. Ограничения размеров параметров и объектов </a:t>
            </a:r>
            <a:r>
              <a:rPr lang="en-GB" altLang="ru-RU" sz="2400" b="1">
                <a:solidFill>
                  <a:srgbClr val="800080"/>
                </a:solidFill>
              </a:rPr>
              <a:t>DNS</a:t>
            </a:r>
            <a:r>
              <a:rPr lang="ru-RU" altLang="ru-RU" sz="2400" b="1">
                <a:solidFill>
                  <a:srgbClr val="800080"/>
                </a:solidFill>
              </a:rPr>
              <a:t>-системы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635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№18: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Система именования сегментов/областей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093636" name="Text Box 4"/>
          <p:cNvSpPr txBox="1">
            <a:spLocks noChangeArrowheads="1"/>
          </p:cNvSpPr>
          <p:nvPr/>
        </p:nvSpPr>
        <p:spPr bwMode="auto">
          <a:xfrm>
            <a:off x="0" y="525463"/>
            <a:ext cx="9144000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400" b="1">
                <a:solidFill>
                  <a:srgbClr val="CC0000"/>
                </a:solidFill>
                <a:latin typeface="Tahoma" panose="020B0604030504040204" pitchFamily="34" charset="0"/>
              </a:rPr>
              <a:t>1</a:t>
            </a:r>
            <a:r>
              <a:rPr lang="en-US" altLang="ru-RU" sz="2400" b="1">
                <a:solidFill>
                  <a:srgbClr val="CC0000"/>
                </a:solidFill>
                <a:latin typeface="Tahoma" panose="020B0604030504040204" pitchFamily="34" charset="0"/>
              </a:rPr>
              <a:t>8</a:t>
            </a:r>
            <a:r>
              <a:rPr lang="ru-RU" altLang="ru-RU" sz="2400" b="1">
                <a:solidFill>
                  <a:srgbClr val="CC0000"/>
                </a:solidFill>
                <a:latin typeface="Tahoma" panose="020B0604030504040204" pitchFamily="34" charset="0"/>
              </a:rPr>
              <a:t>.4. </a:t>
            </a:r>
            <a:r>
              <a:rPr lang="en-GB" altLang="ru-RU" sz="2400" b="1">
                <a:solidFill>
                  <a:srgbClr val="CC0000"/>
                </a:solidFill>
              </a:rPr>
              <a:t>DNS</a:t>
            </a:r>
            <a:r>
              <a:rPr lang="ru-RU" altLang="ru-RU" sz="2400" b="1">
                <a:solidFill>
                  <a:srgbClr val="CC0000"/>
                </a:solidFill>
              </a:rPr>
              <a:t>-имена и </a:t>
            </a:r>
            <a:r>
              <a:rPr lang="en-GB" altLang="ru-RU" sz="2400" b="1">
                <a:solidFill>
                  <a:srgbClr val="CC0000"/>
                </a:solidFill>
              </a:rPr>
              <a:t>RR</a:t>
            </a:r>
            <a:r>
              <a:rPr lang="ru-RU" altLang="ru-RU" sz="2400" b="1">
                <a:solidFill>
                  <a:srgbClr val="CC0000"/>
                </a:solidFill>
              </a:rPr>
              <a:t>-записи</a:t>
            </a:r>
            <a:endParaRPr lang="ru-RU" altLang="ru-RU" sz="2400">
              <a:solidFill>
                <a:srgbClr val="CC0000"/>
              </a:solidFill>
            </a:endParaRPr>
          </a:p>
        </p:txBody>
      </p:sp>
      <p:sp>
        <p:nvSpPr>
          <p:cNvPr id="1093637" name="Text Box 5"/>
          <p:cNvSpPr txBox="1">
            <a:spLocks noChangeArrowheads="1"/>
          </p:cNvSpPr>
          <p:nvPr/>
        </p:nvSpPr>
        <p:spPr bwMode="auto">
          <a:xfrm>
            <a:off x="0" y="1592263"/>
            <a:ext cx="9144000" cy="478948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b="1" dirty="0">
                <a:solidFill>
                  <a:srgbClr val="800080"/>
                </a:solidFill>
              </a:rPr>
              <a:t>Определение пространства </a:t>
            </a:r>
            <a:r>
              <a:rPr lang="en-GB" altLang="ru-RU" b="1" dirty="0">
                <a:solidFill>
                  <a:srgbClr val="800080"/>
                </a:solidFill>
              </a:rPr>
              <a:t>DNS</a:t>
            </a:r>
            <a:r>
              <a:rPr lang="ru-RU" altLang="ru-RU" b="1" dirty="0">
                <a:solidFill>
                  <a:srgbClr val="800080"/>
                </a:solidFill>
              </a:rPr>
              <a:t>-имен. </a:t>
            </a:r>
            <a:r>
              <a:rPr lang="ru-RU" altLang="ru-RU" dirty="0">
                <a:solidFill>
                  <a:srgbClr val="800080"/>
                </a:solidFill>
              </a:rPr>
              <a:t>Пространство имен сегментов/областей представляет собой древовидную структуру. Каждый узел и лист на дереве отображается в группу (подмножество) информационных ресурсов (которая может быть и пустой). </a:t>
            </a:r>
            <a:r>
              <a:rPr lang="en-GB" altLang="ru-RU" dirty="0">
                <a:solidFill>
                  <a:srgbClr val="800080"/>
                </a:solidFill>
              </a:rPr>
              <a:t>DNS</a:t>
            </a:r>
            <a:r>
              <a:rPr lang="ru-RU" altLang="ru-RU" dirty="0">
                <a:solidFill>
                  <a:srgbClr val="800080"/>
                </a:solidFill>
              </a:rPr>
              <a:t>-система не делает различий между понятиями внутренних узлов и листьев, в </a:t>
            </a:r>
            <a:r>
              <a:rPr lang="ru-RU" altLang="ru-RU" dirty="0" smtClean="0">
                <a:solidFill>
                  <a:srgbClr val="800080"/>
                </a:solidFill>
              </a:rPr>
              <a:t>данной лекции </a:t>
            </a:r>
            <a:r>
              <a:rPr lang="ru-RU" altLang="ru-RU" dirty="0">
                <a:solidFill>
                  <a:srgbClr val="800080"/>
                </a:solidFill>
              </a:rPr>
              <a:t>используется общий для этих понятий термин </a:t>
            </a:r>
            <a:r>
              <a:rPr lang="ru-RU" altLang="ru-RU" dirty="0" smtClean="0">
                <a:solidFill>
                  <a:srgbClr val="800080"/>
                </a:solidFill>
              </a:rPr>
              <a:t>«узел».</a:t>
            </a:r>
            <a:endParaRPr lang="ru-RU" altLang="ru-RU" dirty="0">
              <a:solidFill>
                <a:srgbClr val="800080"/>
              </a:solidFill>
            </a:endParaRPr>
          </a:p>
          <a:p>
            <a:pPr>
              <a:spcBef>
                <a:spcPct val="0"/>
              </a:spcBef>
            </a:pPr>
            <a:r>
              <a:rPr lang="ru-RU" altLang="ru-RU" dirty="0">
                <a:solidFill>
                  <a:srgbClr val="800080"/>
                </a:solidFill>
              </a:rPr>
              <a:t>На рис.18.9, в качестве примера, представлена часть пространства имен существующего сегмента.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83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№18: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Система именования сегментов/областей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grpSp>
        <p:nvGrpSpPr>
          <p:cNvPr id="1095732" name="Group 52"/>
          <p:cNvGrpSpPr>
            <a:grpSpLocks/>
          </p:cNvGrpSpPr>
          <p:nvPr/>
        </p:nvGrpSpPr>
        <p:grpSpPr bwMode="auto">
          <a:xfrm>
            <a:off x="647700" y="657225"/>
            <a:ext cx="7974013" cy="4852988"/>
            <a:chOff x="158" y="441"/>
            <a:chExt cx="5023" cy="3057"/>
          </a:xfrm>
        </p:grpSpPr>
        <p:sp>
          <p:nvSpPr>
            <p:cNvPr id="1095685" name="Line 5"/>
            <p:cNvSpPr>
              <a:spLocks noChangeShapeType="1"/>
            </p:cNvSpPr>
            <p:nvPr/>
          </p:nvSpPr>
          <p:spPr bwMode="auto">
            <a:xfrm>
              <a:off x="2621" y="441"/>
              <a:ext cx="0" cy="2877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95686" name="Line 6"/>
            <p:cNvSpPr>
              <a:spLocks noChangeShapeType="1"/>
            </p:cNvSpPr>
            <p:nvPr/>
          </p:nvSpPr>
          <p:spPr bwMode="auto">
            <a:xfrm rot="5400000">
              <a:off x="2621" y="-778"/>
              <a:ext cx="0" cy="3211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95687" name="Line 7"/>
            <p:cNvSpPr>
              <a:spLocks noChangeShapeType="1"/>
            </p:cNvSpPr>
            <p:nvPr/>
          </p:nvSpPr>
          <p:spPr bwMode="auto">
            <a:xfrm>
              <a:off x="1015" y="828"/>
              <a:ext cx="0" cy="774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95688" name="Line 8"/>
            <p:cNvSpPr>
              <a:spLocks noChangeShapeType="1"/>
            </p:cNvSpPr>
            <p:nvPr/>
          </p:nvSpPr>
          <p:spPr bwMode="auto">
            <a:xfrm>
              <a:off x="4226" y="828"/>
              <a:ext cx="0" cy="774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95689" name="Line 9"/>
            <p:cNvSpPr>
              <a:spLocks noChangeShapeType="1"/>
            </p:cNvSpPr>
            <p:nvPr/>
          </p:nvSpPr>
          <p:spPr bwMode="auto">
            <a:xfrm rot="-5400000">
              <a:off x="1016" y="726"/>
              <a:ext cx="0" cy="1235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95690" name="Line 10"/>
            <p:cNvSpPr>
              <a:spLocks noChangeShapeType="1"/>
            </p:cNvSpPr>
            <p:nvPr/>
          </p:nvSpPr>
          <p:spPr bwMode="auto">
            <a:xfrm rot="-5400000">
              <a:off x="4226" y="726"/>
              <a:ext cx="0" cy="1235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95691" name="Line 11"/>
            <p:cNvSpPr>
              <a:spLocks noChangeShapeType="1"/>
            </p:cNvSpPr>
            <p:nvPr/>
          </p:nvSpPr>
          <p:spPr bwMode="auto">
            <a:xfrm rot="5400000">
              <a:off x="2621" y="-382"/>
              <a:ext cx="0" cy="4445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95692" name="Line 12"/>
            <p:cNvSpPr>
              <a:spLocks noChangeShapeType="1"/>
            </p:cNvSpPr>
            <p:nvPr/>
          </p:nvSpPr>
          <p:spPr bwMode="auto">
            <a:xfrm>
              <a:off x="398" y="1344"/>
              <a:ext cx="0" cy="258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95693" name="Line 13"/>
            <p:cNvSpPr>
              <a:spLocks noChangeShapeType="1"/>
            </p:cNvSpPr>
            <p:nvPr/>
          </p:nvSpPr>
          <p:spPr bwMode="auto">
            <a:xfrm>
              <a:off x="4843" y="1344"/>
              <a:ext cx="0" cy="258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95694" name="Line 14"/>
            <p:cNvSpPr>
              <a:spLocks noChangeShapeType="1"/>
            </p:cNvSpPr>
            <p:nvPr/>
          </p:nvSpPr>
          <p:spPr bwMode="auto">
            <a:xfrm>
              <a:off x="3608" y="1344"/>
              <a:ext cx="0" cy="258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95695" name="Line 15"/>
            <p:cNvSpPr>
              <a:spLocks noChangeShapeType="1"/>
            </p:cNvSpPr>
            <p:nvPr/>
          </p:nvSpPr>
          <p:spPr bwMode="auto">
            <a:xfrm>
              <a:off x="1633" y="1344"/>
              <a:ext cx="0" cy="258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95696" name="Line 16"/>
            <p:cNvSpPr>
              <a:spLocks noChangeShapeType="1"/>
            </p:cNvSpPr>
            <p:nvPr/>
          </p:nvSpPr>
          <p:spPr bwMode="auto">
            <a:xfrm>
              <a:off x="398" y="1841"/>
              <a:ext cx="0" cy="257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95697" name="Line 17"/>
            <p:cNvSpPr>
              <a:spLocks noChangeShapeType="1"/>
            </p:cNvSpPr>
            <p:nvPr/>
          </p:nvSpPr>
          <p:spPr bwMode="auto">
            <a:xfrm>
              <a:off x="4843" y="1841"/>
              <a:ext cx="0" cy="257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95698" name="Line 18"/>
            <p:cNvSpPr>
              <a:spLocks noChangeShapeType="1"/>
            </p:cNvSpPr>
            <p:nvPr/>
          </p:nvSpPr>
          <p:spPr bwMode="auto">
            <a:xfrm>
              <a:off x="3855" y="1841"/>
              <a:ext cx="0" cy="257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95699" name="Line 19"/>
            <p:cNvSpPr>
              <a:spLocks noChangeShapeType="1"/>
            </p:cNvSpPr>
            <p:nvPr/>
          </p:nvSpPr>
          <p:spPr bwMode="auto">
            <a:xfrm>
              <a:off x="1072" y="2527"/>
              <a:ext cx="0" cy="258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95700" name="Line 20"/>
            <p:cNvSpPr>
              <a:spLocks noChangeShapeType="1"/>
            </p:cNvSpPr>
            <p:nvPr/>
          </p:nvSpPr>
          <p:spPr bwMode="auto">
            <a:xfrm>
              <a:off x="2055" y="3060"/>
              <a:ext cx="0" cy="258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95701" name="Line 21"/>
            <p:cNvSpPr>
              <a:spLocks noChangeShapeType="1"/>
            </p:cNvSpPr>
            <p:nvPr/>
          </p:nvSpPr>
          <p:spPr bwMode="auto">
            <a:xfrm>
              <a:off x="1441" y="3060"/>
              <a:ext cx="0" cy="258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95702" name="Line 22"/>
            <p:cNvSpPr>
              <a:spLocks noChangeShapeType="1"/>
            </p:cNvSpPr>
            <p:nvPr/>
          </p:nvSpPr>
          <p:spPr bwMode="auto">
            <a:xfrm>
              <a:off x="3347" y="3060"/>
              <a:ext cx="0" cy="258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95703" name="Line 23"/>
            <p:cNvSpPr>
              <a:spLocks noChangeShapeType="1"/>
            </p:cNvSpPr>
            <p:nvPr/>
          </p:nvSpPr>
          <p:spPr bwMode="auto">
            <a:xfrm>
              <a:off x="1072" y="2964"/>
              <a:ext cx="0" cy="354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95704" name="Line 24"/>
            <p:cNvSpPr>
              <a:spLocks noChangeShapeType="1"/>
            </p:cNvSpPr>
            <p:nvPr/>
          </p:nvSpPr>
          <p:spPr bwMode="auto">
            <a:xfrm>
              <a:off x="1509" y="1841"/>
              <a:ext cx="0" cy="686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95705" name="Line 25"/>
            <p:cNvSpPr>
              <a:spLocks noChangeShapeType="1"/>
            </p:cNvSpPr>
            <p:nvPr/>
          </p:nvSpPr>
          <p:spPr bwMode="auto">
            <a:xfrm>
              <a:off x="4391" y="3060"/>
              <a:ext cx="0" cy="258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95706" name="Line 26"/>
            <p:cNvSpPr>
              <a:spLocks noChangeShapeType="1"/>
            </p:cNvSpPr>
            <p:nvPr/>
          </p:nvSpPr>
          <p:spPr bwMode="auto">
            <a:xfrm>
              <a:off x="1990" y="2527"/>
              <a:ext cx="0" cy="258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95707" name="Line 27"/>
            <p:cNvSpPr>
              <a:spLocks noChangeShapeType="1"/>
            </p:cNvSpPr>
            <p:nvPr/>
          </p:nvSpPr>
          <p:spPr bwMode="auto">
            <a:xfrm rot="-5400000">
              <a:off x="1531" y="2068"/>
              <a:ext cx="0" cy="918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95708" name="Line 28"/>
            <p:cNvSpPr>
              <a:spLocks noChangeShapeType="1"/>
            </p:cNvSpPr>
            <p:nvPr/>
          </p:nvSpPr>
          <p:spPr bwMode="auto">
            <a:xfrm rot="5400000">
              <a:off x="2916" y="1585"/>
              <a:ext cx="0" cy="2950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95709" name="Text Box 29"/>
            <p:cNvSpPr txBox="1">
              <a:spLocks noChangeArrowheads="1"/>
            </p:cNvSpPr>
            <p:nvPr/>
          </p:nvSpPr>
          <p:spPr bwMode="auto">
            <a:xfrm>
              <a:off x="775" y="994"/>
              <a:ext cx="487" cy="204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3399"/>
              </a:outerShdw>
            </a:effectLst>
          </p:spPr>
          <p:txBody>
            <a:bodyPr lIns="0" tIns="0" rIns="0" bIns="0" anchor="ctr" anchorCtr="1">
              <a:spAutoFit/>
            </a:bodyPr>
            <a:lstStyle/>
            <a:p>
              <a:r>
                <a:rPr lang="en-GB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anose="02010600030101010101" pitchFamily="2" charset="-122"/>
                </a:rPr>
                <a:t>MIL</a:t>
              </a:r>
              <a:endParaRPr lang="ru-RU" altLang="ru-RU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95710" name="Text Box 30"/>
            <p:cNvSpPr txBox="1">
              <a:spLocks noChangeArrowheads="1"/>
            </p:cNvSpPr>
            <p:nvPr/>
          </p:nvSpPr>
          <p:spPr bwMode="auto">
            <a:xfrm>
              <a:off x="3923" y="994"/>
              <a:ext cx="590" cy="204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3399"/>
              </a:outerShdw>
            </a:effectLst>
          </p:spPr>
          <p:txBody>
            <a:bodyPr lIns="0" tIns="0" rIns="0" bIns="0" anchor="ctr" anchorCtr="1">
              <a:spAutoFit/>
            </a:bodyPr>
            <a:lstStyle/>
            <a:p>
              <a:r>
                <a:rPr lang="en-GB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anose="02010600030101010101" pitchFamily="2" charset="-122"/>
                </a:rPr>
                <a:t>ARPA</a:t>
              </a:r>
              <a:endParaRPr lang="ru-RU" altLang="ru-RU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95711" name="Text Box 31"/>
            <p:cNvSpPr txBox="1">
              <a:spLocks noChangeArrowheads="1"/>
            </p:cNvSpPr>
            <p:nvPr/>
          </p:nvSpPr>
          <p:spPr bwMode="auto">
            <a:xfrm>
              <a:off x="2364" y="994"/>
              <a:ext cx="487" cy="204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3399"/>
              </a:outerShdw>
            </a:effectLst>
          </p:spPr>
          <p:txBody>
            <a:bodyPr lIns="0" tIns="0" rIns="0" bIns="0" anchor="ctr" anchorCtr="1">
              <a:spAutoFit/>
            </a:bodyPr>
            <a:lstStyle/>
            <a:p>
              <a:r>
                <a:rPr lang="en-GB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anose="02010600030101010101" pitchFamily="2" charset="-122"/>
                </a:rPr>
                <a:t>EDU</a:t>
              </a:r>
              <a:endParaRPr lang="ru-RU" altLang="ru-RU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95712" name="Text Box 32"/>
            <p:cNvSpPr txBox="1">
              <a:spLocks noChangeArrowheads="1"/>
            </p:cNvSpPr>
            <p:nvPr/>
          </p:nvSpPr>
          <p:spPr bwMode="auto">
            <a:xfrm>
              <a:off x="1383" y="1570"/>
              <a:ext cx="661" cy="204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3399"/>
              </a:outerShdw>
            </a:effectLst>
          </p:spPr>
          <p:txBody>
            <a:bodyPr lIns="0" tIns="0" rIns="0" bIns="0" anchor="ctr" anchorCtr="1">
              <a:spAutoFit/>
            </a:bodyPr>
            <a:lstStyle/>
            <a:p>
              <a:r>
                <a:rPr lang="en-GB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anose="02010600030101010101" pitchFamily="2" charset="-122"/>
                </a:rPr>
                <a:t>DARPA</a:t>
              </a:r>
              <a:endParaRPr lang="ru-RU" altLang="ru-RU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95713" name="Text Box 33"/>
            <p:cNvSpPr txBox="1">
              <a:spLocks noChangeArrowheads="1"/>
            </p:cNvSpPr>
            <p:nvPr/>
          </p:nvSpPr>
          <p:spPr bwMode="auto">
            <a:xfrm>
              <a:off x="725" y="1570"/>
              <a:ext cx="533" cy="204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3399"/>
              </a:outerShdw>
            </a:effectLst>
          </p:spPr>
          <p:txBody>
            <a:bodyPr lIns="0" tIns="0" rIns="0" bIns="0" anchor="ctr" anchorCtr="1">
              <a:spAutoFit/>
            </a:bodyPr>
            <a:lstStyle/>
            <a:p>
              <a:r>
                <a:rPr lang="en-GB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anose="02010600030101010101" pitchFamily="2" charset="-122"/>
                </a:rPr>
                <a:t>NOSC</a:t>
              </a:r>
              <a:endParaRPr lang="ru-RU" altLang="ru-RU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95714" name="Text Box 34"/>
            <p:cNvSpPr txBox="1">
              <a:spLocks noChangeArrowheads="1"/>
            </p:cNvSpPr>
            <p:nvPr/>
          </p:nvSpPr>
          <p:spPr bwMode="auto">
            <a:xfrm>
              <a:off x="158" y="1570"/>
              <a:ext cx="487" cy="204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3399"/>
              </a:outerShdw>
            </a:effectLst>
          </p:spPr>
          <p:txBody>
            <a:bodyPr lIns="0" tIns="0" rIns="0" bIns="0" anchor="ctr" anchorCtr="1">
              <a:spAutoFit/>
            </a:bodyPr>
            <a:lstStyle/>
            <a:p>
              <a:r>
                <a:rPr lang="en-GB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anose="02010600030101010101" pitchFamily="2" charset="-122"/>
                </a:rPr>
                <a:t>BRL</a:t>
              </a:r>
              <a:endParaRPr lang="ru-RU" altLang="ru-RU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95715" name="Text Box 35"/>
            <p:cNvSpPr txBox="1">
              <a:spLocks noChangeArrowheads="1"/>
            </p:cNvSpPr>
            <p:nvPr/>
          </p:nvSpPr>
          <p:spPr bwMode="auto">
            <a:xfrm>
              <a:off x="3969" y="1570"/>
              <a:ext cx="649" cy="204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3399"/>
              </a:outerShdw>
            </a:effectLst>
          </p:spPr>
          <p:txBody>
            <a:bodyPr lIns="0" tIns="0" rIns="0" bIns="0" anchor="ctr" anchorCtr="1">
              <a:spAutoFit/>
            </a:bodyPr>
            <a:lstStyle/>
            <a:p>
              <a:r>
                <a:rPr lang="en-GB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anose="02010600030101010101" pitchFamily="2" charset="-122"/>
                </a:rPr>
                <a:t>SRI-NIC</a:t>
              </a:r>
              <a:endParaRPr lang="ru-RU" altLang="ru-RU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95716" name="Text Box 36"/>
            <p:cNvSpPr txBox="1">
              <a:spLocks noChangeArrowheads="1"/>
            </p:cNvSpPr>
            <p:nvPr/>
          </p:nvSpPr>
          <p:spPr bwMode="auto">
            <a:xfrm>
              <a:off x="3129" y="1570"/>
              <a:ext cx="742" cy="204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3399"/>
              </a:outerShdw>
            </a:effectLst>
          </p:spPr>
          <p:txBody>
            <a:bodyPr lIns="0" tIns="0" rIns="0" bIns="0" anchor="ctr" anchorCtr="1">
              <a:spAutoFit/>
            </a:bodyPr>
            <a:lstStyle/>
            <a:p>
              <a:r>
                <a:rPr lang="en-GB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anose="02010600030101010101" pitchFamily="2" charset="-122"/>
                </a:rPr>
                <a:t>IN-ADDR</a:t>
              </a:r>
              <a:endParaRPr lang="ru-RU" altLang="ru-RU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95717" name="Text Box 37"/>
            <p:cNvSpPr txBox="1">
              <a:spLocks noChangeArrowheads="1"/>
            </p:cNvSpPr>
            <p:nvPr/>
          </p:nvSpPr>
          <p:spPr bwMode="auto">
            <a:xfrm>
              <a:off x="4694" y="1570"/>
              <a:ext cx="487" cy="204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3399"/>
              </a:outerShdw>
            </a:effectLst>
          </p:spPr>
          <p:txBody>
            <a:bodyPr lIns="0" tIns="0" rIns="0" bIns="0" anchor="ctr" anchorCtr="1">
              <a:spAutoFit/>
            </a:bodyPr>
            <a:lstStyle/>
            <a:p>
              <a:r>
                <a:rPr lang="en-GB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anose="02010600030101010101" pitchFamily="2" charset="-122"/>
                </a:rPr>
                <a:t>ACC</a:t>
              </a:r>
              <a:endParaRPr lang="ru-RU" altLang="ru-RU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95718" name="Text Box 38"/>
            <p:cNvSpPr txBox="1">
              <a:spLocks noChangeArrowheads="1"/>
            </p:cNvSpPr>
            <p:nvPr/>
          </p:nvSpPr>
          <p:spPr bwMode="auto">
            <a:xfrm>
              <a:off x="158" y="2055"/>
              <a:ext cx="487" cy="204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3399"/>
              </a:outerShdw>
            </a:effectLst>
          </p:spPr>
          <p:txBody>
            <a:bodyPr lIns="0" tIns="0" rIns="0" bIns="0" anchor="ctr" anchorCtr="1">
              <a:spAutoFit/>
            </a:bodyPr>
            <a:lstStyle/>
            <a:p>
              <a:r>
                <a:rPr lang="en-GB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anose="02010600030101010101" pitchFamily="2" charset="-122"/>
                </a:rPr>
                <a:t>UCI</a:t>
              </a:r>
              <a:endParaRPr lang="ru-RU" altLang="ru-RU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95719" name="Text Box 39"/>
            <p:cNvSpPr txBox="1">
              <a:spLocks noChangeArrowheads="1"/>
            </p:cNvSpPr>
            <p:nvPr/>
          </p:nvSpPr>
          <p:spPr bwMode="auto">
            <a:xfrm>
              <a:off x="1265" y="2055"/>
              <a:ext cx="487" cy="204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3399"/>
              </a:outerShdw>
            </a:effectLst>
          </p:spPr>
          <p:txBody>
            <a:bodyPr lIns="0" tIns="0" rIns="0" bIns="0" anchor="ctr" anchorCtr="1">
              <a:spAutoFit/>
            </a:bodyPr>
            <a:lstStyle/>
            <a:p>
              <a:r>
                <a:rPr lang="en-GB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anose="02010600030101010101" pitchFamily="2" charset="-122"/>
                </a:rPr>
                <a:t>MIT</a:t>
              </a:r>
              <a:endParaRPr lang="ru-RU" altLang="ru-RU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95720" name="Text Box 40"/>
            <p:cNvSpPr txBox="1">
              <a:spLocks noChangeArrowheads="1"/>
            </p:cNvSpPr>
            <p:nvPr/>
          </p:nvSpPr>
          <p:spPr bwMode="auto">
            <a:xfrm>
              <a:off x="2364" y="2055"/>
              <a:ext cx="487" cy="204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3399"/>
              </a:outerShdw>
            </a:effectLst>
          </p:spPr>
          <p:txBody>
            <a:bodyPr lIns="0" tIns="0" rIns="0" bIns="0" anchor="ctr" anchorCtr="1">
              <a:spAutoFit/>
            </a:bodyPr>
            <a:lstStyle/>
            <a:p>
              <a:r>
                <a:rPr lang="en-GB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anose="02010600030101010101" pitchFamily="2" charset="-122"/>
                </a:rPr>
                <a:t>ISI</a:t>
              </a:r>
              <a:endParaRPr lang="ru-RU" altLang="ru-RU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95721" name="Text Box 41"/>
            <p:cNvSpPr txBox="1">
              <a:spLocks noChangeArrowheads="1"/>
            </p:cNvSpPr>
            <p:nvPr/>
          </p:nvSpPr>
          <p:spPr bwMode="auto">
            <a:xfrm>
              <a:off x="3608" y="2055"/>
              <a:ext cx="487" cy="204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3399"/>
              </a:outerShdw>
            </a:effectLst>
          </p:spPr>
          <p:txBody>
            <a:bodyPr lIns="0" tIns="0" rIns="0" bIns="0" anchor="ctr" anchorCtr="1">
              <a:spAutoFit/>
            </a:bodyPr>
            <a:lstStyle/>
            <a:p>
              <a:r>
                <a:rPr lang="en-GB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anose="02010600030101010101" pitchFamily="2" charset="-122"/>
                </a:rPr>
                <a:t>UDEL</a:t>
              </a:r>
              <a:endParaRPr lang="ru-RU" altLang="ru-RU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95722" name="Text Box 42"/>
            <p:cNvSpPr txBox="1">
              <a:spLocks noChangeArrowheads="1"/>
            </p:cNvSpPr>
            <p:nvPr/>
          </p:nvSpPr>
          <p:spPr bwMode="auto">
            <a:xfrm>
              <a:off x="4577" y="2055"/>
              <a:ext cx="487" cy="204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3399"/>
              </a:outerShdw>
            </a:effectLst>
          </p:spPr>
          <p:txBody>
            <a:bodyPr lIns="0" tIns="0" rIns="0" bIns="0" anchor="ctr" anchorCtr="1">
              <a:spAutoFit/>
            </a:bodyPr>
            <a:lstStyle/>
            <a:p>
              <a:r>
                <a:rPr lang="en-GB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anose="02010600030101010101" pitchFamily="2" charset="-122"/>
                </a:rPr>
                <a:t>YALE</a:t>
              </a:r>
              <a:endParaRPr lang="ru-RU" altLang="ru-RU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95723" name="Text Box 43"/>
            <p:cNvSpPr txBox="1">
              <a:spLocks noChangeArrowheads="1"/>
            </p:cNvSpPr>
            <p:nvPr/>
          </p:nvSpPr>
          <p:spPr bwMode="auto">
            <a:xfrm>
              <a:off x="827" y="2773"/>
              <a:ext cx="487" cy="204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3399"/>
              </a:outerShdw>
            </a:effectLst>
          </p:spPr>
          <p:txBody>
            <a:bodyPr lIns="0" tIns="0" rIns="0" bIns="0" anchor="ctr" anchorCtr="1">
              <a:spAutoFit/>
            </a:bodyPr>
            <a:lstStyle/>
            <a:p>
              <a:r>
                <a:rPr lang="en-GB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anose="02010600030101010101" pitchFamily="2" charset="-122"/>
                </a:rPr>
                <a:t>LCS</a:t>
              </a:r>
              <a:endParaRPr lang="ru-RU" altLang="ru-RU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95724" name="Text Box 44"/>
            <p:cNvSpPr txBox="1">
              <a:spLocks noChangeArrowheads="1"/>
            </p:cNvSpPr>
            <p:nvPr/>
          </p:nvSpPr>
          <p:spPr bwMode="auto">
            <a:xfrm>
              <a:off x="1626" y="2773"/>
              <a:ext cx="868" cy="204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3399"/>
              </a:outerShdw>
            </a:effectLst>
          </p:spPr>
          <p:txBody>
            <a:bodyPr lIns="0" tIns="0" rIns="0" bIns="0" anchor="ctr" anchorCtr="1">
              <a:spAutoFit/>
            </a:bodyPr>
            <a:lstStyle/>
            <a:p>
              <a:r>
                <a:rPr lang="en-GB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anose="02010600030101010101" pitchFamily="2" charset="-122"/>
                </a:rPr>
                <a:t>ACHILLES</a:t>
              </a:r>
              <a:endParaRPr lang="ru-RU" altLang="ru-RU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95725" name="Text Box 45"/>
            <p:cNvSpPr txBox="1">
              <a:spLocks noChangeArrowheads="1"/>
            </p:cNvSpPr>
            <p:nvPr/>
          </p:nvSpPr>
          <p:spPr bwMode="auto">
            <a:xfrm>
              <a:off x="1360" y="3294"/>
              <a:ext cx="368" cy="204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3399"/>
              </a:outerShdw>
            </a:effectLst>
          </p:spPr>
          <p:txBody>
            <a:bodyPr lIns="0" tIns="0" rIns="0" bIns="0" anchor="ctr" anchorCtr="1">
              <a:spAutoFit/>
            </a:bodyPr>
            <a:lstStyle/>
            <a:p>
              <a:r>
                <a:rPr lang="en-GB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anose="02010600030101010101" pitchFamily="2" charset="-122"/>
                </a:rPr>
                <a:t>A</a:t>
              </a:r>
              <a:endParaRPr lang="ru-RU" altLang="ru-RU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95726" name="Text Box 46"/>
            <p:cNvSpPr txBox="1">
              <a:spLocks noChangeArrowheads="1"/>
            </p:cNvSpPr>
            <p:nvPr/>
          </p:nvSpPr>
          <p:spPr bwMode="auto">
            <a:xfrm>
              <a:off x="816" y="3294"/>
              <a:ext cx="487" cy="204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3399"/>
              </a:outerShdw>
            </a:effectLst>
          </p:spPr>
          <p:txBody>
            <a:bodyPr lIns="0" tIns="0" rIns="0" bIns="0" anchor="ctr" anchorCtr="1">
              <a:spAutoFit/>
            </a:bodyPr>
            <a:lstStyle/>
            <a:p>
              <a:r>
                <a:rPr lang="en-GB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anose="02010600030101010101" pitchFamily="2" charset="-122"/>
                </a:rPr>
                <a:t>XX</a:t>
              </a:r>
              <a:endParaRPr lang="ru-RU" altLang="ru-RU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95727" name="Text Box 47"/>
            <p:cNvSpPr txBox="1">
              <a:spLocks noChangeArrowheads="1"/>
            </p:cNvSpPr>
            <p:nvPr/>
          </p:nvSpPr>
          <p:spPr bwMode="auto">
            <a:xfrm>
              <a:off x="1859" y="3294"/>
              <a:ext cx="363" cy="204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3399"/>
              </a:outerShdw>
            </a:effectLst>
          </p:spPr>
          <p:txBody>
            <a:bodyPr lIns="0" tIns="0" rIns="0" bIns="0" anchor="ctr" anchorCtr="1">
              <a:spAutoFit/>
            </a:bodyPr>
            <a:lstStyle/>
            <a:p>
              <a:r>
                <a:rPr lang="en-GB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anose="02010600030101010101" pitchFamily="2" charset="-122"/>
                </a:rPr>
                <a:t>C</a:t>
              </a:r>
              <a:endParaRPr lang="ru-RU" altLang="ru-RU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95728" name="Text Box 48"/>
            <p:cNvSpPr txBox="1">
              <a:spLocks noChangeArrowheads="1"/>
            </p:cNvSpPr>
            <p:nvPr/>
          </p:nvSpPr>
          <p:spPr bwMode="auto">
            <a:xfrm>
              <a:off x="2358" y="3294"/>
              <a:ext cx="487" cy="204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3399"/>
              </a:outerShdw>
            </a:effectLst>
          </p:spPr>
          <p:txBody>
            <a:bodyPr lIns="0" tIns="0" rIns="0" bIns="0" anchor="ctr" anchorCtr="1">
              <a:spAutoFit/>
            </a:bodyPr>
            <a:lstStyle/>
            <a:p>
              <a:r>
                <a:rPr lang="en-GB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anose="02010600030101010101" pitchFamily="2" charset="-122"/>
                </a:rPr>
                <a:t>VAXA</a:t>
              </a:r>
              <a:endParaRPr lang="ru-RU" altLang="ru-RU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95729" name="Text Box 49"/>
            <p:cNvSpPr txBox="1">
              <a:spLocks noChangeArrowheads="1"/>
            </p:cNvSpPr>
            <p:nvPr/>
          </p:nvSpPr>
          <p:spPr bwMode="auto">
            <a:xfrm>
              <a:off x="3039" y="3294"/>
              <a:ext cx="748" cy="204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3399"/>
              </a:outerShdw>
            </a:effectLst>
          </p:spPr>
          <p:txBody>
            <a:bodyPr lIns="0" tIns="0" rIns="0" bIns="0" anchor="ctr" anchorCtr="1">
              <a:spAutoFit/>
            </a:bodyPr>
            <a:lstStyle/>
            <a:p>
              <a:r>
                <a:rPr lang="en-GB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anose="02010600030101010101" pitchFamily="2" charset="-122"/>
                </a:rPr>
                <a:t>VENERA</a:t>
              </a:r>
              <a:endParaRPr lang="ru-RU" altLang="ru-RU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95730" name="Text Box 50"/>
            <p:cNvSpPr txBox="1">
              <a:spLocks noChangeArrowheads="1"/>
            </p:cNvSpPr>
            <p:nvPr/>
          </p:nvSpPr>
          <p:spPr bwMode="auto">
            <a:xfrm>
              <a:off x="3969" y="3294"/>
              <a:ext cx="982" cy="204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333399"/>
              </a:outerShdw>
            </a:effectLst>
          </p:spPr>
          <p:txBody>
            <a:bodyPr lIns="0" tIns="0" rIns="0" bIns="0" anchor="ctr" anchorCtr="1">
              <a:spAutoFit/>
            </a:bodyPr>
            <a:lstStyle/>
            <a:p>
              <a:r>
                <a:rPr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MS Mincho" pitchFamily="49" charset="-128"/>
                </a:rPr>
                <a:t>Mockapetris</a:t>
              </a:r>
              <a:endParaRPr lang="ru-RU" altLang="ru-RU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sp>
        <p:nvSpPr>
          <p:cNvPr id="1095731" name="Text Box 51"/>
          <p:cNvSpPr txBox="1">
            <a:spLocks noChangeArrowheads="1"/>
          </p:cNvSpPr>
          <p:nvPr/>
        </p:nvSpPr>
        <p:spPr bwMode="auto">
          <a:xfrm>
            <a:off x="0" y="6165850"/>
            <a:ext cx="9144000" cy="32861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altLang="ru-RU" sz="2400" b="1">
                <a:solidFill>
                  <a:srgbClr val="800080"/>
                </a:solidFill>
              </a:rPr>
              <a:t>Рис.18.</a:t>
            </a:r>
            <a:r>
              <a:rPr lang="en-US" altLang="ru-RU" sz="2400" b="1">
                <a:solidFill>
                  <a:srgbClr val="800080"/>
                </a:solidFill>
              </a:rPr>
              <a:t>9</a:t>
            </a:r>
            <a:r>
              <a:rPr lang="ru-RU" altLang="ru-RU" sz="2400" b="1">
                <a:solidFill>
                  <a:srgbClr val="800080"/>
                </a:solidFill>
              </a:rPr>
              <a:t>. Пример структурного дерева пространства имен</a:t>
            </a:r>
            <a:r>
              <a:rPr lang="ru-RU" altLang="ru-RU" sz="2400">
                <a:solidFill>
                  <a:srgbClr val="80008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7" name="Text Box 3"/>
          <p:cNvSpPr txBox="1">
            <a:spLocks noChangeArrowheads="1"/>
          </p:cNvSpPr>
          <p:nvPr/>
        </p:nvSpPr>
        <p:spPr bwMode="auto">
          <a:xfrm>
            <a:off x="506412" y="1406526"/>
            <a:ext cx="8131175" cy="4811574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ts val="4600"/>
              </a:lnSpc>
            </a:pPr>
            <a:r>
              <a:rPr lang="ru-RU" altLang="ru-RU" sz="3600" dirty="0">
                <a:solidFill>
                  <a:srgbClr val="990033"/>
                </a:solidFill>
              </a:rPr>
              <a:t>Главная цель системы именования сегментов/областей </a:t>
            </a:r>
            <a:r>
              <a:rPr lang="ru-RU" altLang="ru-RU" sz="3600" dirty="0">
                <a:solidFill>
                  <a:srgbClr val="800080"/>
                </a:solidFill>
              </a:rPr>
              <a:t>— </a:t>
            </a:r>
            <a:r>
              <a:rPr lang="ru-RU" altLang="ru-RU" sz="3600" dirty="0" smtClean="0">
                <a:solidFill>
                  <a:srgbClr val="800080"/>
                </a:solidFill>
              </a:rPr>
              <a:t>реализация способа именования </a:t>
            </a:r>
            <a:r>
              <a:rPr lang="ru-RU" altLang="ru-RU" sz="3600" dirty="0">
                <a:solidFill>
                  <a:srgbClr val="800080"/>
                </a:solidFill>
              </a:rPr>
              <a:t>информационных ресурсов таким образом, чтобы </a:t>
            </a:r>
            <a:r>
              <a:rPr lang="en-GB" altLang="ru-RU" sz="3600" dirty="0">
                <a:solidFill>
                  <a:srgbClr val="800080"/>
                </a:solidFill>
              </a:rPr>
              <a:t>DNS</a:t>
            </a:r>
            <a:r>
              <a:rPr lang="ru-RU" altLang="ru-RU" sz="3600" dirty="0">
                <a:solidFill>
                  <a:srgbClr val="800080"/>
                </a:solidFill>
              </a:rPr>
              <a:t>-имена были приемлемы для различных </a:t>
            </a:r>
            <a:r>
              <a:rPr lang="en-GB" altLang="ru-RU" sz="3600" dirty="0">
                <a:solidFill>
                  <a:srgbClr val="800080"/>
                </a:solidFill>
              </a:rPr>
              <a:t>IP</a:t>
            </a:r>
            <a:r>
              <a:rPr lang="ru-RU" altLang="ru-RU" sz="3600" dirty="0">
                <a:solidFill>
                  <a:srgbClr val="800080"/>
                </a:solidFill>
              </a:rPr>
              <a:t>-узлов, сетей, протоколов, интерсетей и административных организаций. </a:t>
            </a:r>
          </a:p>
        </p:txBody>
      </p:sp>
      <p:sp>
        <p:nvSpPr>
          <p:cNvPr id="753669" name="Text Box 5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№18: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Система именования сегментов/областей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753670" name="Text Box 6"/>
          <p:cNvSpPr txBox="1">
            <a:spLocks noChangeArrowheads="1"/>
          </p:cNvSpPr>
          <p:nvPr/>
        </p:nvSpPr>
        <p:spPr bwMode="auto">
          <a:xfrm>
            <a:off x="0" y="525463"/>
            <a:ext cx="9144000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400" b="1">
                <a:solidFill>
                  <a:srgbClr val="CC0000"/>
                </a:solidFill>
                <a:latin typeface="Tahoma" panose="020B0604030504040204" pitchFamily="34" charset="0"/>
              </a:rPr>
              <a:t>1</a:t>
            </a:r>
            <a:r>
              <a:rPr lang="en-US" altLang="ru-RU" sz="2400" b="1">
                <a:solidFill>
                  <a:srgbClr val="CC0000"/>
                </a:solidFill>
                <a:latin typeface="Tahoma" panose="020B0604030504040204" pitchFamily="34" charset="0"/>
              </a:rPr>
              <a:t>8</a:t>
            </a:r>
            <a:r>
              <a:rPr lang="ru-RU" altLang="ru-RU" sz="2400" b="1">
                <a:solidFill>
                  <a:srgbClr val="CC0000"/>
                </a:solidFill>
                <a:latin typeface="Tahoma" panose="020B0604030504040204" pitchFamily="34" charset="0"/>
              </a:rPr>
              <a:t>.1. </a:t>
            </a:r>
            <a:r>
              <a:rPr lang="ru-RU" altLang="ru-RU" sz="2400" b="1">
                <a:solidFill>
                  <a:srgbClr val="CC0000"/>
                </a:solidFill>
              </a:rPr>
              <a:t>Обзор системы</a:t>
            </a:r>
            <a:r>
              <a:rPr lang="ru-RU" altLang="ru-RU" sz="2400">
                <a:solidFill>
                  <a:srgbClr val="CC0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82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№18: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Система именования сегментов/областей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101827" name="Text Box 3"/>
          <p:cNvSpPr txBox="1">
            <a:spLocks noChangeArrowheads="1"/>
          </p:cNvSpPr>
          <p:nvPr/>
        </p:nvSpPr>
        <p:spPr bwMode="auto">
          <a:xfrm>
            <a:off x="0" y="1089025"/>
            <a:ext cx="9144000" cy="509370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500" dirty="0">
                <a:solidFill>
                  <a:srgbClr val="800080"/>
                </a:solidFill>
              </a:rPr>
              <a:t>В примере, представленном на рис.18.9, корневой сегмент имеет три прямых субсегмента (субсегменты-братья): “</a:t>
            </a:r>
            <a:r>
              <a:rPr lang="en-US" altLang="ru-RU" sz="2500" dirty="0">
                <a:solidFill>
                  <a:srgbClr val="800080"/>
                </a:solidFill>
              </a:rPr>
              <a:t>MIL</a:t>
            </a:r>
            <a:r>
              <a:rPr lang="ru-RU" altLang="ru-RU" sz="2500" dirty="0">
                <a:solidFill>
                  <a:srgbClr val="800080"/>
                </a:solidFill>
              </a:rPr>
              <a:t>”, “</a:t>
            </a:r>
            <a:r>
              <a:rPr lang="en-US" altLang="ru-RU" sz="2500" dirty="0">
                <a:solidFill>
                  <a:srgbClr val="800080"/>
                </a:solidFill>
              </a:rPr>
              <a:t>EDU</a:t>
            </a:r>
            <a:r>
              <a:rPr lang="ru-RU" altLang="ru-RU" sz="2500" dirty="0">
                <a:solidFill>
                  <a:srgbClr val="800080"/>
                </a:solidFill>
              </a:rPr>
              <a:t>” и “</a:t>
            </a:r>
            <a:r>
              <a:rPr lang="en-US" altLang="ru-RU" sz="2500" dirty="0">
                <a:solidFill>
                  <a:srgbClr val="800080"/>
                </a:solidFill>
              </a:rPr>
              <a:t>ARPA</a:t>
            </a:r>
            <a:r>
              <a:rPr lang="ru-RU" altLang="ru-RU" sz="2500" dirty="0">
                <a:solidFill>
                  <a:srgbClr val="800080"/>
                </a:solidFill>
              </a:rPr>
              <a:t>”. Сегмент “</a:t>
            </a:r>
            <a:r>
              <a:rPr lang="en-US" altLang="ru-RU" sz="2500" dirty="0">
                <a:solidFill>
                  <a:srgbClr val="800080"/>
                </a:solidFill>
              </a:rPr>
              <a:t>LCS</a:t>
            </a:r>
            <a:r>
              <a:rPr lang="ru-RU" altLang="ru-RU" sz="2500" dirty="0">
                <a:solidFill>
                  <a:srgbClr val="800080"/>
                </a:solidFill>
              </a:rPr>
              <a:t>.</a:t>
            </a:r>
            <a:r>
              <a:rPr lang="en-US" altLang="ru-RU" sz="2500" dirty="0">
                <a:solidFill>
                  <a:srgbClr val="800080"/>
                </a:solidFill>
              </a:rPr>
              <a:t>MIT</a:t>
            </a:r>
            <a:r>
              <a:rPr lang="ru-RU" altLang="ru-RU" sz="2500" dirty="0">
                <a:solidFill>
                  <a:srgbClr val="800080"/>
                </a:solidFill>
              </a:rPr>
              <a:t>.</a:t>
            </a:r>
            <a:r>
              <a:rPr lang="en-US" altLang="ru-RU" sz="2500" dirty="0">
                <a:solidFill>
                  <a:srgbClr val="800080"/>
                </a:solidFill>
              </a:rPr>
              <a:t>EDU</a:t>
            </a:r>
            <a:r>
              <a:rPr lang="ru-RU" altLang="ru-RU" sz="2500" dirty="0">
                <a:solidFill>
                  <a:srgbClr val="800080"/>
                </a:solidFill>
              </a:rPr>
              <a:t>” имеет только один прямой субсегмент “</a:t>
            </a:r>
            <a:r>
              <a:rPr lang="en-US" altLang="ru-RU" sz="2500" dirty="0">
                <a:solidFill>
                  <a:srgbClr val="800080"/>
                </a:solidFill>
              </a:rPr>
              <a:t>XX</a:t>
            </a:r>
            <a:r>
              <a:rPr lang="ru-RU" altLang="ru-RU" sz="2500" dirty="0">
                <a:solidFill>
                  <a:srgbClr val="800080"/>
                </a:solidFill>
              </a:rPr>
              <a:t>.</a:t>
            </a:r>
            <a:r>
              <a:rPr lang="en-US" altLang="ru-RU" sz="2500" dirty="0">
                <a:solidFill>
                  <a:srgbClr val="800080"/>
                </a:solidFill>
              </a:rPr>
              <a:t>LCS</a:t>
            </a:r>
            <a:r>
              <a:rPr lang="ru-RU" altLang="ru-RU" sz="2500" dirty="0">
                <a:solidFill>
                  <a:srgbClr val="800080"/>
                </a:solidFill>
              </a:rPr>
              <a:t>.</a:t>
            </a:r>
            <a:r>
              <a:rPr lang="en-US" altLang="ru-RU" sz="2500" dirty="0">
                <a:solidFill>
                  <a:srgbClr val="800080"/>
                </a:solidFill>
              </a:rPr>
              <a:t>MIT</a:t>
            </a:r>
            <a:r>
              <a:rPr lang="ru-RU" altLang="ru-RU" sz="2500" dirty="0">
                <a:solidFill>
                  <a:srgbClr val="800080"/>
                </a:solidFill>
              </a:rPr>
              <a:t>.</a:t>
            </a:r>
            <a:r>
              <a:rPr lang="en-US" altLang="ru-RU" sz="2500" dirty="0">
                <a:solidFill>
                  <a:srgbClr val="800080"/>
                </a:solidFill>
              </a:rPr>
              <a:t>EDU</a:t>
            </a:r>
            <a:r>
              <a:rPr lang="ru-RU" altLang="ru-RU" sz="2500" dirty="0">
                <a:solidFill>
                  <a:srgbClr val="800080"/>
                </a:solidFill>
              </a:rPr>
              <a:t>”. Все “листья” этого структурного дерева также являются сегментами.</a:t>
            </a:r>
          </a:p>
          <a:p>
            <a:pPr>
              <a:spcBef>
                <a:spcPct val="0"/>
              </a:spcBef>
            </a:pPr>
            <a:r>
              <a:rPr lang="ru-RU" altLang="ru-RU" sz="2500" dirty="0">
                <a:solidFill>
                  <a:srgbClr val="800080"/>
                </a:solidFill>
              </a:rPr>
              <a:t>Каждый узел имеет свой маркер, который имеет длину 0…63 октета. </a:t>
            </a:r>
            <a:r>
              <a:rPr lang="ru-RU" altLang="ru-RU" sz="2500" dirty="0" smtClean="0">
                <a:solidFill>
                  <a:srgbClr val="800080"/>
                </a:solidFill>
              </a:rPr>
              <a:t>«Узлы-братья» </a:t>
            </a:r>
            <a:r>
              <a:rPr lang="ru-RU" altLang="ru-RU" sz="2500" dirty="0">
                <a:solidFill>
                  <a:srgbClr val="800080"/>
                </a:solidFill>
              </a:rPr>
              <a:t>не могут иметь один и тот же маркер, несмотря на то, что один и тот же маркер может использоваться для узлов, которые не являются “братьями”. Одно значение маркера является резервным, и это значение равно “0” (то есть, маркер нулевой длины), а сам маркер нулевой длины используется для обозначения корня древовидной структуры.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№18: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Система именования сегментов/областей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103875" name="Text Box 3"/>
          <p:cNvSpPr txBox="1">
            <a:spLocks noChangeArrowheads="1"/>
          </p:cNvSpPr>
          <p:nvPr/>
        </p:nvSpPr>
        <p:spPr bwMode="auto">
          <a:xfrm>
            <a:off x="0" y="1052513"/>
            <a:ext cx="9144000" cy="54260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GB" altLang="ru-RU" sz="2500" dirty="0">
                <a:solidFill>
                  <a:srgbClr val="800080"/>
                </a:solidFill>
              </a:rPr>
              <a:t>DNS</a:t>
            </a:r>
            <a:r>
              <a:rPr lang="ru-RU" altLang="ru-RU" sz="2500" dirty="0">
                <a:solidFill>
                  <a:srgbClr val="800080"/>
                </a:solidFill>
              </a:rPr>
              <a:t>-имя узла представляет собой перечень (последовательность) маркеров, которые встречаются на пути от узла к корню древовидной структуры. По имеющейся договоренности, маркеры, которые формируют </a:t>
            </a:r>
            <a:r>
              <a:rPr lang="en-GB" altLang="ru-RU" sz="2500" dirty="0">
                <a:solidFill>
                  <a:srgbClr val="800080"/>
                </a:solidFill>
              </a:rPr>
              <a:t>DNS</a:t>
            </a:r>
            <a:r>
              <a:rPr lang="ru-RU" altLang="ru-RU" sz="2500" dirty="0">
                <a:solidFill>
                  <a:srgbClr val="800080"/>
                </a:solidFill>
              </a:rPr>
              <a:t>-имя, пишутся или читаются слева на право, от наиболее частного (самый дальний (нижний) от корня) к наиболее общему (самый ближний (верхний) к корню).</a:t>
            </a:r>
          </a:p>
          <a:p>
            <a:pPr>
              <a:spcBef>
                <a:spcPct val="0"/>
              </a:spcBef>
            </a:pPr>
            <a:r>
              <a:rPr lang="ru-RU" altLang="ru-RU" sz="2500" dirty="0">
                <a:solidFill>
                  <a:srgbClr val="800080"/>
                </a:solidFill>
              </a:rPr>
              <a:t>Каждый маркер представлен как поле размером в один октет, за которым следуют еще несколько октетов. Так как каждое </a:t>
            </a:r>
            <a:r>
              <a:rPr lang="en-US" altLang="ru-RU" sz="2500" dirty="0">
                <a:solidFill>
                  <a:srgbClr val="800080"/>
                </a:solidFill>
              </a:rPr>
              <a:t>DNS</a:t>
            </a:r>
            <a:r>
              <a:rPr lang="ru-RU" altLang="ru-RU" sz="2500" dirty="0">
                <a:solidFill>
                  <a:srgbClr val="800080"/>
                </a:solidFill>
              </a:rPr>
              <a:t>-имя заканчивается пустым маркером корневого узла, </a:t>
            </a:r>
            <a:r>
              <a:rPr lang="en-US" altLang="ru-RU" sz="2500" dirty="0">
                <a:solidFill>
                  <a:srgbClr val="800080"/>
                </a:solidFill>
              </a:rPr>
              <a:t>DNS</a:t>
            </a:r>
            <a:r>
              <a:rPr lang="ru-RU" altLang="ru-RU" sz="2500" dirty="0">
                <a:solidFill>
                  <a:srgbClr val="800080"/>
                </a:solidFill>
              </a:rPr>
              <a:t>-имя заканчивается нулевым байтом. Два бита высшего порядка каждого октета должны быть нулевыми, а оставшиеся шесть </a:t>
            </a:r>
            <a:r>
              <a:rPr lang="ru-RU" altLang="ru-RU" sz="2500" dirty="0" smtClean="0">
                <a:solidFill>
                  <a:srgbClr val="800080"/>
                </a:solidFill>
              </a:rPr>
              <a:t>бит </a:t>
            </a:r>
            <a:r>
              <a:rPr lang="ru-RU" altLang="ru-RU" sz="2500" dirty="0">
                <a:solidFill>
                  <a:srgbClr val="800080"/>
                </a:solidFill>
              </a:rPr>
              <a:t>ограничены максимальным размером маркера: 63 октета или меньше.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№18: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Система именования сегментов/областей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105923" name="Text Box 3"/>
          <p:cNvSpPr txBox="1">
            <a:spLocks noChangeArrowheads="1"/>
          </p:cNvSpPr>
          <p:nvPr/>
        </p:nvSpPr>
        <p:spPr bwMode="auto">
          <a:xfrm>
            <a:off x="0" y="1119188"/>
            <a:ext cx="9144000" cy="54260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sz="2500" dirty="0">
                <a:solidFill>
                  <a:srgbClr val="800080"/>
                </a:solidFill>
              </a:rPr>
              <a:t>В целях упрощения прикладных реализаций, общий размер </a:t>
            </a:r>
            <a:r>
              <a:rPr lang="en-US" altLang="ru-RU" sz="2500" dirty="0">
                <a:solidFill>
                  <a:srgbClr val="800080"/>
                </a:solidFill>
              </a:rPr>
              <a:t>DNS</a:t>
            </a:r>
            <a:r>
              <a:rPr lang="ru-RU" altLang="ru-RU" sz="2500" dirty="0">
                <a:solidFill>
                  <a:srgbClr val="800080"/>
                </a:solidFill>
              </a:rPr>
              <a:t>-имени (то есть, октеты маркера и октеты, определяющие размер маркера) ограничивается 255 октетами или меньшим числом октетов. Несмотря на то, что маркеры могут иметь любые значения из 8 </a:t>
            </a:r>
            <a:r>
              <a:rPr lang="ru-RU" altLang="ru-RU" sz="2500" dirty="0" smtClean="0">
                <a:solidFill>
                  <a:srgbClr val="800080"/>
                </a:solidFill>
              </a:rPr>
              <a:t>бит </a:t>
            </a:r>
            <a:r>
              <a:rPr lang="ru-RU" altLang="ru-RU" sz="2500" dirty="0">
                <a:solidFill>
                  <a:srgbClr val="800080"/>
                </a:solidFill>
              </a:rPr>
              <a:t>в октетах, из которых формируется маркер, данный стандарт рекомендует строго придерживаться представленных в нем правил, определяющих синтаксис маркеров, который максимально согласован с существующими правилами синтаксиса. </a:t>
            </a:r>
            <a:r>
              <a:rPr lang="en-US" altLang="ru-RU" sz="2500" dirty="0">
                <a:solidFill>
                  <a:srgbClr val="800080"/>
                </a:solidFill>
              </a:rPr>
              <a:t>DNS</a:t>
            </a:r>
            <a:r>
              <a:rPr lang="ru-RU" altLang="ru-RU" sz="2500" dirty="0">
                <a:solidFill>
                  <a:srgbClr val="800080"/>
                </a:solidFill>
              </a:rPr>
              <a:t>-серверы и </a:t>
            </a:r>
            <a:r>
              <a:rPr lang="en-US" altLang="ru-RU" sz="2500" dirty="0">
                <a:solidFill>
                  <a:srgbClr val="800080"/>
                </a:solidFill>
              </a:rPr>
              <a:t>DNS</a:t>
            </a:r>
            <a:r>
              <a:rPr lang="ru-RU" altLang="ru-RU" sz="2500" dirty="0">
                <a:solidFill>
                  <a:srgbClr val="800080"/>
                </a:solidFill>
              </a:rPr>
              <a:t>-клиенты должны сравнивать маркеры в независящем от буквенного регистра режиме (то есть, “А=а”), исключая какие-либо аналогии с </a:t>
            </a:r>
            <a:r>
              <a:rPr lang="en-GB" altLang="ru-RU" sz="2500" dirty="0">
                <a:solidFill>
                  <a:srgbClr val="800080"/>
                </a:solidFill>
              </a:rPr>
              <a:t>ASCII</a:t>
            </a:r>
            <a:r>
              <a:rPr lang="ru-RU" altLang="ru-RU" sz="2500" dirty="0">
                <a:solidFill>
                  <a:srgbClr val="800080"/>
                </a:solidFill>
              </a:rPr>
              <a:t>-кодом. Если используются неалфавитные коды, то тогда сравнение должно быть абсолютно точным.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97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№18: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Система именования сегментов/областей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107971" name="Text Box 3"/>
          <p:cNvSpPr txBox="1">
            <a:spLocks noChangeArrowheads="1"/>
          </p:cNvSpPr>
          <p:nvPr/>
        </p:nvSpPr>
        <p:spPr bwMode="auto">
          <a:xfrm>
            <a:off x="0" y="1557338"/>
            <a:ext cx="9144000" cy="222726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b="1">
                <a:solidFill>
                  <a:srgbClr val="800080"/>
                </a:solidFill>
              </a:rPr>
              <a:t>Определение </a:t>
            </a:r>
            <a:r>
              <a:rPr lang="en-GB" altLang="ru-RU" b="1">
                <a:solidFill>
                  <a:srgbClr val="800080"/>
                </a:solidFill>
              </a:rPr>
              <a:t>RR</a:t>
            </a:r>
            <a:r>
              <a:rPr lang="ru-RU" altLang="ru-RU" b="1">
                <a:solidFill>
                  <a:srgbClr val="800080"/>
                </a:solidFill>
              </a:rPr>
              <a:t>-записей. </a:t>
            </a:r>
            <a:r>
              <a:rPr lang="ru-RU" altLang="ru-RU">
                <a:solidFill>
                  <a:srgbClr val="800080"/>
                </a:solidFill>
              </a:rPr>
              <a:t>Все </a:t>
            </a:r>
            <a:r>
              <a:rPr lang="en-GB" altLang="ru-RU">
                <a:solidFill>
                  <a:srgbClr val="800080"/>
                </a:solidFill>
              </a:rPr>
              <a:t>RR</a:t>
            </a:r>
            <a:r>
              <a:rPr lang="ru-RU" altLang="ru-RU">
                <a:solidFill>
                  <a:srgbClr val="800080"/>
                </a:solidFill>
              </a:rPr>
              <a:t>-записи имеют одинаковый формат, который представлен на рис.18.10.</a:t>
            </a:r>
          </a:p>
          <a:p>
            <a:pPr>
              <a:spcBef>
                <a:spcPct val="0"/>
              </a:spcBef>
            </a:pPr>
            <a:r>
              <a:rPr lang="ru-RU" altLang="ru-RU">
                <a:solidFill>
                  <a:srgbClr val="800080"/>
                </a:solidFill>
              </a:rPr>
              <a:t>Поля формата </a:t>
            </a:r>
            <a:r>
              <a:rPr lang="en-GB" altLang="ru-RU">
                <a:solidFill>
                  <a:srgbClr val="800080"/>
                </a:solidFill>
              </a:rPr>
              <a:t>RR</a:t>
            </a:r>
            <a:r>
              <a:rPr lang="ru-RU" altLang="ru-RU">
                <a:solidFill>
                  <a:srgbClr val="800080"/>
                </a:solidFill>
              </a:rPr>
              <a:t>-записей (рис.18.10) имеют следующее назначение:</a:t>
            </a:r>
          </a:p>
        </p:txBody>
      </p:sp>
      <p:sp>
        <p:nvSpPr>
          <p:cNvPr id="1107972" name="Text Box 4"/>
          <p:cNvSpPr txBox="1">
            <a:spLocks noChangeArrowheads="1"/>
          </p:cNvSpPr>
          <p:nvPr/>
        </p:nvSpPr>
        <p:spPr bwMode="auto">
          <a:xfrm>
            <a:off x="250825" y="3968750"/>
            <a:ext cx="8893175" cy="253841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4500" indent="-4445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23888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 2" panose="05020102010507070707" pitchFamily="18" charset="2"/>
              <a:buChar char="u"/>
            </a:pPr>
            <a:r>
              <a:rPr lang="ru-RU" altLang="ru-RU" sz="2400">
                <a:solidFill>
                  <a:srgbClr val="800080"/>
                </a:solidFill>
              </a:rPr>
              <a:t>“</a:t>
            </a:r>
            <a:r>
              <a:rPr lang="en-US" altLang="ru-RU" sz="2400">
                <a:solidFill>
                  <a:srgbClr val="800080"/>
                </a:solidFill>
              </a:rPr>
              <a:t>NAME</a:t>
            </a:r>
            <a:r>
              <a:rPr lang="ru-RU" altLang="ru-RU" sz="2400">
                <a:solidFill>
                  <a:srgbClr val="800080"/>
                </a:solidFill>
              </a:rPr>
              <a:t>” — </a:t>
            </a:r>
            <a:r>
              <a:rPr lang="en-GB" altLang="ru-RU" sz="2400">
                <a:solidFill>
                  <a:srgbClr val="800080"/>
                </a:solidFill>
              </a:rPr>
              <a:t>DNS</a:t>
            </a:r>
            <a:r>
              <a:rPr lang="ru-RU" altLang="ru-RU" sz="2400">
                <a:solidFill>
                  <a:srgbClr val="800080"/>
                </a:solidFill>
              </a:rPr>
              <a:t>-имя владельца записи, то есть имя сервера (</a:t>
            </a:r>
            <a:r>
              <a:rPr lang="en-GB" altLang="ru-RU" sz="2400">
                <a:solidFill>
                  <a:srgbClr val="800080"/>
                </a:solidFill>
              </a:rPr>
              <a:t>IP</a:t>
            </a:r>
            <a:r>
              <a:rPr lang="ru-RU" altLang="ru-RU" sz="2400">
                <a:solidFill>
                  <a:srgbClr val="800080"/>
                </a:solidFill>
              </a:rPr>
              <a:t>-узла), которому принадлежит данная запись;</a:t>
            </a:r>
          </a:p>
          <a:p>
            <a:pPr>
              <a:spcBef>
                <a:spcPct val="50000"/>
              </a:spcBef>
              <a:buSzPct val="90000"/>
              <a:buFont typeface="Wingdings 2" panose="05020102010507070707" pitchFamily="18" charset="2"/>
              <a:buChar char="v"/>
            </a:pPr>
            <a:r>
              <a:rPr lang="ru-RU" altLang="ru-RU" sz="2400">
                <a:solidFill>
                  <a:srgbClr val="800080"/>
                </a:solidFill>
              </a:rPr>
              <a:t>“</a:t>
            </a:r>
            <a:r>
              <a:rPr lang="en-US" altLang="ru-RU" sz="2400">
                <a:solidFill>
                  <a:srgbClr val="800080"/>
                </a:solidFill>
              </a:rPr>
              <a:t>TYPE</a:t>
            </a:r>
            <a:r>
              <a:rPr lang="ru-RU" altLang="ru-RU" sz="2400">
                <a:solidFill>
                  <a:srgbClr val="800080"/>
                </a:solidFill>
              </a:rPr>
              <a:t>” — два октета, содержащие один из кодов, который определяет тип записи;</a:t>
            </a:r>
          </a:p>
          <a:p>
            <a:pPr>
              <a:spcBef>
                <a:spcPct val="20000"/>
              </a:spcBef>
              <a:buSzPct val="90000"/>
              <a:buFont typeface="Wingdings 2" panose="05020102010507070707" pitchFamily="18" charset="2"/>
              <a:buChar char="w"/>
            </a:pPr>
            <a:r>
              <a:rPr lang="ru-RU" altLang="ru-RU" sz="2400">
                <a:solidFill>
                  <a:srgbClr val="800080"/>
                </a:solidFill>
              </a:rPr>
              <a:t>“</a:t>
            </a:r>
            <a:r>
              <a:rPr lang="en-US" altLang="ru-RU" sz="2400">
                <a:solidFill>
                  <a:srgbClr val="800080"/>
                </a:solidFill>
              </a:rPr>
              <a:t>CLASS</a:t>
            </a:r>
            <a:r>
              <a:rPr lang="ru-RU" altLang="ru-RU" sz="2400">
                <a:solidFill>
                  <a:srgbClr val="800080"/>
                </a:solidFill>
              </a:rPr>
              <a:t>” — два октета, содержащие один из кодов, который определяет класс записи;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01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№18: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Система именования сегментов/областей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graphicFrame>
        <p:nvGraphicFramePr>
          <p:cNvPr id="1110136" name="Group 120"/>
          <p:cNvGraphicFramePr>
            <a:graphicFrameLocks noGrp="1"/>
          </p:cNvGraphicFramePr>
          <p:nvPr/>
        </p:nvGraphicFramePr>
        <p:xfrm>
          <a:off x="1655763" y="1089025"/>
          <a:ext cx="5759450" cy="4784880"/>
        </p:xfrm>
        <a:graphic>
          <a:graphicData uri="http://schemas.openxmlformats.org/drawingml/2006/table">
            <a:tbl>
              <a:tblPr/>
              <a:tblGrid>
                <a:gridCol w="5759450">
                  <a:extLst>
                    <a:ext uri="{9D8B030D-6E8A-4147-A177-3AD203B41FA5}">
                      <a16:colId xmlns:a16="http://schemas.microsoft.com/office/drawing/2014/main" val="350799173"/>
                    </a:ext>
                  </a:extLst>
                </a:gridCol>
              </a:tblGrid>
              <a:tr h="244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0   </a:t>
                      </a:r>
                      <a:r>
                        <a:rPr kumimoji="0" lang="ru-RU" altLang="ru-RU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</a:t>
                      </a:r>
                      <a:r>
                        <a:rPr kumimoji="0" lang="ru-RU" altLang="ru-RU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                                                        15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000" marB="36000" anchor="ctr" anchorCtr="1" horzOverflow="overflow">
                    <a:lnL w="57150" cap="flat" cmpd="sng" algn="ctr">
                      <a:solidFill>
                        <a:srgbClr val="99003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9003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2860641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000" marB="36000" anchor="ctr" anchorCtr="1" horzOverflow="overflow">
                    <a:lnL w="5715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072455"/>
                  </a:ext>
                </a:extLst>
              </a:tr>
              <a:tr h="2746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DNS-</a:t>
                      </a: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имя </a:t>
                      </a: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NAME</a:t>
                      </a: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)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000" marB="36000" anchor="ctr" anchorCtr="1" horzOverflow="overflow">
                    <a:lnL w="57150" cap="flat" cmpd="sng" algn="ctr">
                      <a:solidFill>
                        <a:srgbClr val="99003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9003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630748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000" marB="36000" anchor="ctr" anchorCtr="1" horzOverflow="overflow">
                    <a:lnL w="5715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374680"/>
                  </a:ext>
                </a:extLst>
              </a:tr>
              <a:tr h="2746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ТИП</a:t>
                      </a: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 (</a:t>
                      </a: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TYPE</a:t>
                      </a: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)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000" marB="36000" anchor="ctr" anchorCtr="1" horzOverflow="overflow">
                    <a:lnL w="5715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833763"/>
                  </a:ext>
                </a:extLst>
              </a:tr>
              <a:tr h="2746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КЛАСС</a:t>
                      </a: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 (</a:t>
                      </a: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CLASS</a:t>
                      </a: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)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000" marB="36000" anchor="ctr" anchorCtr="1" horzOverflow="overflow">
                    <a:lnL w="5715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951803"/>
                  </a:ext>
                </a:extLst>
              </a:tr>
              <a:tr h="5492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“</a:t>
                      </a: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Время жизни</a:t>
                      </a: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” 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TTL</a:t>
                      </a: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)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000" marB="36000" anchor="ctr" anchorCtr="1" horzOverflow="overflow">
                    <a:lnL w="5715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661371"/>
                  </a:ext>
                </a:extLst>
              </a:tr>
              <a:tr h="2746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“</a:t>
                      </a: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Размер поля</a:t>
                      </a: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 “</a:t>
                      </a:r>
                      <a:r>
                        <a:rPr kumimoji="0" lang="en-GB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RDATA” (</a:t>
                      </a: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RDLENGTH)</a:t>
                      </a:r>
                      <a:endParaRPr kumimoji="0" lang="en-US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000" marB="36000" anchor="ctr" anchorCtr="1" horzOverflow="overflow">
                    <a:lnL w="5715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018190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000" marB="36000" anchor="ctr" anchorCtr="1" horzOverflow="overflow">
                    <a:lnL w="5715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193131"/>
                  </a:ext>
                </a:extLst>
              </a:tr>
              <a:tr h="3397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“</a:t>
                      </a: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Данные</a:t>
                      </a: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” (</a:t>
                      </a:r>
                      <a:r>
                        <a:rPr kumimoji="0" lang="en-US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RDATA</a:t>
                      </a:r>
                      <a:r>
                        <a:rPr kumimoji="0" lang="ru-RU" altLang="ru-RU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)</a:t>
                      </a: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000" marB="36000" anchor="ctr" anchorCtr="1" horzOverflow="overflow">
                    <a:lnL w="57150" cap="flat" cmpd="sng" algn="ctr">
                      <a:solidFill>
                        <a:srgbClr val="99003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9003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935815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000" marB="36000" anchor="ctr" anchorCtr="1" horzOverflow="overflow">
                    <a:lnL w="5715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779293"/>
                  </a:ext>
                </a:extLst>
              </a:tr>
            </a:tbl>
          </a:graphicData>
        </a:graphic>
      </p:graphicFrame>
      <p:sp>
        <p:nvSpPr>
          <p:cNvPr id="1110132" name="Text Box 116"/>
          <p:cNvSpPr txBox="1">
            <a:spLocks noChangeArrowheads="1"/>
          </p:cNvSpPr>
          <p:nvPr/>
        </p:nvSpPr>
        <p:spPr bwMode="auto">
          <a:xfrm>
            <a:off x="0" y="6165850"/>
            <a:ext cx="9144000" cy="32861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altLang="ru-RU" sz="2400" b="1">
                <a:solidFill>
                  <a:srgbClr val="800080"/>
                </a:solidFill>
              </a:rPr>
              <a:t>Рис.18.</a:t>
            </a:r>
            <a:r>
              <a:rPr lang="en-US" altLang="ru-RU" sz="2400" b="1">
                <a:solidFill>
                  <a:srgbClr val="800080"/>
                </a:solidFill>
              </a:rPr>
              <a:t>10</a:t>
            </a:r>
            <a:r>
              <a:rPr lang="ru-RU" altLang="ru-RU" sz="2400" b="1">
                <a:solidFill>
                  <a:srgbClr val="800080"/>
                </a:solidFill>
              </a:rPr>
              <a:t>. Формат</a:t>
            </a:r>
            <a:r>
              <a:rPr lang="en-US" altLang="ru-RU" sz="2400" b="1">
                <a:solidFill>
                  <a:srgbClr val="800080"/>
                </a:solidFill>
              </a:rPr>
              <a:t> </a:t>
            </a:r>
            <a:r>
              <a:rPr lang="en-GB" altLang="ru-RU" sz="2400" b="1">
                <a:solidFill>
                  <a:srgbClr val="800080"/>
                </a:solidFill>
              </a:rPr>
              <a:t>RR</a:t>
            </a:r>
            <a:r>
              <a:rPr lang="en-US" altLang="ru-RU" sz="2400" b="1">
                <a:solidFill>
                  <a:srgbClr val="800080"/>
                </a:solidFill>
              </a:rPr>
              <a:t>-</a:t>
            </a:r>
            <a:r>
              <a:rPr lang="ru-RU" altLang="ru-RU" sz="2400" b="1">
                <a:solidFill>
                  <a:srgbClr val="800080"/>
                </a:solidFill>
              </a:rPr>
              <a:t>записей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06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№18: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Система именования сегментов/областей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112067" name="Text Box 3"/>
          <p:cNvSpPr txBox="1">
            <a:spLocks noChangeArrowheads="1"/>
          </p:cNvSpPr>
          <p:nvPr/>
        </p:nvSpPr>
        <p:spPr bwMode="auto">
          <a:xfrm>
            <a:off x="323850" y="1484313"/>
            <a:ext cx="8642350" cy="50450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4500" indent="-4445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081088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60475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39863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 2" panose="05020102010507070707" pitchFamily="18" charset="2"/>
              <a:buChar char="x"/>
            </a:pPr>
            <a:r>
              <a:rPr lang="ru-RU" altLang="ru-RU" sz="2500">
                <a:solidFill>
                  <a:srgbClr val="800080"/>
                </a:solidFill>
              </a:rPr>
              <a:t>“</a:t>
            </a:r>
            <a:r>
              <a:rPr lang="en-US" altLang="ru-RU" sz="2500">
                <a:solidFill>
                  <a:srgbClr val="800080"/>
                </a:solidFill>
              </a:rPr>
              <a:t>TTL</a:t>
            </a:r>
            <a:r>
              <a:rPr lang="ru-RU" altLang="ru-RU" sz="2500">
                <a:solidFill>
                  <a:srgbClr val="800080"/>
                </a:solidFill>
              </a:rPr>
              <a:t>” — 32 бита представляют собой целое число без знака, определяющее временной интервал, в течение которого данная запись может храниться в кэш-памяти перед тем как начнется следующая процедура обновления этой записи (данных в этой записи). Если это поле содержит нулевое значение, то это означает, что идет процесс обновления данных и они не могут быть занесены в кэш-память. Например, </a:t>
            </a:r>
            <a:r>
              <a:rPr lang="en-GB" altLang="ru-RU" sz="2500">
                <a:solidFill>
                  <a:srgbClr val="800080"/>
                </a:solidFill>
              </a:rPr>
              <a:t>SOA</a:t>
            </a:r>
            <a:r>
              <a:rPr lang="ru-RU" altLang="ru-RU" sz="2500">
                <a:solidFill>
                  <a:srgbClr val="800080"/>
                </a:solidFill>
              </a:rPr>
              <a:t>-записи всегда распространяются с нулевым значением </a:t>
            </a:r>
            <a:r>
              <a:rPr lang="en-GB" altLang="ru-RU" sz="2500">
                <a:solidFill>
                  <a:srgbClr val="800080"/>
                </a:solidFill>
              </a:rPr>
              <a:t>TTL</a:t>
            </a:r>
            <a:r>
              <a:rPr lang="ru-RU" altLang="ru-RU" sz="2500">
                <a:solidFill>
                  <a:srgbClr val="800080"/>
                </a:solidFill>
              </a:rPr>
              <a:t>, что означает запрет для их записи хранения в кэш-памяти. Нулевое значение может также использоваться для быстро изменяющихся данных;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11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№18: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Система именования сегментов/областей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114115" name="Text Box 3"/>
          <p:cNvSpPr txBox="1">
            <a:spLocks noChangeArrowheads="1"/>
          </p:cNvSpPr>
          <p:nvPr/>
        </p:nvSpPr>
        <p:spPr bwMode="auto">
          <a:xfrm>
            <a:off x="250825" y="1304925"/>
            <a:ext cx="8642350" cy="30130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4500" indent="-4445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23888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SzPct val="90000"/>
              <a:buFont typeface="Wingdings 2" panose="05020102010507070707" pitchFamily="18" charset="2"/>
              <a:buChar char="y"/>
            </a:pPr>
            <a:r>
              <a:rPr lang="ru-RU" altLang="ru-RU" sz="2400">
                <a:solidFill>
                  <a:srgbClr val="800080"/>
                </a:solidFill>
              </a:rPr>
              <a:t>“</a:t>
            </a:r>
            <a:r>
              <a:rPr lang="en-US" altLang="ru-RU" sz="2400">
                <a:solidFill>
                  <a:srgbClr val="800080"/>
                </a:solidFill>
              </a:rPr>
              <a:t>RDLENGTH</a:t>
            </a:r>
            <a:r>
              <a:rPr lang="ru-RU" altLang="ru-RU" sz="2400">
                <a:solidFill>
                  <a:srgbClr val="800080"/>
                </a:solidFill>
              </a:rPr>
              <a:t>” — 16-битовое целое положительное число, которое определяет размер поля “</a:t>
            </a:r>
            <a:r>
              <a:rPr lang="en-US" altLang="ru-RU" sz="2400">
                <a:solidFill>
                  <a:srgbClr val="800080"/>
                </a:solidFill>
              </a:rPr>
              <a:t>RDATA</a:t>
            </a:r>
            <a:r>
              <a:rPr lang="ru-RU" altLang="ru-RU" sz="2400">
                <a:solidFill>
                  <a:srgbClr val="800080"/>
                </a:solidFill>
              </a:rPr>
              <a:t>” в октетах;</a:t>
            </a:r>
          </a:p>
          <a:p>
            <a:pPr>
              <a:buSzPct val="90000"/>
              <a:buFont typeface="Wingdings 2" panose="05020102010507070707" pitchFamily="18" charset="2"/>
              <a:buChar char="z"/>
            </a:pPr>
            <a:r>
              <a:rPr lang="ru-RU" altLang="ru-RU" sz="2400">
                <a:solidFill>
                  <a:srgbClr val="800080"/>
                </a:solidFill>
              </a:rPr>
              <a:t>“</a:t>
            </a:r>
            <a:r>
              <a:rPr lang="en-US" altLang="ru-RU" sz="2400">
                <a:solidFill>
                  <a:srgbClr val="800080"/>
                </a:solidFill>
              </a:rPr>
              <a:t>RDATA</a:t>
            </a:r>
            <a:r>
              <a:rPr lang="ru-RU" altLang="ru-RU" sz="2400">
                <a:solidFill>
                  <a:srgbClr val="800080"/>
                </a:solidFill>
              </a:rPr>
              <a:t>” — переменной длины последовательность октетов, которая представляет собой информационный ресурс (данные), за обновление которого отвечает его владелец. Формат данных в этом поле зависит от типа и класса записи.</a:t>
            </a:r>
          </a:p>
        </p:txBody>
      </p:sp>
      <p:sp>
        <p:nvSpPr>
          <p:cNvPr id="1114116" name="Text Box 4"/>
          <p:cNvSpPr txBox="1">
            <a:spLocks noChangeArrowheads="1"/>
          </p:cNvSpPr>
          <p:nvPr/>
        </p:nvSpPr>
        <p:spPr bwMode="auto">
          <a:xfrm>
            <a:off x="0" y="4400550"/>
            <a:ext cx="9144000" cy="222726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>
                <a:solidFill>
                  <a:srgbClr val="800080"/>
                </a:solidFill>
              </a:rPr>
              <a:t>Поле “</a:t>
            </a:r>
            <a:r>
              <a:rPr lang="en-GB" altLang="ru-RU">
                <a:solidFill>
                  <a:srgbClr val="800080"/>
                </a:solidFill>
              </a:rPr>
              <a:t>TYPE</a:t>
            </a:r>
            <a:r>
              <a:rPr lang="ru-RU" altLang="ru-RU">
                <a:solidFill>
                  <a:srgbClr val="800080"/>
                </a:solidFill>
              </a:rPr>
              <a:t>” используется только в </a:t>
            </a:r>
            <a:r>
              <a:rPr lang="en-US" altLang="ru-RU">
                <a:solidFill>
                  <a:srgbClr val="800080"/>
                </a:solidFill>
              </a:rPr>
              <a:t>RR</a:t>
            </a:r>
            <a:r>
              <a:rPr lang="ru-RU" altLang="ru-RU">
                <a:solidFill>
                  <a:srgbClr val="800080"/>
                </a:solidFill>
              </a:rPr>
              <a:t>-записях. (</a:t>
            </a:r>
            <a:r>
              <a:rPr lang="ru-RU" altLang="ru-RU" i="1" u="sng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Замечание</a:t>
            </a:r>
            <a:r>
              <a:rPr lang="ru-RU" altLang="ru-RU" i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 Эти типы записей являются подмножеством полей “</a:t>
            </a:r>
            <a:r>
              <a:rPr lang="en-US" altLang="ru-RU" i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QTYPE</a:t>
            </a:r>
            <a:r>
              <a:rPr lang="ru-RU" altLang="ru-RU" i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” в сообщениях-запросах</a:t>
            </a:r>
            <a:r>
              <a:rPr lang="ru-RU" altLang="ru-RU">
                <a:solidFill>
                  <a:srgbClr val="800080"/>
                </a:solidFill>
              </a:rPr>
              <a:t>.) Кодирование этого поля представлено на рис.18.11.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6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№18: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Система именования сегментов/областей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graphicFrame>
        <p:nvGraphicFramePr>
          <p:cNvPr id="1116646" name="Group 486"/>
          <p:cNvGraphicFramePr>
            <a:graphicFrameLocks noGrp="1"/>
          </p:cNvGraphicFramePr>
          <p:nvPr/>
        </p:nvGraphicFramePr>
        <p:xfrm>
          <a:off x="250825" y="657225"/>
          <a:ext cx="8605838" cy="5427840"/>
        </p:xfrm>
        <a:graphic>
          <a:graphicData uri="http://schemas.openxmlformats.org/drawingml/2006/table">
            <a:tbl>
              <a:tblPr/>
              <a:tblGrid>
                <a:gridCol w="1368425">
                  <a:extLst>
                    <a:ext uri="{9D8B030D-6E8A-4147-A177-3AD203B41FA5}">
                      <a16:colId xmlns:a16="http://schemas.microsoft.com/office/drawing/2014/main" val="3801365957"/>
                    </a:ext>
                  </a:extLst>
                </a:gridCol>
                <a:gridCol w="1189038">
                  <a:extLst>
                    <a:ext uri="{9D8B030D-6E8A-4147-A177-3AD203B41FA5}">
                      <a16:colId xmlns:a16="http://schemas.microsoft.com/office/drawing/2014/main" val="2924428187"/>
                    </a:ext>
                  </a:extLst>
                </a:gridCol>
                <a:gridCol w="6048375">
                  <a:extLst>
                    <a:ext uri="{9D8B030D-6E8A-4147-A177-3AD203B41FA5}">
                      <a16:colId xmlns:a16="http://schemas.microsoft.com/office/drawing/2014/main" val="1591423734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Обозначение типа записи</a:t>
                      </a:r>
                    </a:p>
                  </a:txBody>
                  <a:tcPr marL="0" marR="0" marT="18000" marB="18000" anchor="ctr" anchorCtr="1" horzOverflow="overflow">
                    <a:lnL w="571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Значение параметра</a:t>
                      </a:r>
                    </a:p>
                  </a:txBody>
                  <a:tcPr marL="0" marR="0" marT="18000" marB="18000" anchor="ctr" anchorCtr="1" horzOverflow="overflow">
                    <a:lnL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 о д е р ж а н и е</a:t>
                      </a:r>
                    </a:p>
                  </a:txBody>
                  <a:tcPr marL="0" marR="0" marT="18000" marB="18000" anchor="ctr" anchorCtr="1" horzOverflow="overflow">
                    <a:lnL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297895"/>
                  </a:ext>
                </a:extLst>
              </a:tr>
              <a:tr h="260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A</a:t>
                      </a:r>
                      <a:endParaRPr kumimoji="0" lang="en-US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8000" marB="18000" anchor="ctr" anchorCtr="1" horzOverflow="overflow">
                    <a:lnL w="571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1</a:t>
                      </a:r>
                      <a:endParaRPr kumimoji="0" lang="ru-RU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8000" marB="18000" anchor="ctr" anchorCtr="1" horzOverflow="overflow">
                    <a:lnL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IP-</a:t>
                      </a: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адрес сервера</a:t>
                      </a:r>
                    </a:p>
                  </a:txBody>
                  <a:tcPr marL="0" marR="0" marT="18000" marB="18000" anchor="ctr" anchorCtr="1" horzOverflow="overflow">
                    <a:lnL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413427"/>
                  </a:ext>
                </a:extLst>
              </a:tr>
              <a:tr h="260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NS</a:t>
                      </a:r>
                      <a:endParaRPr kumimoji="0" lang="en-US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8000" marB="18000" anchor="ctr" anchorCtr="1" horzOverflow="overflow">
                    <a:lnL w="571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2</a:t>
                      </a:r>
                      <a:endParaRPr kumimoji="0" lang="ru-RU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8000" marB="18000" anchor="ctr" anchorCtr="1" horzOverflow="overflow">
                    <a:lnL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Авторизованный </a:t>
                      </a:r>
                      <a:r>
                        <a:rPr kumimoji="0" lang="en-GB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DNS</a:t>
                      </a: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-</a:t>
                      </a: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сервер</a:t>
                      </a:r>
                    </a:p>
                  </a:txBody>
                  <a:tcPr marL="0" marR="0" marT="18000" marB="18000" anchor="ctr" anchorCtr="1" horzOverflow="overflow">
                    <a:lnL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858728"/>
                  </a:ext>
                </a:extLst>
              </a:tr>
              <a:tr h="260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MD</a:t>
                      </a:r>
                      <a:endParaRPr kumimoji="0" lang="en-US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8000" marB="18000" anchor="ctr" anchorCtr="1" horzOverflow="overflow">
                    <a:lnL w="571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3</a:t>
                      </a:r>
                      <a:endParaRPr kumimoji="0" lang="ru-RU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8000" marB="18000" anchor="ctr" anchorCtr="1" horzOverflow="overflow">
                    <a:lnL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Почтовый сервер – получатель </a:t>
                      </a: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 используется</a:t>
                      </a: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)</a:t>
                      </a:r>
                      <a:endParaRPr kumimoji="0" lang="ru-RU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8000" marB="18000" anchor="ctr" anchorCtr="1" horzOverflow="overflow">
                    <a:lnL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500348"/>
                  </a:ext>
                </a:extLst>
              </a:tr>
              <a:tr h="260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MF</a:t>
                      </a:r>
                      <a:endParaRPr kumimoji="0" lang="en-GB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8000" marB="18000" anchor="ctr" anchorCtr="1" horzOverflow="overflow">
                    <a:lnL w="571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4</a:t>
                      </a:r>
                      <a:endParaRPr kumimoji="0" lang="ru-RU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8000" marB="18000" anchor="ctr" anchorCtr="1" horzOverflow="overflow">
                    <a:lnL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Почтовый сервер – отправитель </a:t>
                      </a: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 используется</a:t>
                      </a: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)</a:t>
                      </a:r>
                      <a:endParaRPr kumimoji="0" lang="ru-RU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8000" marB="18000" anchor="ctr" anchorCtr="1" horzOverflow="overflow">
                    <a:lnL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76350"/>
                  </a:ext>
                </a:extLst>
              </a:tr>
              <a:tr h="260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CNAME</a:t>
                      </a:r>
                      <a:endParaRPr kumimoji="0" lang="en-GB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8000" marB="18000" anchor="ctr" anchorCtr="1" horzOverflow="overflow">
                    <a:lnL w="571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5</a:t>
                      </a:r>
                      <a:endParaRPr kumimoji="0" lang="en-GB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8000" marB="18000" anchor="ctr" anchorCtr="1" horzOverflow="overflow">
                    <a:lnL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Каноническое имя</a:t>
                      </a:r>
                    </a:p>
                  </a:txBody>
                  <a:tcPr marL="0" marR="0" marT="18000" marB="18000" anchor="ctr" anchorCtr="1" horzOverflow="overflow">
                    <a:lnL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288288"/>
                  </a:ext>
                </a:extLst>
              </a:tr>
              <a:tr h="260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SOA</a:t>
                      </a:r>
                      <a:endParaRPr kumimoji="0" lang="en-GB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8000" marB="18000" anchor="ctr" anchorCtr="1" horzOverflow="overflow">
                    <a:lnL w="571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6</a:t>
                      </a:r>
                      <a:endParaRPr kumimoji="0" lang="en-GB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8000" marB="18000" anchor="ctr" anchorCtr="1" horzOverflow="overflow">
                    <a:lnL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Начало зоны ответственности</a:t>
                      </a:r>
                    </a:p>
                  </a:txBody>
                  <a:tcPr marL="0" marR="0" marT="18000" marB="18000" anchor="ctr" anchorCtr="1" horzOverflow="overflow">
                    <a:lnL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326320"/>
                  </a:ext>
                </a:extLst>
              </a:tr>
              <a:tr h="260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MB</a:t>
                      </a:r>
                      <a:endParaRPr kumimoji="0" lang="en-GB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8000" marB="18000" anchor="ctr" anchorCtr="1" horzOverflow="overflow">
                    <a:lnL w="571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7</a:t>
                      </a:r>
                      <a:endParaRPr kumimoji="0" lang="en-GB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8000" marB="18000" anchor="ctr" anchorCtr="1" horzOverflow="overflow">
                    <a:lnL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DNS</a:t>
                      </a: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-</a:t>
                      </a: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имя почтового сервера </a:t>
                      </a: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экспериментальный</a:t>
                      </a: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)</a:t>
                      </a:r>
                      <a:endParaRPr kumimoji="0" lang="ru-RU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8000" marB="18000" anchor="ctr" anchorCtr="1" horzOverflow="overflow">
                    <a:lnL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885592"/>
                  </a:ext>
                </a:extLst>
              </a:tr>
              <a:tr h="260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MG</a:t>
                      </a:r>
                      <a:endParaRPr kumimoji="0" lang="en-GB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8000" marB="18000" anchor="ctr" anchorCtr="1" horzOverflow="overflow">
                    <a:lnL w="571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8</a:t>
                      </a:r>
                      <a:endParaRPr kumimoji="0" lang="en-GB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8000" marB="18000" anchor="ctr" anchorCtr="1" horzOverflow="overflow">
                    <a:lnL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Почтовый сервер – участник почтовой группы </a:t>
                      </a: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эксп.</a:t>
                      </a: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)</a:t>
                      </a:r>
                      <a:endParaRPr kumimoji="0" lang="ru-RU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8000" marB="18000" anchor="ctr" anchorCtr="1" horzOverflow="overflow">
                    <a:lnL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638762"/>
                  </a:ext>
                </a:extLst>
              </a:tr>
              <a:tr h="260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MR</a:t>
                      </a:r>
                      <a:endParaRPr kumimoji="0" lang="en-GB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8000" marB="18000" anchor="ctr" anchorCtr="1" horzOverflow="overflow">
                    <a:lnL w="571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9</a:t>
                      </a:r>
                      <a:endParaRPr kumimoji="0" lang="en-GB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8000" marB="18000" anchor="ctr" anchorCtr="1" horzOverflow="overflow">
                    <a:lnL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Почтовый сервер с новым </a:t>
                      </a:r>
                      <a:r>
                        <a:rPr kumimoji="0" lang="en-GB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DNS</a:t>
                      </a: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-</a:t>
                      </a: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именем</a:t>
                      </a: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 (</a:t>
                      </a: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эксп.</a:t>
                      </a: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)</a:t>
                      </a:r>
                      <a:endParaRPr kumimoji="0" lang="ru-RU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8000" marB="18000" anchor="ctr" anchorCtr="1" horzOverflow="overflow">
                    <a:lnL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842444"/>
                  </a:ext>
                </a:extLst>
              </a:tr>
              <a:tr h="260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NULL</a:t>
                      </a:r>
                      <a:endParaRPr kumimoji="0" lang="en-GB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8000" marB="18000" anchor="ctr" anchorCtr="1" horzOverflow="overflow">
                    <a:lnL w="571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10</a:t>
                      </a:r>
                      <a:endParaRPr kumimoji="0" lang="en-GB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8000" marB="18000" anchor="ctr" anchorCtr="1" horzOverflow="overflow">
                    <a:lnL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Пустая запись </a:t>
                      </a: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эксп.</a:t>
                      </a: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)</a:t>
                      </a:r>
                      <a:endParaRPr kumimoji="0" lang="ru-RU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8000" marB="18000" anchor="ctr" anchorCtr="1" horzOverflow="overflow">
                    <a:lnL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285214"/>
                  </a:ext>
                </a:extLst>
              </a:tr>
              <a:tr h="260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WKS</a:t>
                      </a:r>
                      <a:endParaRPr kumimoji="0" lang="en-GB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8000" marB="18000" anchor="ctr" anchorCtr="1" horzOverflow="overflow">
                    <a:lnL w="571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11</a:t>
                      </a:r>
                      <a:endParaRPr kumimoji="0" lang="en-GB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8000" marB="18000" anchor="ctr" anchorCtr="1" horzOverflow="overflow">
                    <a:lnL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Название </a:t>
                      </a: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“</a:t>
                      </a: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хорошо известной</a:t>
                      </a: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”</a:t>
                      </a: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службы</a:t>
                      </a:r>
                    </a:p>
                  </a:txBody>
                  <a:tcPr marL="0" marR="0" marT="18000" marB="18000" anchor="ctr" anchorCtr="1" horzOverflow="overflow">
                    <a:lnL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55533"/>
                  </a:ext>
                </a:extLst>
              </a:tr>
              <a:tr h="260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PTR</a:t>
                      </a:r>
                      <a:endParaRPr kumimoji="0" lang="en-GB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8000" marB="18000" anchor="ctr" anchorCtr="1" horzOverflow="overflow">
                    <a:lnL w="571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12</a:t>
                      </a:r>
                      <a:endParaRPr kumimoji="0" lang="en-GB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8000" marB="18000" anchor="ctr" anchorCtr="1" horzOverflow="overflow">
                    <a:lnL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Указатель на</a:t>
                      </a: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GB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DNS-</a:t>
                      </a: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имя</a:t>
                      </a:r>
                    </a:p>
                  </a:txBody>
                  <a:tcPr marL="0" marR="0" marT="18000" marB="18000" anchor="ctr" anchorCtr="1" horzOverflow="overflow">
                    <a:lnL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361618"/>
                  </a:ext>
                </a:extLst>
              </a:tr>
              <a:tr h="260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HINFO</a:t>
                      </a:r>
                      <a:endParaRPr kumimoji="0" lang="en-GB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8000" marB="18000" anchor="ctr" anchorCtr="1" horzOverflow="overflow">
                    <a:lnL w="571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13</a:t>
                      </a:r>
                      <a:endParaRPr kumimoji="0" lang="en-GB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8000" marB="18000" anchor="ctr" anchorCtr="1" horzOverflow="overflow">
                    <a:lnL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Информация о сервере </a:t>
                      </a: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en-US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IP</a:t>
                      </a: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-</a:t>
                      </a: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узле</a:t>
                      </a: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)</a:t>
                      </a:r>
                      <a:endParaRPr kumimoji="0" lang="ru-RU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8000" marB="18000" anchor="ctr" anchorCtr="1" horzOverflow="overflow">
                    <a:lnL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6381018"/>
                  </a:ext>
                </a:extLst>
              </a:tr>
              <a:tr h="260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MINFO</a:t>
                      </a:r>
                      <a:endParaRPr kumimoji="0" lang="en-GB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8000" marB="18000" anchor="ctr" anchorCtr="1" horzOverflow="overflow">
                    <a:lnL w="571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14</a:t>
                      </a:r>
                      <a:endParaRPr kumimoji="0" lang="en-GB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8000" marB="18000" anchor="ctr" anchorCtr="1" horzOverflow="overflow">
                    <a:lnL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Информация о почтовом сервере</a:t>
                      </a: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 (</a:t>
                      </a: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перечень почтовых адресов</a:t>
                      </a: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)</a:t>
                      </a:r>
                      <a:endParaRPr kumimoji="0" lang="ru-RU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8000" marB="18000" anchor="ctr" anchorCtr="1" horzOverflow="overflow">
                    <a:lnL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005684"/>
                  </a:ext>
                </a:extLst>
              </a:tr>
              <a:tr h="260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MX</a:t>
                      </a:r>
                      <a:endParaRPr kumimoji="0" lang="en-GB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8000" marB="18000" anchor="ctr" anchorCtr="1" horzOverflow="overflow">
                    <a:lnL w="571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15</a:t>
                      </a:r>
                      <a:endParaRPr kumimoji="0" lang="en-GB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8000" marB="18000" anchor="ctr" anchorCtr="1" horzOverflow="overflow">
                    <a:lnL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Обмен почтовыми сообщениями</a:t>
                      </a: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 (</a:t>
                      </a: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служба электронной почты</a:t>
                      </a: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)</a:t>
                      </a:r>
                      <a:endParaRPr kumimoji="0" lang="ru-RU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8000" marB="18000" anchor="ctr" anchorCtr="1" horzOverflow="overflow">
                    <a:lnL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91699"/>
                  </a:ext>
                </a:extLst>
              </a:tr>
              <a:tr h="260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TXT</a:t>
                      </a:r>
                      <a:endParaRPr kumimoji="0" lang="en-GB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8000" marB="18000" anchor="ctr" anchorCtr="1" horzOverflow="overflow">
                    <a:lnL w="571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16</a:t>
                      </a:r>
                      <a:endParaRPr kumimoji="0" lang="en-GB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8000" marB="18000" anchor="ctr" anchorCtr="1" horzOverflow="overflow">
                    <a:lnL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Текстовое сообщение</a:t>
                      </a:r>
                    </a:p>
                  </a:txBody>
                  <a:tcPr marL="0" marR="0" marT="18000" marB="18000" anchor="ctr" anchorCtr="1" horzOverflow="overflow">
                    <a:lnL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3333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35865"/>
                  </a:ext>
                </a:extLst>
              </a:tr>
            </a:tbl>
          </a:graphicData>
        </a:graphic>
      </p:graphicFrame>
      <p:sp>
        <p:nvSpPr>
          <p:cNvPr id="1116647" name="Text Box 487"/>
          <p:cNvSpPr txBox="1">
            <a:spLocks noChangeArrowheads="1"/>
          </p:cNvSpPr>
          <p:nvPr/>
        </p:nvSpPr>
        <p:spPr bwMode="auto">
          <a:xfrm>
            <a:off x="0" y="6237288"/>
            <a:ext cx="9144000" cy="32861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altLang="ru-RU" sz="2400" b="1">
                <a:solidFill>
                  <a:srgbClr val="800080"/>
                </a:solidFill>
              </a:rPr>
              <a:t>Рис.18.</a:t>
            </a:r>
            <a:r>
              <a:rPr lang="en-US" altLang="ru-RU" sz="2400" b="1">
                <a:solidFill>
                  <a:srgbClr val="800080"/>
                </a:solidFill>
              </a:rPr>
              <a:t>11</a:t>
            </a:r>
            <a:r>
              <a:rPr lang="ru-RU" altLang="ru-RU" sz="2400" b="1">
                <a:solidFill>
                  <a:srgbClr val="800080"/>
                </a:solidFill>
              </a:rPr>
              <a:t>. Кодирование поля “</a:t>
            </a:r>
            <a:r>
              <a:rPr lang="en-GB" altLang="ru-RU" sz="2400" b="1">
                <a:solidFill>
                  <a:srgbClr val="800080"/>
                </a:solidFill>
              </a:rPr>
              <a:t>TYPE</a:t>
            </a:r>
            <a:r>
              <a:rPr lang="ru-RU" altLang="ru-RU" sz="2400" b="1">
                <a:solidFill>
                  <a:srgbClr val="800080"/>
                </a:solidFill>
              </a:rPr>
              <a:t>”</a:t>
            </a:r>
            <a:endParaRPr lang="ru-RU" altLang="ru-RU" sz="2400">
              <a:solidFill>
                <a:srgbClr val="80008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№18: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Система именования сегментов/областей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118211" name="Text Box 3"/>
          <p:cNvSpPr txBox="1">
            <a:spLocks noChangeArrowheads="1"/>
          </p:cNvSpPr>
          <p:nvPr/>
        </p:nvSpPr>
        <p:spPr bwMode="auto">
          <a:xfrm>
            <a:off x="0" y="981075"/>
            <a:ext cx="9144000" cy="56483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600">
                <a:solidFill>
                  <a:srgbClr val="800080"/>
                </a:solidFill>
              </a:rPr>
              <a:t>Поле “</a:t>
            </a:r>
            <a:r>
              <a:rPr lang="en-GB" altLang="ru-RU" sz="2600">
                <a:solidFill>
                  <a:srgbClr val="800080"/>
                </a:solidFill>
              </a:rPr>
              <a:t>QTYPE</a:t>
            </a:r>
            <a:r>
              <a:rPr lang="ru-RU" altLang="ru-RU" sz="2600">
                <a:solidFill>
                  <a:srgbClr val="800080"/>
                </a:solidFill>
              </a:rPr>
              <a:t>” является составным элементом сообщения-запроса в </a:t>
            </a: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-системе. Типы полей “</a:t>
            </a:r>
            <a:r>
              <a:rPr lang="en-GB" altLang="ru-RU" sz="2600">
                <a:solidFill>
                  <a:srgbClr val="800080"/>
                </a:solidFill>
              </a:rPr>
              <a:t>QTYPE</a:t>
            </a:r>
            <a:r>
              <a:rPr lang="ru-RU" altLang="ru-RU" sz="2600">
                <a:solidFill>
                  <a:srgbClr val="800080"/>
                </a:solidFill>
              </a:rPr>
              <a:t>” включают в себя и подмножество полей “</a:t>
            </a:r>
            <a:r>
              <a:rPr lang="en-GB" altLang="ru-RU" sz="2600">
                <a:solidFill>
                  <a:srgbClr val="800080"/>
                </a:solidFill>
              </a:rPr>
              <a:t>TYPE</a:t>
            </a:r>
            <a:r>
              <a:rPr lang="ru-RU" altLang="ru-RU" sz="2600">
                <a:solidFill>
                  <a:srgbClr val="800080"/>
                </a:solidFill>
              </a:rPr>
              <a:t>” в </a:t>
            </a:r>
            <a:r>
              <a:rPr lang="en-GB" altLang="ru-RU" sz="2600">
                <a:solidFill>
                  <a:srgbClr val="800080"/>
                </a:solidFill>
              </a:rPr>
              <a:t>RR</a:t>
            </a:r>
            <a:r>
              <a:rPr lang="ru-RU" altLang="ru-RU" sz="2600">
                <a:solidFill>
                  <a:srgbClr val="800080"/>
                </a:solidFill>
              </a:rPr>
              <a:t>-записях, и поэтому их кодирование допустимо в полях “</a:t>
            </a:r>
            <a:r>
              <a:rPr lang="en-GB" altLang="ru-RU" sz="2600">
                <a:solidFill>
                  <a:srgbClr val="800080"/>
                </a:solidFill>
              </a:rPr>
              <a:t>QTYPE</a:t>
            </a:r>
            <a:r>
              <a:rPr lang="ru-RU" altLang="ru-RU" sz="2600">
                <a:solidFill>
                  <a:srgbClr val="800080"/>
                </a:solidFill>
              </a:rPr>
              <a:t>”. На рис.18.12 представлены дополнительные коды для полей “</a:t>
            </a:r>
            <a:r>
              <a:rPr lang="en-GB" altLang="ru-RU" sz="2600">
                <a:solidFill>
                  <a:srgbClr val="800080"/>
                </a:solidFill>
              </a:rPr>
              <a:t>QTYPE</a:t>
            </a:r>
            <a:r>
              <a:rPr lang="ru-RU" altLang="ru-RU" sz="2600">
                <a:solidFill>
                  <a:srgbClr val="800080"/>
                </a:solidFill>
              </a:rPr>
              <a:t>”.</a:t>
            </a:r>
          </a:p>
          <a:p>
            <a:pPr>
              <a:spcBef>
                <a:spcPct val="0"/>
              </a:spcBef>
            </a:pPr>
            <a:r>
              <a:rPr lang="ru-RU" altLang="ru-RU" sz="2600">
                <a:solidFill>
                  <a:srgbClr val="800080"/>
                </a:solidFill>
              </a:rPr>
              <a:t>Это поле присутствует только в формате </a:t>
            </a:r>
            <a:r>
              <a:rPr lang="en-GB" altLang="ru-RU" sz="2600">
                <a:solidFill>
                  <a:srgbClr val="800080"/>
                </a:solidFill>
              </a:rPr>
              <a:t>RR</a:t>
            </a:r>
            <a:r>
              <a:rPr lang="ru-RU" altLang="ru-RU" sz="2600">
                <a:solidFill>
                  <a:srgbClr val="800080"/>
                </a:solidFill>
              </a:rPr>
              <a:t>-записей. Кодирование поля “</a:t>
            </a:r>
            <a:r>
              <a:rPr lang="en-GB" altLang="ru-RU" sz="2600">
                <a:solidFill>
                  <a:srgbClr val="800080"/>
                </a:solidFill>
              </a:rPr>
              <a:t>CLASS</a:t>
            </a:r>
            <a:r>
              <a:rPr lang="ru-RU" altLang="ru-RU" sz="2600">
                <a:solidFill>
                  <a:srgbClr val="800080"/>
                </a:solidFill>
              </a:rPr>
              <a:t>” представлено на рис.18.13.</a:t>
            </a:r>
          </a:p>
          <a:p>
            <a:pPr>
              <a:spcBef>
                <a:spcPct val="0"/>
              </a:spcBef>
            </a:pPr>
            <a:r>
              <a:rPr lang="ru-RU" altLang="ru-RU" sz="2600">
                <a:solidFill>
                  <a:srgbClr val="800080"/>
                </a:solidFill>
              </a:rPr>
              <a:t>Поле “</a:t>
            </a:r>
            <a:r>
              <a:rPr lang="en-GB" altLang="ru-RU" sz="2600">
                <a:solidFill>
                  <a:srgbClr val="800080"/>
                </a:solidFill>
              </a:rPr>
              <a:t>QCLASS</a:t>
            </a:r>
            <a:r>
              <a:rPr lang="ru-RU" altLang="ru-RU" sz="2600">
                <a:solidFill>
                  <a:srgbClr val="800080"/>
                </a:solidFill>
              </a:rPr>
              <a:t>” является составным элементом сообщения-запроса в </a:t>
            </a: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-системе. Типы полей “</a:t>
            </a:r>
            <a:r>
              <a:rPr lang="en-GB" altLang="ru-RU" sz="2600">
                <a:solidFill>
                  <a:srgbClr val="800080"/>
                </a:solidFill>
              </a:rPr>
              <a:t>QCLASS</a:t>
            </a:r>
            <a:r>
              <a:rPr lang="ru-RU" altLang="ru-RU" sz="2600">
                <a:solidFill>
                  <a:srgbClr val="800080"/>
                </a:solidFill>
              </a:rPr>
              <a:t>” включают в себя и подмножество полей “</a:t>
            </a:r>
            <a:r>
              <a:rPr lang="en-GB" altLang="ru-RU" sz="2600">
                <a:solidFill>
                  <a:srgbClr val="800080"/>
                </a:solidFill>
              </a:rPr>
              <a:t>CLASS</a:t>
            </a:r>
            <a:r>
              <a:rPr lang="ru-RU" altLang="ru-RU" sz="2600">
                <a:solidFill>
                  <a:srgbClr val="800080"/>
                </a:solidFill>
              </a:rPr>
              <a:t>” в </a:t>
            </a:r>
            <a:r>
              <a:rPr lang="en-GB" altLang="ru-RU" sz="2600">
                <a:solidFill>
                  <a:srgbClr val="800080"/>
                </a:solidFill>
              </a:rPr>
              <a:t>RR</a:t>
            </a:r>
            <a:r>
              <a:rPr lang="ru-RU" altLang="ru-RU" sz="2600">
                <a:solidFill>
                  <a:srgbClr val="800080"/>
                </a:solidFill>
              </a:rPr>
              <a:t>-записях, и поэтому их кодирование допустимо в полях “</a:t>
            </a:r>
            <a:r>
              <a:rPr lang="en-GB" altLang="ru-RU" sz="2600">
                <a:solidFill>
                  <a:srgbClr val="800080"/>
                </a:solidFill>
              </a:rPr>
              <a:t>QCLASS</a:t>
            </a:r>
            <a:r>
              <a:rPr lang="ru-RU" altLang="ru-RU" sz="2600">
                <a:solidFill>
                  <a:srgbClr val="800080"/>
                </a:solidFill>
              </a:rPr>
              <a:t>”. На рис.18.14 представлен дополнительный код для полей “</a:t>
            </a:r>
            <a:r>
              <a:rPr lang="en-GB" altLang="ru-RU" sz="2600">
                <a:solidFill>
                  <a:srgbClr val="800080"/>
                </a:solidFill>
              </a:rPr>
              <a:t>QCLASS</a:t>
            </a:r>
            <a:r>
              <a:rPr lang="ru-RU" altLang="ru-RU" sz="2600">
                <a:solidFill>
                  <a:srgbClr val="800080"/>
                </a:solidFill>
              </a:rPr>
              <a:t>”.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25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№18: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Система именования сегментов/областей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graphicFrame>
        <p:nvGraphicFramePr>
          <p:cNvPr id="1120414" name="Group 158"/>
          <p:cNvGraphicFramePr>
            <a:graphicFrameLocks noGrp="1"/>
          </p:cNvGraphicFramePr>
          <p:nvPr/>
        </p:nvGraphicFramePr>
        <p:xfrm>
          <a:off x="287338" y="944563"/>
          <a:ext cx="8569325" cy="2191680"/>
        </p:xfrm>
        <a:graphic>
          <a:graphicData uri="http://schemas.openxmlformats.org/drawingml/2006/table">
            <a:tbl>
              <a:tblPr/>
              <a:tblGrid>
                <a:gridCol w="1509712">
                  <a:extLst>
                    <a:ext uri="{9D8B030D-6E8A-4147-A177-3AD203B41FA5}">
                      <a16:colId xmlns:a16="http://schemas.microsoft.com/office/drawing/2014/main" val="2963637164"/>
                    </a:ext>
                  </a:extLst>
                </a:gridCol>
                <a:gridCol w="1262063">
                  <a:extLst>
                    <a:ext uri="{9D8B030D-6E8A-4147-A177-3AD203B41FA5}">
                      <a16:colId xmlns:a16="http://schemas.microsoft.com/office/drawing/2014/main" val="1704584675"/>
                    </a:ext>
                  </a:extLst>
                </a:gridCol>
                <a:gridCol w="5797550">
                  <a:extLst>
                    <a:ext uri="{9D8B030D-6E8A-4147-A177-3AD203B41FA5}">
                      <a16:colId xmlns:a16="http://schemas.microsoft.com/office/drawing/2014/main" val="1828889047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Обозначение типа записи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8000" marB="18000" anchor="ctr" anchorCtr="1" horzOverflow="overflow">
                    <a:lnL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Значение параметра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8000" marB="18000" anchor="ctr" anchorCtr="1" horzOverflow="overflow">
                    <a:lnL w="3810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 о д е р ж а н и е</a:t>
                      </a:r>
                      <a:endParaRPr kumimoji="0" lang="ru-RU" alt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8000" marB="18000" anchor="ctr" anchorCtr="1" horzOverflow="overflow">
                    <a:lnL w="3810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34474"/>
                  </a:ext>
                </a:extLst>
              </a:tr>
              <a:tr h="260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A</a:t>
                      </a:r>
                      <a:r>
                        <a:rPr kumimoji="0" lang="en-GB" altLang="ru-RU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XFR</a:t>
                      </a:r>
                    </a:p>
                  </a:txBody>
                  <a:tcPr marL="0" marR="0" marT="18000" marB="18000" anchor="ctr" anchorCtr="1" horzOverflow="overflow">
                    <a:lnL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ru-RU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252</a:t>
                      </a:r>
                    </a:p>
                  </a:txBody>
                  <a:tcPr marL="0" marR="0" marT="18000" marB="18000" anchor="ctr" anchorCtr="1" horzOverflow="overflow">
                    <a:lnL w="3810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Запрос доставки всей информации о зоне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8000" marB="18000" anchor="ctr" anchorCtr="1" horzOverflow="overflow">
                    <a:lnL w="3810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911771"/>
                  </a:ext>
                </a:extLst>
              </a:tr>
              <a:tr h="260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MAILB</a:t>
                      </a:r>
                    </a:p>
                  </a:txBody>
                  <a:tcPr marL="0" marR="0" marT="18000" marB="18000" anchor="ctr" anchorCtr="1" horzOverflow="overflow">
                    <a:lnL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ru-RU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253</a:t>
                      </a:r>
                    </a:p>
                  </a:txBody>
                  <a:tcPr marL="0" marR="0" marT="18000" marB="18000" anchor="ctr" anchorCtr="1" horzOverflow="overflow">
                    <a:lnL w="3810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Запрос записей, связанных с конкретным почтовым сервером</a:t>
                      </a: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 (</a:t>
                      </a:r>
                      <a:r>
                        <a:rPr kumimoji="0" lang="en-GB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MB</a:t>
                      </a: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en-GB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MG</a:t>
                      </a: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</a:t>
                      </a: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MR</a:t>
                      </a: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)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8000" marB="18000" anchor="ctr" anchorCtr="1" horzOverflow="overflow">
                    <a:lnL w="3810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610548"/>
                  </a:ext>
                </a:extLst>
              </a:tr>
              <a:tr h="4286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MAILA</a:t>
                      </a:r>
                    </a:p>
                  </a:txBody>
                  <a:tcPr marL="0" marR="0" marT="18000" marB="18000" anchor="ctr" anchorCtr="1" horzOverflow="overflow">
                    <a:lnL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ru-RU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25</a:t>
                      </a:r>
                      <a:r>
                        <a:rPr kumimoji="0" lang="ru-RU" altLang="ru-RU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18000" marB="18000" anchor="ctr" anchorCtr="1" horzOverflow="overflow">
                    <a:lnL w="3810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Запрос записей, связанных с конкретным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пользователем почтовой службы </a:t>
                      </a: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 используется</a:t>
                      </a: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)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8000" marB="18000" anchor="ctr" anchorCtr="1" horzOverflow="overflow">
                    <a:lnL w="3810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893552"/>
                  </a:ext>
                </a:extLst>
              </a:tr>
              <a:tr h="260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ru-RU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MS Mincho" pitchFamily="49" charset="-128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</a:t>
                      </a:r>
                    </a:p>
                  </a:txBody>
                  <a:tcPr marL="0" marR="0" marT="18000" marB="18000" anchor="ctr" anchorCtr="1" horzOverflow="overflow">
                    <a:lnL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ru-RU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255</a:t>
                      </a:r>
                    </a:p>
                  </a:txBody>
                  <a:tcPr marL="0" marR="0" marT="18000" marB="18000" anchor="ctr" anchorCtr="1" horzOverflow="overflow">
                    <a:lnL w="3810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Запрос всех </a:t>
                      </a:r>
                      <a:r>
                        <a:rPr kumimoji="0" lang="en-GB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RR-</a:t>
                      </a: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заисей</a:t>
                      </a:r>
                      <a:endParaRPr kumimoji="0" lang="ru-RU" altLang="ru-RU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8000" marB="18000" anchor="ctr" anchorCtr="1" horzOverflow="overflow">
                    <a:lnL w="3810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336218"/>
                  </a:ext>
                </a:extLst>
              </a:tr>
            </a:tbl>
          </a:graphicData>
        </a:graphic>
      </p:graphicFrame>
      <p:sp>
        <p:nvSpPr>
          <p:cNvPr id="1120415" name="Text Box 159"/>
          <p:cNvSpPr txBox="1">
            <a:spLocks noChangeArrowheads="1"/>
          </p:cNvSpPr>
          <p:nvPr/>
        </p:nvSpPr>
        <p:spPr bwMode="auto">
          <a:xfrm>
            <a:off x="0" y="3357563"/>
            <a:ext cx="9144000" cy="32861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altLang="ru-RU" sz="2400" b="1">
                <a:solidFill>
                  <a:srgbClr val="800080"/>
                </a:solidFill>
              </a:rPr>
              <a:t>Рис.18.</a:t>
            </a:r>
            <a:r>
              <a:rPr lang="en-US" altLang="ru-RU" sz="2400" b="1">
                <a:solidFill>
                  <a:srgbClr val="800080"/>
                </a:solidFill>
              </a:rPr>
              <a:t>12</a:t>
            </a:r>
            <a:r>
              <a:rPr lang="ru-RU" altLang="ru-RU" sz="2400" b="1">
                <a:solidFill>
                  <a:srgbClr val="800080"/>
                </a:solidFill>
              </a:rPr>
              <a:t>. Кодирование поля </a:t>
            </a:r>
            <a:r>
              <a:rPr lang="en-US" altLang="ru-RU" sz="2400" b="1">
                <a:solidFill>
                  <a:srgbClr val="800080"/>
                </a:solidFill>
              </a:rPr>
              <a:t>“</a:t>
            </a:r>
            <a:r>
              <a:rPr lang="en-GB" altLang="ru-RU" sz="2400" b="1">
                <a:solidFill>
                  <a:srgbClr val="800080"/>
                </a:solidFill>
              </a:rPr>
              <a:t>QTYPE</a:t>
            </a:r>
            <a:r>
              <a:rPr lang="en-US" altLang="ru-RU" sz="2400" b="1">
                <a:solidFill>
                  <a:srgbClr val="800080"/>
                </a:solidFill>
              </a:rPr>
              <a:t>”</a:t>
            </a:r>
            <a:endParaRPr lang="ru-RU" altLang="ru-RU" sz="2400">
              <a:solidFill>
                <a:srgbClr val="800080"/>
              </a:solidFill>
            </a:endParaRPr>
          </a:p>
        </p:txBody>
      </p:sp>
      <p:graphicFrame>
        <p:nvGraphicFramePr>
          <p:cNvPr id="1120556" name="Group 300"/>
          <p:cNvGraphicFramePr>
            <a:graphicFrameLocks noGrp="1"/>
          </p:cNvGraphicFramePr>
          <p:nvPr/>
        </p:nvGraphicFramePr>
        <p:xfrm>
          <a:off x="576263" y="4149725"/>
          <a:ext cx="7885112" cy="1764960"/>
        </p:xfrm>
        <a:graphic>
          <a:graphicData uri="http://schemas.openxmlformats.org/drawingml/2006/table">
            <a:tbl>
              <a:tblPr/>
              <a:tblGrid>
                <a:gridCol w="1873250">
                  <a:extLst>
                    <a:ext uri="{9D8B030D-6E8A-4147-A177-3AD203B41FA5}">
                      <a16:colId xmlns:a16="http://schemas.microsoft.com/office/drawing/2014/main" val="968442789"/>
                    </a:ext>
                  </a:extLst>
                </a:gridCol>
                <a:gridCol w="1290637">
                  <a:extLst>
                    <a:ext uri="{9D8B030D-6E8A-4147-A177-3AD203B41FA5}">
                      <a16:colId xmlns:a16="http://schemas.microsoft.com/office/drawing/2014/main" val="3078248652"/>
                    </a:ext>
                  </a:extLst>
                </a:gridCol>
                <a:gridCol w="4721225">
                  <a:extLst>
                    <a:ext uri="{9D8B030D-6E8A-4147-A177-3AD203B41FA5}">
                      <a16:colId xmlns:a16="http://schemas.microsoft.com/office/drawing/2014/main" val="2946297545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Обозначение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класса записи</a:t>
                      </a:r>
                    </a:p>
                  </a:txBody>
                  <a:tcPr marL="18000" marR="18000" marT="18000" marB="18000" anchor="ctr" anchorCtr="1" horzOverflow="overflow">
                    <a:lnL w="57150" cap="flat" cmpd="sng" algn="ctr">
                      <a:solidFill>
                        <a:srgbClr val="8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8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Значение параметра</a:t>
                      </a:r>
                    </a:p>
                  </a:txBody>
                  <a:tcPr marL="18000" marR="18000" marT="18000" marB="18000" anchor="ctr" anchorCtr="1" horzOverflow="overflow">
                    <a:lnL w="38100" cap="flat" cmpd="sng" algn="ctr">
                      <a:solidFill>
                        <a:srgbClr val="8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8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 о д е р ж а н и е</a:t>
                      </a:r>
                    </a:p>
                  </a:txBody>
                  <a:tcPr marL="18000" marR="18000" marT="18000" marB="18000" anchor="ctr" anchorCtr="1" horzOverflow="overflow">
                    <a:lnL w="38100" cap="flat" cmpd="sng" algn="ctr">
                      <a:solidFill>
                        <a:srgbClr val="8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8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8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904363"/>
                  </a:ext>
                </a:extLst>
              </a:tr>
              <a:tr h="260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ru-RU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IN</a:t>
                      </a:r>
                    </a:p>
                  </a:txBody>
                  <a:tcPr marL="18000" marR="18000" marT="18000" marB="18000" anchor="ctr" anchorCtr="1" horzOverflow="overflow">
                    <a:lnL w="57150" cap="flat" cmpd="sng" algn="ctr">
                      <a:solidFill>
                        <a:srgbClr val="8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ru-RU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18000" marR="18000" marT="18000" marB="18000" anchor="ctr" anchorCtr="1" horzOverflow="overflow">
                    <a:lnL w="38100" cap="flat" cmpd="sng" algn="ctr">
                      <a:solidFill>
                        <a:srgbClr val="8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Internet</a:t>
                      </a:r>
                      <a:endParaRPr kumimoji="0" lang="en-GB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 anchorCtr="1" horzOverflow="overflow">
                    <a:lnL w="38100" cap="flat" cmpd="sng" algn="ctr">
                      <a:solidFill>
                        <a:srgbClr val="8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8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737897"/>
                  </a:ext>
                </a:extLst>
              </a:tr>
              <a:tr h="260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ru-RU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CS</a:t>
                      </a:r>
                    </a:p>
                  </a:txBody>
                  <a:tcPr marL="18000" marR="18000" marT="18000" marB="18000" anchor="ctr" anchorCtr="1" horzOverflow="overflow">
                    <a:lnL w="57150" cap="flat" cmpd="sng" algn="ctr">
                      <a:solidFill>
                        <a:srgbClr val="8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ru-RU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18000" marR="18000" marT="18000" marB="18000" anchor="ctr" anchorCtr="1" horzOverflow="overflow">
                    <a:lnL w="38100" cap="flat" cmpd="sng" algn="ctr">
                      <a:solidFill>
                        <a:srgbClr val="8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Класс сетей</a:t>
                      </a: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GB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CSNET </a:t>
                      </a: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 используется</a:t>
                      </a: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)</a:t>
                      </a:r>
                      <a:endParaRPr kumimoji="0" lang="ru-RU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 anchorCtr="1" horzOverflow="overflow">
                    <a:lnL w="38100" cap="flat" cmpd="sng" algn="ctr">
                      <a:solidFill>
                        <a:srgbClr val="8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8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399437"/>
                  </a:ext>
                </a:extLst>
              </a:tr>
              <a:tr h="260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ru-RU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CH</a:t>
                      </a:r>
                    </a:p>
                  </a:txBody>
                  <a:tcPr marL="18000" marR="18000" marT="18000" marB="18000" anchor="ctr" anchorCtr="1" horzOverflow="overflow">
                    <a:lnL w="57150" cap="flat" cmpd="sng" algn="ctr">
                      <a:solidFill>
                        <a:srgbClr val="8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ru-RU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18000" marR="18000" marT="18000" marB="18000" anchor="ctr" anchorCtr="1" horzOverflow="overflow">
                    <a:lnL w="38100" cap="flat" cmpd="sng" algn="ctr">
                      <a:solidFill>
                        <a:srgbClr val="8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Класс сетей </a:t>
                      </a:r>
                      <a:r>
                        <a:rPr kumimoji="0" lang="en-GB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CHAOS</a:t>
                      </a: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 (</a:t>
                      </a: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хаотические сети</a:t>
                      </a: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)</a:t>
                      </a:r>
                      <a:endParaRPr kumimoji="0" lang="ru-RU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 anchorCtr="1" horzOverflow="overflow">
                    <a:lnL w="38100" cap="flat" cmpd="sng" algn="ctr">
                      <a:solidFill>
                        <a:srgbClr val="8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8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8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183872"/>
                  </a:ext>
                </a:extLst>
              </a:tr>
              <a:tr h="260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ru-RU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HS</a:t>
                      </a:r>
                    </a:p>
                  </a:txBody>
                  <a:tcPr marL="18000" marR="18000" marT="18000" marB="18000" anchor="ctr" anchorCtr="1" horzOverflow="overflow">
                    <a:lnL w="57150" cap="flat" cmpd="sng" algn="ctr">
                      <a:solidFill>
                        <a:srgbClr val="8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8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ru-RU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18000" marR="18000" marT="18000" marB="18000" anchor="ctr" anchorCtr="1" horzOverflow="overflow">
                    <a:lnL w="38100" cap="flat" cmpd="sng" algn="ctr">
                      <a:solidFill>
                        <a:srgbClr val="8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8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8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Стандарт </a:t>
                      </a: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“</a:t>
                      </a:r>
                      <a:r>
                        <a:rPr kumimoji="0" lang="en-GB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HESIOD</a:t>
                      </a:r>
                      <a:r>
                        <a:rPr kumimoji="0" lang="ru-RU" altLang="ru-RU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”</a:t>
                      </a:r>
                      <a:endParaRPr kumimoji="0" lang="ru-RU" altLang="ru-RU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 anchorCtr="1" horzOverflow="overflow">
                    <a:lnL w="38100" cap="flat" cmpd="sng" algn="ctr">
                      <a:solidFill>
                        <a:srgbClr val="8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8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8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8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9360"/>
                  </a:ext>
                </a:extLst>
              </a:tr>
            </a:tbl>
          </a:graphicData>
        </a:graphic>
      </p:graphicFrame>
      <p:sp>
        <p:nvSpPr>
          <p:cNvPr id="1120557" name="Text Box 301"/>
          <p:cNvSpPr txBox="1">
            <a:spLocks noChangeArrowheads="1"/>
          </p:cNvSpPr>
          <p:nvPr/>
        </p:nvSpPr>
        <p:spPr bwMode="auto">
          <a:xfrm>
            <a:off x="0" y="6165850"/>
            <a:ext cx="9144000" cy="32861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altLang="ru-RU" sz="2400" b="1">
                <a:solidFill>
                  <a:srgbClr val="800080"/>
                </a:solidFill>
              </a:rPr>
              <a:t>Рис.18.</a:t>
            </a:r>
            <a:r>
              <a:rPr lang="en-US" altLang="ru-RU" sz="2400" b="1">
                <a:solidFill>
                  <a:srgbClr val="800080"/>
                </a:solidFill>
              </a:rPr>
              <a:t>13</a:t>
            </a:r>
            <a:r>
              <a:rPr lang="ru-RU" altLang="ru-RU" sz="2400" b="1">
                <a:solidFill>
                  <a:srgbClr val="800080"/>
                </a:solidFill>
              </a:rPr>
              <a:t>. Кодирование поля </a:t>
            </a:r>
            <a:r>
              <a:rPr lang="en-US" altLang="ru-RU" sz="2400" b="1">
                <a:solidFill>
                  <a:srgbClr val="800080"/>
                </a:solidFill>
              </a:rPr>
              <a:t>“</a:t>
            </a:r>
            <a:r>
              <a:rPr lang="en-GB" altLang="ru-RU" sz="2400" b="1">
                <a:solidFill>
                  <a:srgbClr val="800080"/>
                </a:solidFill>
              </a:rPr>
              <a:t>CLASS</a:t>
            </a:r>
            <a:r>
              <a:rPr lang="en-US" altLang="ru-RU" sz="2400" b="1">
                <a:solidFill>
                  <a:srgbClr val="800080"/>
                </a:solidFill>
              </a:rPr>
              <a:t>”</a:t>
            </a:r>
            <a:endParaRPr lang="ru-RU" altLang="ru-RU" sz="2400">
              <a:solidFill>
                <a:srgbClr val="80008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5" name="Text Box 3"/>
          <p:cNvSpPr txBox="1">
            <a:spLocks noChangeArrowheads="1"/>
          </p:cNvSpPr>
          <p:nvPr/>
        </p:nvSpPr>
        <p:spPr bwMode="auto">
          <a:xfrm>
            <a:off x="2843213" y="2276475"/>
            <a:ext cx="2520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ru-RU" altLang="ru-RU" sz="1800"/>
          </a:p>
        </p:txBody>
      </p:sp>
      <p:sp>
        <p:nvSpPr>
          <p:cNvPr id="760838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№18: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Система именования сегментов/областей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760839" name="Text Box 7"/>
          <p:cNvSpPr txBox="1">
            <a:spLocks noChangeArrowheads="1"/>
          </p:cNvSpPr>
          <p:nvPr/>
        </p:nvSpPr>
        <p:spPr bwMode="auto">
          <a:xfrm>
            <a:off x="0" y="1277938"/>
            <a:ext cx="9144000" cy="49657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sz="3200" u="sng">
                <a:solidFill>
                  <a:srgbClr val="800080"/>
                </a:solidFill>
              </a:rPr>
              <a:t>С точки зрения пользователя</a:t>
            </a:r>
            <a:r>
              <a:rPr lang="ru-RU" altLang="ru-RU" sz="3200">
                <a:solidFill>
                  <a:srgbClr val="800080"/>
                </a:solidFill>
              </a:rPr>
              <a:t>, </a:t>
            </a:r>
            <a:r>
              <a:rPr lang="en-GB" altLang="ru-RU" sz="3200">
                <a:solidFill>
                  <a:srgbClr val="800080"/>
                </a:solidFill>
              </a:rPr>
              <a:t>DNS</a:t>
            </a:r>
            <a:r>
              <a:rPr lang="ru-RU" altLang="ru-RU" sz="3200">
                <a:solidFill>
                  <a:srgbClr val="800080"/>
                </a:solidFill>
              </a:rPr>
              <a:t>-имена весьма практичны как инструмент функционирования локального объекта, называемого </a:t>
            </a:r>
            <a:r>
              <a:rPr lang="en-GB" altLang="ru-RU" sz="3200">
                <a:solidFill>
                  <a:srgbClr val="800080"/>
                </a:solidFill>
              </a:rPr>
              <a:t>DNS</a:t>
            </a:r>
            <a:r>
              <a:rPr lang="ru-RU" altLang="ru-RU" sz="3200">
                <a:solidFill>
                  <a:srgbClr val="800080"/>
                </a:solidFill>
              </a:rPr>
              <a:t>-клиент, который возвращает информацию (по запросу пользователя), связанную с тем или иным </a:t>
            </a:r>
            <a:r>
              <a:rPr lang="en-GB" altLang="ru-RU" sz="3200">
                <a:solidFill>
                  <a:srgbClr val="800080"/>
                </a:solidFill>
              </a:rPr>
              <a:t>DNS</a:t>
            </a:r>
            <a:r>
              <a:rPr lang="ru-RU" altLang="ru-RU" sz="3200">
                <a:solidFill>
                  <a:srgbClr val="800080"/>
                </a:solidFill>
              </a:rPr>
              <a:t>-именем. Таким образом, пользователь может запросить </a:t>
            </a:r>
            <a:r>
              <a:rPr lang="en-GB" altLang="ru-RU" sz="3200">
                <a:solidFill>
                  <a:srgbClr val="800080"/>
                </a:solidFill>
              </a:rPr>
              <a:t>IP</a:t>
            </a:r>
            <a:r>
              <a:rPr lang="ru-RU" altLang="ru-RU" sz="3200">
                <a:solidFill>
                  <a:srgbClr val="800080"/>
                </a:solidFill>
              </a:rPr>
              <a:t>-адрес сервера или информацию о почтовой системе, которые связанны с конкретным </a:t>
            </a:r>
            <a:r>
              <a:rPr lang="en-GB" altLang="ru-RU" sz="3200">
                <a:solidFill>
                  <a:srgbClr val="800080"/>
                </a:solidFill>
              </a:rPr>
              <a:t>DNS</a:t>
            </a:r>
            <a:r>
              <a:rPr lang="ru-RU" altLang="ru-RU" sz="3200">
                <a:solidFill>
                  <a:srgbClr val="800080"/>
                </a:solidFill>
              </a:rPr>
              <a:t>-именем.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30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№18: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Система именования сегментов/областей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graphicFrame>
        <p:nvGraphicFramePr>
          <p:cNvPr id="1122376" name="Group 72"/>
          <p:cNvGraphicFramePr>
            <a:graphicFrameLocks noGrp="1"/>
          </p:cNvGraphicFramePr>
          <p:nvPr/>
        </p:nvGraphicFramePr>
        <p:xfrm>
          <a:off x="971550" y="1089025"/>
          <a:ext cx="7164388" cy="997440"/>
        </p:xfrm>
        <a:graphic>
          <a:graphicData uri="http://schemas.openxmlformats.org/drawingml/2006/table">
            <a:tbl>
              <a:tblPr/>
              <a:tblGrid>
                <a:gridCol w="1728788">
                  <a:extLst>
                    <a:ext uri="{9D8B030D-6E8A-4147-A177-3AD203B41FA5}">
                      <a16:colId xmlns:a16="http://schemas.microsoft.com/office/drawing/2014/main" val="2894524054"/>
                    </a:ext>
                  </a:extLst>
                </a:gridCol>
                <a:gridCol w="1284287">
                  <a:extLst>
                    <a:ext uri="{9D8B030D-6E8A-4147-A177-3AD203B41FA5}">
                      <a16:colId xmlns:a16="http://schemas.microsoft.com/office/drawing/2014/main" val="2361259903"/>
                    </a:ext>
                  </a:extLst>
                </a:gridCol>
                <a:gridCol w="4151313">
                  <a:extLst>
                    <a:ext uri="{9D8B030D-6E8A-4147-A177-3AD203B41FA5}">
                      <a16:colId xmlns:a16="http://schemas.microsoft.com/office/drawing/2014/main" val="2698881623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Обозначение класса записи</a:t>
                      </a:r>
                    </a:p>
                  </a:txBody>
                  <a:tcPr marL="18000" marR="18000" marT="36000" marB="36000" anchor="ctr" anchorCtr="1" horzOverflow="overflow">
                    <a:lnL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Значение параметра</a:t>
                      </a:r>
                    </a:p>
                  </a:txBody>
                  <a:tcPr marL="18000" marR="18000" marT="36000" marB="36000" anchor="ctr" anchorCtr="1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 о д е р ж а н и е</a:t>
                      </a:r>
                    </a:p>
                  </a:txBody>
                  <a:tcPr marL="18000" marR="18000" marT="36000" marB="36000" anchor="ctr" anchorCtr="1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584750"/>
                  </a:ext>
                </a:extLst>
              </a:tr>
              <a:tr h="260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ru-RU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MS Mincho" pitchFamily="49" charset="-128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</a:t>
                      </a:r>
                    </a:p>
                  </a:txBody>
                  <a:tcPr marL="18000" marR="18000" marT="36000" marB="36000" anchor="ctr" anchorCtr="1" horzOverflow="overflow">
                    <a:lnL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ru-RU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255</a:t>
                      </a:r>
                    </a:p>
                  </a:txBody>
                  <a:tcPr marL="18000" marR="18000" marT="36000" marB="36000" anchor="ctr" anchorCtr="1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Запрос любого класса </a:t>
                      </a:r>
                      <a:r>
                        <a:rPr kumimoji="0" lang="en-GB" alt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RR</a:t>
                      </a:r>
                      <a:r>
                        <a:rPr kumimoji="0" lang="ru-RU" alt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-</a:t>
                      </a:r>
                      <a:r>
                        <a:rPr kumimoji="0" lang="ru-RU" altLang="ru-RU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записей</a:t>
                      </a:r>
                    </a:p>
                  </a:txBody>
                  <a:tcPr marL="18000" marR="18000" marT="36000" marB="36000" anchor="ctr" anchorCtr="1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619870"/>
                  </a:ext>
                </a:extLst>
              </a:tr>
            </a:tbl>
          </a:graphicData>
        </a:graphic>
      </p:graphicFrame>
      <p:sp>
        <p:nvSpPr>
          <p:cNvPr id="1122377" name="Text Box 73"/>
          <p:cNvSpPr txBox="1">
            <a:spLocks noChangeArrowheads="1"/>
          </p:cNvSpPr>
          <p:nvPr/>
        </p:nvSpPr>
        <p:spPr bwMode="auto">
          <a:xfrm>
            <a:off x="0" y="2312988"/>
            <a:ext cx="9144000" cy="32861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altLang="ru-RU" sz="2400" b="1">
                <a:solidFill>
                  <a:srgbClr val="800080"/>
                </a:solidFill>
              </a:rPr>
              <a:t>Рис.18.</a:t>
            </a:r>
            <a:r>
              <a:rPr lang="en-US" altLang="ru-RU" sz="2400" b="1">
                <a:solidFill>
                  <a:srgbClr val="800080"/>
                </a:solidFill>
              </a:rPr>
              <a:t>14</a:t>
            </a:r>
            <a:r>
              <a:rPr lang="ru-RU" altLang="ru-RU" sz="2400" b="1">
                <a:solidFill>
                  <a:srgbClr val="800080"/>
                </a:solidFill>
              </a:rPr>
              <a:t>. Кодирование поля “</a:t>
            </a:r>
            <a:r>
              <a:rPr lang="en-GB" altLang="ru-RU" sz="2400" b="1">
                <a:solidFill>
                  <a:srgbClr val="800080"/>
                </a:solidFill>
              </a:rPr>
              <a:t>QCLASS</a:t>
            </a:r>
            <a:r>
              <a:rPr lang="ru-RU" altLang="ru-RU" sz="2400" b="1">
                <a:solidFill>
                  <a:srgbClr val="800080"/>
                </a:solidFill>
              </a:rPr>
              <a:t>”</a:t>
            </a:r>
            <a:endParaRPr lang="ru-RU" altLang="ru-RU" sz="2400">
              <a:solidFill>
                <a:srgbClr val="800080"/>
              </a:solidFill>
            </a:endParaRPr>
          </a:p>
        </p:txBody>
      </p:sp>
      <p:sp>
        <p:nvSpPr>
          <p:cNvPr id="1122378" name="Text Box 74"/>
          <p:cNvSpPr txBox="1">
            <a:spLocks noChangeArrowheads="1"/>
          </p:cNvSpPr>
          <p:nvPr/>
        </p:nvSpPr>
        <p:spPr bwMode="auto">
          <a:xfrm>
            <a:off x="0" y="2997200"/>
            <a:ext cx="9144000" cy="36639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sz="2600" b="1">
                <a:solidFill>
                  <a:srgbClr val="800080"/>
                </a:solidFill>
              </a:rPr>
              <a:t>Стандартные </a:t>
            </a:r>
            <a:r>
              <a:rPr lang="en-GB" altLang="ru-RU" sz="2600" b="1">
                <a:solidFill>
                  <a:srgbClr val="800080"/>
                </a:solidFill>
              </a:rPr>
              <a:t>RR</a:t>
            </a:r>
            <a:r>
              <a:rPr lang="ru-RU" altLang="ru-RU" sz="2600" b="1">
                <a:solidFill>
                  <a:srgbClr val="800080"/>
                </a:solidFill>
              </a:rPr>
              <a:t>-записи. </a:t>
            </a:r>
            <a:r>
              <a:rPr lang="ru-RU" altLang="ru-RU" sz="2600">
                <a:solidFill>
                  <a:srgbClr val="800080"/>
                </a:solidFill>
              </a:rPr>
              <a:t>Следующие далее определения </a:t>
            </a:r>
            <a:r>
              <a:rPr lang="en-GB" altLang="ru-RU" sz="2600">
                <a:solidFill>
                  <a:srgbClr val="800080"/>
                </a:solidFill>
              </a:rPr>
              <a:t>RR</a:t>
            </a:r>
            <a:r>
              <a:rPr lang="ru-RU" altLang="ru-RU" sz="2600">
                <a:solidFill>
                  <a:srgbClr val="800080"/>
                </a:solidFill>
              </a:rPr>
              <a:t>-записей будут, по крайней мере, использоваться во всех классах записей. В частности, записи </a:t>
            </a:r>
            <a:r>
              <a:rPr lang="en-GB" altLang="ru-RU" sz="2600">
                <a:solidFill>
                  <a:srgbClr val="800080"/>
                </a:solidFill>
              </a:rPr>
              <a:t>NS</a:t>
            </a:r>
            <a:r>
              <a:rPr lang="ru-RU" altLang="ru-RU" sz="2600">
                <a:solidFill>
                  <a:srgbClr val="800080"/>
                </a:solidFill>
              </a:rPr>
              <a:t>, </a:t>
            </a:r>
            <a:r>
              <a:rPr lang="en-GB" altLang="ru-RU" sz="2600">
                <a:solidFill>
                  <a:srgbClr val="800080"/>
                </a:solidFill>
              </a:rPr>
              <a:t>SOA</a:t>
            </a:r>
            <a:r>
              <a:rPr lang="ru-RU" altLang="ru-RU" sz="2600">
                <a:solidFill>
                  <a:srgbClr val="800080"/>
                </a:solidFill>
              </a:rPr>
              <a:t>, </a:t>
            </a:r>
            <a:r>
              <a:rPr lang="en-GB" altLang="ru-RU" sz="2600">
                <a:solidFill>
                  <a:srgbClr val="800080"/>
                </a:solidFill>
              </a:rPr>
              <a:t>CNAME </a:t>
            </a:r>
            <a:r>
              <a:rPr lang="ru-RU" altLang="ru-RU" sz="2600">
                <a:solidFill>
                  <a:srgbClr val="800080"/>
                </a:solidFill>
              </a:rPr>
              <a:t>и </a:t>
            </a:r>
            <a:r>
              <a:rPr lang="en-GB" altLang="ru-RU" sz="2600">
                <a:solidFill>
                  <a:srgbClr val="800080"/>
                </a:solidFill>
              </a:rPr>
              <a:t>PTR</a:t>
            </a:r>
            <a:r>
              <a:rPr lang="ru-RU" altLang="ru-RU" sz="2600">
                <a:solidFill>
                  <a:srgbClr val="800080"/>
                </a:solidFill>
              </a:rPr>
              <a:t> будут использоваться во всех классах и иметь один и тот же формат во всех классах. Поэтому их формат поля “</a:t>
            </a:r>
            <a:r>
              <a:rPr lang="en-GB" altLang="ru-RU" sz="2600">
                <a:solidFill>
                  <a:srgbClr val="800080"/>
                </a:solidFill>
              </a:rPr>
              <a:t>RDATA</a:t>
            </a:r>
            <a:r>
              <a:rPr lang="ru-RU" altLang="ru-RU" sz="2600">
                <a:solidFill>
                  <a:srgbClr val="800080"/>
                </a:solidFill>
              </a:rPr>
              <a:t>” известен, и все </a:t>
            </a: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-имена в этом поле (причем во всех классах записей) могут подвергаться процедуре компрессии (сжатия).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№18: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Система именования сегментов/областей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124355" name="Text Box 3"/>
          <p:cNvSpPr txBox="1">
            <a:spLocks noChangeArrowheads="1"/>
          </p:cNvSpPr>
          <p:nvPr/>
        </p:nvSpPr>
        <p:spPr bwMode="auto">
          <a:xfrm>
            <a:off x="0" y="1449388"/>
            <a:ext cx="9144000" cy="51212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sz="3000">
                <a:solidFill>
                  <a:srgbClr val="800080"/>
                </a:solidFill>
              </a:rPr>
              <a:t>&lt;</a:t>
            </a:r>
            <a:r>
              <a:rPr lang="en-US" altLang="ru-RU" sz="3000">
                <a:solidFill>
                  <a:srgbClr val="800080"/>
                </a:solidFill>
              </a:rPr>
              <a:t>domain</a:t>
            </a:r>
            <a:r>
              <a:rPr lang="ru-RU" altLang="ru-RU" sz="3000">
                <a:solidFill>
                  <a:srgbClr val="800080"/>
                </a:solidFill>
              </a:rPr>
              <a:t>-</a:t>
            </a:r>
            <a:r>
              <a:rPr lang="en-US" altLang="ru-RU" sz="3000">
                <a:solidFill>
                  <a:srgbClr val="800080"/>
                </a:solidFill>
              </a:rPr>
              <a:t>name</a:t>
            </a:r>
            <a:r>
              <a:rPr lang="ru-RU" altLang="ru-RU" sz="3000">
                <a:solidFill>
                  <a:srgbClr val="800080"/>
                </a:solidFill>
              </a:rPr>
              <a:t>&gt; — </a:t>
            </a:r>
            <a:r>
              <a:rPr lang="en-GB" altLang="ru-RU" sz="3000">
                <a:solidFill>
                  <a:srgbClr val="800080"/>
                </a:solidFill>
              </a:rPr>
              <a:t>DNS</a:t>
            </a:r>
            <a:r>
              <a:rPr lang="ru-RU" altLang="ru-RU" sz="3000">
                <a:solidFill>
                  <a:srgbClr val="800080"/>
                </a:solidFill>
              </a:rPr>
              <a:t>-имя в форме последовательностей маркеров, заканчивающихся маркером нулевой длины. &lt;</a:t>
            </a:r>
            <a:r>
              <a:rPr lang="en-US" altLang="ru-RU" sz="3000">
                <a:solidFill>
                  <a:srgbClr val="800080"/>
                </a:solidFill>
              </a:rPr>
              <a:t>character</a:t>
            </a:r>
            <a:r>
              <a:rPr lang="ru-RU" altLang="ru-RU" sz="3000">
                <a:solidFill>
                  <a:srgbClr val="800080"/>
                </a:solidFill>
              </a:rPr>
              <a:t>-</a:t>
            </a:r>
            <a:r>
              <a:rPr lang="en-US" altLang="ru-RU" sz="3000">
                <a:solidFill>
                  <a:srgbClr val="800080"/>
                </a:solidFill>
              </a:rPr>
              <a:t>string</a:t>
            </a:r>
            <a:r>
              <a:rPr lang="ru-RU" altLang="ru-RU" sz="3000">
                <a:solidFill>
                  <a:srgbClr val="800080"/>
                </a:solidFill>
              </a:rPr>
              <a:t>&gt; — представляет собой последовательность, состоящую из одиночного октета символов и некоторого количества символов, которые следуют за первым октетом. &lt;</a:t>
            </a:r>
            <a:r>
              <a:rPr lang="en-US" altLang="ru-RU" sz="3000">
                <a:solidFill>
                  <a:srgbClr val="800080"/>
                </a:solidFill>
              </a:rPr>
              <a:t>character</a:t>
            </a:r>
            <a:r>
              <a:rPr lang="ru-RU" altLang="ru-RU" sz="3000">
                <a:solidFill>
                  <a:srgbClr val="800080"/>
                </a:solidFill>
              </a:rPr>
              <a:t>-</a:t>
            </a:r>
            <a:r>
              <a:rPr lang="en-US" altLang="ru-RU" sz="3000">
                <a:solidFill>
                  <a:srgbClr val="800080"/>
                </a:solidFill>
              </a:rPr>
              <a:t>string</a:t>
            </a:r>
            <a:r>
              <a:rPr lang="ru-RU" altLang="ru-RU" sz="3000">
                <a:solidFill>
                  <a:srgbClr val="800080"/>
                </a:solidFill>
              </a:rPr>
              <a:t>&gt; — может трактоваться как бинарная последовательность, и может достигать длины 256 символов (включая октет “Длины последовательности”).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0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№18: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Система именования сегментов/областей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126403" name="Text Box 3"/>
          <p:cNvSpPr txBox="1">
            <a:spLocks noChangeArrowheads="1"/>
          </p:cNvSpPr>
          <p:nvPr/>
        </p:nvSpPr>
        <p:spPr bwMode="auto">
          <a:xfrm>
            <a:off x="0" y="1052513"/>
            <a:ext cx="9144000" cy="55784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3000">
                <a:solidFill>
                  <a:srgbClr val="800080"/>
                </a:solidFill>
              </a:rPr>
              <a:t>На рис.18.15 представлен формат субполя “</a:t>
            </a:r>
            <a:r>
              <a:rPr lang="en-GB" altLang="ru-RU" sz="3000">
                <a:solidFill>
                  <a:srgbClr val="800080"/>
                </a:solidFill>
              </a:rPr>
              <a:t>CMANE</a:t>
            </a:r>
            <a:r>
              <a:rPr lang="ru-RU" altLang="ru-RU" sz="3000">
                <a:solidFill>
                  <a:srgbClr val="800080"/>
                </a:solidFill>
              </a:rPr>
              <a:t>” (</a:t>
            </a:r>
            <a:r>
              <a:rPr lang="en-US" altLang="ru-RU" sz="3000">
                <a:solidFill>
                  <a:srgbClr val="800080"/>
                </a:solidFill>
              </a:rPr>
              <a:t>canonical name</a:t>
            </a:r>
            <a:r>
              <a:rPr lang="ru-RU" altLang="ru-RU" sz="3000">
                <a:solidFill>
                  <a:srgbClr val="800080"/>
                </a:solidFill>
              </a:rPr>
              <a:t> — каноническое наименование) в поле “</a:t>
            </a:r>
            <a:r>
              <a:rPr lang="en-GB" altLang="ru-RU" sz="3000">
                <a:solidFill>
                  <a:srgbClr val="800080"/>
                </a:solidFill>
              </a:rPr>
              <a:t>RDATA</a:t>
            </a:r>
            <a:r>
              <a:rPr lang="ru-RU" altLang="ru-RU" sz="3000">
                <a:solidFill>
                  <a:srgbClr val="800080"/>
                </a:solidFill>
              </a:rPr>
              <a:t>”.</a:t>
            </a:r>
          </a:p>
          <a:p>
            <a:pPr>
              <a:spcBef>
                <a:spcPct val="0"/>
              </a:spcBef>
            </a:pPr>
            <a:r>
              <a:rPr lang="ru-RU" altLang="ru-RU" sz="3000">
                <a:solidFill>
                  <a:srgbClr val="800080"/>
                </a:solidFill>
              </a:rPr>
              <a:t>Субполе “</a:t>
            </a:r>
            <a:r>
              <a:rPr lang="en-GB" altLang="ru-RU" sz="3000">
                <a:solidFill>
                  <a:srgbClr val="800080"/>
                </a:solidFill>
              </a:rPr>
              <a:t>CMANE</a:t>
            </a:r>
            <a:r>
              <a:rPr lang="ru-RU" altLang="ru-RU" sz="3000">
                <a:solidFill>
                  <a:srgbClr val="800080"/>
                </a:solidFill>
              </a:rPr>
              <a:t>” (рис.18.15) представляет собой </a:t>
            </a:r>
            <a:r>
              <a:rPr lang="en-GB" altLang="ru-RU" sz="3000">
                <a:solidFill>
                  <a:srgbClr val="800080"/>
                </a:solidFill>
              </a:rPr>
              <a:t>DNS</a:t>
            </a:r>
            <a:r>
              <a:rPr lang="ru-RU" altLang="ru-RU" sz="3000">
                <a:solidFill>
                  <a:srgbClr val="800080"/>
                </a:solidFill>
              </a:rPr>
              <a:t>-имя (&lt;</a:t>
            </a:r>
            <a:r>
              <a:rPr lang="en-US" altLang="ru-RU" sz="3000">
                <a:solidFill>
                  <a:srgbClr val="800080"/>
                </a:solidFill>
              </a:rPr>
              <a:t>domain</a:t>
            </a:r>
            <a:r>
              <a:rPr lang="ru-RU" altLang="ru-RU" sz="3000">
                <a:solidFill>
                  <a:srgbClr val="800080"/>
                </a:solidFill>
              </a:rPr>
              <a:t>-</a:t>
            </a:r>
            <a:r>
              <a:rPr lang="en-US" altLang="ru-RU" sz="3000">
                <a:solidFill>
                  <a:srgbClr val="800080"/>
                </a:solidFill>
              </a:rPr>
              <a:t>name</a:t>
            </a:r>
            <a:r>
              <a:rPr lang="ru-RU" altLang="ru-RU" sz="3000">
                <a:solidFill>
                  <a:srgbClr val="800080"/>
                </a:solidFill>
              </a:rPr>
              <a:t>&gt;), которое определяет каноническое или первичное имя владельца записи. Имя владельца является его псевдонимом.</a:t>
            </a:r>
          </a:p>
          <a:p>
            <a:pPr>
              <a:spcBef>
                <a:spcPct val="0"/>
              </a:spcBef>
            </a:pPr>
            <a:r>
              <a:rPr lang="ru-RU" altLang="ru-RU" sz="3000">
                <a:solidFill>
                  <a:srgbClr val="800080"/>
                </a:solidFill>
              </a:rPr>
              <a:t>Записи “</a:t>
            </a:r>
            <a:r>
              <a:rPr lang="en-GB" altLang="ru-RU" sz="3000">
                <a:solidFill>
                  <a:srgbClr val="800080"/>
                </a:solidFill>
              </a:rPr>
              <a:t>CMANE</a:t>
            </a:r>
            <a:r>
              <a:rPr lang="ru-RU" altLang="ru-RU" sz="3000">
                <a:solidFill>
                  <a:srgbClr val="800080"/>
                </a:solidFill>
              </a:rPr>
              <a:t>” не влекут за собой какие-либо дополнительные процедуры обработки, но </a:t>
            </a:r>
            <a:r>
              <a:rPr lang="en-GB" altLang="ru-RU" sz="3000">
                <a:solidFill>
                  <a:srgbClr val="800080"/>
                </a:solidFill>
              </a:rPr>
              <a:t>DNS</a:t>
            </a:r>
            <a:r>
              <a:rPr lang="ru-RU" altLang="ru-RU" sz="3000">
                <a:solidFill>
                  <a:srgbClr val="800080"/>
                </a:solidFill>
              </a:rPr>
              <a:t>-серверы в определенных случаях могут повторно запрашивать каноническое имя (</a:t>
            </a:r>
            <a:r>
              <a:rPr lang="en-GB" altLang="ru-RU" sz="3000">
                <a:solidFill>
                  <a:srgbClr val="800080"/>
                </a:solidFill>
              </a:rPr>
              <a:t>RFC</a:t>
            </a:r>
            <a:r>
              <a:rPr lang="ru-RU" altLang="ru-RU" sz="3000">
                <a:solidFill>
                  <a:srgbClr val="800080"/>
                </a:solidFill>
              </a:rPr>
              <a:t>-1034).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45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№18: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Система именования сегментов/областей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graphicFrame>
        <p:nvGraphicFramePr>
          <p:cNvPr id="1128484" name="Group 36"/>
          <p:cNvGraphicFramePr>
            <a:graphicFrameLocks noGrp="1"/>
          </p:cNvGraphicFramePr>
          <p:nvPr/>
        </p:nvGraphicFramePr>
        <p:xfrm>
          <a:off x="1727200" y="836613"/>
          <a:ext cx="5724525" cy="886560"/>
        </p:xfrm>
        <a:graphic>
          <a:graphicData uri="http://schemas.openxmlformats.org/drawingml/2006/table">
            <a:tbl>
              <a:tblPr/>
              <a:tblGrid>
                <a:gridCol w="5724525">
                  <a:extLst>
                    <a:ext uri="{9D8B030D-6E8A-4147-A177-3AD203B41FA5}">
                      <a16:colId xmlns:a16="http://schemas.microsoft.com/office/drawing/2014/main" val="3926716713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000" marB="36000" anchor="ctr" anchorCtr="1" horzOverflow="overflow">
                    <a:lnL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902108"/>
                  </a:ext>
                </a:extLst>
              </a:tr>
              <a:tr h="2746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C</a:t>
                      </a:r>
                      <a:r>
                        <a:rPr kumimoji="0" lang="en-US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NAME</a:t>
                      </a:r>
                      <a:endParaRPr kumimoji="0" lang="en-US" alt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000" marB="36000" anchor="ctr" anchorCtr="1" horzOverflow="overflow">
                    <a:lnL w="57150" cap="flat" cmpd="sng" algn="ctr">
                      <a:solidFill>
                        <a:srgbClr val="9966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966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0802700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000" marB="36000" anchor="ctr" anchorCtr="1" horzOverflow="overflow">
                    <a:lnL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60810"/>
                  </a:ext>
                </a:extLst>
              </a:tr>
            </a:tbl>
          </a:graphicData>
        </a:graphic>
      </p:graphicFrame>
      <p:sp>
        <p:nvSpPr>
          <p:cNvPr id="1128481" name="Text Box 33"/>
          <p:cNvSpPr txBox="1">
            <a:spLocks noChangeArrowheads="1"/>
          </p:cNvSpPr>
          <p:nvPr/>
        </p:nvSpPr>
        <p:spPr bwMode="auto">
          <a:xfrm>
            <a:off x="0" y="1952625"/>
            <a:ext cx="9144000" cy="32861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altLang="ru-RU" sz="2400" b="1">
                <a:solidFill>
                  <a:srgbClr val="800080"/>
                </a:solidFill>
              </a:rPr>
              <a:t>Рис.18.</a:t>
            </a:r>
            <a:r>
              <a:rPr lang="en-US" altLang="ru-RU" sz="2400" b="1">
                <a:solidFill>
                  <a:srgbClr val="800080"/>
                </a:solidFill>
              </a:rPr>
              <a:t>15</a:t>
            </a:r>
            <a:r>
              <a:rPr lang="ru-RU" altLang="ru-RU" sz="2400" b="1">
                <a:solidFill>
                  <a:srgbClr val="800080"/>
                </a:solidFill>
              </a:rPr>
              <a:t>. Формат субполя “</a:t>
            </a:r>
            <a:r>
              <a:rPr lang="en-GB" altLang="ru-RU" sz="2400" b="1">
                <a:solidFill>
                  <a:srgbClr val="800080"/>
                </a:solidFill>
              </a:rPr>
              <a:t>CMANE</a:t>
            </a:r>
            <a:r>
              <a:rPr lang="ru-RU" altLang="ru-RU" sz="2400" b="1">
                <a:solidFill>
                  <a:srgbClr val="800080"/>
                </a:solidFill>
              </a:rPr>
              <a:t>” в поле “</a:t>
            </a:r>
            <a:r>
              <a:rPr lang="en-GB" altLang="ru-RU" sz="2400" b="1">
                <a:solidFill>
                  <a:srgbClr val="800080"/>
                </a:solidFill>
              </a:rPr>
              <a:t>RDATA</a:t>
            </a:r>
            <a:r>
              <a:rPr lang="ru-RU" altLang="ru-RU" sz="2400" b="1">
                <a:solidFill>
                  <a:srgbClr val="800080"/>
                </a:solidFill>
              </a:rPr>
              <a:t>”</a:t>
            </a:r>
          </a:p>
        </p:txBody>
      </p:sp>
      <p:sp>
        <p:nvSpPr>
          <p:cNvPr id="1128482" name="Text Box 34"/>
          <p:cNvSpPr txBox="1">
            <a:spLocks noChangeArrowheads="1"/>
          </p:cNvSpPr>
          <p:nvPr/>
        </p:nvSpPr>
        <p:spPr bwMode="auto">
          <a:xfrm>
            <a:off x="0" y="2528888"/>
            <a:ext cx="9144000" cy="137318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>
                <a:solidFill>
                  <a:srgbClr val="800080"/>
                </a:solidFill>
              </a:rPr>
              <a:t>На рис.18.16 представлен формат субполя “</a:t>
            </a:r>
            <a:r>
              <a:rPr lang="en-GB" altLang="ru-RU">
                <a:solidFill>
                  <a:srgbClr val="800080"/>
                </a:solidFill>
              </a:rPr>
              <a:t>HINFO</a:t>
            </a:r>
            <a:r>
              <a:rPr lang="ru-RU" altLang="ru-RU">
                <a:solidFill>
                  <a:srgbClr val="800080"/>
                </a:solidFill>
              </a:rPr>
              <a:t>” (</a:t>
            </a:r>
            <a:r>
              <a:rPr lang="en-US" altLang="ru-RU">
                <a:solidFill>
                  <a:srgbClr val="800080"/>
                </a:solidFill>
              </a:rPr>
              <a:t>host information </a:t>
            </a:r>
            <a:r>
              <a:rPr lang="ru-RU" altLang="ru-RU">
                <a:solidFill>
                  <a:srgbClr val="800080"/>
                </a:solidFill>
              </a:rPr>
              <a:t>— данные о </a:t>
            </a:r>
            <a:r>
              <a:rPr lang="en-US" altLang="ru-RU">
                <a:solidFill>
                  <a:srgbClr val="800080"/>
                </a:solidFill>
              </a:rPr>
              <a:t>IP</a:t>
            </a:r>
            <a:r>
              <a:rPr lang="ru-RU" altLang="ru-RU">
                <a:solidFill>
                  <a:srgbClr val="800080"/>
                </a:solidFill>
              </a:rPr>
              <a:t>-узле/сервере) в поле “</a:t>
            </a:r>
            <a:r>
              <a:rPr lang="en-GB" altLang="ru-RU">
                <a:solidFill>
                  <a:srgbClr val="800080"/>
                </a:solidFill>
              </a:rPr>
              <a:t>RDATA</a:t>
            </a:r>
            <a:r>
              <a:rPr lang="ru-RU" altLang="ru-RU">
                <a:solidFill>
                  <a:srgbClr val="800080"/>
                </a:solidFill>
              </a:rPr>
              <a:t>” (</a:t>
            </a:r>
            <a:r>
              <a:rPr lang="en-GB" altLang="ru-RU">
                <a:solidFill>
                  <a:srgbClr val="800080"/>
                </a:solidFill>
              </a:rPr>
              <a:t>RFC</a:t>
            </a:r>
            <a:r>
              <a:rPr lang="ru-RU" altLang="ru-RU">
                <a:solidFill>
                  <a:srgbClr val="800080"/>
                </a:solidFill>
              </a:rPr>
              <a:t>-1010).</a:t>
            </a:r>
          </a:p>
        </p:txBody>
      </p:sp>
      <p:graphicFrame>
        <p:nvGraphicFramePr>
          <p:cNvPr id="1128520" name="Group 72"/>
          <p:cNvGraphicFramePr>
            <a:graphicFrameLocks noGrp="1"/>
          </p:cNvGraphicFramePr>
          <p:nvPr/>
        </p:nvGraphicFramePr>
        <p:xfrm>
          <a:off x="1727200" y="4184650"/>
          <a:ext cx="5724525" cy="1748256"/>
        </p:xfrm>
        <a:graphic>
          <a:graphicData uri="http://schemas.openxmlformats.org/drawingml/2006/table">
            <a:tbl>
              <a:tblPr/>
              <a:tblGrid>
                <a:gridCol w="5724525">
                  <a:extLst>
                    <a:ext uri="{9D8B030D-6E8A-4147-A177-3AD203B41FA5}">
                      <a16:colId xmlns:a16="http://schemas.microsoft.com/office/drawing/2014/main" val="747481373"/>
                    </a:ext>
                  </a:extLst>
                </a:gridCol>
              </a:tblGrid>
              <a:tr h="2159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000" marB="36000" anchor="ctr" anchorCtr="1" horzOverflow="overflow">
                    <a:lnL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727366"/>
                  </a:ext>
                </a:extLst>
              </a:tr>
              <a:tr h="4238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C</a:t>
                      </a:r>
                      <a:r>
                        <a:rPr kumimoji="0" lang="en-US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</a:t>
                      </a:r>
                    </a:p>
                  </a:txBody>
                  <a:tcPr marL="0" marR="0" marT="36000" marB="36000" anchor="ctr" anchorCtr="1" horzOverflow="overflow">
                    <a:lnL w="57150" cap="flat" cmpd="sng" algn="ctr">
                      <a:solidFill>
                        <a:srgbClr val="9966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966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509071"/>
                  </a:ext>
                </a:extLst>
              </a:tr>
              <a:tr h="2238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000" marB="36000" anchor="ctr" anchorCtr="1" horzOverflow="overflow">
                    <a:lnL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155252"/>
                  </a:ext>
                </a:extLst>
              </a:tr>
              <a:tr h="2238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000" marB="36000" anchor="ctr" anchorCtr="1" horzOverflow="overflow">
                    <a:lnL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694945"/>
                  </a:ext>
                </a:extLst>
              </a:tr>
              <a:tr h="2238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OS</a:t>
                      </a:r>
                      <a:endParaRPr kumimoji="0" lang="ru-RU" alt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000" marB="36000" anchor="ctr" anchorCtr="1" horzOverflow="overflow">
                    <a:lnL w="57150" cap="flat" cmpd="sng" algn="ctr">
                      <a:solidFill>
                        <a:srgbClr val="9966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966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177465"/>
                  </a:ext>
                </a:extLst>
              </a:tr>
              <a:tr h="1111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000" marB="36000" anchor="ctr" anchorCtr="1" horzOverflow="overflow">
                    <a:lnL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358025"/>
                  </a:ext>
                </a:extLst>
              </a:tr>
            </a:tbl>
          </a:graphicData>
        </a:graphic>
      </p:graphicFrame>
      <p:sp>
        <p:nvSpPr>
          <p:cNvPr id="1128521" name="Text Box 73"/>
          <p:cNvSpPr txBox="1">
            <a:spLocks noChangeArrowheads="1"/>
          </p:cNvSpPr>
          <p:nvPr/>
        </p:nvSpPr>
        <p:spPr bwMode="auto">
          <a:xfrm>
            <a:off x="0" y="6129338"/>
            <a:ext cx="9144000" cy="32861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altLang="ru-RU" sz="2400" b="1">
                <a:solidFill>
                  <a:srgbClr val="800080"/>
                </a:solidFill>
              </a:rPr>
              <a:t>Рис.18.</a:t>
            </a:r>
            <a:r>
              <a:rPr lang="en-US" altLang="ru-RU" sz="2400" b="1">
                <a:solidFill>
                  <a:srgbClr val="800080"/>
                </a:solidFill>
              </a:rPr>
              <a:t>16</a:t>
            </a:r>
            <a:r>
              <a:rPr lang="ru-RU" altLang="ru-RU" sz="2400" b="1">
                <a:solidFill>
                  <a:srgbClr val="800080"/>
                </a:solidFill>
              </a:rPr>
              <a:t>. Формат субполя “</a:t>
            </a:r>
            <a:r>
              <a:rPr lang="en-GB" altLang="ru-RU" sz="2400" b="1">
                <a:solidFill>
                  <a:srgbClr val="800080"/>
                </a:solidFill>
              </a:rPr>
              <a:t>HINFO</a:t>
            </a:r>
            <a:r>
              <a:rPr lang="ru-RU" altLang="ru-RU" sz="2400" b="1">
                <a:solidFill>
                  <a:srgbClr val="800080"/>
                </a:solidFill>
              </a:rPr>
              <a:t>” в поле “</a:t>
            </a:r>
            <a:r>
              <a:rPr lang="en-GB" altLang="ru-RU" sz="2400" b="1">
                <a:solidFill>
                  <a:srgbClr val="800080"/>
                </a:solidFill>
              </a:rPr>
              <a:t>RDATA</a:t>
            </a:r>
            <a:r>
              <a:rPr lang="ru-RU" altLang="ru-RU" sz="2400" b="1">
                <a:solidFill>
                  <a:srgbClr val="800080"/>
                </a:solidFill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49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№18: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Система именования сегментов/областей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130499" name="Text Box 3"/>
          <p:cNvSpPr txBox="1">
            <a:spLocks noChangeArrowheads="1"/>
          </p:cNvSpPr>
          <p:nvPr/>
        </p:nvSpPr>
        <p:spPr bwMode="auto">
          <a:xfrm>
            <a:off x="0" y="1465263"/>
            <a:ext cx="9144000" cy="10668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sz="3200">
                <a:solidFill>
                  <a:srgbClr val="800080"/>
                </a:solidFill>
              </a:rPr>
              <a:t>Субполе “</a:t>
            </a:r>
            <a:r>
              <a:rPr lang="en-GB" altLang="ru-RU" sz="3200">
                <a:solidFill>
                  <a:srgbClr val="800080"/>
                </a:solidFill>
              </a:rPr>
              <a:t>HINFO</a:t>
            </a:r>
            <a:r>
              <a:rPr lang="ru-RU" altLang="ru-RU" sz="3200">
                <a:solidFill>
                  <a:srgbClr val="800080"/>
                </a:solidFill>
              </a:rPr>
              <a:t>” включает следующие элементы (рис.18.16): </a:t>
            </a:r>
          </a:p>
        </p:txBody>
      </p:sp>
      <p:sp>
        <p:nvSpPr>
          <p:cNvPr id="1130500" name="Text Box 4"/>
          <p:cNvSpPr txBox="1">
            <a:spLocks noChangeArrowheads="1"/>
          </p:cNvSpPr>
          <p:nvPr/>
        </p:nvSpPr>
        <p:spPr bwMode="auto">
          <a:xfrm>
            <a:off x="255588" y="2759075"/>
            <a:ext cx="8659812" cy="32924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4500" indent="-4445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755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SzPct val="90000"/>
              <a:buFont typeface="Wingdings 2" panose="05020102010507070707" pitchFamily="18" charset="2"/>
              <a:buChar char="j"/>
            </a:pPr>
            <a:r>
              <a:rPr lang="ru-RU" altLang="ru-RU" sz="3000">
                <a:solidFill>
                  <a:srgbClr val="800080"/>
                </a:solidFill>
              </a:rPr>
              <a:t>“</a:t>
            </a:r>
            <a:r>
              <a:rPr lang="en-GB" altLang="ru-RU" sz="3000">
                <a:solidFill>
                  <a:srgbClr val="800080"/>
                </a:solidFill>
              </a:rPr>
              <a:t>CPU</a:t>
            </a:r>
            <a:r>
              <a:rPr lang="ru-RU" altLang="ru-RU" sz="3000">
                <a:solidFill>
                  <a:srgbClr val="800080"/>
                </a:solidFill>
              </a:rPr>
              <a:t>” представляет собой символьную последовательность &lt;</a:t>
            </a:r>
            <a:r>
              <a:rPr lang="en-US" altLang="ru-RU" sz="3000">
                <a:solidFill>
                  <a:srgbClr val="800080"/>
                </a:solidFill>
              </a:rPr>
              <a:t>character</a:t>
            </a:r>
            <a:r>
              <a:rPr lang="ru-RU" altLang="ru-RU" sz="3000">
                <a:solidFill>
                  <a:srgbClr val="800080"/>
                </a:solidFill>
              </a:rPr>
              <a:t>-</a:t>
            </a:r>
            <a:r>
              <a:rPr lang="en-US" altLang="ru-RU" sz="3000">
                <a:solidFill>
                  <a:srgbClr val="800080"/>
                </a:solidFill>
              </a:rPr>
              <a:t>string</a:t>
            </a:r>
            <a:r>
              <a:rPr lang="ru-RU" altLang="ru-RU" sz="3000">
                <a:solidFill>
                  <a:srgbClr val="800080"/>
                </a:solidFill>
              </a:rPr>
              <a:t>&gt;, которая определяет тип процессора;</a:t>
            </a:r>
          </a:p>
          <a:p>
            <a:pPr>
              <a:buSzPct val="90000"/>
              <a:buFont typeface="Wingdings 2" panose="05020102010507070707" pitchFamily="18" charset="2"/>
              <a:buChar char="k"/>
            </a:pPr>
            <a:r>
              <a:rPr lang="ru-RU" altLang="ru-RU" sz="3000">
                <a:solidFill>
                  <a:srgbClr val="800080"/>
                </a:solidFill>
              </a:rPr>
              <a:t>“</a:t>
            </a:r>
            <a:r>
              <a:rPr lang="en-GB" altLang="ru-RU" sz="3000">
                <a:solidFill>
                  <a:srgbClr val="800080"/>
                </a:solidFill>
              </a:rPr>
              <a:t>OS</a:t>
            </a:r>
            <a:r>
              <a:rPr lang="ru-RU" altLang="ru-RU" sz="3000">
                <a:solidFill>
                  <a:srgbClr val="800080"/>
                </a:solidFill>
              </a:rPr>
              <a:t>” представляет собой символьную последовательность (&lt;</a:t>
            </a:r>
            <a:r>
              <a:rPr lang="en-US" altLang="ru-RU" sz="3000">
                <a:solidFill>
                  <a:srgbClr val="800080"/>
                </a:solidFill>
              </a:rPr>
              <a:t>character</a:t>
            </a:r>
            <a:r>
              <a:rPr lang="ru-RU" altLang="ru-RU" sz="3000">
                <a:solidFill>
                  <a:srgbClr val="800080"/>
                </a:solidFill>
              </a:rPr>
              <a:t>-</a:t>
            </a:r>
            <a:r>
              <a:rPr lang="en-US" altLang="ru-RU" sz="3000">
                <a:solidFill>
                  <a:srgbClr val="800080"/>
                </a:solidFill>
              </a:rPr>
              <a:t>string</a:t>
            </a:r>
            <a:r>
              <a:rPr lang="ru-RU" altLang="ru-RU" sz="3000">
                <a:solidFill>
                  <a:srgbClr val="800080"/>
                </a:solidFill>
              </a:rPr>
              <a:t>&gt;), которая определяет тип операционной системы.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№18: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Система именования сегментов/областей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132547" name="Text Box 3"/>
          <p:cNvSpPr txBox="1">
            <a:spLocks noChangeArrowheads="1"/>
          </p:cNvSpPr>
          <p:nvPr/>
        </p:nvSpPr>
        <p:spPr bwMode="auto">
          <a:xfrm>
            <a:off x="241300" y="1101725"/>
            <a:ext cx="8647113" cy="545306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sz="3200">
                <a:solidFill>
                  <a:srgbClr val="800080"/>
                </a:solidFill>
              </a:rPr>
              <a:t>Записи “</a:t>
            </a:r>
            <a:r>
              <a:rPr lang="en-GB" altLang="ru-RU" sz="3200">
                <a:solidFill>
                  <a:srgbClr val="800080"/>
                </a:solidFill>
              </a:rPr>
              <a:t>HINFO</a:t>
            </a:r>
            <a:r>
              <a:rPr lang="ru-RU" altLang="ru-RU" sz="3200">
                <a:solidFill>
                  <a:srgbClr val="800080"/>
                </a:solidFill>
              </a:rPr>
              <a:t>” используются для получения общей информации о сервере. Их главное назначение — помощь протоколам (например, </a:t>
            </a:r>
            <a:r>
              <a:rPr lang="en-GB" altLang="ru-RU" sz="3200">
                <a:solidFill>
                  <a:srgbClr val="800080"/>
                </a:solidFill>
              </a:rPr>
              <a:t>FTP</a:t>
            </a:r>
            <a:r>
              <a:rPr lang="ru-RU" altLang="ru-RU" sz="3200">
                <a:solidFill>
                  <a:srgbClr val="800080"/>
                </a:solidFill>
              </a:rPr>
              <a:t>-протокол) при обмене данными, так как информация о типе процессора или операционной системе может упростить взаимодействие компьютеров с одинаковыми процессорами или операционными системами за счет использования специализированных процедур информационного обмена.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59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№18: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Система именования сегментов/областей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134595" name="Text Box 3"/>
          <p:cNvSpPr txBox="1">
            <a:spLocks noChangeArrowheads="1"/>
          </p:cNvSpPr>
          <p:nvPr/>
        </p:nvSpPr>
        <p:spPr bwMode="auto">
          <a:xfrm>
            <a:off x="242888" y="1385888"/>
            <a:ext cx="8632825" cy="222726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>
                <a:solidFill>
                  <a:srgbClr val="800080"/>
                </a:solidFill>
              </a:rPr>
              <a:t>На рис.18.17 представлен формат субполя “</a:t>
            </a:r>
            <a:r>
              <a:rPr lang="en-GB" altLang="ru-RU">
                <a:solidFill>
                  <a:srgbClr val="800080"/>
                </a:solidFill>
              </a:rPr>
              <a:t>MX</a:t>
            </a:r>
            <a:r>
              <a:rPr lang="ru-RU" altLang="ru-RU">
                <a:solidFill>
                  <a:srgbClr val="800080"/>
                </a:solidFill>
              </a:rPr>
              <a:t>” (</a:t>
            </a:r>
            <a:r>
              <a:rPr lang="en-US" altLang="ru-RU">
                <a:solidFill>
                  <a:srgbClr val="800080"/>
                </a:solidFill>
              </a:rPr>
              <a:t>mail exchange</a:t>
            </a:r>
            <a:r>
              <a:rPr lang="ru-RU" altLang="ru-RU">
                <a:solidFill>
                  <a:srgbClr val="800080"/>
                </a:solidFill>
              </a:rPr>
              <a:t> — обмен почтовыми сообщениями) в поле “</a:t>
            </a:r>
            <a:r>
              <a:rPr lang="en-GB" altLang="ru-RU">
                <a:solidFill>
                  <a:srgbClr val="800080"/>
                </a:solidFill>
              </a:rPr>
              <a:t>RDATA</a:t>
            </a:r>
            <a:r>
              <a:rPr lang="ru-RU" altLang="ru-RU">
                <a:solidFill>
                  <a:srgbClr val="800080"/>
                </a:solidFill>
              </a:rPr>
              <a:t>” (</a:t>
            </a:r>
            <a:r>
              <a:rPr lang="en-GB" altLang="ru-RU">
                <a:solidFill>
                  <a:srgbClr val="800080"/>
                </a:solidFill>
              </a:rPr>
              <a:t>RFC</a:t>
            </a:r>
            <a:r>
              <a:rPr lang="ru-RU" altLang="ru-RU">
                <a:solidFill>
                  <a:srgbClr val="800080"/>
                </a:solidFill>
              </a:rPr>
              <a:t>-974).</a:t>
            </a:r>
          </a:p>
          <a:p>
            <a:pPr>
              <a:spcBef>
                <a:spcPct val="0"/>
              </a:spcBef>
            </a:pPr>
            <a:r>
              <a:rPr lang="ru-RU" altLang="ru-RU">
                <a:solidFill>
                  <a:srgbClr val="800080"/>
                </a:solidFill>
              </a:rPr>
              <a:t>Субполе “</a:t>
            </a:r>
            <a:r>
              <a:rPr lang="en-GB" altLang="ru-RU">
                <a:solidFill>
                  <a:srgbClr val="800080"/>
                </a:solidFill>
              </a:rPr>
              <a:t>MX</a:t>
            </a:r>
            <a:r>
              <a:rPr lang="ru-RU" altLang="ru-RU">
                <a:solidFill>
                  <a:srgbClr val="800080"/>
                </a:solidFill>
              </a:rPr>
              <a:t>” включает следующие элементы (рис.18.17): </a:t>
            </a:r>
          </a:p>
        </p:txBody>
      </p:sp>
      <p:graphicFrame>
        <p:nvGraphicFramePr>
          <p:cNvPr id="1134623" name="Group 31"/>
          <p:cNvGraphicFramePr>
            <a:graphicFrameLocks noGrp="1"/>
          </p:cNvGraphicFramePr>
          <p:nvPr/>
        </p:nvGraphicFramePr>
        <p:xfrm>
          <a:off x="1687513" y="4027488"/>
          <a:ext cx="5724525" cy="1748256"/>
        </p:xfrm>
        <a:graphic>
          <a:graphicData uri="http://schemas.openxmlformats.org/drawingml/2006/table">
            <a:tbl>
              <a:tblPr/>
              <a:tblGrid>
                <a:gridCol w="5724525">
                  <a:extLst>
                    <a:ext uri="{9D8B030D-6E8A-4147-A177-3AD203B41FA5}">
                      <a16:colId xmlns:a16="http://schemas.microsoft.com/office/drawing/2014/main" val="4141165980"/>
                    </a:ext>
                  </a:extLst>
                </a:gridCol>
              </a:tblGrid>
              <a:tr h="2159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000" marB="36000" anchor="ctr" anchorCtr="1" horzOverflow="overflow">
                    <a:lnL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956662"/>
                  </a:ext>
                </a:extLst>
              </a:tr>
              <a:tr h="4238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PREFERENCE</a:t>
                      </a:r>
                      <a:endParaRPr kumimoji="0" lang="en-US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000" marB="36000" anchor="ctr" anchorCtr="1" horzOverflow="overflow">
                    <a:lnL w="57150" cap="flat" cmpd="sng" algn="ctr">
                      <a:solidFill>
                        <a:srgbClr val="9966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966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893331"/>
                  </a:ext>
                </a:extLst>
              </a:tr>
              <a:tr h="2238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000" marB="36000" anchor="ctr" anchorCtr="1" horzOverflow="overflow">
                    <a:lnL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63186"/>
                  </a:ext>
                </a:extLst>
              </a:tr>
              <a:tr h="2238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000" marB="36000" anchor="ctr" anchorCtr="1" horzOverflow="overflow">
                    <a:lnL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229874"/>
                  </a:ext>
                </a:extLst>
              </a:tr>
              <a:tr h="2238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EXCHANGE</a:t>
                      </a:r>
                      <a:endParaRPr kumimoji="0" lang="ru-RU" alt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000" marB="36000" anchor="ctr" anchorCtr="1" horzOverflow="overflow">
                    <a:lnL w="57150" cap="flat" cmpd="sng" algn="ctr">
                      <a:solidFill>
                        <a:srgbClr val="9966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966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19333"/>
                  </a:ext>
                </a:extLst>
              </a:tr>
              <a:tr h="1111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000" marB="36000" anchor="ctr" anchorCtr="1" horzOverflow="overflow">
                    <a:lnL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813147"/>
                  </a:ext>
                </a:extLst>
              </a:tr>
            </a:tbl>
          </a:graphicData>
        </a:graphic>
      </p:graphicFrame>
      <p:sp>
        <p:nvSpPr>
          <p:cNvPr id="1134618" name="Text Box 26"/>
          <p:cNvSpPr txBox="1">
            <a:spLocks noChangeArrowheads="1"/>
          </p:cNvSpPr>
          <p:nvPr/>
        </p:nvSpPr>
        <p:spPr bwMode="auto">
          <a:xfrm>
            <a:off x="0" y="6092825"/>
            <a:ext cx="9144000" cy="32861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altLang="ru-RU" sz="2400" b="1">
                <a:solidFill>
                  <a:srgbClr val="800080"/>
                </a:solidFill>
              </a:rPr>
              <a:t>Рис.18.</a:t>
            </a:r>
            <a:r>
              <a:rPr lang="en-US" altLang="ru-RU" sz="2400" b="1">
                <a:solidFill>
                  <a:srgbClr val="800080"/>
                </a:solidFill>
              </a:rPr>
              <a:t>17</a:t>
            </a:r>
            <a:r>
              <a:rPr lang="ru-RU" altLang="ru-RU" sz="2400" b="1">
                <a:solidFill>
                  <a:srgbClr val="800080"/>
                </a:solidFill>
              </a:rPr>
              <a:t>. Формат субполя “</a:t>
            </a:r>
            <a:r>
              <a:rPr lang="en-US" altLang="ru-RU" sz="2400" b="1">
                <a:solidFill>
                  <a:srgbClr val="800080"/>
                </a:solidFill>
              </a:rPr>
              <a:t>MX</a:t>
            </a:r>
            <a:r>
              <a:rPr lang="ru-RU" altLang="ru-RU" sz="2400" b="1">
                <a:solidFill>
                  <a:srgbClr val="800080"/>
                </a:solidFill>
              </a:rPr>
              <a:t>” в поле “</a:t>
            </a:r>
            <a:r>
              <a:rPr lang="en-GB" altLang="ru-RU" sz="2400" b="1">
                <a:solidFill>
                  <a:srgbClr val="800080"/>
                </a:solidFill>
              </a:rPr>
              <a:t>RDATA</a:t>
            </a:r>
            <a:r>
              <a:rPr lang="ru-RU" altLang="ru-RU" sz="2400" b="1">
                <a:solidFill>
                  <a:srgbClr val="800080"/>
                </a:solidFill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4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№18: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Система именования сегментов/областей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136643" name="Text Box 3"/>
          <p:cNvSpPr txBox="1">
            <a:spLocks noChangeArrowheads="1"/>
          </p:cNvSpPr>
          <p:nvPr/>
        </p:nvSpPr>
        <p:spPr bwMode="auto">
          <a:xfrm>
            <a:off x="269875" y="1546225"/>
            <a:ext cx="8632825" cy="46640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4500" indent="-4445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755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SzPct val="90000"/>
              <a:buFont typeface="Wingdings 2" panose="05020102010507070707" pitchFamily="18" charset="2"/>
              <a:buChar char="u"/>
            </a:pPr>
            <a:r>
              <a:rPr lang="ru-RU" altLang="ru-RU" sz="3000">
                <a:solidFill>
                  <a:srgbClr val="800080"/>
                </a:solidFill>
              </a:rPr>
              <a:t>“</a:t>
            </a:r>
            <a:r>
              <a:rPr lang="en-GB" altLang="ru-RU" sz="3000">
                <a:solidFill>
                  <a:srgbClr val="800080"/>
                </a:solidFill>
              </a:rPr>
              <a:t>PREFERENCE</a:t>
            </a:r>
            <a:r>
              <a:rPr lang="ru-RU" altLang="ru-RU" sz="3000">
                <a:solidFill>
                  <a:srgbClr val="800080"/>
                </a:solidFill>
              </a:rPr>
              <a:t>” — представляет собой 16-битовое целое число, которое определяет приоритет данной </a:t>
            </a:r>
            <a:r>
              <a:rPr lang="en-GB" altLang="ru-RU" sz="3000">
                <a:solidFill>
                  <a:srgbClr val="800080"/>
                </a:solidFill>
              </a:rPr>
              <a:t>RR</a:t>
            </a:r>
            <a:r>
              <a:rPr lang="ru-RU" altLang="ru-RU" sz="3000">
                <a:solidFill>
                  <a:srgbClr val="800080"/>
                </a:solidFill>
              </a:rPr>
              <a:t>-записи по отношению к другим записям, принадлежащим одному и тому же владельцу. Наименьшие величины более приоритетные;</a:t>
            </a:r>
          </a:p>
          <a:p>
            <a:pPr>
              <a:buSzPct val="90000"/>
              <a:buFont typeface="Wingdings 2" panose="05020102010507070707" pitchFamily="18" charset="2"/>
              <a:buChar char="v"/>
            </a:pPr>
            <a:r>
              <a:rPr lang="ru-RU" altLang="ru-RU" sz="3000">
                <a:solidFill>
                  <a:srgbClr val="800080"/>
                </a:solidFill>
              </a:rPr>
              <a:t>“</a:t>
            </a:r>
            <a:r>
              <a:rPr lang="en-GB" altLang="ru-RU" sz="3000">
                <a:solidFill>
                  <a:srgbClr val="800080"/>
                </a:solidFill>
              </a:rPr>
              <a:t>EXCHANGE</a:t>
            </a:r>
            <a:r>
              <a:rPr lang="ru-RU" altLang="ru-RU" sz="3000">
                <a:solidFill>
                  <a:srgbClr val="800080"/>
                </a:solidFill>
              </a:rPr>
              <a:t>” — представляет собой </a:t>
            </a:r>
            <a:r>
              <a:rPr lang="en-GB" altLang="ru-RU" sz="3000">
                <a:solidFill>
                  <a:srgbClr val="800080"/>
                </a:solidFill>
              </a:rPr>
              <a:t>DNS</a:t>
            </a:r>
            <a:r>
              <a:rPr lang="ru-RU" altLang="ru-RU" sz="3000">
                <a:solidFill>
                  <a:srgbClr val="800080"/>
                </a:solidFill>
              </a:rPr>
              <a:t>-имя (&lt;</a:t>
            </a:r>
            <a:r>
              <a:rPr lang="en-US" altLang="ru-RU" sz="3000">
                <a:solidFill>
                  <a:srgbClr val="800080"/>
                </a:solidFill>
              </a:rPr>
              <a:t>domain</a:t>
            </a:r>
            <a:r>
              <a:rPr lang="ru-RU" altLang="ru-RU" sz="3000">
                <a:solidFill>
                  <a:srgbClr val="800080"/>
                </a:solidFill>
              </a:rPr>
              <a:t>-</a:t>
            </a:r>
            <a:r>
              <a:rPr lang="en-US" altLang="ru-RU" sz="3000">
                <a:solidFill>
                  <a:srgbClr val="800080"/>
                </a:solidFill>
              </a:rPr>
              <a:t>name</a:t>
            </a:r>
            <a:r>
              <a:rPr lang="ru-RU" altLang="ru-RU" sz="3000">
                <a:solidFill>
                  <a:srgbClr val="800080"/>
                </a:solidFill>
              </a:rPr>
              <a:t>&gt;), идентифицирующее сервер, который предназначен для ведения почтового обмена от имени владельца.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69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№18: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Система именования сегментов/областей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138691" name="Text Box 3"/>
          <p:cNvSpPr txBox="1">
            <a:spLocks noChangeArrowheads="1"/>
          </p:cNvSpPr>
          <p:nvPr/>
        </p:nvSpPr>
        <p:spPr bwMode="auto">
          <a:xfrm>
            <a:off x="228600" y="1290638"/>
            <a:ext cx="8659813" cy="52165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>
                <a:solidFill>
                  <a:srgbClr val="800080"/>
                </a:solidFill>
              </a:rPr>
              <a:t>Записи “</a:t>
            </a:r>
            <a:r>
              <a:rPr lang="en-GB" altLang="ru-RU">
                <a:solidFill>
                  <a:srgbClr val="800080"/>
                </a:solidFill>
              </a:rPr>
              <a:t>MX</a:t>
            </a:r>
            <a:r>
              <a:rPr lang="ru-RU" altLang="ru-RU">
                <a:solidFill>
                  <a:srgbClr val="800080"/>
                </a:solidFill>
              </a:rPr>
              <a:t>” влекут за собой дополнительную процедуру обработки, которая означает поиск </a:t>
            </a:r>
            <a:r>
              <a:rPr lang="en-GB" altLang="ru-RU">
                <a:solidFill>
                  <a:srgbClr val="800080"/>
                </a:solidFill>
              </a:rPr>
              <a:t>RR</a:t>
            </a:r>
            <a:r>
              <a:rPr lang="ru-RU" altLang="ru-RU">
                <a:solidFill>
                  <a:srgbClr val="800080"/>
                </a:solidFill>
              </a:rPr>
              <a:t>-записей типа “А”. Данная обработка возлагается на сервер, имя которого указано в субполе “</a:t>
            </a:r>
            <a:r>
              <a:rPr lang="en-GB" altLang="ru-RU">
                <a:solidFill>
                  <a:srgbClr val="800080"/>
                </a:solidFill>
              </a:rPr>
              <a:t>EXCHANGE</a:t>
            </a:r>
            <a:r>
              <a:rPr lang="ru-RU" altLang="ru-RU">
                <a:solidFill>
                  <a:srgbClr val="800080"/>
                </a:solidFill>
              </a:rPr>
              <a:t>”.</a:t>
            </a:r>
          </a:p>
          <a:p>
            <a:pPr>
              <a:spcBef>
                <a:spcPct val="0"/>
              </a:spcBef>
            </a:pPr>
            <a:r>
              <a:rPr lang="ru-RU" altLang="ru-RU">
                <a:solidFill>
                  <a:srgbClr val="800080"/>
                </a:solidFill>
              </a:rPr>
              <a:t>На рис.18.18 представлен формат субполя “</a:t>
            </a:r>
            <a:r>
              <a:rPr lang="en-GB" altLang="ru-RU">
                <a:solidFill>
                  <a:srgbClr val="800080"/>
                </a:solidFill>
              </a:rPr>
              <a:t>NS</a:t>
            </a:r>
            <a:r>
              <a:rPr lang="ru-RU" altLang="ru-RU">
                <a:solidFill>
                  <a:srgbClr val="800080"/>
                </a:solidFill>
              </a:rPr>
              <a:t>” (</a:t>
            </a:r>
            <a:r>
              <a:rPr lang="en-US" altLang="ru-RU">
                <a:solidFill>
                  <a:srgbClr val="800080"/>
                </a:solidFill>
              </a:rPr>
              <a:t>name server</a:t>
            </a:r>
            <a:r>
              <a:rPr lang="ru-RU" altLang="ru-RU">
                <a:solidFill>
                  <a:srgbClr val="800080"/>
                </a:solidFill>
              </a:rPr>
              <a:t> — </a:t>
            </a:r>
            <a:r>
              <a:rPr lang="en-US" altLang="ru-RU">
                <a:solidFill>
                  <a:srgbClr val="800080"/>
                </a:solidFill>
              </a:rPr>
              <a:t>DNS</a:t>
            </a:r>
            <a:r>
              <a:rPr lang="ru-RU" altLang="ru-RU">
                <a:solidFill>
                  <a:srgbClr val="800080"/>
                </a:solidFill>
              </a:rPr>
              <a:t>-сервер) в поле “</a:t>
            </a:r>
            <a:r>
              <a:rPr lang="en-GB" altLang="ru-RU">
                <a:solidFill>
                  <a:srgbClr val="800080"/>
                </a:solidFill>
              </a:rPr>
              <a:t>RDATA</a:t>
            </a:r>
            <a:r>
              <a:rPr lang="ru-RU" altLang="ru-RU">
                <a:solidFill>
                  <a:srgbClr val="800080"/>
                </a:solidFill>
              </a:rPr>
              <a:t>”. “</a:t>
            </a:r>
            <a:r>
              <a:rPr lang="en-GB" altLang="ru-RU">
                <a:solidFill>
                  <a:srgbClr val="800080"/>
                </a:solidFill>
              </a:rPr>
              <a:t>NSDNAME</a:t>
            </a:r>
            <a:r>
              <a:rPr lang="ru-RU" altLang="ru-RU">
                <a:solidFill>
                  <a:srgbClr val="800080"/>
                </a:solidFill>
              </a:rPr>
              <a:t>” (рис.18.18) представляет собой </a:t>
            </a:r>
            <a:r>
              <a:rPr lang="en-GB" altLang="ru-RU">
                <a:solidFill>
                  <a:srgbClr val="800080"/>
                </a:solidFill>
              </a:rPr>
              <a:t>DNS</a:t>
            </a:r>
            <a:r>
              <a:rPr lang="ru-RU" altLang="ru-RU">
                <a:solidFill>
                  <a:srgbClr val="800080"/>
                </a:solidFill>
              </a:rPr>
              <a:t>-имя (&lt;</a:t>
            </a:r>
            <a:r>
              <a:rPr lang="en-US" altLang="ru-RU">
                <a:solidFill>
                  <a:srgbClr val="800080"/>
                </a:solidFill>
              </a:rPr>
              <a:t>domain</a:t>
            </a:r>
            <a:r>
              <a:rPr lang="ru-RU" altLang="ru-RU">
                <a:solidFill>
                  <a:srgbClr val="800080"/>
                </a:solidFill>
              </a:rPr>
              <a:t>-</a:t>
            </a:r>
            <a:r>
              <a:rPr lang="en-US" altLang="ru-RU">
                <a:solidFill>
                  <a:srgbClr val="800080"/>
                </a:solidFill>
              </a:rPr>
              <a:t>name</a:t>
            </a:r>
            <a:r>
              <a:rPr lang="ru-RU" altLang="ru-RU">
                <a:solidFill>
                  <a:srgbClr val="800080"/>
                </a:solidFill>
              </a:rPr>
              <a:t>&gt;), идентифицирующее </a:t>
            </a:r>
            <a:r>
              <a:rPr lang="en-GB" altLang="ru-RU">
                <a:solidFill>
                  <a:srgbClr val="800080"/>
                </a:solidFill>
              </a:rPr>
              <a:t>DNS</a:t>
            </a:r>
            <a:r>
              <a:rPr lang="ru-RU" altLang="ru-RU">
                <a:solidFill>
                  <a:srgbClr val="800080"/>
                </a:solidFill>
              </a:rPr>
              <a:t>-сервер, который должен быть авторизован для определенного класса данных и сегмента/области.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7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№18: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Система именования сегментов/областей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graphicFrame>
        <p:nvGraphicFramePr>
          <p:cNvPr id="1140753" name="Group 17"/>
          <p:cNvGraphicFramePr>
            <a:graphicFrameLocks noGrp="1"/>
          </p:cNvGraphicFramePr>
          <p:nvPr/>
        </p:nvGraphicFramePr>
        <p:xfrm>
          <a:off x="1727200" y="962025"/>
          <a:ext cx="5724525" cy="886560"/>
        </p:xfrm>
        <a:graphic>
          <a:graphicData uri="http://schemas.openxmlformats.org/drawingml/2006/table">
            <a:tbl>
              <a:tblPr/>
              <a:tblGrid>
                <a:gridCol w="5724525">
                  <a:extLst>
                    <a:ext uri="{9D8B030D-6E8A-4147-A177-3AD203B41FA5}">
                      <a16:colId xmlns:a16="http://schemas.microsoft.com/office/drawing/2014/main" val="373087904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000" marB="36000" anchor="ctr" anchorCtr="1" horzOverflow="overflow">
                    <a:lnL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577194"/>
                  </a:ext>
                </a:extLst>
              </a:tr>
              <a:tr h="2746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NSDNAME</a:t>
                      </a:r>
                      <a:endParaRPr kumimoji="0" lang="en-US" alt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000" marB="36000" anchor="ctr" anchorCtr="1" horzOverflow="overflow">
                    <a:lnL w="57150" cap="flat" cmpd="sng" algn="ctr">
                      <a:solidFill>
                        <a:srgbClr val="9966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966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269600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000" marB="36000" anchor="ctr" anchorCtr="1" horzOverflow="overflow">
                    <a:lnL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988199"/>
                  </a:ext>
                </a:extLst>
              </a:tr>
            </a:tbl>
          </a:graphicData>
        </a:graphic>
      </p:graphicFrame>
      <p:sp>
        <p:nvSpPr>
          <p:cNvPr id="1140751" name="Text Box 15"/>
          <p:cNvSpPr txBox="1">
            <a:spLocks noChangeArrowheads="1"/>
          </p:cNvSpPr>
          <p:nvPr/>
        </p:nvSpPr>
        <p:spPr bwMode="auto">
          <a:xfrm>
            <a:off x="0" y="2078038"/>
            <a:ext cx="9144000" cy="32861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altLang="ru-RU" sz="2400" b="1">
                <a:solidFill>
                  <a:srgbClr val="800080"/>
                </a:solidFill>
              </a:rPr>
              <a:t>Рис.18.</a:t>
            </a:r>
            <a:r>
              <a:rPr lang="en-US" altLang="ru-RU" sz="2400" b="1">
                <a:solidFill>
                  <a:srgbClr val="800080"/>
                </a:solidFill>
              </a:rPr>
              <a:t>18</a:t>
            </a:r>
            <a:r>
              <a:rPr lang="ru-RU" altLang="ru-RU" sz="2400" b="1">
                <a:solidFill>
                  <a:srgbClr val="800080"/>
                </a:solidFill>
              </a:rPr>
              <a:t>. Формат субполя “</a:t>
            </a:r>
            <a:r>
              <a:rPr lang="en-GB" altLang="ru-RU" sz="2400" b="1">
                <a:solidFill>
                  <a:srgbClr val="800080"/>
                </a:solidFill>
              </a:rPr>
              <a:t>NS</a:t>
            </a:r>
            <a:r>
              <a:rPr lang="ru-RU" altLang="ru-RU" sz="2400" b="1">
                <a:solidFill>
                  <a:srgbClr val="800080"/>
                </a:solidFill>
              </a:rPr>
              <a:t>” в поле “</a:t>
            </a:r>
            <a:r>
              <a:rPr lang="en-GB" altLang="ru-RU" sz="2400" b="1">
                <a:solidFill>
                  <a:srgbClr val="800080"/>
                </a:solidFill>
              </a:rPr>
              <a:t>RDATA</a:t>
            </a:r>
            <a:r>
              <a:rPr lang="ru-RU" altLang="ru-RU" sz="2400" b="1">
                <a:solidFill>
                  <a:srgbClr val="800080"/>
                </a:solidFill>
              </a:rPr>
              <a:t>”</a:t>
            </a:r>
          </a:p>
        </p:txBody>
      </p:sp>
      <p:sp>
        <p:nvSpPr>
          <p:cNvPr id="1140754" name="Text Box 18"/>
          <p:cNvSpPr txBox="1">
            <a:spLocks noChangeArrowheads="1"/>
          </p:cNvSpPr>
          <p:nvPr/>
        </p:nvSpPr>
        <p:spPr bwMode="auto">
          <a:xfrm>
            <a:off x="0" y="2822575"/>
            <a:ext cx="9144000" cy="37496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3000">
                <a:solidFill>
                  <a:srgbClr val="800080"/>
                </a:solidFill>
              </a:rPr>
              <a:t>Записи “</a:t>
            </a:r>
            <a:r>
              <a:rPr lang="en-GB" altLang="ru-RU" sz="3000">
                <a:solidFill>
                  <a:srgbClr val="800080"/>
                </a:solidFill>
              </a:rPr>
              <a:t>NS</a:t>
            </a:r>
            <a:r>
              <a:rPr lang="ru-RU" altLang="ru-RU" sz="3000">
                <a:solidFill>
                  <a:srgbClr val="800080"/>
                </a:solidFill>
              </a:rPr>
              <a:t>” влекут за собой две дополнительные процедуры обработки, первая из которых связана с поиском </a:t>
            </a:r>
            <a:r>
              <a:rPr lang="en-GB" altLang="ru-RU" sz="3000">
                <a:solidFill>
                  <a:srgbClr val="800080"/>
                </a:solidFill>
              </a:rPr>
              <a:t>RR</a:t>
            </a:r>
            <a:r>
              <a:rPr lang="ru-RU" altLang="ru-RU" sz="3000">
                <a:solidFill>
                  <a:srgbClr val="800080"/>
                </a:solidFill>
              </a:rPr>
              <a:t>-записей типа “А”, содержащих указанное </a:t>
            </a:r>
            <a:r>
              <a:rPr lang="en-GB" altLang="ru-RU" sz="3000">
                <a:solidFill>
                  <a:srgbClr val="800080"/>
                </a:solidFill>
              </a:rPr>
              <a:t>DNS</a:t>
            </a:r>
            <a:r>
              <a:rPr lang="ru-RU" altLang="ru-RU" sz="3000">
                <a:solidFill>
                  <a:srgbClr val="800080"/>
                </a:solidFill>
              </a:rPr>
              <a:t>-имя, а вторая связана с целенаправленным поиском (с использованием указателя направления) зоны, в которой эти </a:t>
            </a:r>
            <a:r>
              <a:rPr lang="en-GB" altLang="ru-RU" sz="3000">
                <a:solidFill>
                  <a:srgbClr val="800080"/>
                </a:solidFill>
              </a:rPr>
              <a:t>RR</a:t>
            </a:r>
            <a:r>
              <a:rPr lang="ru-RU" altLang="ru-RU" sz="3000">
                <a:solidFill>
                  <a:srgbClr val="800080"/>
                </a:solidFill>
              </a:rPr>
              <a:t>-записи типа “А” представлены в форме добавочных (“</a:t>
            </a:r>
            <a:r>
              <a:rPr lang="en-GB" altLang="ru-RU" sz="3000">
                <a:solidFill>
                  <a:srgbClr val="800080"/>
                </a:solidFill>
              </a:rPr>
              <a:t>glue</a:t>
            </a:r>
            <a:r>
              <a:rPr lang="ru-RU" altLang="ru-RU" sz="3000">
                <a:solidFill>
                  <a:srgbClr val="800080"/>
                </a:solidFill>
              </a:rPr>
              <a:t>”) данных.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Text Box 2"/>
          <p:cNvSpPr txBox="1">
            <a:spLocks noChangeArrowheads="1"/>
          </p:cNvSpPr>
          <p:nvPr/>
        </p:nvSpPr>
        <p:spPr bwMode="auto">
          <a:xfrm>
            <a:off x="2843213" y="2276475"/>
            <a:ext cx="2520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ru-RU" altLang="ru-RU" sz="1800"/>
          </a:p>
        </p:txBody>
      </p:sp>
      <p:sp>
        <p:nvSpPr>
          <p:cNvPr id="1050627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№18: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Система именования сегментов/областей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050628" name="Text Box 4"/>
          <p:cNvSpPr txBox="1">
            <a:spLocks noChangeArrowheads="1"/>
          </p:cNvSpPr>
          <p:nvPr/>
        </p:nvSpPr>
        <p:spPr bwMode="auto">
          <a:xfrm>
            <a:off x="0" y="903288"/>
            <a:ext cx="9144000" cy="56483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sz="2600" u="sng">
                <a:solidFill>
                  <a:srgbClr val="800080"/>
                </a:solidFill>
              </a:rPr>
              <a:t>С точки зрения </a:t>
            </a:r>
            <a:r>
              <a:rPr lang="en-GB" altLang="ru-RU" sz="2600" u="sng">
                <a:solidFill>
                  <a:srgbClr val="800080"/>
                </a:solidFill>
              </a:rPr>
              <a:t>DNS</a:t>
            </a:r>
            <a:r>
              <a:rPr lang="ru-RU" altLang="ru-RU" sz="2600" u="sng">
                <a:solidFill>
                  <a:srgbClr val="800080"/>
                </a:solidFill>
              </a:rPr>
              <a:t>-клиента</a:t>
            </a:r>
            <a:r>
              <a:rPr lang="ru-RU" altLang="ru-RU" sz="2600">
                <a:solidFill>
                  <a:srgbClr val="800080"/>
                </a:solidFill>
              </a:rPr>
              <a:t>, база данных (БД), которая определяет пространство сегментов/областей (</a:t>
            </a: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-БД) распределена среди различных </a:t>
            </a: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-серверов. Различные части </a:t>
            </a: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-БД размещены в различных </a:t>
            </a: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-серверах, несмотря на то, что каждый блок конкретных данных будет резервироваться и, следовательно, размещаться в двух или более </a:t>
            </a: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-серверах. </a:t>
            </a: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-клиент имеет информационную связь, по крайней мере, с одним </a:t>
            </a: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-сервером. Когда от пользователя поступает запрос, </a:t>
            </a: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-клиент обрабатывает его и запрашивает известный </a:t>
            </a: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-сервер на предмет получения необходимых данных. В ответ, </a:t>
            </a: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-клиент либо получает затребованную информацию, либо указатель для обращения к другому </a:t>
            </a: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-серверу.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№18: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Система именования сегментов/областей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142787" name="Text Box 3"/>
          <p:cNvSpPr txBox="1">
            <a:spLocks noChangeArrowheads="1"/>
          </p:cNvSpPr>
          <p:nvPr/>
        </p:nvSpPr>
        <p:spPr bwMode="auto">
          <a:xfrm>
            <a:off x="242888" y="1104900"/>
            <a:ext cx="8620125" cy="52959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3100">
                <a:solidFill>
                  <a:srgbClr val="800080"/>
                </a:solidFill>
              </a:rPr>
              <a:t>Записи “</a:t>
            </a:r>
            <a:r>
              <a:rPr lang="en-GB" altLang="ru-RU" sz="3100">
                <a:solidFill>
                  <a:srgbClr val="800080"/>
                </a:solidFill>
              </a:rPr>
              <a:t>NS</a:t>
            </a:r>
            <a:r>
              <a:rPr lang="ru-RU" altLang="ru-RU" sz="3100">
                <a:solidFill>
                  <a:srgbClr val="800080"/>
                </a:solidFill>
              </a:rPr>
              <a:t>” однозначно устанавливают, что названный сервер должен предназначаться для охвата зоны, начинающейся с имени (определенного класса) владельца зоны.</a:t>
            </a:r>
          </a:p>
          <a:p>
            <a:pPr>
              <a:spcBef>
                <a:spcPct val="0"/>
              </a:spcBef>
            </a:pPr>
            <a:r>
              <a:rPr lang="ru-RU" altLang="ru-RU" sz="3100">
                <a:solidFill>
                  <a:srgbClr val="800080"/>
                </a:solidFill>
              </a:rPr>
              <a:t>На  рис.18.19 представлен формат субполя “</a:t>
            </a:r>
            <a:r>
              <a:rPr lang="en-GB" altLang="ru-RU" sz="3100">
                <a:solidFill>
                  <a:srgbClr val="800080"/>
                </a:solidFill>
              </a:rPr>
              <a:t>PTR</a:t>
            </a:r>
            <a:r>
              <a:rPr lang="ru-RU" altLang="ru-RU" sz="3100">
                <a:solidFill>
                  <a:srgbClr val="800080"/>
                </a:solidFill>
              </a:rPr>
              <a:t>” (</a:t>
            </a:r>
            <a:r>
              <a:rPr lang="en-US" altLang="ru-RU" sz="3100">
                <a:solidFill>
                  <a:srgbClr val="800080"/>
                </a:solidFill>
              </a:rPr>
              <a:t>pointer</a:t>
            </a:r>
            <a:r>
              <a:rPr lang="ru-RU" altLang="ru-RU" sz="3100">
                <a:solidFill>
                  <a:srgbClr val="800080"/>
                </a:solidFill>
              </a:rPr>
              <a:t> — указатель на </a:t>
            </a:r>
            <a:r>
              <a:rPr lang="en-US" altLang="ru-RU" sz="3100">
                <a:solidFill>
                  <a:srgbClr val="800080"/>
                </a:solidFill>
              </a:rPr>
              <a:t>DNS</a:t>
            </a:r>
            <a:r>
              <a:rPr lang="ru-RU" altLang="ru-RU" sz="3100">
                <a:solidFill>
                  <a:srgbClr val="800080"/>
                </a:solidFill>
              </a:rPr>
              <a:t>-имя) в поле “</a:t>
            </a:r>
            <a:r>
              <a:rPr lang="en-GB" altLang="ru-RU" sz="3100">
                <a:solidFill>
                  <a:srgbClr val="800080"/>
                </a:solidFill>
              </a:rPr>
              <a:t>RDATA</a:t>
            </a:r>
            <a:r>
              <a:rPr lang="ru-RU" altLang="ru-RU" sz="3100">
                <a:solidFill>
                  <a:srgbClr val="800080"/>
                </a:solidFill>
              </a:rPr>
              <a:t>”. “</a:t>
            </a:r>
            <a:r>
              <a:rPr lang="en-GB" altLang="ru-RU" sz="3100">
                <a:solidFill>
                  <a:srgbClr val="800080"/>
                </a:solidFill>
              </a:rPr>
              <a:t>PTRDNAME</a:t>
            </a:r>
            <a:r>
              <a:rPr lang="ru-RU" altLang="ru-RU" sz="3100">
                <a:solidFill>
                  <a:srgbClr val="800080"/>
                </a:solidFill>
              </a:rPr>
              <a:t>” (рис.18.19) представляет собой </a:t>
            </a:r>
            <a:r>
              <a:rPr lang="en-GB" altLang="ru-RU" sz="3100">
                <a:solidFill>
                  <a:srgbClr val="800080"/>
                </a:solidFill>
              </a:rPr>
              <a:t>DNS</a:t>
            </a:r>
            <a:r>
              <a:rPr lang="ru-RU" altLang="ru-RU" sz="3100">
                <a:solidFill>
                  <a:srgbClr val="800080"/>
                </a:solidFill>
              </a:rPr>
              <a:t>-имя (&lt;</a:t>
            </a:r>
            <a:r>
              <a:rPr lang="en-US" altLang="ru-RU" sz="3100">
                <a:solidFill>
                  <a:srgbClr val="800080"/>
                </a:solidFill>
              </a:rPr>
              <a:t>domain</a:t>
            </a:r>
            <a:r>
              <a:rPr lang="ru-RU" altLang="ru-RU" sz="3100">
                <a:solidFill>
                  <a:srgbClr val="800080"/>
                </a:solidFill>
              </a:rPr>
              <a:t>-</a:t>
            </a:r>
            <a:r>
              <a:rPr lang="en-US" altLang="ru-RU" sz="3100">
                <a:solidFill>
                  <a:srgbClr val="800080"/>
                </a:solidFill>
              </a:rPr>
              <a:t>name</a:t>
            </a:r>
            <a:r>
              <a:rPr lang="ru-RU" altLang="ru-RU" sz="3100">
                <a:solidFill>
                  <a:srgbClr val="800080"/>
                </a:solidFill>
              </a:rPr>
              <a:t>&gt;), которое указывает на определенное место в пространстве имен сегмента/области.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83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№18: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Система именования сегментов/областей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graphicFrame>
        <p:nvGraphicFramePr>
          <p:cNvPr id="1144848" name="Group 16"/>
          <p:cNvGraphicFramePr>
            <a:graphicFrameLocks noGrp="1"/>
          </p:cNvGraphicFramePr>
          <p:nvPr/>
        </p:nvGraphicFramePr>
        <p:xfrm>
          <a:off x="1704975" y="992188"/>
          <a:ext cx="5724525" cy="886560"/>
        </p:xfrm>
        <a:graphic>
          <a:graphicData uri="http://schemas.openxmlformats.org/drawingml/2006/table">
            <a:tbl>
              <a:tblPr/>
              <a:tblGrid>
                <a:gridCol w="5724525">
                  <a:extLst>
                    <a:ext uri="{9D8B030D-6E8A-4147-A177-3AD203B41FA5}">
                      <a16:colId xmlns:a16="http://schemas.microsoft.com/office/drawing/2014/main" val="3167026167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000" marB="36000" anchor="ctr" anchorCtr="1" horzOverflow="overflow">
                    <a:lnL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72802"/>
                  </a:ext>
                </a:extLst>
              </a:tr>
              <a:tr h="2746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PTRDNAME</a:t>
                      </a:r>
                      <a:endParaRPr kumimoji="0" lang="en-US" alt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000" marB="36000" anchor="ctr" anchorCtr="1" horzOverflow="overflow">
                    <a:lnL w="57150" cap="flat" cmpd="sng" algn="ctr">
                      <a:solidFill>
                        <a:srgbClr val="9966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966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852203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000" marB="36000" anchor="ctr" anchorCtr="1" horzOverflow="overflow">
                    <a:lnL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90077"/>
                  </a:ext>
                </a:extLst>
              </a:tr>
            </a:tbl>
          </a:graphicData>
        </a:graphic>
      </p:graphicFrame>
      <p:sp>
        <p:nvSpPr>
          <p:cNvPr id="1144847" name="Text Box 15"/>
          <p:cNvSpPr txBox="1">
            <a:spLocks noChangeArrowheads="1"/>
          </p:cNvSpPr>
          <p:nvPr/>
        </p:nvSpPr>
        <p:spPr bwMode="auto">
          <a:xfrm>
            <a:off x="0" y="2068513"/>
            <a:ext cx="9144000" cy="32861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altLang="ru-RU" sz="2400" b="1">
                <a:solidFill>
                  <a:srgbClr val="800080"/>
                </a:solidFill>
              </a:rPr>
              <a:t>Рис.18.</a:t>
            </a:r>
            <a:r>
              <a:rPr lang="en-US" altLang="ru-RU" sz="2400" b="1">
                <a:solidFill>
                  <a:srgbClr val="800080"/>
                </a:solidFill>
              </a:rPr>
              <a:t>19</a:t>
            </a:r>
            <a:r>
              <a:rPr lang="ru-RU" altLang="ru-RU" sz="2400" b="1">
                <a:solidFill>
                  <a:srgbClr val="800080"/>
                </a:solidFill>
              </a:rPr>
              <a:t>. Формат субполя “</a:t>
            </a:r>
            <a:r>
              <a:rPr lang="en-GB" altLang="ru-RU" sz="2400" b="1">
                <a:solidFill>
                  <a:srgbClr val="800080"/>
                </a:solidFill>
              </a:rPr>
              <a:t>PTR</a:t>
            </a:r>
            <a:r>
              <a:rPr lang="ru-RU" altLang="ru-RU" sz="2400" b="1">
                <a:solidFill>
                  <a:srgbClr val="800080"/>
                </a:solidFill>
              </a:rPr>
              <a:t>” в поле “</a:t>
            </a:r>
            <a:r>
              <a:rPr lang="en-GB" altLang="ru-RU" sz="2400" b="1">
                <a:solidFill>
                  <a:srgbClr val="800080"/>
                </a:solidFill>
              </a:rPr>
              <a:t>RDATA</a:t>
            </a:r>
            <a:r>
              <a:rPr lang="ru-RU" altLang="ru-RU" sz="2400" b="1">
                <a:solidFill>
                  <a:srgbClr val="800080"/>
                </a:solidFill>
              </a:rPr>
              <a:t>”</a:t>
            </a:r>
          </a:p>
        </p:txBody>
      </p:sp>
      <p:sp>
        <p:nvSpPr>
          <p:cNvPr id="1144849" name="Text Box 17"/>
          <p:cNvSpPr txBox="1">
            <a:spLocks noChangeArrowheads="1"/>
          </p:cNvSpPr>
          <p:nvPr/>
        </p:nvSpPr>
        <p:spPr bwMode="auto">
          <a:xfrm>
            <a:off x="0" y="2720975"/>
            <a:ext cx="9144000" cy="393541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>
                <a:solidFill>
                  <a:srgbClr val="800080"/>
                </a:solidFill>
              </a:rPr>
              <a:t>Записи “</a:t>
            </a:r>
            <a:r>
              <a:rPr lang="en-GB" altLang="ru-RU">
                <a:solidFill>
                  <a:srgbClr val="800080"/>
                </a:solidFill>
              </a:rPr>
              <a:t>PTR</a:t>
            </a:r>
            <a:r>
              <a:rPr lang="ru-RU" altLang="ru-RU">
                <a:solidFill>
                  <a:srgbClr val="800080"/>
                </a:solidFill>
              </a:rPr>
              <a:t>” не влекут за собой каких-либо дополнительных процедур обработки. Они используются в специальных сегментах/областях для указания некоторого другого места в пространстве имен сегмента/области. Эти записи представляют собой обычные данные и не подразумевают проведение какой-либо специальной процедуры обработки, подобно той, которая связана с “</a:t>
            </a:r>
            <a:r>
              <a:rPr lang="en-GB" altLang="ru-RU">
                <a:solidFill>
                  <a:srgbClr val="800080"/>
                </a:solidFill>
              </a:rPr>
              <a:t>CNAME</a:t>
            </a:r>
            <a:r>
              <a:rPr lang="ru-RU" altLang="ru-RU">
                <a:solidFill>
                  <a:srgbClr val="800080"/>
                </a:solidFill>
              </a:rPr>
              <a:t>” и определяет псевдонимы.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8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№18: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Система именования сегментов/областей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146883" name="Text Box 3"/>
          <p:cNvSpPr txBox="1">
            <a:spLocks noChangeArrowheads="1"/>
          </p:cNvSpPr>
          <p:nvPr/>
        </p:nvSpPr>
        <p:spPr bwMode="auto">
          <a:xfrm>
            <a:off x="0" y="1855788"/>
            <a:ext cx="9144000" cy="18002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>
                <a:solidFill>
                  <a:srgbClr val="800080"/>
                </a:solidFill>
              </a:rPr>
              <a:t>На рис.18.20 представлен формат субполя “</a:t>
            </a:r>
            <a:r>
              <a:rPr lang="en-GB" altLang="ru-RU">
                <a:solidFill>
                  <a:srgbClr val="800080"/>
                </a:solidFill>
              </a:rPr>
              <a:t>SOA</a:t>
            </a:r>
            <a:r>
              <a:rPr lang="ru-RU" altLang="ru-RU">
                <a:solidFill>
                  <a:srgbClr val="800080"/>
                </a:solidFill>
              </a:rPr>
              <a:t>” (</a:t>
            </a:r>
            <a:r>
              <a:rPr lang="en-US" altLang="ru-RU">
                <a:solidFill>
                  <a:srgbClr val="800080"/>
                </a:solidFill>
              </a:rPr>
              <a:t>the start of a zone of authority</a:t>
            </a:r>
            <a:r>
              <a:rPr lang="ru-RU" altLang="ru-RU">
                <a:solidFill>
                  <a:srgbClr val="800080"/>
                </a:solidFill>
              </a:rPr>
              <a:t> — начало зоны ответственности) в поле “</a:t>
            </a:r>
            <a:r>
              <a:rPr lang="en-GB" altLang="ru-RU">
                <a:solidFill>
                  <a:srgbClr val="800080"/>
                </a:solidFill>
              </a:rPr>
              <a:t>RDATA</a:t>
            </a:r>
            <a:r>
              <a:rPr lang="ru-RU" altLang="ru-RU">
                <a:solidFill>
                  <a:srgbClr val="800080"/>
                </a:solidFill>
              </a:rPr>
              <a:t>”. Субполе “</a:t>
            </a:r>
            <a:r>
              <a:rPr lang="en-GB" altLang="ru-RU">
                <a:solidFill>
                  <a:srgbClr val="800080"/>
                </a:solidFill>
              </a:rPr>
              <a:t>SOA</a:t>
            </a:r>
            <a:r>
              <a:rPr lang="ru-RU" altLang="ru-RU">
                <a:solidFill>
                  <a:srgbClr val="800080"/>
                </a:solidFill>
              </a:rPr>
              <a:t>” включает следующие элементы (рис.18.20):</a:t>
            </a:r>
          </a:p>
        </p:txBody>
      </p:sp>
      <p:sp>
        <p:nvSpPr>
          <p:cNvPr id="1146884" name="Text Box 4"/>
          <p:cNvSpPr txBox="1">
            <a:spLocks noChangeArrowheads="1"/>
          </p:cNvSpPr>
          <p:nvPr/>
        </p:nvSpPr>
        <p:spPr bwMode="auto">
          <a:xfrm>
            <a:off x="254000" y="3792538"/>
            <a:ext cx="8620125" cy="22828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4500" indent="-4445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23888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SzPct val="90000"/>
              <a:buFont typeface="Wingdings 2" panose="05020102010507070707" pitchFamily="18" charset="2"/>
              <a:buChar char="u"/>
            </a:pPr>
            <a:r>
              <a:rPr lang="ru-RU" altLang="ru-RU" sz="2400">
                <a:solidFill>
                  <a:srgbClr val="800080"/>
                </a:solidFill>
              </a:rPr>
              <a:t>“</a:t>
            </a:r>
            <a:r>
              <a:rPr lang="en-GB" altLang="ru-RU" sz="2400">
                <a:solidFill>
                  <a:srgbClr val="800080"/>
                </a:solidFill>
              </a:rPr>
              <a:t>MNAME</a:t>
            </a:r>
            <a:r>
              <a:rPr lang="ru-RU" altLang="ru-RU" sz="2400">
                <a:solidFill>
                  <a:srgbClr val="800080"/>
                </a:solidFill>
              </a:rPr>
              <a:t>” представляет собой </a:t>
            </a:r>
            <a:r>
              <a:rPr lang="en-GB" altLang="ru-RU" sz="2400">
                <a:solidFill>
                  <a:srgbClr val="800080"/>
                </a:solidFill>
              </a:rPr>
              <a:t>DNS</a:t>
            </a:r>
            <a:r>
              <a:rPr lang="ru-RU" altLang="ru-RU" sz="2400">
                <a:solidFill>
                  <a:srgbClr val="800080"/>
                </a:solidFill>
              </a:rPr>
              <a:t>-имя (&lt;</a:t>
            </a:r>
            <a:r>
              <a:rPr lang="en-US" altLang="ru-RU" sz="2400">
                <a:solidFill>
                  <a:srgbClr val="800080"/>
                </a:solidFill>
              </a:rPr>
              <a:t>domain</a:t>
            </a:r>
            <a:r>
              <a:rPr lang="ru-RU" altLang="ru-RU" sz="2400">
                <a:solidFill>
                  <a:srgbClr val="800080"/>
                </a:solidFill>
              </a:rPr>
              <a:t>-</a:t>
            </a:r>
            <a:r>
              <a:rPr lang="en-US" altLang="ru-RU" sz="2400">
                <a:solidFill>
                  <a:srgbClr val="800080"/>
                </a:solidFill>
              </a:rPr>
              <a:t>name</a:t>
            </a:r>
            <a:r>
              <a:rPr lang="ru-RU" altLang="ru-RU" sz="2400">
                <a:solidFill>
                  <a:srgbClr val="800080"/>
                </a:solidFill>
              </a:rPr>
              <a:t>&gt;) </a:t>
            </a:r>
            <a:r>
              <a:rPr lang="en-GB" altLang="ru-RU" sz="2400">
                <a:solidFill>
                  <a:srgbClr val="800080"/>
                </a:solidFill>
              </a:rPr>
              <a:t>DNS</a:t>
            </a:r>
            <a:r>
              <a:rPr lang="ru-RU" altLang="ru-RU" sz="2400">
                <a:solidFill>
                  <a:srgbClr val="800080"/>
                </a:solidFill>
              </a:rPr>
              <a:t>-сервера, который был оригинальным или первичным источником данных для этой зоны;</a:t>
            </a:r>
          </a:p>
          <a:p>
            <a:pPr>
              <a:buSzPct val="90000"/>
              <a:buFont typeface="Wingdings 2" panose="05020102010507070707" pitchFamily="18" charset="2"/>
              <a:buChar char="v"/>
            </a:pPr>
            <a:r>
              <a:rPr lang="ru-RU" altLang="ru-RU" sz="2400">
                <a:solidFill>
                  <a:srgbClr val="800080"/>
                </a:solidFill>
              </a:rPr>
              <a:t>“</a:t>
            </a:r>
            <a:r>
              <a:rPr lang="en-GB" altLang="ru-RU" sz="2400">
                <a:solidFill>
                  <a:srgbClr val="800080"/>
                </a:solidFill>
              </a:rPr>
              <a:t>RNAME</a:t>
            </a:r>
            <a:r>
              <a:rPr lang="ru-RU" altLang="ru-RU" sz="2400">
                <a:solidFill>
                  <a:srgbClr val="800080"/>
                </a:solidFill>
              </a:rPr>
              <a:t>” представляет собой </a:t>
            </a:r>
            <a:r>
              <a:rPr lang="en-GB" altLang="ru-RU" sz="2400">
                <a:solidFill>
                  <a:srgbClr val="800080"/>
                </a:solidFill>
              </a:rPr>
              <a:t>DNS</a:t>
            </a:r>
            <a:r>
              <a:rPr lang="ru-RU" altLang="ru-RU" sz="2400">
                <a:solidFill>
                  <a:srgbClr val="800080"/>
                </a:solidFill>
              </a:rPr>
              <a:t>-имя (&lt;</a:t>
            </a:r>
            <a:r>
              <a:rPr lang="en-US" altLang="ru-RU" sz="2400">
                <a:solidFill>
                  <a:srgbClr val="800080"/>
                </a:solidFill>
              </a:rPr>
              <a:t>domain</a:t>
            </a:r>
            <a:r>
              <a:rPr lang="ru-RU" altLang="ru-RU" sz="2400">
                <a:solidFill>
                  <a:srgbClr val="800080"/>
                </a:solidFill>
              </a:rPr>
              <a:t>-</a:t>
            </a:r>
            <a:r>
              <a:rPr lang="en-US" altLang="ru-RU" sz="2400">
                <a:solidFill>
                  <a:srgbClr val="800080"/>
                </a:solidFill>
              </a:rPr>
              <a:t>name</a:t>
            </a:r>
            <a:r>
              <a:rPr lang="ru-RU" altLang="ru-RU" sz="2400">
                <a:solidFill>
                  <a:srgbClr val="800080"/>
                </a:solidFill>
              </a:rPr>
              <a:t>&gt;), которое определяет почтовый сервер (почтовый адрес) лица, которое отвечает за эту зону;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93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№18: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Система именования сегментов/областей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graphicFrame>
        <p:nvGraphicFramePr>
          <p:cNvPr id="1149041" name="Group 113"/>
          <p:cNvGraphicFramePr>
            <a:graphicFrameLocks noGrp="1"/>
          </p:cNvGraphicFramePr>
          <p:nvPr/>
        </p:nvGraphicFramePr>
        <p:xfrm>
          <a:off x="1692275" y="750888"/>
          <a:ext cx="5724525" cy="5043816"/>
        </p:xfrm>
        <a:graphic>
          <a:graphicData uri="http://schemas.openxmlformats.org/drawingml/2006/table">
            <a:tbl>
              <a:tblPr/>
              <a:tblGrid>
                <a:gridCol w="5724525">
                  <a:extLst>
                    <a:ext uri="{9D8B030D-6E8A-4147-A177-3AD203B41FA5}">
                      <a16:colId xmlns:a16="http://schemas.microsoft.com/office/drawing/2014/main" val="3336010043"/>
                    </a:ext>
                  </a:extLst>
                </a:gridCol>
              </a:tblGrid>
              <a:tr h="2159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000" marB="36000" anchor="ctr" anchorCtr="1" horzOverflow="overflow">
                    <a:lnL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479167"/>
                  </a:ext>
                </a:extLst>
              </a:tr>
              <a:tr h="4238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MNAME</a:t>
                      </a:r>
                      <a:endParaRPr kumimoji="0" lang="en-US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000" marB="36000" anchor="ctr" anchorCtr="1" horzOverflow="overflow">
                    <a:lnL w="57150" cap="flat" cmpd="sng" algn="ctr">
                      <a:solidFill>
                        <a:srgbClr val="9966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966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9452063"/>
                  </a:ext>
                </a:extLst>
              </a:tr>
              <a:tr h="2238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000" marB="36000" anchor="ctr" anchorCtr="1" horzOverflow="overflow">
                    <a:lnL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995200"/>
                  </a:ext>
                </a:extLst>
              </a:tr>
              <a:tr h="2238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000" marB="36000" anchor="ctr" anchorCtr="1" horzOverflow="overflow">
                    <a:lnL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009625"/>
                  </a:ext>
                </a:extLst>
              </a:tr>
              <a:tr h="2238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RNAME</a:t>
                      </a:r>
                      <a:endParaRPr kumimoji="0" lang="ru-RU" alt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000" marB="36000" anchor="ctr" anchorCtr="1" horzOverflow="overflow">
                    <a:lnL w="57150" cap="flat" cmpd="sng" algn="ctr">
                      <a:solidFill>
                        <a:srgbClr val="9966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966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582341"/>
                  </a:ext>
                </a:extLst>
              </a:tr>
              <a:tr h="2079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000" marB="36000" anchor="ctr" anchorCtr="1" horzOverflow="overflow">
                    <a:lnL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456532"/>
                  </a:ext>
                </a:extLst>
              </a:tr>
              <a:tr h="2079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000" marB="36000" anchor="ctr" anchorCtr="1" horzOverflow="overflow">
                    <a:lnL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75590"/>
                  </a:ext>
                </a:extLst>
              </a:tr>
              <a:tr h="2079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SERIAL</a:t>
                      </a:r>
                      <a:r>
                        <a:rPr kumimoji="0" lang="ru-RU" altLang="ru-RU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0" marR="0" marT="36000" marB="36000" anchor="ctr" anchorCtr="1" horzOverflow="overflow">
                    <a:lnL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94868"/>
                  </a:ext>
                </a:extLst>
              </a:tr>
              <a:tr h="2079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000" marB="36000" anchor="ctr" anchorCtr="1" horzOverflow="overflow">
                    <a:lnL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025389"/>
                  </a:ext>
                </a:extLst>
              </a:tr>
              <a:tr h="2079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REFRESH</a:t>
                      </a:r>
                      <a:endParaRPr kumimoji="0" lang="ru-RU" alt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000" marB="36000" anchor="ctr" anchorCtr="1" horzOverflow="overflow">
                    <a:lnL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625341"/>
                  </a:ext>
                </a:extLst>
              </a:tr>
              <a:tr h="2079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000" marB="36000" anchor="ctr" anchorCtr="1" horzOverflow="overflow">
                    <a:lnL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699003"/>
                  </a:ext>
                </a:extLst>
              </a:tr>
              <a:tr h="2079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GB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RETRY</a:t>
                      </a:r>
                      <a:endParaRPr kumimoji="0" lang="ru-RU" alt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000" marB="36000" anchor="ctr" anchorCtr="1" horzOverflow="overflow">
                    <a:lnL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944490"/>
                  </a:ext>
                </a:extLst>
              </a:tr>
              <a:tr h="2079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000" marB="36000" anchor="ctr" anchorCtr="1" horzOverflow="overflow">
                    <a:lnL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027161"/>
                  </a:ext>
                </a:extLst>
              </a:tr>
              <a:tr h="2079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EXPIRE</a:t>
                      </a:r>
                      <a:endParaRPr kumimoji="0" lang="ru-RU" alt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000" marB="36000" anchor="ctr" anchorCtr="1" horzOverflow="overflow">
                    <a:lnL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916346"/>
                  </a:ext>
                </a:extLst>
              </a:tr>
              <a:tr h="2079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000" marB="36000" anchor="ctr" anchorCtr="1" horzOverflow="overflow">
                    <a:lnL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1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609869"/>
                  </a:ext>
                </a:extLst>
              </a:tr>
              <a:tr h="1111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MINIMUM</a:t>
                      </a:r>
                      <a:endParaRPr kumimoji="0" lang="ru-RU" alt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000" marB="36000" anchor="ctr" anchorCtr="1" horzOverflow="overflow">
                    <a:lnL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1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849312"/>
                  </a:ext>
                </a:extLst>
              </a:tr>
            </a:tbl>
          </a:graphicData>
        </a:graphic>
      </p:graphicFrame>
      <p:sp>
        <p:nvSpPr>
          <p:cNvPr id="1148953" name="Text Box 25"/>
          <p:cNvSpPr txBox="1">
            <a:spLocks noChangeArrowheads="1"/>
          </p:cNvSpPr>
          <p:nvPr/>
        </p:nvSpPr>
        <p:spPr bwMode="auto">
          <a:xfrm>
            <a:off x="0" y="6149975"/>
            <a:ext cx="9144000" cy="32861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altLang="ru-RU" sz="2400" b="1">
                <a:solidFill>
                  <a:srgbClr val="800080"/>
                </a:solidFill>
              </a:rPr>
              <a:t>Рис.18.</a:t>
            </a:r>
            <a:r>
              <a:rPr lang="en-US" altLang="ru-RU" sz="2400" b="1">
                <a:solidFill>
                  <a:srgbClr val="800080"/>
                </a:solidFill>
              </a:rPr>
              <a:t>20</a:t>
            </a:r>
            <a:r>
              <a:rPr lang="ru-RU" altLang="ru-RU" sz="2400" b="1">
                <a:solidFill>
                  <a:srgbClr val="800080"/>
                </a:solidFill>
              </a:rPr>
              <a:t>. Формат субполя “</a:t>
            </a:r>
            <a:r>
              <a:rPr lang="en-US" altLang="ru-RU" sz="2400" b="1">
                <a:solidFill>
                  <a:srgbClr val="800080"/>
                </a:solidFill>
              </a:rPr>
              <a:t>SOA</a:t>
            </a:r>
            <a:r>
              <a:rPr lang="ru-RU" altLang="ru-RU" sz="2400" b="1">
                <a:solidFill>
                  <a:srgbClr val="800080"/>
                </a:solidFill>
              </a:rPr>
              <a:t>” в поле “</a:t>
            </a:r>
            <a:r>
              <a:rPr lang="en-GB" altLang="ru-RU" sz="2400" b="1">
                <a:solidFill>
                  <a:srgbClr val="800080"/>
                </a:solidFill>
              </a:rPr>
              <a:t>RDATA</a:t>
            </a:r>
            <a:r>
              <a:rPr lang="ru-RU" altLang="ru-RU" sz="2400" b="1">
                <a:solidFill>
                  <a:srgbClr val="800080"/>
                </a:solidFill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97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№18: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Система именования сегментов/областей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150979" name="Text Box 3"/>
          <p:cNvSpPr txBox="1">
            <a:spLocks noChangeArrowheads="1"/>
          </p:cNvSpPr>
          <p:nvPr/>
        </p:nvSpPr>
        <p:spPr bwMode="auto">
          <a:xfrm>
            <a:off x="255588" y="1087438"/>
            <a:ext cx="8593137" cy="55689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4500" indent="-4445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23888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SzPct val="90000"/>
              <a:buFont typeface="Wingdings 2" panose="05020102010507070707" pitchFamily="18" charset="2"/>
              <a:buChar char="w"/>
            </a:pPr>
            <a:r>
              <a:rPr lang="ru-RU" altLang="ru-RU" sz="2400">
                <a:solidFill>
                  <a:srgbClr val="800080"/>
                </a:solidFill>
              </a:rPr>
              <a:t>“</a:t>
            </a:r>
            <a:r>
              <a:rPr lang="en-GB" altLang="ru-RU" sz="2400">
                <a:solidFill>
                  <a:srgbClr val="800080"/>
                </a:solidFill>
              </a:rPr>
              <a:t>SERIAL</a:t>
            </a:r>
            <a:r>
              <a:rPr lang="ru-RU" altLang="ru-RU" sz="2400">
                <a:solidFill>
                  <a:srgbClr val="800080"/>
                </a:solidFill>
              </a:rPr>
              <a:t>” представляет собой 32-битовое число без знака, которое определяет номер версии оригинальной копии зоны. При каких-либо зональных процедурах информационного обмена значение этого числа сохраняется. Это число преобразуется в десятичное и при его сравнении должна использоваться простая арифметическая процедура;</a:t>
            </a:r>
          </a:p>
          <a:p>
            <a:pPr>
              <a:buSzPct val="90000"/>
              <a:buFont typeface="Wingdings 2" panose="05020102010507070707" pitchFamily="18" charset="2"/>
              <a:buChar char="x"/>
            </a:pPr>
            <a:r>
              <a:rPr lang="ru-RU" altLang="ru-RU" sz="2400">
                <a:solidFill>
                  <a:srgbClr val="800080"/>
                </a:solidFill>
              </a:rPr>
              <a:t>“</a:t>
            </a:r>
            <a:r>
              <a:rPr lang="en-GB" altLang="ru-RU" sz="2400">
                <a:solidFill>
                  <a:srgbClr val="800080"/>
                </a:solidFill>
              </a:rPr>
              <a:t>REFRESH</a:t>
            </a:r>
            <a:r>
              <a:rPr lang="ru-RU" altLang="ru-RU" sz="2400">
                <a:solidFill>
                  <a:srgbClr val="800080"/>
                </a:solidFill>
              </a:rPr>
              <a:t>” представляет собой 32-битовый временной интервал, не позднее которого зональная БД должна быть обновлена;</a:t>
            </a:r>
          </a:p>
          <a:p>
            <a:pPr>
              <a:buSzPct val="90000"/>
              <a:buFont typeface="Wingdings 2" panose="05020102010507070707" pitchFamily="18" charset="2"/>
              <a:buChar char="y"/>
            </a:pPr>
            <a:r>
              <a:rPr lang="ru-RU" altLang="ru-RU" sz="2400">
                <a:solidFill>
                  <a:srgbClr val="800080"/>
                </a:solidFill>
              </a:rPr>
              <a:t>“</a:t>
            </a:r>
            <a:r>
              <a:rPr lang="en-GB" altLang="ru-RU" sz="2400">
                <a:solidFill>
                  <a:srgbClr val="800080"/>
                </a:solidFill>
              </a:rPr>
              <a:t>RETRY</a:t>
            </a:r>
            <a:r>
              <a:rPr lang="ru-RU" altLang="ru-RU" sz="2400">
                <a:solidFill>
                  <a:srgbClr val="800080"/>
                </a:solidFill>
              </a:rPr>
              <a:t>” представляет собой 32-битовый временной интервал, который должен пройти, прежде чем провести новую попытку обновления данных, если предшествующая попытка закончилась неудачно (аналог “тайм-аута”);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02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№18: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Система именования сегментов/областей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153027" name="Text Box 3"/>
          <p:cNvSpPr txBox="1">
            <a:spLocks noChangeArrowheads="1"/>
          </p:cNvSpPr>
          <p:nvPr/>
        </p:nvSpPr>
        <p:spPr bwMode="auto">
          <a:xfrm>
            <a:off x="255588" y="1492250"/>
            <a:ext cx="8620125" cy="30130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4500" indent="-4445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23888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SzPct val="90000"/>
              <a:buFont typeface="Wingdings 2" panose="05020102010507070707" pitchFamily="18" charset="2"/>
              <a:buChar char="z"/>
            </a:pPr>
            <a:r>
              <a:rPr lang="ru-RU" altLang="ru-RU" sz="2400">
                <a:solidFill>
                  <a:srgbClr val="800080"/>
                </a:solidFill>
              </a:rPr>
              <a:t>“</a:t>
            </a:r>
            <a:r>
              <a:rPr lang="en-GB" altLang="ru-RU" sz="2400">
                <a:solidFill>
                  <a:srgbClr val="800080"/>
                </a:solidFill>
              </a:rPr>
              <a:t>EXPIRE</a:t>
            </a:r>
            <a:r>
              <a:rPr lang="ru-RU" altLang="ru-RU" sz="2400">
                <a:solidFill>
                  <a:srgbClr val="800080"/>
                </a:solidFill>
              </a:rPr>
              <a:t>” представляет собой 32-битовый временной интервал, устанавливающий верхний предел, который должен пройти перед тем, как зона потеряет ранг “авторизованной зоны”;</a:t>
            </a:r>
            <a:endParaRPr lang="en-US" altLang="ru-RU" sz="2400">
              <a:solidFill>
                <a:srgbClr val="800080"/>
              </a:solidFill>
            </a:endParaRPr>
          </a:p>
          <a:p>
            <a:pPr>
              <a:buSzPct val="90000"/>
              <a:buFont typeface="Wingdings 2" panose="05020102010507070707" pitchFamily="18" charset="2"/>
              <a:buChar char="{"/>
            </a:pPr>
            <a:r>
              <a:rPr lang="ru-RU" altLang="ru-RU" sz="2400">
                <a:solidFill>
                  <a:srgbClr val="800080"/>
                </a:solidFill>
              </a:rPr>
              <a:t>“</a:t>
            </a:r>
            <a:r>
              <a:rPr lang="en-GB" altLang="ru-RU" sz="2400">
                <a:solidFill>
                  <a:srgbClr val="800080"/>
                </a:solidFill>
              </a:rPr>
              <a:t>MINIMUM</a:t>
            </a:r>
            <a:r>
              <a:rPr lang="ru-RU" altLang="ru-RU" sz="2400">
                <a:solidFill>
                  <a:srgbClr val="800080"/>
                </a:solidFill>
              </a:rPr>
              <a:t>” представляет собой 32-битовое число без знака, определяющее минимальное значение в поле “</a:t>
            </a:r>
            <a:r>
              <a:rPr lang="en-GB" altLang="ru-RU" sz="2400">
                <a:solidFill>
                  <a:srgbClr val="800080"/>
                </a:solidFill>
              </a:rPr>
              <a:t>TTL</a:t>
            </a:r>
            <a:r>
              <a:rPr lang="ru-RU" altLang="ru-RU" sz="2400">
                <a:solidFill>
                  <a:srgbClr val="800080"/>
                </a:solidFill>
              </a:rPr>
              <a:t>”, которое должно быть направлено вместе с любой </a:t>
            </a:r>
            <a:r>
              <a:rPr lang="en-GB" altLang="ru-RU" sz="2400">
                <a:solidFill>
                  <a:srgbClr val="800080"/>
                </a:solidFill>
              </a:rPr>
              <a:t>RR</a:t>
            </a:r>
            <a:r>
              <a:rPr lang="ru-RU" altLang="ru-RU" sz="2400">
                <a:solidFill>
                  <a:srgbClr val="800080"/>
                </a:solidFill>
              </a:rPr>
              <a:t>-записью из этой зоны.</a:t>
            </a:r>
          </a:p>
        </p:txBody>
      </p:sp>
      <p:sp>
        <p:nvSpPr>
          <p:cNvPr id="1153028" name="Text Box 4"/>
          <p:cNvSpPr txBox="1">
            <a:spLocks noChangeArrowheads="1"/>
          </p:cNvSpPr>
          <p:nvPr/>
        </p:nvSpPr>
        <p:spPr bwMode="auto">
          <a:xfrm>
            <a:off x="0" y="4611688"/>
            <a:ext cx="9144000" cy="20415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sz="3200">
                <a:solidFill>
                  <a:srgbClr val="800080"/>
                </a:solidFill>
              </a:rPr>
              <a:t>Записи “</a:t>
            </a:r>
            <a:r>
              <a:rPr lang="en-GB" altLang="ru-RU" sz="3200">
                <a:solidFill>
                  <a:srgbClr val="800080"/>
                </a:solidFill>
              </a:rPr>
              <a:t>SOA</a:t>
            </a:r>
            <a:r>
              <a:rPr lang="ru-RU" altLang="ru-RU" sz="3200">
                <a:solidFill>
                  <a:srgbClr val="800080"/>
                </a:solidFill>
              </a:rPr>
              <a:t>” не влекут за собой каких-либо дополнительных процедур обработки. Все временные параметры измеряются в секундах.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07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№18: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Система именования сегментов/областей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155075" name="Text Box 3"/>
          <p:cNvSpPr txBox="1">
            <a:spLocks noChangeArrowheads="1"/>
          </p:cNvSpPr>
          <p:nvPr/>
        </p:nvSpPr>
        <p:spPr bwMode="auto">
          <a:xfrm>
            <a:off x="242888" y="1250950"/>
            <a:ext cx="8632825" cy="52165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>
                <a:solidFill>
                  <a:srgbClr val="800080"/>
                </a:solidFill>
              </a:rPr>
              <a:t>Большинство из этих полей имеют отношение только к процедурам обслуживания </a:t>
            </a:r>
            <a:r>
              <a:rPr lang="en-GB" altLang="ru-RU">
                <a:solidFill>
                  <a:srgbClr val="800080"/>
                </a:solidFill>
              </a:rPr>
              <a:t>DNS</a:t>
            </a:r>
            <a:r>
              <a:rPr lang="ru-RU" altLang="ru-RU">
                <a:solidFill>
                  <a:srgbClr val="800080"/>
                </a:solidFill>
              </a:rPr>
              <a:t>-сервера. Однако, элемент “</a:t>
            </a:r>
            <a:r>
              <a:rPr lang="en-GB" altLang="ru-RU">
                <a:solidFill>
                  <a:srgbClr val="800080"/>
                </a:solidFill>
              </a:rPr>
              <a:t>MINIMUM</a:t>
            </a:r>
            <a:r>
              <a:rPr lang="ru-RU" altLang="ru-RU">
                <a:solidFill>
                  <a:srgbClr val="800080"/>
                </a:solidFill>
              </a:rPr>
              <a:t>” используется во всех процедурах запроса, в ответ на которые передаются зональные </a:t>
            </a:r>
            <a:r>
              <a:rPr lang="en-GB" altLang="ru-RU">
                <a:solidFill>
                  <a:srgbClr val="800080"/>
                </a:solidFill>
              </a:rPr>
              <a:t>RR</a:t>
            </a:r>
            <a:r>
              <a:rPr lang="ru-RU" altLang="ru-RU">
                <a:solidFill>
                  <a:srgbClr val="800080"/>
                </a:solidFill>
              </a:rPr>
              <a:t>-записи. Всякий раз, когда </a:t>
            </a:r>
            <a:r>
              <a:rPr lang="en-GB" altLang="ru-RU">
                <a:solidFill>
                  <a:srgbClr val="800080"/>
                </a:solidFill>
              </a:rPr>
              <a:t>RR</a:t>
            </a:r>
            <a:r>
              <a:rPr lang="ru-RU" altLang="ru-RU">
                <a:solidFill>
                  <a:srgbClr val="800080"/>
                </a:solidFill>
              </a:rPr>
              <a:t>-запись передается в качестве ответа на запрос, поле “</a:t>
            </a:r>
            <a:r>
              <a:rPr lang="en-GB" altLang="ru-RU">
                <a:solidFill>
                  <a:srgbClr val="800080"/>
                </a:solidFill>
              </a:rPr>
              <a:t>TTL</a:t>
            </a:r>
            <a:r>
              <a:rPr lang="ru-RU" altLang="ru-RU">
                <a:solidFill>
                  <a:srgbClr val="800080"/>
                </a:solidFill>
              </a:rPr>
              <a:t>” имеет следующие значения: максимальное значение извлекается из </a:t>
            </a:r>
            <a:r>
              <a:rPr lang="en-GB" altLang="ru-RU">
                <a:solidFill>
                  <a:srgbClr val="800080"/>
                </a:solidFill>
              </a:rPr>
              <a:t>RR</a:t>
            </a:r>
            <a:r>
              <a:rPr lang="ru-RU" altLang="ru-RU">
                <a:solidFill>
                  <a:srgbClr val="800080"/>
                </a:solidFill>
              </a:rPr>
              <a:t>-записи, а минимальное значение — из субполя “</a:t>
            </a:r>
            <a:r>
              <a:rPr lang="en-GB" altLang="ru-RU">
                <a:solidFill>
                  <a:srgbClr val="800080"/>
                </a:solidFill>
              </a:rPr>
              <a:t>SOA</a:t>
            </a:r>
            <a:r>
              <a:rPr lang="ru-RU" altLang="ru-RU">
                <a:solidFill>
                  <a:srgbClr val="800080"/>
                </a:solidFill>
              </a:rPr>
              <a:t>” (“</a:t>
            </a:r>
            <a:r>
              <a:rPr lang="en-GB" altLang="ru-RU">
                <a:solidFill>
                  <a:srgbClr val="800080"/>
                </a:solidFill>
              </a:rPr>
              <a:t>MINIMUM</a:t>
            </a:r>
            <a:r>
              <a:rPr lang="ru-RU" altLang="ru-RU">
                <a:solidFill>
                  <a:srgbClr val="800080"/>
                </a:solidFill>
              </a:rPr>
              <a:t>”). Таким образом, значение “</a:t>
            </a:r>
            <a:r>
              <a:rPr lang="en-GB" altLang="ru-RU">
                <a:solidFill>
                  <a:srgbClr val="800080"/>
                </a:solidFill>
              </a:rPr>
              <a:t>MINIMUM</a:t>
            </a:r>
            <a:r>
              <a:rPr lang="ru-RU" altLang="ru-RU">
                <a:solidFill>
                  <a:srgbClr val="800080"/>
                </a:solidFill>
              </a:rPr>
              <a:t>” из субполя “</a:t>
            </a:r>
            <a:r>
              <a:rPr lang="en-GB" altLang="ru-RU">
                <a:solidFill>
                  <a:srgbClr val="800080"/>
                </a:solidFill>
              </a:rPr>
              <a:t>SOA</a:t>
            </a:r>
            <a:r>
              <a:rPr lang="ru-RU" altLang="ru-RU">
                <a:solidFill>
                  <a:srgbClr val="800080"/>
                </a:solidFill>
              </a:rPr>
              <a:t>” определяет нижнюю границу “</a:t>
            </a:r>
            <a:r>
              <a:rPr lang="en-GB" altLang="ru-RU">
                <a:solidFill>
                  <a:srgbClr val="800080"/>
                </a:solidFill>
              </a:rPr>
              <a:t>TTL</a:t>
            </a:r>
            <a:r>
              <a:rPr lang="ru-RU" altLang="ru-RU">
                <a:solidFill>
                  <a:srgbClr val="800080"/>
                </a:solidFill>
              </a:rPr>
              <a:t>” для </a:t>
            </a:r>
            <a:r>
              <a:rPr lang="en-GB" altLang="ru-RU">
                <a:solidFill>
                  <a:srgbClr val="800080"/>
                </a:solidFill>
              </a:rPr>
              <a:t>RR</a:t>
            </a:r>
            <a:r>
              <a:rPr lang="ru-RU" altLang="ru-RU">
                <a:solidFill>
                  <a:srgbClr val="800080"/>
                </a:solidFill>
              </a:rPr>
              <a:t>-записей в зоне.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2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№18: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Система именования сегментов/областей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157123" name="Text Box 3"/>
          <p:cNvSpPr txBox="1">
            <a:spLocks noChangeArrowheads="1"/>
          </p:cNvSpPr>
          <p:nvPr/>
        </p:nvSpPr>
        <p:spPr bwMode="auto">
          <a:xfrm>
            <a:off x="0" y="1263650"/>
            <a:ext cx="9144000" cy="35083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>
                <a:solidFill>
                  <a:srgbClr val="800080"/>
                </a:solidFill>
              </a:rPr>
              <a:t>На рис.18.21 представлен формат субполя “</a:t>
            </a:r>
            <a:r>
              <a:rPr lang="en-GB" altLang="ru-RU">
                <a:solidFill>
                  <a:srgbClr val="800080"/>
                </a:solidFill>
              </a:rPr>
              <a:t>TXT</a:t>
            </a:r>
            <a:r>
              <a:rPr lang="ru-RU" altLang="ru-RU">
                <a:solidFill>
                  <a:srgbClr val="800080"/>
                </a:solidFill>
              </a:rPr>
              <a:t>” (</a:t>
            </a:r>
            <a:r>
              <a:rPr lang="en-US" altLang="ru-RU">
                <a:solidFill>
                  <a:srgbClr val="800080"/>
                </a:solidFill>
              </a:rPr>
              <a:t>text</a:t>
            </a:r>
            <a:r>
              <a:rPr lang="ru-RU" altLang="ru-RU">
                <a:solidFill>
                  <a:srgbClr val="800080"/>
                </a:solidFill>
              </a:rPr>
              <a:t>) в поле “</a:t>
            </a:r>
            <a:r>
              <a:rPr lang="en-GB" altLang="ru-RU">
                <a:solidFill>
                  <a:srgbClr val="800080"/>
                </a:solidFill>
              </a:rPr>
              <a:t>RDATA</a:t>
            </a:r>
            <a:r>
              <a:rPr lang="ru-RU" altLang="ru-RU">
                <a:solidFill>
                  <a:srgbClr val="800080"/>
                </a:solidFill>
              </a:rPr>
              <a:t>”.</a:t>
            </a:r>
          </a:p>
          <a:p>
            <a:pPr>
              <a:spcBef>
                <a:spcPct val="0"/>
              </a:spcBef>
            </a:pPr>
            <a:r>
              <a:rPr lang="ru-RU" altLang="ru-RU">
                <a:solidFill>
                  <a:srgbClr val="800080"/>
                </a:solidFill>
              </a:rPr>
              <a:t>“</a:t>
            </a:r>
            <a:r>
              <a:rPr lang="en-GB" altLang="ru-RU">
                <a:solidFill>
                  <a:srgbClr val="800080"/>
                </a:solidFill>
              </a:rPr>
              <a:t>TXT</a:t>
            </a:r>
            <a:r>
              <a:rPr lang="ru-RU" altLang="ru-RU">
                <a:solidFill>
                  <a:srgbClr val="800080"/>
                </a:solidFill>
              </a:rPr>
              <a:t>-</a:t>
            </a:r>
            <a:r>
              <a:rPr lang="en-GB" altLang="ru-RU">
                <a:solidFill>
                  <a:srgbClr val="800080"/>
                </a:solidFill>
              </a:rPr>
              <a:t>DATA</a:t>
            </a:r>
            <a:r>
              <a:rPr lang="ru-RU" altLang="ru-RU">
                <a:solidFill>
                  <a:srgbClr val="800080"/>
                </a:solidFill>
              </a:rPr>
              <a:t>” (рис.18.21) представляет собой одну или более &lt;</a:t>
            </a:r>
            <a:r>
              <a:rPr lang="en-US" altLang="ru-RU">
                <a:solidFill>
                  <a:srgbClr val="800080"/>
                </a:solidFill>
              </a:rPr>
              <a:t>character</a:t>
            </a:r>
            <a:r>
              <a:rPr lang="ru-RU" altLang="ru-RU">
                <a:solidFill>
                  <a:srgbClr val="800080"/>
                </a:solidFill>
              </a:rPr>
              <a:t>-</a:t>
            </a:r>
            <a:r>
              <a:rPr lang="en-US" altLang="ru-RU">
                <a:solidFill>
                  <a:srgbClr val="800080"/>
                </a:solidFill>
              </a:rPr>
              <a:t>string</a:t>
            </a:r>
            <a:r>
              <a:rPr lang="ru-RU" altLang="ru-RU">
                <a:solidFill>
                  <a:srgbClr val="800080"/>
                </a:solidFill>
              </a:rPr>
              <a:t>&gt;-последовательностей.</a:t>
            </a:r>
          </a:p>
          <a:p>
            <a:pPr>
              <a:spcBef>
                <a:spcPct val="0"/>
              </a:spcBef>
            </a:pPr>
            <a:r>
              <a:rPr lang="ru-RU" altLang="ru-RU">
                <a:solidFill>
                  <a:srgbClr val="800080"/>
                </a:solidFill>
              </a:rPr>
              <a:t> Записи “</a:t>
            </a:r>
            <a:r>
              <a:rPr lang="en-GB" altLang="ru-RU">
                <a:solidFill>
                  <a:srgbClr val="800080"/>
                </a:solidFill>
              </a:rPr>
              <a:t>TXT</a:t>
            </a:r>
            <a:r>
              <a:rPr lang="ru-RU" altLang="ru-RU">
                <a:solidFill>
                  <a:srgbClr val="800080"/>
                </a:solidFill>
              </a:rPr>
              <a:t>-</a:t>
            </a:r>
            <a:r>
              <a:rPr lang="en-GB" altLang="ru-RU">
                <a:solidFill>
                  <a:srgbClr val="800080"/>
                </a:solidFill>
              </a:rPr>
              <a:t>DATA</a:t>
            </a:r>
            <a:r>
              <a:rPr lang="ru-RU" altLang="ru-RU">
                <a:solidFill>
                  <a:srgbClr val="800080"/>
                </a:solidFill>
              </a:rPr>
              <a:t>” используются для размещения в них какого-либо описания в текстовой форме. Семантика текста зависит от сегмента/области, в которой он создан. </a:t>
            </a:r>
          </a:p>
        </p:txBody>
      </p:sp>
      <p:graphicFrame>
        <p:nvGraphicFramePr>
          <p:cNvPr id="1157137" name="Group 17"/>
          <p:cNvGraphicFramePr>
            <a:graphicFrameLocks noGrp="1"/>
          </p:cNvGraphicFramePr>
          <p:nvPr/>
        </p:nvGraphicFramePr>
        <p:xfrm>
          <a:off x="1704975" y="5086350"/>
          <a:ext cx="5724525" cy="886560"/>
        </p:xfrm>
        <a:graphic>
          <a:graphicData uri="http://schemas.openxmlformats.org/drawingml/2006/table">
            <a:tbl>
              <a:tblPr/>
              <a:tblGrid>
                <a:gridCol w="5724525">
                  <a:extLst>
                    <a:ext uri="{9D8B030D-6E8A-4147-A177-3AD203B41FA5}">
                      <a16:colId xmlns:a16="http://schemas.microsoft.com/office/drawing/2014/main" val="3977737856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000" marB="36000" anchor="ctr" anchorCtr="1" horzOverflow="overflow">
                    <a:lnL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1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735612"/>
                  </a:ext>
                </a:extLst>
              </a:tr>
              <a:tr h="2746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TXT-DATA</a:t>
                      </a:r>
                      <a:endParaRPr kumimoji="0" lang="en-US" alt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000" marB="36000" anchor="ctr" anchorCtr="1" horzOverflow="overflow">
                    <a:lnL w="57150" cap="flat" cmpd="sng" algn="ctr">
                      <a:solidFill>
                        <a:srgbClr val="9966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966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1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0712166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000" marB="36000" anchor="ctr" anchorCtr="1" horzOverflow="overflow">
                    <a:lnL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1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405831"/>
                  </a:ext>
                </a:extLst>
              </a:tr>
            </a:tbl>
          </a:graphicData>
        </a:graphic>
      </p:graphicFrame>
      <p:sp>
        <p:nvSpPr>
          <p:cNvPr id="1157136" name="Text Box 16"/>
          <p:cNvSpPr txBox="1">
            <a:spLocks noChangeArrowheads="1"/>
          </p:cNvSpPr>
          <p:nvPr/>
        </p:nvSpPr>
        <p:spPr bwMode="auto">
          <a:xfrm>
            <a:off x="0" y="6162675"/>
            <a:ext cx="9144000" cy="32861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altLang="ru-RU" sz="2400" b="1">
                <a:solidFill>
                  <a:srgbClr val="800080"/>
                </a:solidFill>
              </a:rPr>
              <a:t>Рис.18.</a:t>
            </a:r>
            <a:r>
              <a:rPr lang="en-US" altLang="ru-RU" sz="2400" b="1">
                <a:solidFill>
                  <a:srgbClr val="800080"/>
                </a:solidFill>
              </a:rPr>
              <a:t>21</a:t>
            </a:r>
            <a:r>
              <a:rPr lang="ru-RU" altLang="ru-RU" sz="2400" b="1">
                <a:solidFill>
                  <a:srgbClr val="800080"/>
                </a:solidFill>
              </a:rPr>
              <a:t>. Формат субполя “</a:t>
            </a:r>
            <a:r>
              <a:rPr lang="en-GB" altLang="ru-RU" sz="2400" b="1">
                <a:solidFill>
                  <a:srgbClr val="800080"/>
                </a:solidFill>
              </a:rPr>
              <a:t>TXT</a:t>
            </a:r>
            <a:r>
              <a:rPr lang="ru-RU" altLang="ru-RU" sz="2400" b="1">
                <a:solidFill>
                  <a:srgbClr val="800080"/>
                </a:solidFill>
              </a:rPr>
              <a:t>” в поле “</a:t>
            </a:r>
            <a:r>
              <a:rPr lang="en-GB" altLang="ru-RU" sz="2400" b="1">
                <a:solidFill>
                  <a:srgbClr val="800080"/>
                </a:solidFill>
              </a:rPr>
              <a:t>RDATA</a:t>
            </a:r>
            <a:r>
              <a:rPr lang="ru-RU" altLang="ru-RU" sz="2400" b="1">
                <a:solidFill>
                  <a:srgbClr val="800080"/>
                </a:solidFill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17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№18: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Система именования сегментов/областей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159171" name="Text Box 3"/>
          <p:cNvSpPr txBox="1">
            <a:spLocks noChangeArrowheads="1"/>
          </p:cNvSpPr>
          <p:nvPr/>
        </p:nvSpPr>
        <p:spPr bwMode="auto">
          <a:xfrm>
            <a:off x="0" y="968375"/>
            <a:ext cx="9144000" cy="564356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b="1">
                <a:solidFill>
                  <a:srgbClr val="800080"/>
                </a:solidFill>
              </a:rPr>
              <a:t>Специальные </a:t>
            </a:r>
            <a:r>
              <a:rPr lang="en-GB" altLang="ru-RU" b="1">
                <a:solidFill>
                  <a:srgbClr val="800080"/>
                </a:solidFill>
              </a:rPr>
              <a:t>RR</a:t>
            </a:r>
            <a:r>
              <a:rPr lang="ru-RU" altLang="ru-RU" b="1">
                <a:solidFill>
                  <a:srgbClr val="800080"/>
                </a:solidFill>
              </a:rPr>
              <a:t>-записи для </a:t>
            </a:r>
            <a:r>
              <a:rPr lang="en-GB" altLang="ru-RU" b="1">
                <a:solidFill>
                  <a:srgbClr val="800080"/>
                </a:solidFill>
              </a:rPr>
              <a:t>Internet</a:t>
            </a:r>
            <a:r>
              <a:rPr lang="ru-RU" altLang="ru-RU" b="1">
                <a:solidFill>
                  <a:srgbClr val="800080"/>
                </a:solidFill>
              </a:rPr>
              <a:t>-сети. </a:t>
            </a:r>
            <a:r>
              <a:rPr lang="ru-RU" altLang="ru-RU">
                <a:solidFill>
                  <a:srgbClr val="800080"/>
                </a:solidFill>
              </a:rPr>
              <a:t>На рис.18.22 представлен формат поля “</a:t>
            </a:r>
            <a:r>
              <a:rPr lang="en-GB" altLang="ru-RU">
                <a:solidFill>
                  <a:srgbClr val="800080"/>
                </a:solidFill>
              </a:rPr>
              <a:t>RDATA</a:t>
            </a:r>
            <a:r>
              <a:rPr lang="ru-RU" altLang="ru-RU">
                <a:solidFill>
                  <a:srgbClr val="800080"/>
                </a:solidFill>
              </a:rPr>
              <a:t>”. “</a:t>
            </a:r>
            <a:r>
              <a:rPr lang="en-GB" altLang="ru-RU">
                <a:solidFill>
                  <a:srgbClr val="800080"/>
                </a:solidFill>
              </a:rPr>
              <a:t>ADDRESS</a:t>
            </a:r>
            <a:r>
              <a:rPr lang="ru-RU" altLang="ru-RU">
                <a:solidFill>
                  <a:srgbClr val="800080"/>
                </a:solidFill>
              </a:rPr>
              <a:t>” (рис.18.22) представляет собой 32-битовый </a:t>
            </a:r>
            <a:r>
              <a:rPr lang="en-GB" altLang="ru-RU">
                <a:solidFill>
                  <a:srgbClr val="800080"/>
                </a:solidFill>
              </a:rPr>
              <a:t>IP</a:t>
            </a:r>
            <a:r>
              <a:rPr lang="en-US" altLang="ru-RU">
                <a:solidFill>
                  <a:srgbClr val="800080"/>
                </a:solidFill>
              </a:rPr>
              <a:t>v</a:t>
            </a:r>
            <a:r>
              <a:rPr lang="ru-RU" altLang="ru-RU">
                <a:solidFill>
                  <a:srgbClr val="800080"/>
                </a:solidFill>
              </a:rPr>
              <a:t>4-адрес. </a:t>
            </a:r>
            <a:r>
              <a:rPr lang="en-US" altLang="ru-RU">
                <a:solidFill>
                  <a:srgbClr val="800080"/>
                </a:solidFill>
              </a:rPr>
              <a:t>IP</a:t>
            </a:r>
            <a:r>
              <a:rPr lang="ru-RU" altLang="ru-RU">
                <a:solidFill>
                  <a:srgbClr val="800080"/>
                </a:solidFill>
              </a:rPr>
              <a:t>-узлы, которые имеют несколько </a:t>
            </a:r>
            <a:r>
              <a:rPr lang="en-GB" altLang="ru-RU">
                <a:solidFill>
                  <a:srgbClr val="800080"/>
                </a:solidFill>
              </a:rPr>
              <a:t>IP</a:t>
            </a:r>
            <a:r>
              <a:rPr lang="ru-RU" altLang="ru-RU">
                <a:solidFill>
                  <a:srgbClr val="800080"/>
                </a:solidFill>
              </a:rPr>
              <a:t>-адресов, будут иметь несколько </a:t>
            </a:r>
            <a:r>
              <a:rPr lang="en-GB" altLang="ru-RU">
                <a:solidFill>
                  <a:srgbClr val="800080"/>
                </a:solidFill>
              </a:rPr>
              <a:t>RR</a:t>
            </a:r>
            <a:r>
              <a:rPr lang="ru-RU" altLang="ru-RU">
                <a:solidFill>
                  <a:srgbClr val="800080"/>
                </a:solidFill>
              </a:rPr>
              <a:t>-записей типа “А”.</a:t>
            </a:r>
          </a:p>
          <a:p>
            <a:pPr>
              <a:spcBef>
                <a:spcPct val="0"/>
              </a:spcBef>
            </a:pPr>
            <a:r>
              <a:rPr lang="ru-RU" altLang="ru-RU">
                <a:solidFill>
                  <a:srgbClr val="800080"/>
                </a:solidFill>
              </a:rPr>
              <a:t>Записи “</a:t>
            </a:r>
            <a:r>
              <a:rPr lang="en-GB" altLang="ru-RU">
                <a:solidFill>
                  <a:srgbClr val="800080"/>
                </a:solidFill>
              </a:rPr>
              <a:t>A</a:t>
            </a:r>
            <a:r>
              <a:rPr lang="ru-RU" altLang="ru-RU">
                <a:solidFill>
                  <a:srgbClr val="800080"/>
                </a:solidFill>
              </a:rPr>
              <a:t>” не влекут за собой каких-либо дополнительных процедур обработки. Поле “</a:t>
            </a:r>
            <a:r>
              <a:rPr lang="en-GB" altLang="ru-RU">
                <a:solidFill>
                  <a:srgbClr val="800080"/>
                </a:solidFill>
              </a:rPr>
              <a:t>RDATA</a:t>
            </a:r>
            <a:r>
              <a:rPr lang="ru-RU" altLang="ru-RU">
                <a:solidFill>
                  <a:srgbClr val="800080"/>
                </a:solidFill>
              </a:rPr>
              <a:t>” </a:t>
            </a:r>
            <a:r>
              <a:rPr lang="en-GB" altLang="ru-RU">
                <a:solidFill>
                  <a:srgbClr val="800080"/>
                </a:solidFill>
              </a:rPr>
              <a:t>RR</a:t>
            </a:r>
            <a:r>
              <a:rPr lang="ru-RU" altLang="ru-RU">
                <a:solidFill>
                  <a:srgbClr val="800080"/>
                </a:solidFill>
              </a:rPr>
              <a:t>-записи типа “А” в мастер-файле представляет собой </a:t>
            </a:r>
            <a:r>
              <a:rPr lang="en-GB" altLang="ru-RU">
                <a:solidFill>
                  <a:srgbClr val="800080"/>
                </a:solidFill>
              </a:rPr>
              <a:t>IP</a:t>
            </a:r>
            <a:r>
              <a:rPr lang="ru-RU" altLang="ru-RU">
                <a:solidFill>
                  <a:srgbClr val="800080"/>
                </a:solidFill>
              </a:rPr>
              <a:t>-адрес </a:t>
            </a:r>
            <a:r>
              <a:rPr lang="en-GB" altLang="ru-RU">
                <a:solidFill>
                  <a:srgbClr val="800080"/>
                </a:solidFill>
              </a:rPr>
              <a:t>Internet</a:t>
            </a:r>
            <a:r>
              <a:rPr lang="ru-RU" altLang="ru-RU">
                <a:solidFill>
                  <a:srgbClr val="800080"/>
                </a:solidFill>
              </a:rPr>
              <a:t> в форме четырех десятизначных чисел, разделенных точками, без каких-либо пробелов (например, “10.2.0.52” или “192.0.5.6”).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21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№18: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Система именования сегментов/областей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graphicFrame>
        <p:nvGraphicFramePr>
          <p:cNvPr id="1161233" name="Group 17"/>
          <p:cNvGraphicFramePr>
            <a:graphicFrameLocks noGrp="1"/>
          </p:cNvGraphicFramePr>
          <p:nvPr/>
        </p:nvGraphicFramePr>
        <p:xfrm>
          <a:off x="1704975" y="762000"/>
          <a:ext cx="5724525" cy="884238"/>
        </p:xfrm>
        <a:graphic>
          <a:graphicData uri="http://schemas.openxmlformats.org/drawingml/2006/table">
            <a:tbl>
              <a:tblPr/>
              <a:tblGrid>
                <a:gridCol w="5724525">
                  <a:extLst>
                    <a:ext uri="{9D8B030D-6E8A-4147-A177-3AD203B41FA5}">
                      <a16:colId xmlns:a16="http://schemas.microsoft.com/office/drawing/2014/main" val="3226039565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000" marB="36000" anchor="ctr" anchorCtr="1" horzOverflow="overflow">
                    <a:lnL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777102"/>
                  </a:ext>
                </a:extLst>
              </a:tr>
              <a:tr h="2746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ADDRESS</a:t>
                      </a:r>
                      <a:endParaRPr kumimoji="0" lang="en-US" altLang="ru-RU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000" marB="36000" anchor="ctr" anchorCtr="1" horzOverflow="overflow">
                    <a:lnL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656123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000" marB="36000" anchor="ctr" anchorCtr="1" horzOverflow="overflow">
                    <a:lnL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047178"/>
                  </a:ext>
                </a:extLst>
              </a:tr>
            </a:tbl>
          </a:graphicData>
        </a:graphic>
      </p:graphicFrame>
      <p:sp>
        <p:nvSpPr>
          <p:cNvPr id="1161231" name="Text Box 15"/>
          <p:cNvSpPr txBox="1">
            <a:spLocks noChangeArrowheads="1"/>
          </p:cNvSpPr>
          <p:nvPr/>
        </p:nvSpPr>
        <p:spPr bwMode="auto">
          <a:xfrm>
            <a:off x="0" y="1838325"/>
            <a:ext cx="9144000" cy="32861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altLang="ru-RU" sz="2400" b="1">
                <a:solidFill>
                  <a:srgbClr val="800080"/>
                </a:solidFill>
              </a:rPr>
              <a:t>Рис.18.</a:t>
            </a:r>
            <a:r>
              <a:rPr lang="en-US" altLang="ru-RU" sz="2400" b="1">
                <a:solidFill>
                  <a:srgbClr val="800080"/>
                </a:solidFill>
              </a:rPr>
              <a:t>22</a:t>
            </a:r>
            <a:r>
              <a:rPr lang="ru-RU" altLang="ru-RU" sz="2400" b="1">
                <a:solidFill>
                  <a:srgbClr val="800080"/>
                </a:solidFill>
              </a:rPr>
              <a:t>. Формат поля “</a:t>
            </a:r>
            <a:r>
              <a:rPr lang="en-GB" altLang="ru-RU" sz="2400" b="1">
                <a:solidFill>
                  <a:srgbClr val="800080"/>
                </a:solidFill>
              </a:rPr>
              <a:t>RDATA</a:t>
            </a:r>
            <a:r>
              <a:rPr lang="ru-RU" altLang="ru-RU" sz="2400" b="1">
                <a:solidFill>
                  <a:srgbClr val="800080"/>
                </a:solidFill>
              </a:rPr>
              <a:t>” для </a:t>
            </a:r>
            <a:r>
              <a:rPr lang="en-US" altLang="ru-RU" sz="2400" b="1">
                <a:solidFill>
                  <a:srgbClr val="800080"/>
                </a:solidFill>
              </a:rPr>
              <a:t>Internet</a:t>
            </a:r>
            <a:endParaRPr lang="ru-RU" altLang="ru-RU" sz="2400" b="1">
              <a:solidFill>
                <a:srgbClr val="800080"/>
              </a:solidFill>
            </a:endParaRPr>
          </a:p>
        </p:txBody>
      </p:sp>
      <p:sp>
        <p:nvSpPr>
          <p:cNvPr id="1161234" name="Text Box 18"/>
          <p:cNvSpPr txBox="1">
            <a:spLocks noChangeArrowheads="1"/>
          </p:cNvSpPr>
          <p:nvPr/>
        </p:nvSpPr>
        <p:spPr bwMode="auto">
          <a:xfrm>
            <a:off x="0" y="2335213"/>
            <a:ext cx="9144000" cy="205581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700">
                <a:solidFill>
                  <a:srgbClr val="800080"/>
                </a:solidFill>
              </a:rPr>
              <a:t>На рис.18.23 представлен Формат субполя “</a:t>
            </a:r>
            <a:r>
              <a:rPr lang="en-GB" altLang="ru-RU" sz="2700">
                <a:solidFill>
                  <a:srgbClr val="800080"/>
                </a:solidFill>
              </a:rPr>
              <a:t>WKS</a:t>
            </a:r>
            <a:r>
              <a:rPr lang="ru-RU" altLang="ru-RU" sz="2700">
                <a:solidFill>
                  <a:srgbClr val="800080"/>
                </a:solidFill>
              </a:rPr>
              <a:t>” (</a:t>
            </a:r>
            <a:r>
              <a:rPr lang="en-US" altLang="ru-RU" sz="2700">
                <a:solidFill>
                  <a:srgbClr val="800080"/>
                </a:solidFill>
              </a:rPr>
              <a:t>well know services</a:t>
            </a:r>
            <a:r>
              <a:rPr lang="ru-RU" altLang="ru-RU" sz="2700">
                <a:solidFill>
                  <a:srgbClr val="800080"/>
                </a:solidFill>
              </a:rPr>
              <a:t> — хорошо известные службы) в поле “</a:t>
            </a:r>
            <a:r>
              <a:rPr lang="en-GB" altLang="ru-RU" sz="2700">
                <a:solidFill>
                  <a:srgbClr val="800080"/>
                </a:solidFill>
              </a:rPr>
              <a:t>RDATA</a:t>
            </a:r>
            <a:r>
              <a:rPr lang="ru-RU" altLang="ru-RU" sz="2700">
                <a:solidFill>
                  <a:srgbClr val="800080"/>
                </a:solidFill>
              </a:rPr>
              <a:t>”.</a:t>
            </a:r>
          </a:p>
          <a:p>
            <a:pPr>
              <a:spcBef>
                <a:spcPct val="0"/>
              </a:spcBef>
            </a:pPr>
            <a:r>
              <a:rPr lang="ru-RU" altLang="ru-RU" sz="2700">
                <a:solidFill>
                  <a:srgbClr val="800080"/>
                </a:solidFill>
              </a:rPr>
              <a:t>Субполе “</a:t>
            </a:r>
            <a:r>
              <a:rPr lang="en-GB" altLang="ru-RU" sz="2700">
                <a:solidFill>
                  <a:srgbClr val="800080"/>
                </a:solidFill>
              </a:rPr>
              <a:t>WKS</a:t>
            </a:r>
            <a:r>
              <a:rPr lang="ru-RU" altLang="ru-RU" sz="2700">
                <a:solidFill>
                  <a:srgbClr val="800080"/>
                </a:solidFill>
              </a:rPr>
              <a:t>” включает следующие элементы (рис.18.23): </a:t>
            </a:r>
          </a:p>
        </p:txBody>
      </p:sp>
      <p:sp>
        <p:nvSpPr>
          <p:cNvPr id="1161235" name="Text Box 19"/>
          <p:cNvSpPr txBox="1">
            <a:spLocks noChangeArrowheads="1"/>
          </p:cNvSpPr>
          <p:nvPr/>
        </p:nvSpPr>
        <p:spPr bwMode="auto">
          <a:xfrm>
            <a:off x="228600" y="4384675"/>
            <a:ext cx="8915400" cy="22828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4500" indent="-4445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23888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SzPct val="90000"/>
              <a:buFont typeface="Wingdings 2" panose="05020102010507070707" pitchFamily="18" charset="2"/>
              <a:buChar char="j"/>
            </a:pPr>
            <a:r>
              <a:rPr lang="ru-RU" altLang="ru-RU" sz="2400">
                <a:solidFill>
                  <a:srgbClr val="800080"/>
                </a:solidFill>
              </a:rPr>
              <a:t>“</a:t>
            </a:r>
            <a:r>
              <a:rPr lang="en-GB" altLang="ru-RU" sz="2400">
                <a:solidFill>
                  <a:srgbClr val="800080"/>
                </a:solidFill>
              </a:rPr>
              <a:t>ADDRESS</a:t>
            </a:r>
            <a:r>
              <a:rPr lang="ru-RU" altLang="ru-RU" sz="2400">
                <a:solidFill>
                  <a:srgbClr val="800080"/>
                </a:solidFill>
              </a:rPr>
              <a:t>” представляет собой 32-битовый </a:t>
            </a:r>
            <a:r>
              <a:rPr lang="en-GB" altLang="ru-RU" sz="2400">
                <a:solidFill>
                  <a:srgbClr val="800080"/>
                </a:solidFill>
              </a:rPr>
              <a:t>IP</a:t>
            </a:r>
            <a:r>
              <a:rPr lang="en-US" altLang="ru-RU" sz="2400">
                <a:solidFill>
                  <a:srgbClr val="800080"/>
                </a:solidFill>
              </a:rPr>
              <a:t>v</a:t>
            </a:r>
            <a:r>
              <a:rPr lang="ru-RU" altLang="ru-RU" sz="2400">
                <a:solidFill>
                  <a:srgbClr val="800080"/>
                </a:solidFill>
              </a:rPr>
              <a:t>4-адрес;</a:t>
            </a:r>
          </a:p>
          <a:p>
            <a:pPr>
              <a:buSzPct val="90000"/>
              <a:buFont typeface="Wingdings 2" panose="05020102010507070707" pitchFamily="18" charset="2"/>
              <a:buChar char="k"/>
            </a:pPr>
            <a:r>
              <a:rPr lang="ru-RU" altLang="ru-RU" sz="2400">
                <a:solidFill>
                  <a:srgbClr val="800080"/>
                </a:solidFill>
              </a:rPr>
              <a:t>“</a:t>
            </a:r>
            <a:r>
              <a:rPr lang="en-GB" altLang="ru-RU" sz="2400">
                <a:solidFill>
                  <a:srgbClr val="800080"/>
                </a:solidFill>
              </a:rPr>
              <a:t>PROTOCOL</a:t>
            </a:r>
            <a:r>
              <a:rPr lang="ru-RU" altLang="ru-RU" sz="2400">
                <a:solidFill>
                  <a:srgbClr val="800080"/>
                </a:solidFill>
              </a:rPr>
              <a:t>” представляет собой 8-битовый номер </a:t>
            </a:r>
            <a:r>
              <a:rPr lang="en-GB" altLang="ru-RU" sz="2400">
                <a:solidFill>
                  <a:srgbClr val="800080"/>
                </a:solidFill>
              </a:rPr>
              <a:t>IP</a:t>
            </a:r>
            <a:r>
              <a:rPr lang="ru-RU" altLang="ru-RU" sz="2400">
                <a:solidFill>
                  <a:srgbClr val="800080"/>
                </a:solidFill>
              </a:rPr>
              <a:t>-протокола;</a:t>
            </a:r>
          </a:p>
          <a:p>
            <a:pPr>
              <a:buSzPct val="90000"/>
              <a:buFont typeface="Wingdings 2" panose="05020102010507070707" pitchFamily="18" charset="2"/>
              <a:buChar char="l"/>
            </a:pPr>
            <a:r>
              <a:rPr lang="ru-RU" altLang="ru-RU" sz="2400">
                <a:solidFill>
                  <a:srgbClr val="800080"/>
                </a:solidFill>
              </a:rPr>
              <a:t>&lt;</a:t>
            </a:r>
            <a:r>
              <a:rPr lang="en-US" altLang="ru-RU" sz="2400">
                <a:solidFill>
                  <a:srgbClr val="800080"/>
                </a:solidFill>
              </a:rPr>
              <a:t>BIT MAP</a:t>
            </a:r>
            <a:r>
              <a:rPr lang="ru-RU" altLang="ru-RU" sz="2400">
                <a:solidFill>
                  <a:srgbClr val="800080"/>
                </a:solidFill>
              </a:rPr>
              <a:t>&gt; представляет собой поле переменной длины, в котором размещаются данные в двоичной форме. Длина этих данных должна быть кратна 8 битам.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674" name="Text Box 2"/>
          <p:cNvSpPr txBox="1">
            <a:spLocks noChangeArrowheads="1"/>
          </p:cNvSpPr>
          <p:nvPr/>
        </p:nvSpPr>
        <p:spPr bwMode="auto">
          <a:xfrm>
            <a:off x="2843213" y="2276475"/>
            <a:ext cx="2520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ru-RU" altLang="ru-RU" sz="1800"/>
          </a:p>
        </p:txBody>
      </p:sp>
      <p:sp>
        <p:nvSpPr>
          <p:cNvPr id="1052675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№18: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Система именования сегментов/областей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052676" name="Text Box 4"/>
          <p:cNvSpPr txBox="1">
            <a:spLocks noChangeArrowheads="1"/>
          </p:cNvSpPr>
          <p:nvPr/>
        </p:nvSpPr>
        <p:spPr bwMode="auto">
          <a:xfrm>
            <a:off x="0" y="928688"/>
            <a:ext cx="9144000" cy="56483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altLang="ru-RU" sz="2600" u="sng" dirty="0">
                <a:solidFill>
                  <a:srgbClr val="800080"/>
                </a:solidFill>
              </a:rPr>
              <a:t>DNS</a:t>
            </a:r>
            <a:r>
              <a:rPr lang="ru-RU" altLang="ru-RU" sz="2600" u="sng" dirty="0">
                <a:solidFill>
                  <a:srgbClr val="800080"/>
                </a:solidFill>
              </a:rPr>
              <a:t>-серверы</a:t>
            </a:r>
            <a:r>
              <a:rPr lang="ru-RU" altLang="ru-RU" sz="2600" dirty="0">
                <a:solidFill>
                  <a:srgbClr val="800080"/>
                </a:solidFill>
              </a:rPr>
              <a:t> управляют двумя типами данных. К </a:t>
            </a:r>
            <a:r>
              <a:rPr lang="ru-RU" altLang="ru-RU" sz="2600" i="1" dirty="0">
                <a:solidFill>
                  <a:srgbClr val="800080"/>
                </a:solidFill>
              </a:rPr>
              <a:t>первому типу</a:t>
            </a:r>
            <a:r>
              <a:rPr lang="ru-RU" altLang="ru-RU" sz="2600" dirty="0">
                <a:solidFill>
                  <a:srgbClr val="800080"/>
                </a:solidFill>
              </a:rPr>
              <a:t> относятся данные, объединенные в определенные множества (группы), называемые </a:t>
            </a:r>
            <a:r>
              <a:rPr lang="ru-RU" altLang="ru-RU" sz="2600" dirty="0" smtClean="0">
                <a:solidFill>
                  <a:srgbClr val="800080"/>
                </a:solidFill>
              </a:rPr>
              <a:t>«зонами». </a:t>
            </a:r>
            <a:r>
              <a:rPr lang="ru-RU" altLang="ru-RU" sz="2600" dirty="0">
                <a:solidFill>
                  <a:srgbClr val="800080"/>
                </a:solidFill>
              </a:rPr>
              <a:t>Каждая такая зона представляет собой полную БД для соответствующего </a:t>
            </a:r>
            <a:r>
              <a:rPr lang="ru-RU" altLang="ru-RU" sz="2600" dirty="0" smtClean="0">
                <a:solidFill>
                  <a:srgbClr val="800080"/>
                </a:solidFill>
              </a:rPr>
              <a:t>«вырезанного» </a:t>
            </a:r>
            <a:r>
              <a:rPr lang="ru-RU" altLang="ru-RU" sz="2600" dirty="0">
                <a:solidFill>
                  <a:srgbClr val="800080"/>
                </a:solidFill>
              </a:rPr>
              <a:t>подмножества </a:t>
            </a:r>
            <a:r>
              <a:rPr lang="ru-RU" altLang="ru-RU" sz="2600" dirty="0" smtClean="0">
                <a:solidFill>
                  <a:srgbClr val="800080"/>
                </a:solidFill>
              </a:rPr>
              <a:t>(«</a:t>
            </a:r>
            <a:r>
              <a:rPr lang="ru-RU" altLang="ru-RU" sz="2600" dirty="0" err="1" smtClean="0">
                <a:solidFill>
                  <a:srgbClr val="800080"/>
                </a:solidFill>
              </a:rPr>
              <a:t>субдерево</a:t>
            </a:r>
            <a:r>
              <a:rPr lang="ru-RU" altLang="ru-RU" sz="2600" dirty="0" smtClean="0">
                <a:solidFill>
                  <a:srgbClr val="800080"/>
                </a:solidFill>
              </a:rPr>
              <a:t>») </a:t>
            </a:r>
            <a:r>
              <a:rPr lang="ru-RU" altLang="ru-RU" sz="2600" dirty="0">
                <a:solidFill>
                  <a:srgbClr val="800080"/>
                </a:solidFill>
              </a:rPr>
              <a:t>иерархической древовидной структуры пространства сегментов/областей. Такие данные называются авторизованными. </a:t>
            </a:r>
            <a:r>
              <a:rPr lang="en-GB" altLang="ru-RU" sz="2600" dirty="0">
                <a:solidFill>
                  <a:srgbClr val="800080"/>
                </a:solidFill>
              </a:rPr>
              <a:t>DNS</a:t>
            </a:r>
            <a:r>
              <a:rPr lang="ru-RU" altLang="ru-RU" sz="2600" dirty="0">
                <a:solidFill>
                  <a:srgbClr val="800080"/>
                </a:solidFill>
              </a:rPr>
              <a:t>-сервер периодически проводит проверку того, что его зоны своевременно пополняются новыми данными, и если это не происходит, то тогда он запрашивает новую копию информации о зонах, которая извлекается из мастер-файлов, хранящихся локально или в других </a:t>
            </a:r>
            <a:r>
              <a:rPr lang="en-GB" altLang="ru-RU" sz="2600" dirty="0">
                <a:solidFill>
                  <a:srgbClr val="800080"/>
                </a:solidFill>
              </a:rPr>
              <a:t>DNS</a:t>
            </a:r>
            <a:r>
              <a:rPr lang="ru-RU" altLang="ru-RU" sz="2600" dirty="0">
                <a:solidFill>
                  <a:srgbClr val="800080"/>
                </a:solidFill>
              </a:rPr>
              <a:t>-серверах.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4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№18: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Система именования сегментов/областей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187898" name="Text Box 58"/>
          <p:cNvSpPr txBox="1">
            <a:spLocks noChangeArrowheads="1"/>
          </p:cNvSpPr>
          <p:nvPr/>
        </p:nvSpPr>
        <p:spPr bwMode="auto">
          <a:xfrm>
            <a:off x="0" y="5581650"/>
            <a:ext cx="9144000" cy="6572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altLang="ru-RU" sz="2400" b="1">
                <a:solidFill>
                  <a:srgbClr val="800080"/>
                </a:solidFill>
              </a:rPr>
              <a:t>Рис.18.</a:t>
            </a:r>
            <a:r>
              <a:rPr lang="en-US" altLang="ru-RU" sz="2400" b="1">
                <a:solidFill>
                  <a:srgbClr val="800080"/>
                </a:solidFill>
              </a:rPr>
              <a:t>23</a:t>
            </a:r>
            <a:r>
              <a:rPr lang="ru-RU" altLang="ru-RU" sz="2400" b="1">
                <a:solidFill>
                  <a:srgbClr val="800080"/>
                </a:solidFill>
              </a:rPr>
              <a:t>. Формат субполя “</a:t>
            </a:r>
            <a:r>
              <a:rPr lang="en-US" altLang="ru-RU" sz="2400" b="1">
                <a:solidFill>
                  <a:srgbClr val="800080"/>
                </a:solidFill>
              </a:rPr>
              <a:t>WKS</a:t>
            </a:r>
            <a:r>
              <a:rPr lang="ru-RU" altLang="ru-RU" sz="2400" b="1">
                <a:solidFill>
                  <a:srgbClr val="800080"/>
                </a:solidFill>
              </a:rPr>
              <a:t>” в поле “</a:t>
            </a:r>
            <a:r>
              <a:rPr lang="en-GB" altLang="ru-RU" sz="2400" b="1">
                <a:solidFill>
                  <a:srgbClr val="800080"/>
                </a:solidFill>
              </a:rPr>
              <a:t>RDATA</a:t>
            </a:r>
            <a:r>
              <a:rPr lang="ru-RU" altLang="ru-RU" sz="2400" b="1">
                <a:solidFill>
                  <a:srgbClr val="800080"/>
                </a:solidFill>
              </a:rPr>
              <a:t>”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altLang="ru-RU" sz="2400" b="1">
                <a:solidFill>
                  <a:srgbClr val="800080"/>
                </a:solidFill>
              </a:rPr>
              <a:t>для </a:t>
            </a:r>
            <a:r>
              <a:rPr lang="en-US" altLang="ru-RU" sz="2400" b="1">
                <a:solidFill>
                  <a:srgbClr val="800080"/>
                </a:solidFill>
              </a:rPr>
              <a:t>Internet</a:t>
            </a:r>
            <a:endParaRPr lang="ru-RU" altLang="ru-RU" sz="2400" b="1">
              <a:solidFill>
                <a:srgbClr val="800080"/>
              </a:solidFill>
            </a:endParaRPr>
          </a:p>
        </p:txBody>
      </p:sp>
      <p:graphicFrame>
        <p:nvGraphicFramePr>
          <p:cNvPr id="1187995" name="Group 155"/>
          <p:cNvGraphicFramePr>
            <a:graphicFrameLocks noGrp="1"/>
          </p:cNvGraphicFramePr>
          <p:nvPr/>
        </p:nvGraphicFramePr>
        <p:xfrm>
          <a:off x="1524000" y="1681163"/>
          <a:ext cx="6096000" cy="3292475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2440675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831899630"/>
                    </a:ext>
                  </a:extLst>
                </a:gridCol>
              </a:tblGrid>
              <a:tr h="995363"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ADDRESS</a:t>
                      </a:r>
                      <a:endParaRPr kumimoji="0" lang="ru-RU" alt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8000" marB="18000" anchor="ctr" anchorCtr="1" horzOverflow="overflow">
                    <a:lnL w="5715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80615"/>
                  </a:ext>
                </a:extLst>
              </a:tr>
              <a:tr h="6397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PROTOCOL</a:t>
                      </a:r>
                      <a:endParaRPr kumimoji="0" lang="ru-RU" alt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8000" marB="18000" anchor="ctr" anchorCtr="1" horzOverflow="overflow">
                    <a:lnL w="5715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8000" marB="18000" anchor="ctr" anchorCtr="1" horzOverflow="overflow">
                    <a:lnL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807482"/>
                  </a:ext>
                </a:extLst>
              </a:tr>
              <a:tr h="354013"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8000" marB="18000" anchor="ctr" anchorCtr="1" horzOverflow="overflow">
                    <a:lnL w="5715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751919"/>
                  </a:ext>
                </a:extLst>
              </a:tr>
              <a:tr h="968375"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&lt;BIT MAP&gt;</a:t>
                      </a:r>
                      <a:endParaRPr kumimoji="0" lang="ru-RU" alt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 anchorCtr="1" horzOverflow="overflow">
                    <a:lnL w="57150" cap="flat" cmpd="sng" algn="ctr">
                      <a:solidFill>
                        <a:srgbClr val="99003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9003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775936"/>
                  </a:ext>
                </a:extLst>
              </a:tr>
              <a:tr h="334963"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18000" marB="18000" anchor="ctr" anchorCtr="1" horzOverflow="overflow">
                    <a:lnL w="5715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78237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26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№18: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Система именования сегментов/областей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163267" name="Text Box 3"/>
          <p:cNvSpPr txBox="1">
            <a:spLocks noChangeArrowheads="1"/>
          </p:cNvSpPr>
          <p:nvPr/>
        </p:nvSpPr>
        <p:spPr bwMode="auto">
          <a:xfrm>
            <a:off x="241300" y="1425575"/>
            <a:ext cx="8647113" cy="49657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sz="3200">
                <a:solidFill>
                  <a:srgbClr val="800080"/>
                </a:solidFill>
              </a:rPr>
              <a:t>Запись “</a:t>
            </a:r>
            <a:r>
              <a:rPr lang="en-GB" altLang="ru-RU" sz="3200">
                <a:solidFill>
                  <a:srgbClr val="800080"/>
                </a:solidFill>
              </a:rPr>
              <a:t>WKS</a:t>
            </a:r>
            <a:r>
              <a:rPr lang="ru-RU" altLang="ru-RU" sz="3200">
                <a:solidFill>
                  <a:srgbClr val="800080"/>
                </a:solidFill>
              </a:rPr>
              <a:t>” используется  для определения так называемых хорошо известных прикладных служб, которые определяются с помощью соответствующего протокола и соответствующего </a:t>
            </a:r>
            <a:r>
              <a:rPr lang="en-GB" altLang="ru-RU" sz="3200">
                <a:solidFill>
                  <a:srgbClr val="800080"/>
                </a:solidFill>
              </a:rPr>
              <a:t>IP</a:t>
            </a:r>
            <a:r>
              <a:rPr lang="ru-RU" altLang="ru-RU" sz="3200">
                <a:solidFill>
                  <a:srgbClr val="800080"/>
                </a:solidFill>
              </a:rPr>
              <a:t>-адреса в </a:t>
            </a:r>
            <a:r>
              <a:rPr lang="en-GB" altLang="ru-RU" sz="3200">
                <a:solidFill>
                  <a:srgbClr val="800080"/>
                </a:solidFill>
              </a:rPr>
              <a:t>Internet</a:t>
            </a:r>
            <a:r>
              <a:rPr lang="ru-RU" altLang="ru-RU" sz="3200">
                <a:solidFill>
                  <a:srgbClr val="800080"/>
                </a:solidFill>
              </a:rPr>
              <a:t>. Поле “</a:t>
            </a:r>
            <a:r>
              <a:rPr lang="en-GB" altLang="ru-RU" sz="3200">
                <a:solidFill>
                  <a:srgbClr val="800080"/>
                </a:solidFill>
              </a:rPr>
              <a:t>PROTOCOL</a:t>
            </a:r>
            <a:r>
              <a:rPr lang="ru-RU" altLang="ru-RU" sz="3200">
                <a:solidFill>
                  <a:srgbClr val="800080"/>
                </a:solidFill>
              </a:rPr>
              <a:t>” определяет номер </a:t>
            </a:r>
            <a:r>
              <a:rPr lang="en-GB" altLang="ru-RU" sz="3200">
                <a:solidFill>
                  <a:srgbClr val="800080"/>
                </a:solidFill>
              </a:rPr>
              <a:t>IP</a:t>
            </a:r>
            <a:r>
              <a:rPr lang="ru-RU" altLang="ru-RU" sz="3200">
                <a:solidFill>
                  <a:srgbClr val="800080"/>
                </a:solidFill>
              </a:rPr>
              <a:t>-протокола (его версию), поле &lt;</a:t>
            </a:r>
            <a:r>
              <a:rPr lang="en-US" altLang="ru-RU" sz="3200">
                <a:solidFill>
                  <a:srgbClr val="800080"/>
                </a:solidFill>
              </a:rPr>
              <a:t>BIT MAP</a:t>
            </a:r>
            <a:r>
              <a:rPr lang="ru-RU" altLang="ru-RU" sz="3200">
                <a:solidFill>
                  <a:srgbClr val="800080"/>
                </a:solidFill>
              </a:rPr>
              <a:t>&gt; кодируется в соответствии с правилами, представленными в </a:t>
            </a:r>
            <a:r>
              <a:rPr lang="en-GB" altLang="ru-RU" sz="3200">
                <a:solidFill>
                  <a:srgbClr val="800080"/>
                </a:solidFill>
              </a:rPr>
              <a:t>RFC</a:t>
            </a:r>
            <a:r>
              <a:rPr lang="ru-RU" altLang="ru-RU" sz="3200">
                <a:solidFill>
                  <a:srgbClr val="800080"/>
                </a:solidFill>
              </a:rPr>
              <a:t>-1010.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31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№18: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Система именования сегментов/областей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165315" name="Text Box 3"/>
          <p:cNvSpPr txBox="1">
            <a:spLocks noChangeArrowheads="1"/>
          </p:cNvSpPr>
          <p:nvPr/>
        </p:nvSpPr>
        <p:spPr bwMode="auto">
          <a:xfrm>
            <a:off x="215900" y="917575"/>
            <a:ext cx="8645525" cy="55784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3000">
                <a:solidFill>
                  <a:srgbClr val="800080"/>
                </a:solidFill>
              </a:rPr>
              <a:t>Предназначение записей “</a:t>
            </a:r>
            <a:r>
              <a:rPr lang="en-GB" altLang="ru-RU" sz="3000">
                <a:solidFill>
                  <a:srgbClr val="800080"/>
                </a:solidFill>
              </a:rPr>
              <a:t>WKS</a:t>
            </a:r>
            <a:r>
              <a:rPr lang="ru-RU" altLang="ru-RU" sz="3000">
                <a:solidFill>
                  <a:srgbClr val="800080"/>
                </a:solidFill>
              </a:rPr>
              <a:t>” заключается в том, чтобы обеспечить доступность информации в серверах, применяющих ТСР- и </a:t>
            </a:r>
            <a:r>
              <a:rPr lang="en-GB" altLang="ru-RU" sz="3000">
                <a:solidFill>
                  <a:srgbClr val="800080"/>
                </a:solidFill>
              </a:rPr>
              <a:t>UDP</a:t>
            </a:r>
            <a:r>
              <a:rPr lang="ru-RU" altLang="ru-RU" sz="3000">
                <a:solidFill>
                  <a:srgbClr val="800080"/>
                </a:solidFill>
              </a:rPr>
              <a:t>-протоколы. Если сервер применяет и ТСР-, и </a:t>
            </a:r>
            <a:r>
              <a:rPr lang="en-GB" altLang="ru-RU" sz="3000">
                <a:solidFill>
                  <a:srgbClr val="800080"/>
                </a:solidFill>
              </a:rPr>
              <a:t>UDP</a:t>
            </a:r>
            <a:r>
              <a:rPr lang="ru-RU" altLang="ru-RU" sz="3000">
                <a:solidFill>
                  <a:srgbClr val="800080"/>
                </a:solidFill>
              </a:rPr>
              <a:t>-протоколы, или имеет несколько </a:t>
            </a:r>
            <a:r>
              <a:rPr lang="en-GB" altLang="ru-RU" sz="3000">
                <a:solidFill>
                  <a:srgbClr val="800080"/>
                </a:solidFill>
              </a:rPr>
              <a:t>IP</a:t>
            </a:r>
            <a:r>
              <a:rPr lang="ru-RU" altLang="ru-RU" sz="3000">
                <a:solidFill>
                  <a:srgbClr val="800080"/>
                </a:solidFill>
              </a:rPr>
              <a:t>-адресов в </a:t>
            </a:r>
            <a:r>
              <a:rPr lang="en-GB" altLang="ru-RU" sz="3000">
                <a:solidFill>
                  <a:srgbClr val="800080"/>
                </a:solidFill>
              </a:rPr>
              <a:t>Internet</a:t>
            </a:r>
            <a:r>
              <a:rPr lang="ru-RU" altLang="ru-RU" sz="3000">
                <a:solidFill>
                  <a:srgbClr val="800080"/>
                </a:solidFill>
              </a:rPr>
              <a:t>, то тогда используется несколько записей “</a:t>
            </a:r>
            <a:r>
              <a:rPr lang="en-GB" altLang="ru-RU" sz="3000">
                <a:solidFill>
                  <a:srgbClr val="800080"/>
                </a:solidFill>
              </a:rPr>
              <a:t>WKS</a:t>
            </a:r>
            <a:r>
              <a:rPr lang="ru-RU" altLang="ru-RU" sz="3000">
                <a:solidFill>
                  <a:srgbClr val="800080"/>
                </a:solidFill>
              </a:rPr>
              <a:t>”.</a:t>
            </a:r>
          </a:p>
          <a:p>
            <a:pPr>
              <a:spcBef>
                <a:spcPct val="0"/>
              </a:spcBef>
            </a:pPr>
            <a:r>
              <a:rPr lang="ru-RU" altLang="ru-RU" sz="3000">
                <a:solidFill>
                  <a:srgbClr val="800080"/>
                </a:solidFill>
              </a:rPr>
              <a:t>Эти записи не влекут за собой каких-либо дополнительных процедур обработки. В мастер-файлах номера портов и протоколов представлены либо в мнемоническом формате, либо в формате десятичных чисел.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6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№18: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Система именования сегментов/областей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167363" name="Text Box 3"/>
          <p:cNvSpPr txBox="1">
            <a:spLocks noChangeArrowheads="1"/>
          </p:cNvSpPr>
          <p:nvPr/>
        </p:nvSpPr>
        <p:spPr bwMode="auto">
          <a:xfrm>
            <a:off x="0" y="525463"/>
            <a:ext cx="9144000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400" b="1">
                <a:solidFill>
                  <a:srgbClr val="CC0000"/>
                </a:solidFill>
                <a:latin typeface="Tahoma" panose="020B0604030504040204" pitchFamily="34" charset="0"/>
              </a:rPr>
              <a:t>1</a:t>
            </a:r>
            <a:r>
              <a:rPr lang="en-US" altLang="ru-RU" sz="2400" b="1">
                <a:solidFill>
                  <a:srgbClr val="CC0000"/>
                </a:solidFill>
                <a:latin typeface="Tahoma" panose="020B0604030504040204" pitchFamily="34" charset="0"/>
              </a:rPr>
              <a:t>8</a:t>
            </a:r>
            <a:r>
              <a:rPr lang="ru-RU" altLang="ru-RU" sz="2400" b="1">
                <a:solidFill>
                  <a:srgbClr val="CC0000"/>
                </a:solidFill>
                <a:latin typeface="Tahoma" panose="020B0604030504040204" pitchFamily="34" charset="0"/>
              </a:rPr>
              <a:t>.5. </a:t>
            </a:r>
            <a:r>
              <a:rPr lang="ru-RU" altLang="ru-RU" sz="2400" b="1">
                <a:solidFill>
                  <a:srgbClr val="CC0000"/>
                </a:solidFill>
              </a:rPr>
              <a:t>Логическая характеристика </a:t>
            </a:r>
            <a:r>
              <a:rPr lang="en-GB" altLang="ru-RU" sz="2400" b="1">
                <a:solidFill>
                  <a:srgbClr val="CC0000"/>
                </a:solidFill>
              </a:rPr>
              <a:t>DNS</a:t>
            </a:r>
            <a:r>
              <a:rPr lang="ru-RU" altLang="ru-RU" sz="2400" b="1">
                <a:solidFill>
                  <a:srgbClr val="CC0000"/>
                </a:solidFill>
              </a:rPr>
              <a:t>-протокола</a:t>
            </a:r>
            <a:r>
              <a:rPr lang="ru-RU" altLang="ru-RU" sz="2400">
                <a:solidFill>
                  <a:srgbClr val="CC0000"/>
                </a:solidFill>
              </a:rPr>
              <a:t> </a:t>
            </a:r>
          </a:p>
        </p:txBody>
      </p:sp>
      <p:sp>
        <p:nvSpPr>
          <p:cNvPr id="1167364" name="Text Box 4"/>
          <p:cNvSpPr txBox="1">
            <a:spLocks noChangeArrowheads="1"/>
          </p:cNvSpPr>
          <p:nvPr/>
        </p:nvSpPr>
        <p:spPr bwMode="auto">
          <a:xfrm>
            <a:off x="241300" y="1344613"/>
            <a:ext cx="8659813" cy="52165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>
                <a:solidFill>
                  <a:srgbClr val="800080"/>
                </a:solidFill>
              </a:rPr>
              <a:t>Все виртуальные соединения в рамках </a:t>
            </a:r>
            <a:r>
              <a:rPr lang="en-GB" altLang="ru-RU">
                <a:solidFill>
                  <a:srgbClr val="800080"/>
                </a:solidFill>
              </a:rPr>
              <a:t>DNS</a:t>
            </a:r>
            <a:r>
              <a:rPr lang="ru-RU" altLang="ru-RU">
                <a:solidFill>
                  <a:srgbClr val="800080"/>
                </a:solidFill>
              </a:rPr>
              <a:t>-протокола сопровождаются передачей, приёмом и обработкой </a:t>
            </a:r>
            <a:r>
              <a:rPr lang="en-GB" altLang="ru-RU">
                <a:solidFill>
                  <a:srgbClr val="800080"/>
                </a:solidFill>
              </a:rPr>
              <a:t>DNS</a:t>
            </a:r>
            <a:r>
              <a:rPr lang="ru-RU" altLang="ru-RU">
                <a:solidFill>
                  <a:srgbClr val="800080"/>
                </a:solidFill>
              </a:rPr>
              <a:t>-сообщений, формат которых представлен на рис.18.24.</a:t>
            </a:r>
          </a:p>
          <a:p>
            <a:pPr>
              <a:spcBef>
                <a:spcPct val="0"/>
              </a:spcBef>
            </a:pPr>
            <a:r>
              <a:rPr lang="ru-RU" altLang="ru-RU">
                <a:solidFill>
                  <a:srgbClr val="800080"/>
                </a:solidFill>
              </a:rPr>
              <a:t>В зависимости от типа </a:t>
            </a:r>
            <a:r>
              <a:rPr lang="en-GB" altLang="ru-RU">
                <a:solidFill>
                  <a:srgbClr val="800080"/>
                </a:solidFill>
              </a:rPr>
              <a:t>DNS</a:t>
            </a:r>
            <a:r>
              <a:rPr lang="ru-RU" altLang="ru-RU">
                <a:solidFill>
                  <a:srgbClr val="800080"/>
                </a:solidFill>
              </a:rPr>
              <a:t>-сообщения (рис.18.24) некоторые поля в нем могут быть пустыми, за исключением заголовка — последний присутствует всегда. Собственно говоря, именно заголовок определяет, какие поля </a:t>
            </a:r>
            <a:r>
              <a:rPr lang="en-GB" altLang="ru-RU">
                <a:solidFill>
                  <a:srgbClr val="800080"/>
                </a:solidFill>
              </a:rPr>
              <a:t>DNS</a:t>
            </a:r>
            <a:r>
              <a:rPr lang="ru-RU" altLang="ru-RU">
                <a:solidFill>
                  <a:srgbClr val="800080"/>
                </a:solidFill>
              </a:rPr>
              <a:t>-сообщения будут в нем представлены, и сам тип сообщения — запрос или ответ (стандартный или специализированный запрос и т.п.).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41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№18: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Система именования сегментов/областей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graphicFrame>
        <p:nvGraphicFramePr>
          <p:cNvPr id="1169550" name="Group 142"/>
          <p:cNvGraphicFramePr>
            <a:graphicFrameLocks noGrp="1"/>
          </p:cNvGraphicFramePr>
          <p:nvPr/>
        </p:nvGraphicFramePr>
        <p:xfrm>
          <a:off x="255588" y="1387475"/>
          <a:ext cx="8623300" cy="3987800"/>
        </p:xfrm>
        <a:graphic>
          <a:graphicData uri="http://schemas.openxmlformats.org/drawingml/2006/table">
            <a:tbl>
              <a:tblPr/>
              <a:tblGrid>
                <a:gridCol w="2487612">
                  <a:extLst>
                    <a:ext uri="{9D8B030D-6E8A-4147-A177-3AD203B41FA5}">
                      <a16:colId xmlns:a16="http://schemas.microsoft.com/office/drawing/2014/main" val="514043083"/>
                    </a:ext>
                  </a:extLst>
                </a:gridCol>
                <a:gridCol w="6135688">
                  <a:extLst>
                    <a:ext uri="{9D8B030D-6E8A-4147-A177-3AD203B41FA5}">
                      <a16:colId xmlns:a16="http://schemas.microsoft.com/office/drawing/2014/main" val="889490800"/>
                    </a:ext>
                  </a:extLst>
                </a:gridCol>
              </a:tblGrid>
              <a:tr h="244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Поля сообщения</a:t>
                      </a:r>
                    </a:p>
                  </a:txBody>
                  <a:tcPr marL="18000" marR="18000" marT="18000" marB="18000" anchor="ctr" horzOverflow="overflow">
                    <a:lnL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Содержание полей</a:t>
                      </a:r>
                    </a:p>
                  </a:txBody>
                  <a:tcPr marL="18000" marR="18000" marT="18000" marB="18000" anchor="ctr" horzOverflow="overflow">
                    <a:lnL w="3810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1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620714"/>
                  </a:ext>
                </a:extLst>
              </a:tr>
              <a:tr h="260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Header</a:t>
                      </a:r>
                      <a:endParaRPr kumimoji="0" lang="ru-RU" alt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заголовок</a:t>
                      </a: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)</a:t>
                      </a:r>
                      <a:endParaRPr kumimoji="0" lang="ru-RU" alt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 horzOverflow="overflow">
                    <a:lnL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Определяет тип </a:t>
                      </a:r>
                      <a:r>
                        <a:rPr kumimoji="0" lang="en-GB" altLang="ru-RU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DNS</a:t>
                      </a:r>
                      <a:r>
                        <a:rPr kumimoji="0" lang="ru-RU" altLang="ru-RU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-</a:t>
                      </a:r>
                      <a:r>
                        <a:rPr kumimoji="0" lang="ru-RU" altLang="ru-RU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сообщения</a:t>
                      </a:r>
                      <a:endParaRPr kumimoji="0" lang="ru-RU" alt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 horzOverflow="overflow">
                    <a:lnL w="3810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1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247035"/>
                  </a:ext>
                </a:extLst>
              </a:tr>
              <a:tr h="260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Question</a:t>
                      </a:r>
                      <a:endParaRPr kumimoji="0" lang="ru-RU" alt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вопрос</a:t>
                      </a: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)</a:t>
                      </a:r>
                      <a:endParaRPr kumimoji="0" lang="ru-RU" alt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 horzOverflow="overflow">
                    <a:lnL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Вопрос</a:t>
                      </a:r>
                      <a:r>
                        <a:rPr kumimoji="0" lang="ru-RU" altLang="ru-RU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GB" altLang="ru-RU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DNS</a:t>
                      </a:r>
                      <a:r>
                        <a:rPr kumimoji="0" lang="ru-RU" altLang="ru-RU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-</a:t>
                      </a:r>
                      <a:r>
                        <a:rPr kumimoji="0" lang="ru-RU" altLang="ru-RU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серверу</a:t>
                      </a:r>
                      <a:endParaRPr kumimoji="0" lang="ru-RU" alt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 horzOverflow="overflow">
                    <a:lnL w="3810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1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462881"/>
                  </a:ext>
                </a:extLst>
              </a:tr>
              <a:tr h="260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Answer</a:t>
                      </a:r>
                      <a:endParaRPr kumimoji="0" lang="ru-RU" alt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ответ</a:t>
                      </a: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)</a:t>
                      </a:r>
                      <a:endParaRPr kumimoji="0" lang="ru-RU" alt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 horzOverflow="overflow">
                    <a:lnL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ru-RU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RR</a:t>
                      </a:r>
                      <a:r>
                        <a:rPr kumimoji="0" lang="ru-RU" altLang="ru-RU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-</a:t>
                      </a:r>
                      <a:r>
                        <a:rPr kumimoji="0" lang="ru-RU" altLang="ru-RU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записи, отвечающие на поставленный вопрос</a:t>
                      </a:r>
                      <a:endParaRPr kumimoji="0" lang="ru-RU" alt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 horzOverflow="overflow">
                    <a:lnL w="3810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1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141111"/>
                  </a:ext>
                </a:extLst>
              </a:tr>
              <a:tr h="260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Authority</a:t>
                      </a: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 (</a:t>
                      </a: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авторизация</a:t>
                      </a: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)</a:t>
                      </a:r>
                      <a:endParaRPr kumimoji="0" lang="ru-RU" alt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 horzOverflow="overflow">
                    <a:lnL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ru-RU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RR</a:t>
                      </a:r>
                      <a:r>
                        <a:rPr kumimoji="0" lang="ru-RU" altLang="ru-RU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-</a:t>
                      </a:r>
                      <a:r>
                        <a:rPr kumimoji="0" lang="ru-RU" altLang="ru-RU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записи, указывающие на авторизованный сервер</a:t>
                      </a:r>
                      <a:endParaRPr kumimoji="0" lang="ru-RU" alt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 horzOverflow="overflow">
                    <a:lnL w="3810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1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709778"/>
                  </a:ext>
                </a:extLst>
              </a:tr>
              <a:tr h="260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Additional</a:t>
                      </a: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 (</a:t>
                      </a:r>
                      <a:r>
                        <a:rPr kumimoji="0" lang="ru-RU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дополнение)</a:t>
                      </a:r>
                    </a:p>
                  </a:txBody>
                  <a:tcPr marL="18000" marR="18000" marT="18000" marB="18000" anchor="ctr" horzOverflow="overflow">
                    <a:lnL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ru-RU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RR</a:t>
                      </a:r>
                      <a:r>
                        <a:rPr kumimoji="0" lang="ru-RU" altLang="ru-RU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-</a:t>
                      </a:r>
                      <a:r>
                        <a:rPr kumimoji="0" lang="ru-RU" altLang="ru-RU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записи, содержащие дополнительную информацию</a:t>
                      </a:r>
                      <a:endParaRPr kumimoji="0" lang="ru-RU" alt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 horzOverflow="overflow">
                    <a:lnL w="3810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99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1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496343"/>
                  </a:ext>
                </a:extLst>
              </a:tr>
            </a:tbl>
          </a:graphicData>
        </a:graphic>
      </p:graphicFrame>
      <p:sp>
        <p:nvSpPr>
          <p:cNvPr id="1169551" name="Text Box 143"/>
          <p:cNvSpPr txBox="1">
            <a:spLocks noChangeArrowheads="1"/>
          </p:cNvSpPr>
          <p:nvPr/>
        </p:nvSpPr>
        <p:spPr bwMode="auto">
          <a:xfrm>
            <a:off x="0" y="5986463"/>
            <a:ext cx="9144000" cy="32861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altLang="ru-RU" sz="2400" b="1">
                <a:solidFill>
                  <a:srgbClr val="800080"/>
                </a:solidFill>
              </a:rPr>
              <a:t>Рис.18.</a:t>
            </a:r>
            <a:r>
              <a:rPr lang="en-US" altLang="ru-RU" sz="2400" b="1">
                <a:solidFill>
                  <a:srgbClr val="800080"/>
                </a:solidFill>
              </a:rPr>
              <a:t>24</a:t>
            </a:r>
            <a:r>
              <a:rPr lang="ru-RU" altLang="ru-RU" sz="2400" b="1">
                <a:solidFill>
                  <a:srgbClr val="800080"/>
                </a:solidFill>
              </a:rPr>
              <a:t>. Формат </a:t>
            </a:r>
            <a:r>
              <a:rPr lang="en-US" altLang="ru-RU" sz="2400" b="1">
                <a:solidFill>
                  <a:srgbClr val="800080"/>
                </a:solidFill>
              </a:rPr>
              <a:t>DNS</a:t>
            </a:r>
            <a:r>
              <a:rPr lang="ru-RU" altLang="ru-RU" sz="2400" b="1">
                <a:solidFill>
                  <a:srgbClr val="800080"/>
                </a:solidFill>
              </a:rPr>
              <a:t>-сообщения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45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№18: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Система именования сегментов/областей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171459" name="Text Box 3"/>
          <p:cNvSpPr txBox="1">
            <a:spLocks noChangeArrowheads="1"/>
          </p:cNvSpPr>
          <p:nvPr/>
        </p:nvSpPr>
        <p:spPr bwMode="auto">
          <a:xfrm>
            <a:off x="0" y="633413"/>
            <a:ext cx="9144000" cy="6045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sz="2600">
                <a:solidFill>
                  <a:srgbClr val="800080"/>
                </a:solidFill>
              </a:rPr>
              <a:t>Имена, содержащиеся в полях после заголовка, указывают на свое предыдущее использование в стандартных запросах. Поле “</a:t>
            </a:r>
            <a:r>
              <a:rPr lang="en-GB" altLang="ru-RU" sz="2600">
                <a:solidFill>
                  <a:srgbClr val="800080"/>
                </a:solidFill>
              </a:rPr>
              <a:t>Question</a:t>
            </a:r>
            <a:r>
              <a:rPr lang="ru-RU" altLang="ru-RU" sz="2600">
                <a:solidFill>
                  <a:srgbClr val="800080"/>
                </a:solidFill>
              </a:rPr>
              <a:t>” состоит из субполей, которые определяют сущность вопроса, направленного на </a:t>
            </a: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-сервер. К этим субполям относятся: “запрашиваемый тип записи” (</a:t>
            </a:r>
            <a:r>
              <a:rPr lang="en-US" altLang="ru-RU" sz="2600">
                <a:solidFill>
                  <a:srgbClr val="800080"/>
                </a:solidFill>
              </a:rPr>
              <a:t>QTYPE</a:t>
            </a:r>
            <a:r>
              <a:rPr lang="ru-RU" altLang="ru-RU" sz="2600">
                <a:solidFill>
                  <a:srgbClr val="800080"/>
                </a:solidFill>
              </a:rPr>
              <a:t>), “запрашиваемый класс записи” (</a:t>
            </a:r>
            <a:r>
              <a:rPr lang="en-US" altLang="ru-RU" sz="2600">
                <a:solidFill>
                  <a:srgbClr val="800080"/>
                </a:solidFill>
              </a:rPr>
              <a:t>QCLASS</a:t>
            </a:r>
            <a:r>
              <a:rPr lang="ru-RU" altLang="ru-RU" sz="2600">
                <a:solidFill>
                  <a:srgbClr val="800080"/>
                </a:solidFill>
              </a:rPr>
              <a:t>) и запрашиваемое </a:t>
            </a: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-имя (</a:t>
            </a:r>
            <a:r>
              <a:rPr lang="en-GB" altLang="ru-RU" sz="2600">
                <a:solidFill>
                  <a:srgbClr val="800080"/>
                </a:solidFill>
              </a:rPr>
              <a:t>QNAME</a:t>
            </a:r>
            <a:r>
              <a:rPr lang="ru-RU" altLang="ru-RU" sz="2600">
                <a:solidFill>
                  <a:srgbClr val="800080"/>
                </a:solidFill>
              </a:rPr>
              <a:t>). Последние три поля имеют одинаковый формат и могут быть пустыми (без </a:t>
            </a:r>
            <a:r>
              <a:rPr lang="en-GB" altLang="ru-RU" sz="2600">
                <a:solidFill>
                  <a:srgbClr val="800080"/>
                </a:solidFill>
              </a:rPr>
              <a:t>RR</a:t>
            </a:r>
            <a:r>
              <a:rPr lang="ru-RU" altLang="ru-RU" sz="2600">
                <a:solidFill>
                  <a:srgbClr val="800080"/>
                </a:solidFill>
              </a:rPr>
              <a:t>-записей). Поле “</a:t>
            </a:r>
            <a:r>
              <a:rPr lang="en-US" altLang="ru-RU" sz="2600">
                <a:solidFill>
                  <a:srgbClr val="800080"/>
                </a:solidFill>
              </a:rPr>
              <a:t>Answer</a:t>
            </a:r>
            <a:r>
              <a:rPr lang="ru-RU" altLang="ru-RU" sz="2600">
                <a:solidFill>
                  <a:srgbClr val="800080"/>
                </a:solidFill>
              </a:rPr>
              <a:t>” содержит записи, которые являются ответом на отправленный запрос. Поле “</a:t>
            </a:r>
            <a:r>
              <a:rPr lang="en-GB" altLang="ru-RU" sz="2600">
                <a:solidFill>
                  <a:srgbClr val="800080"/>
                </a:solidFill>
              </a:rPr>
              <a:t>Authority</a:t>
            </a:r>
            <a:r>
              <a:rPr lang="ru-RU" altLang="ru-RU" sz="2600">
                <a:solidFill>
                  <a:srgbClr val="800080"/>
                </a:solidFill>
              </a:rPr>
              <a:t>” содержит записи, которые указывают направление на авторизованный </a:t>
            </a: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-сервер. Поле “</a:t>
            </a:r>
            <a:r>
              <a:rPr lang="en-GB" altLang="ru-RU" sz="2600">
                <a:solidFill>
                  <a:srgbClr val="800080"/>
                </a:solidFill>
              </a:rPr>
              <a:t>Additional</a:t>
            </a:r>
            <a:r>
              <a:rPr lang="ru-RU" altLang="ru-RU" sz="2600">
                <a:solidFill>
                  <a:srgbClr val="800080"/>
                </a:solidFill>
              </a:rPr>
              <a:t>” содержит записи, которые связаны с запросом, но не являются прямыми ответами на вопрос.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50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№18: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Система именования сегментов/областей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173507" name="Text Box 3"/>
          <p:cNvSpPr txBox="1">
            <a:spLocks noChangeArrowheads="1"/>
          </p:cNvSpPr>
          <p:nvPr/>
        </p:nvSpPr>
        <p:spPr bwMode="auto">
          <a:xfrm>
            <a:off x="0" y="874713"/>
            <a:ext cx="9144000" cy="137318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>
                <a:solidFill>
                  <a:srgbClr val="800080"/>
                </a:solidFill>
              </a:rPr>
              <a:t>На рис.18.25 представлен формат заголовка </a:t>
            </a:r>
            <a:r>
              <a:rPr lang="en-GB" altLang="ru-RU">
                <a:solidFill>
                  <a:srgbClr val="800080"/>
                </a:solidFill>
              </a:rPr>
              <a:t>DNS</a:t>
            </a:r>
            <a:r>
              <a:rPr lang="ru-RU" altLang="ru-RU">
                <a:solidFill>
                  <a:srgbClr val="800080"/>
                </a:solidFill>
              </a:rPr>
              <a:t>-сообщения. Субполя заголовка имеют следующее предназначение:</a:t>
            </a:r>
          </a:p>
        </p:txBody>
      </p:sp>
      <p:graphicFrame>
        <p:nvGraphicFramePr>
          <p:cNvPr id="1173702" name="Group 198"/>
          <p:cNvGraphicFramePr>
            <a:graphicFrameLocks noGrp="1"/>
          </p:cNvGraphicFramePr>
          <p:nvPr/>
        </p:nvGraphicFramePr>
        <p:xfrm>
          <a:off x="263525" y="2398713"/>
          <a:ext cx="8645525" cy="3276600"/>
        </p:xfrm>
        <a:graphic>
          <a:graphicData uri="http://schemas.openxmlformats.org/drawingml/2006/table">
            <a:tbl>
              <a:tblPr/>
              <a:tblGrid>
                <a:gridCol w="611188">
                  <a:extLst>
                    <a:ext uri="{9D8B030D-6E8A-4147-A177-3AD203B41FA5}">
                      <a16:colId xmlns:a16="http://schemas.microsoft.com/office/drawing/2014/main" val="3510137545"/>
                    </a:ext>
                  </a:extLst>
                </a:gridCol>
                <a:gridCol w="2054225">
                  <a:extLst>
                    <a:ext uri="{9D8B030D-6E8A-4147-A177-3AD203B41FA5}">
                      <a16:colId xmlns:a16="http://schemas.microsoft.com/office/drawing/2014/main" val="3696359627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3070701486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3868062579"/>
                    </a:ext>
                  </a:extLst>
                </a:gridCol>
                <a:gridCol w="620712">
                  <a:extLst>
                    <a:ext uri="{9D8B030D-6E8A-4147-A177-3AD203B41FA5}">
                      <a16:colId xmlns:a16="http://schemas.microsoft.com/office/drawing/2014/main" val="3174703181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3882252898"/>
                    </a:ext>
                  </a:extLst>
                </a:gridCol>
                <a:gridCol w="1463675">
                  <a:extLst>
                    <a:ext uri="{9D8B030D-6E8A-4147-A177-3AD203B41FA5}">
                      <a16:colId xmlns:a16="http://schemas.microsoft.com/office/drawing/2014/main" val="882999884"/>
                    </a:ext>
                  </a:extLst>
                </a:gridCol>
                <a:gridCol w="2212975">
                  <a:extLst>
                    <a:ext uri="{9D8B030D-6E8A-4147-A177-3AD203B41FA5}">
                      <a16:colId xmlns:a16="http://schemas.microsoft.com/office/drawing/2014/main" val="3692912153"/>
                    </a:ext>
                  </a:extLst>
                </a:gridCol>
              </a:tblGrid>
              <a:tr h="423863">
                <a:tc gridSpan="8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0                                                                                                          15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 anchor="ctr" anchorCtr="1" horzOverflow="overflow">
                    <a:lnL w="57150" cap="flat" cmpd="sng" algn="ctr">
                      <a:solidFill>
                        <a:srgbClr val="99003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90033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5715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1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03311"/>
                  </a:ext>
                </a:extLst>
              </a:tr>
              <a:tr h="474663">
                <a:tc gridSpan="8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ID (</a:t>
                      </a:r>
                      <a:r>
                        <a:rPr kumimoji="0" lang="ru-RU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идентификатор)</a:t>
                      </a:r>
                    </a:p>
                  </a:txBody>
                  <a:tcPr marL="18000" marR="18000" marT="18000" marB="18000" anchor="ctr" anchorCtr="1" horzOverflow="overflow">
                    <a:lnL w="5715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644408"/>
                  </a:ext>
                </a:extLst>
              </a:tr>
              <a:tr h="4762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QR</a:t>
                      </a:r>
                      <a:endParaRPr kumimoji="0" lang="en-GB" alt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 anchorCtr="1" horzOverflow="overflow">
                    <a:lnL w="5715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OPCODE</a:t>
                      </a:r>
                      <a:endParaRPr kumimoji="0" lang="en-GB" alt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 anchorCtr="1" horzOverflow="overflow">
                    <a:lnL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AA</a:t>
                      </a:r>
                      <a:endParaRPr kumimoji="0" lang="en-GB" alt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 anchorCtr="1" horzOverflow="overflow">
                    <a:lnL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FF0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TC</a:t>
                      </a:r>
                      <a:endParaRPr kumimoji="0" lang="en-GB" alt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 anchorCtr="1" horzOverflow="overflow">
                    <a:lnL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RD</a:t>
                      </a:r>
                      <a:endParaRPr kumimoji="0" lang="en-GB" alt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 anchorCtr="1" horzOverflow="overflow">
                    <a:lnL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RA</a:t>
                      </a:r>
                      <a:endParaRPr kumimoji="0" lang="en-GB" alt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 anchorCtr="1" horzOverflow="overflow">
                    <a:lnL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DA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Z</a:t>
                      </a:r>
                      <a:endParaRPr kumimoji="0" lang="en-GB" alt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 anchorCtr="1" horzOverflow="overflow">
                    <a:lnL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CD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RCODE</a:t>
                      </a:r>
                      <a:endParaRPr kumimoji="0" lang="en-GB" alt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 anchorCtr="1" horzOverflow="overflow">
                    <a:lnL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606086"/>
                  </a:ext>
                </a:extLst>
              </a:tr>
              <a:tr h="474663">
                <a:tc gridSpan="8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QDCOUNT</a:t>
                      </a:r>
                      <a:endParaRPr kumimoji="0" lang="en-GB" alt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 anchorCtr="1" horzOverflow="overflow">
                    <a:lnL w="5715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292108"/>
                  </a:ext>
                </a:extLst>
              </a:tr>
              <a:tr h="476250">
                <a:tc gridSpan="8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ANCOUNT</a:t>
                      </a:r>
                      <a:endParaRPr kumimoji="0" lang="en-GB" alt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 anchorCtr="1" horzOverflow="overflow">
                    <a:lnL w="5715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2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293261"/>
                  </a:ext>
                </a:extLst>
              </a:tr>
              <a:tr h="474663">
                <a:tc gridSpan="8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NSCOUNT</a:t>
                      </a:r>
                      <a:endParaRPr kumimoji="0" lang="en-GB" alt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 anchorCtr="1" horzOverflow="overflow">
                    <a:lnL w="5715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CD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933405"/>
                  </a:ext>
                </a:extLst>
              </a:tr>
              <a:tr h="476250">
                <a:tc gridSpan="8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ARCOUNT</a:t>
                      </a:r>
                      <a:endParaRPr kumimoji="0" lang="en-GB" alt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333399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 anchorCtr="1" horzOverflow="overflow">
                    <a:lnL w="5715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9900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743520"/>
                  </a:ext>
                </a:extLst>
              </a:tr>
            </a:tbl>
          </a:graphicData>
        </a:graphic>
      </p:graphicFrame>
      <p:sp>
        <p:nvSpPr>
          <p:cNvPr id="1173703" name="Text Box 199"/>
          <p:cNvSpPr txBox="1">
            <a:spLocks noChangeArrowheads="1"/>
          </p:cNvSpPr>
          <p:nvPr/>
        </p:nvSpPr>
        <p:spPr bwMode="auto">
          <a:xfrm>
            <a:off x="0" y="5983288"/>
            <a:ext cx="9144000" cy="6572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altLang="ru-RU" sz="2400" b="1">
                <a:solidFill>
                  <a:srgbClr val="800080"/>
                </a:solidFill>
              </a:rPr>
              <a:t>Рис.18.</a:t>
            </a:r>
            <a:r>
              <a:rPr lang="en-US" altLang="ru-RU" sz="2400" b="1">
                <a:solidFill>
                  <a:srgbClr val="800080"/>
                </a:solidFill>
              </a:rPr>
              <a:t>25</a:t>
            </a:r>
            <a:r>
              <a:rPr lang="ru-RU" altLang="ru-RU" sz="2400" b="1">
                <a:solidFill>
                  <a:srgbClr val="800080"/>
                </a:solidFill>
              </a:rPr>
              <a:t>. Формат заголовка (поле “</a:t>
            </a:r>
            <a:r>
              <a:rPr lang="en-GB" altLang="ru-RU" sz="2400" b="1">
                <a:solidFill>
                  <a:srgbClr val="800080"/>
                </a:solidFill>
              </a:rPr>
              <a:t>Header</a:t>
            </a:r>
            <a:r>
              <a:rPr lang="ru-RU" altLang="ru-RU" sz="2400" b="1">
                <a:solidFill>
                  <a:srgbClr val="800080"/>
                </a:solidFill>
              </a:rPr>
              <a:t>”)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ru-RU" sz="2400" b="1">
                <a:solidFill>
                  <a:srgbClr val="800080"/>
                </a:solidFill>
              </a:rPr>
              <a:t>DNS</a:t>
            </a:r>
            <a:r>
              <a:rPr lang="ru-RU" altLang="ru-RU" sz="2400" b="1">
                <a:solidFill>
                  <a:srgbClr val="800080"/>
                </a:solidFill>
              </a:rPr>
              <a:t>-сообщения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55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№18: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Система именования сегментов/областей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175555" name="Text Box 3"/>
          <p:cNvSpPr txBox="1">
            <a:spLocks noChangeArrowheads="1"/>
          </p:cNvSpPr>
          <p:nvPr/>
        </p:nvSpPr>
        <p:spPr bwMode="auto">
          <a:xfrm>
            <a:off x="241300" y="981075"/>
            <a:ext cx="8634413" cy="55689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4500" indent="-4445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23888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ru-RU" altLang="ru-RU" sz="2400">
                <a:solidFill>
                  <a:srgbClr val="800080"/>
                </a:solidFill>
              </a:rPr>
              <a:t>“</a:t>
            </a:r>
            <a:r>
              <a:rPr lang="en-GB" altLang="ru-RU" sz="2400">
                <a:solidFill>
                  <a:srgbClr val="800080"/>
                </a:solidFill>
              </a:rPr>
              <a:t>ID</a:t>
            </a:r>
            <a:r>
              <a:rPr lang="ru-RU" altLang="ru-RU" sz="2400">
                <a:solidFill>
                  <a:srgbClr val="800080"/>
                </a:solidFill>
              </a:rPr>
              <a:t>” (</a:t>
            </a:r>
            <a:r>
              <a:rPr lang="en-US" altLang="ru-RU" sz="2400">
                <a:solidFill>
                  <a:srgbClr val="800080"/>
                </a:solidFill>
              </a:rPr>
              <a:t>Identifier</a:t>
            </a:r>
            <a:r>
              <a:rPr lang="ru-RU" altLang="ru-RU" sz="2400">
                <a:solidFill>
                  <a:srgbClr val="800080"/>
                </a:solidFill>
              </a:rPr>
              <a:t>) — 16-битовый идентификатор, устанавливаемый программным модулем, который сформировал данный тип запроса. Этот идентификатор копируется в соответствующее ответное </a:t>
            </a:r>
            <a:r>
              <a:rPr lang="en-GB" altLang="ru-RU" sz="2400">
                <a:solidFill>
                  <a:srgbClr val="800080"/>
                </a:solidFill>
              </a:rPr>
              <a:t>DNS</a:t>
            </a:r>
            <a:r>
              <a:rPr lang="ru-RU" altLang="ru-RU" sz="2400">
                <a:solidFill>
                  <a:srgbClr val="800080"/>
                </a:solidFill>
              </a:rPr>
              <a:t>-сообщение и может быть использован запрашиваемой стороной для сравнения ответов на невыполненные запросы;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ru-RU" altLang="ru-RU" sz="2400">
                <a:solidFill>
                  <a:srgbClr val="800080"/>
                </a:solidFill>
              </a:rPr>
              <a:t>“</a:t>
            </a:r>
            <a:r>
              <a:rPr lang="en-US" altLang="ru-RU" sz="2400">
                <a:solidFill>
                  <a:srgbClr val="800080"/>
                </a:solidFill>
              </a:rPr>
              <a:t>QR</a:t>
            </a:r>
            <a:r>
              <a:rPr lang="ru-RU" altLang="ru-RU" sz="2400">
                <a:solidFill>
                  <a:srgbClr val="800080"/>
                </a:solidFill>
              </a:rPr>
              <a:t>” (</a:t>
            </a:r>
            <a:r>
              <a:rPr lang="en-US" altLang="ru-RU" sz="2400">
                <a:solidFill>
                  <a:srgbClr val="800080"/>
                </a:solidFill>
              </a:rPr>
              <a:t>Query</a:t>
            </a:r>
            <a:r>
              <a:rPr lang="ru-RU" altLang="ru-RU" sz="2400">
                <a:solidFill>
                  <a:srgbClr val="800080"/>
                </a:solidFill>
              </a:rPr>
              <a:t>/</a:t>
            </a:r>
            <a:r>
              <a:rPr lang="en-US" altLang="ru-RU" sz="2400">
                <a:solidFill>
                  <a:srgbClr val="800080"/>
                </a:solidFill>
              </a:rPr>
              <a:t>Response</a:t>
            </a:r>
            <a:r>
              <a:rPr lang="ru-RU" altLang="ru-RU" sz="2400">
                <a:solidFill>
                  <a:srgbClr val="800080"/>
                </a:solidFill>
              </a:rPr>
              <a:t>) — однобитовое субполе, которое определяет тип </a:t>
            </a:r>
            <a:r>
              <a:rPr lang="en-GB" altLang="ru-RU" sz="2400">
                <a:solidFill>
                  <a:srgbClr val="800080"/>
                </a:solidFill>
              </a:rPr>
              <a:t>DNS</a:t>
            </a:r>
            <a:r>
              <a:rPr lang="ru-RU" altLang="ru-RU" sz="2400">
                <a:solidFill>
                  <a:srgbClr val="800080"/>
                </a:solidFill>
              </a:rPr>
              <a:t>-сообщения: “0“ — запрос; “1” — ответ;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ru-RU" altLang="ru-RU" sz="2400">
                <a:solidFill>
                  <a:srgbClr val="800080"/>
                </a:solidFill>
              </a:rPr>
              <a:t>“</a:t>
            </a:r>
            <a:r>
              <a:rPr lang="en-US" altLang="ru-RU" sz="2400">
                <a:solidFill>
                  <a:srgbClr val="800080"/>
                </a:solidFill>
              </a:rPr>
              <a:t>OPCODE</a:t>
            </a:r>
            <a:r>
              <a:rPr lang="ru-RU" altLang="ru-RU" sz="2400">
                <a:solidFill>
                  <a:srgbClr val="800080"/>
                </a:solidFill>
              </a:rPr>
              <a:t>” (</a:t>
            </a:r>
            <a:r>
              <a:rPr lang="en-GB" altLang="ru-RU" sz="2400">
                <a:solidFill>
                  <a:srgbClr val="800080"/>
                </a:solidFill>
              </a:rPr>
              <a:t>Option Code</a:t>
            </a:r>
            <a:r>
              <a:rPr lang="ru-RU" altLang="ru-RU" sz="2400">
                <a:solidFill>
                  <a:srgbClr val="800080"/>
                </a:solidFill>
              </a:rPr>
              <a:t>) — 4-битовое субполе, которое определяет тип запроса в данном </a:t>
            </a:r>
            <a:r>
              <a:rPr lang="en-GB" altLang="ru-RU" sz="2400">
                <a:solidFill>
                  <a:srgbClr val="800080"/>
                </a:solidFill>
              </a:rPr>
              <a:t>DNS</a:t>
            </a:r>
            <a:r>
              <a:rPr lang="ru-RU" altLang="ru-RU" sz="2400">
                <a:solidFill>
                  <a:srgbClr val="800080"/>
                </a:solidFill>
              </a:rPr>
              <a:t>-сообщении. Это значение устанавливается отправителем запроса и копируется в ответном сообщении. Кодирование этого субполя следующее: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0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№18: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Система именования сегментов/областей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177603" name="Text Box 3"/>
          <p:cNvSpPr txBox="1">
            <a:spLocks noChangeArrowheads="1"/>
          </p:cNvSpPr>
          <p:nvPr/>
        </p:nvSpPr>
        <p:spPr bwMode="auto">
          <a:xfrm>
            <a:off x="941388" y="955675"/>
            <a:ext cx="7207250" cy="176688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4500" indent="-4445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23888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SzPct val="80000"/>
              <a:buFont typeface="Wingdings" panose="05000000000000000000" pitchFamily="2" charset="2"/>
              <a:buChar char="m"/>
            </a:pPr>
            <a:r>
              <a:rPr lang="ru-RU" altLang="ru-RU" sz="2200">
                <a:solidFill>
                  <a:srgbClr val="800080"/>
                </a:solidFill>
              </a:rPr>
              <a:t>“0” — стандартный запрос </a:t>
            </a:r>
            <a:r>
              <a:rPr lang="en-US" altLang="ru-RU" sz="2200">
                <a:solidFill>
                  <a:srgbClr val="800080"/>
                </a:solidFill>
              </a:rPr>
              <a:t>(QUERY)</a:t>
            </a:r>
            <a:r>
              <a:rPr lang="ru-RU" altLang="ru-RU" sz="2200">
                <a:solidFill>
                  <a:srgbClr val="800080"/>
                </a:solidFill>
              </a:rPr>
              <a:t>;</a:t>
            </a:r>
          </a:p>
          <a:p>
            <a:pPr>
              <a:buSzPct val="80000"/>
              <a:buFont typeface="Wingdings" panose="05000000000000000000" pitchFamily="2" charset="2"/>
              <a:buChar char="m"/>
            </a:pPr>
            <a:r>
              <a:rPr lang="ru-RU" altLang="ru-RU" sz="2200">
                <a:solidFill>
                  <a:srgbClr val="800080"/>
                </a:solidFill>
              </a:rPr>
              <a:t>“1” — встречный запрос </a:t>
            </a:r>
            <a:r>
              <a:rPr lang="en-US" altLang="ru-RU" sz="2200">
                <a:solidFill>
                  <a:srgbClr val="800080"/>
                </a:solidFill>
              </a:rPr>
              <a:t>(IQUERY)</a:t>
            </a:r>
            <a:r>
              <a:rPr lang="ru-RU" altLang="ru-RU" sz="2200">
                <a:solidFill>
                  <a:srgbClr val="800080"/>
                </a:solidFill>
              </a:rPr>
              <a:t>;</a:t>
            </a:r>
          </a:p>
          <a:p>
            <a:pPr>
              <a:buSzPct val="80000"/>
              <a:buFont typeface="Wingdings" panose="05000000000000000000" pitchFamily="2" charset="2"/>
              <a:buChar char="m"/>
            </a:pPr>
            <a:r>
              <a:rPr lang="ru-RU" altLang="ru-RU" sz="2200">
                <a:solidFill>
                  <a:srgbClr val="800080"/>
                </a:solidFill>
              </a:rPr>
              <a:t>“2” — запрос состояния сервера </a:t>
            </a:r>
            <a:r>
              <a:rPr lang="en-US" altLang="ru-RU" sz="2200">
                <a:solidFill>
                  <a:srgbClr val="800080"/>
                </a:solidFill>
              </a:rPr>
              <a:t>(STATUS)</a:t>
            </a:r>
            <a:r>
              <a:rPr lang="ru-RU" altLang="ru-RU" sz="2200">
                <a:solidFill>
                  <a:srgbClr val="800080"/>
                </a:solidFill>
              </a:rPr>
              <a:t>;</a:t>
            </a:r>
          </a:p>
          <a:p>
            <a:pPr>
              <a:buSzPct val="80000"/>
              <a:buFont typeface="Wingdings" panose="05000000000000000000" pitchFamily="2" charset="2"/>
              <a:buChar char="m"/>
            </a:pPr>
            <a:r>
              <a:rPr lang="ru-RU" altLang="ru-RU" sz="2200">
                <a:solidFill>
                  <a:srgbClr val="800080"/>
                </a:solidFill>
              </a:rPr>
              <a:t>“3…15” — зарезервировано для дальнейшего применения;</a:t>
            </a:r>
          </a:p>
        </p:txBody>
      </p:sp>
      <p:sp>
        <p:nvSpPr>
          <p:cNvPr id="1177604" name="Text Box 4"/>
          <p:cNvSpPr txBox="1">
            <a:spLocks noChangeArrowheads="1"/>
          </p:cNvSpPr>
          <p:nvPr/>
        </p:nvSpPr>
        <p:spPr bwMode="auto">
          <a:xfrm>
            <a:off x="255588" y="2755900"/>
            <a:ext cx="9144000" cy="37433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4500" indent="-4445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23888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Pct val="80000"/>
              <a:buFont typeface="Wingdings" panose="05000000000000000000" pitchFamily="2" charset="2"/>
              <a:buChar char="q"/>
            </a:pPr>
            <a:r>
              <a:rPr lang="ru-RU" altLang="ru-RU" sz="2400">
                <a:solidFill>
                  <a:srgbClr val="800080"/>
                </a:solidFill>
              </a:rPr>
              <a:t>“АА” (</a:t>
            </a:r>
            <a:r>
              <a:rPr lang="en-US" altLang="ru-RU" sz="2400">
                <a:solidFill>
                  <a:srgbClr val="800080"/>
                </a:solidFill>
              </a:rPr>
              <a:t>Authoritative Answer</a:t>
            </a:r>
            <a:r>
              <a:rPr lang="ru-RU" altLang="ru-RU" sz="2400">
                <a:solidFill>
                  <a:srgbClr val="800080"/>
                </a:solidFill>
              </a:rPr>
              <a:t>) — однобитовое субполе, которое используется только в ответных сообщениях (устанавливается в “1”) и определяет, что отвечающий </a:t>
            </a:r>
            <a:r>
              <a:rPr lang="en-GB" altLang="ru-RU" sz="2400">
                <a:solidFill>
                  <a:srgbClr val="800080"/>
                </a:solidFill>
              </a:rPr>
              <a:t>DNS</a:t>
            </a:r>
            <a:r>
              <a:rPr lang="ru-RU" altLang="ru-RU" sz="2400">
                <a:solidFill>
                  <a:srgbClr val="800080"/>
                </a:solidFill>
              </a:rPr>
              <a:t>-сервер является авторизованным для </a:t>
            </a:r>
            <a:r>
              <a:rPr lang="en-GB" altLang="ru-RU" sz="2400">
                <a:solidFill>
                  <a:srgbClr val="800080"/>
                </a:solidFill>
              </a:rPr>
              <a:t>DNS</a:t>
            </a:r>
            <a:r>
              <a:rPr lang="ru-RU" altLang="ru-RU" sz="2400">
                <a:solidFill>
                  <a:srgbClr val="800080"/>
                </a:solidFill>
              </a:rPr>
              <a:t>-имени, указанного в поле “</a:t>
            </a:r>
            <a:r>
              <a:rPr lang="en-GB" altLang="ru-RU" sz="2400">
                <a:solidFill>
                  <a:srgbClr val="800080"/>
                </a:solidFill>
              </a:rPr>
              <a:t>Question</a:t>
            </a:r>
            <a:r>
              <a:rPr lang="ru-RU" altLang="ru-RU" sz="2400">
                <a:solidFill>
                  <a:srgbClr val="800080"/>
                </a:solidFill>
              </a:rPr>
              <a:t>”. (</a:t>
            </a:r>
            <a:r>
              <a:rPr lang="ru-RU" altLang="ru-RU" sz="2400" i="1" u="sng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Замечание</a:t>
            </a:r>
            <a:r>
              <a:rPr lang="ru-RU" altLang="ru-RU" sz="2400" i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 Содержание поля “</a:t>
            </a:r>
            <a:r>
              <a:rPr lang="en-GB" altLang="ru-RU" sz="2400" i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Answer</a:t>
            </a:r>
            <a:r>
              <a:rPr lang="ru-RU" altLang="ru-RU" sz="2400" i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” может включать несколько </a:t>
            </a:r>
            <a:r>
              <a:rPr lang="en-GB" altLang="ru-RU" sz="2400" i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DNS</a:t>
            </a:r>
            <a:r>
              <a:rPr lang="ru-RU" altLang="ru-RU" sz="2400" i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-имен владельца записи, так как он может иметь несколько псевдонимов. Бит “АА” указывает на имя, которое будет сравниваться с именем, указанным в запросе, или на первое имя владельца записи в поле “</a:t>
            </a:r>
            <a:r>
              <a:rPr lang="en-GB" altLang="ru-RU" sz="2400" i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Answer</a:t>
            </a:r>
            <a:r>
              <a:rPr lang="ru-RU" altLang="ru-RU" sz="2400" i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”.</a:t>
            </a:r>
            <a:r>
              <a:rPr lang="ru-RU" altLang="ru-RU" sz="2400">
                <a:solidFill>
                  <a:srgbClr val="800080"/>
                </a:solidFill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65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№18: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Система именования сегментов/областей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179651" name="Text Box 3"/>
          <p:cNvSpPr txBox="1">
            <a:spLocks noChangeArrowheads="1"/>
          </p:cNvSpPr>
          <p:nvPr/>
        </p:nvSpPr>
        <p:spPr bwMode="auto">
          <a:xfrm>
            <a:off x="242888" y="954088"/>
            <a:ext cx="8620125" cy="56483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4500" indent="-4445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23888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ru-RU" altLang="ru-RU" sz="2600">
                <a:solidFill>
                  <a:srgbClr val="800080"/>
                </a:solidFill>
              </a:rPr>
              <a:t>“</a:t>
            </a:r>
            <a:r>
              <a:rPr lang="en-US" altLang="ru-RU" sz="2600">
                <a:solidFill>
                  <a:srgbClr val="800080"/>
                </a:solidFill>
              </a:rPr>
              <a:t>TC</a:t>
            </a:r>
            <a:r>
              <a:rPr lang="ru-RU" altLang="ru-RU" sz="2600">
                <a:solidFill>
                  <a:srgbClr val="800080"/>
                </a:solidFill>
              </a:rPr>
              <a:t>” (</a:t>
            </a:r>
            <a:r>
              <a:rPr lang="en-US" altLang="ru-RU" sz="2600">
                <a:solidFill>
                  <a:srgbClr val="800080"/>
                </a:solidFill>
              </a:rPr>
              <a:t>TrunCation</a:t>
            </a:r>
            <a:r>
              <a:rPr lang="ru-RU" altLang="ru-RU" sz="2600">
                <a:solidFill>
                  <a:srgbClr val="800080"/>
                </a:solidFill>
              </a:rPr>
              <a:t>) — однобитовое субполе, которое определяет, что </a:t>
            </a: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-сообщение было сокращено (“урезано”) вследствие того, что длина сообщения превышает максимально разрешенный размер, установленный для передачи;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ru-RU" altLang="ru-RU" sz="2600">
                <a:solidFill>
                  <a:srgbClr val="800080"/>
                </a:solidFill>
              </a:rPr>
              <a:t>“</a:t>
            </a:r>
            <a:r>
              <a:rPr lang="en-US" altLang="ru-RU" sz="2600">
                <a:solidFill>
                  <a:srgbClr val="800080"/>
                </a:solidFill>
              </a:rPr>
              <a:t>RD</a:t>
            </a:r>
            <a:r>
              <a:rPr lang="ru-RU" altLang="ru-RU" sz="2600">
                <a:solidFill>
                  <a:srgbClr val="800080"/>
                </a:solidFill>
              </a:rPr>
              <a:t>” (</a:t>
            </a:r>
            <a:r>
              <a:rPr lang="en-US" altLang="ru-RU" sz="2600">
                <a:solidFill>
                  <a:srgbClr val="800080"/>
                </a:solidFill>
              </a:rPr>
              <a:t>Recursion Desired</a:t>
            </a:r>
            <a:r>
              <a:rPr lang="ru-RU" altLang="ru-RU" sz="2600">
                <a:solidFill>
                  <a:srgbClr val="800080"/>
                </a:solidFill>
              </a:rPr>
              <a:t>) — однобитовое субполе, которое указывает на наличие запроса в режиме рекурсии (рекурсивный режим обслуживания). Этот бит может быть установлен в “1” в запросах и копируется в ответных сообщениях. Если бит “</a:t>
            </a:r>
            <a:r>
              <a:rPr lang="en-US" altLang="ru-RU" sz="2600">
                <a:solidFill>
                  <a:srgbClr val="800080"/>
                </a:solidFill>
              </a:rPr>
              <a:t>RD</a:t>
            </a:r>
            <a:r>
              <a:rPr lang="ru-RU" altLang="ru-RU" sz="2600">
                <a:solidFill>
                  <a:srgbClr val="800080"/>
                </a:solidFill>
              </a:rPr>
              <a:t>” установлен, то он предписывает </a:t>
            </a: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-серверу обслуживать запрос рекурсивно. Рекурсивный режим обслуживания является не основным (дополнительным) режимом;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22" name="Text Box 2"/>
          <p:cNvSpPr txBox="1">
            <a:spLocks noChangeArrowheads="1"/>
          </p:cNvSpPr>
          <p:nvPr/>
        </p:nvSpPr>
        <p:spPr bwMode="auto">
          <a:xfrm>
            <a:off x="2843213" y="2276475"/>
            <a:ext cx="2520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endParaRPr lang="ru-RU" altLang="ru-RU" sz="1800"/>
          </a:p>
        </p:txBody>
      </p:sp>
      <p:sp>
        <p:nvSpPr>
          <p:cNvPr id="1054723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№18: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Система именования сегментов/областей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054724" name="Text Box 4"/>
          <p:cNvSpPr txBox="1">
            <a:spLocks noChangeArrowheads="1"/>
          </p:cNvSpPr>
          <p:nvPr/>
        </p:nvSpPr>
        <p:spPr bwMode="auto">
          <a:xfrm>
            <a:off x="0" y="600075"/>
            <a:ext cx="9144000" cy="60706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dirty="0">
                <a:solidFill>
                  <a:srgbClr val="800080"/>
                </a:solidFill>
              </a:rPr>
              <a:t>Ко </a:t>
            </a:r>
            <a:r>
              <a:rPr lang="ru-RU" altLang="ru-RU" i="1" dirty="0">
                <a:solidFill>
                  <a:srgbClr val="800080"/>
                </a:solidFill>
              </a:rPr>
              <a:t>второму типу</a:t>
            </a:r>
            <a:r>
              <a:rPr lang="ru-RU" altLang="ru-RU" dirty="0">
                <a:solidFill>
                  <a:srgbClr val="800080"/>
                </a:solidFill>
              </a:rPr>
              <a:t> данных относятся данные, хранящиеся в </a:t>
            </a:r>
            <a:r>
              <a:rPr lang="ru-RU" altLang="ru-RU" dirty="0" smtClean="0">
                <a:solidFill>
                  <a:srgbClr val="800080"/>
                </a:solidFill>
              </a:rPr>
              <a:t>СОП-модуле, </a:t>
            </a:r>
            <a:r>
              <a:rPr lang="ru-RU" altLang="ru-RU" dirty="0">
                <a:solidFill>
                  <a:srgbClr val="800080"/>
                </a:solidFill>
              </a:rPr>
              <a:t>которые были получены локальным </a:t>
            </a:r>
            <a:r>
              <a:rPr lang="en-GB" altLang="ru-RU" dirty="0">
                <a:solidFill>
                  <a:srgbClr val="800080"/>
                </a:solidFill>
              </a:rPr>
              <a:t>DNS</a:t>
            </a:r>
            <a:r>
              <a:rPr lang="ru-RU" altLang="ru-RU" dirty="0">
                <a:solidFill>
                  <a:srgbClr val="800080"/>
                </a:solidFill>
              </a:rPr>
              <a:t>-клиентом. Эти данные могут быть не полными, но они позволяют ускорить процесс обновления данных, когда осуществляется повторное обращение к удаленным данным. Данные, хранящиеся в </a:t>
            </a:r>
            <a:r>
              <a:rPr lang="ru-RU" altLang="ru-RU" dirty="0" smtClean="0">
                <a:solidFill>
                  <a:srgbClr val="800080"/>
                </a:solidFill>
              </a:rPr>
              <a:t>СОП-модуле, </a:t>
            </a:r>
            <a:r>
              <a:rPr lang="ru-RU" altLang="ru-RU" dirty="0">
                <a:solidFill>
                  <a:srgbClr val="800080"/>
                </a:solidFill>
              </a:rPr>
              <a:t>в конце концов, уничтожаются по истечении времени тайм-аута.</a:t>
            </a:r>
          </a:p>
          <a:p>
            <a:pPr>
              <a:spcBef>
                <a:spcPct val="0"/>
              </a:spcBef>
            </a:pPr>
            <a:r>
              <a:rPr lang="ru-RU" altLang="ru-RU" dirty="0">
                <a:solidFill>
                  <a:srgbClr val="800080"/>
                </a:solidFill>
              </a:rPr>
              <a:t>Такая функциональная структура изолирована от проблем, связанных с функционированием интерфейса пользователя, восстановлением системы после сбоев при функционировании программных модулей </a:t>
            </a:r>
            <a:r>
              <a:rPr lang="en-GB" altLang="ru-RU" dirty="0">
                <a:solidFill>
                  <a:srgbClr val="800080"/>
                </a:solidFill>
              </a:rPr>
              <a:t>DNS</a:t>
            </a:r>
            <a:r>
              <a:rPr lang="ru-RU" altLang="ru-RU" dirty="0">
                <a:solidFill>
                  <a:srgbClr val="800080"/>
                </a:solidFill>
              </a:rPr>
              <a:t>-клиентов, пополнением и обновлением БД в </a:t>
            </a:r>
            <a:r>
              <a:rPr lang="en-GB" altLang="ru-RU" dirty="0">
                <a:solidFill>
                  <a:srgbClr val="800080"/>
                </a:solidFill>
              </a:rPr>
              <a:t>DNS</a:t>
            </a:r>
            <a:r>
              <a:rPr lang="ru-RU" altLang="ru-RU" dirty="0">
                <a:solidFill>
                  <a:srgbClr val="800080"/>
                </a:solidFill>
              </a:rPr>
              <a:t>-серверах.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69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№18: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Система именования сегментов/областей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181699" name="Text Box 3"/>
          <p:cNvSpPr txBox="1">
            <a:spLocks noChangeArrowheads="1"/>
          </p:cNvSpPr>
          <p:nvPr/>
        </p:nvSpPr>
        <p:spPr bwMode="auto">
          <a:xfrm>
            <a:off x="228600" y="1209675"/>
            <a:ext cx="8647113" cy="52514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4500" indent="-4445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755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ru-RU" altLang="ru-RU" sz="2600">
                <a:solidFill>
                  <a:srgbClr val="800080"/>
                </a:solidFill>
              </a:rPr>
              <a:t>“</a:t>
            </a:r>
            <a:r>
              <a:rPr lang="en-US" altLang="ru-RU" sz="2600">
                <a:solidFill>
                  <a:srgbClr val="800080"/>
                </a:solidFill>
              </a:rPr>
              <a:t>RA</a:t>
            </a:r>
            <a:r>
              <a:rPr lang="ru-RU" altLang="ru-RU" sz="2600">
                <a:solidFill>
                  <a:srgbClr val="800080"/>
                </a:solidFill>
              </a:rPr>
              <a:t>” (</a:t>
            </a:r>
            <a:r>
              <a:rPr lang="en-US" altLang="ru-RU" sz="2600">
                <a:solidFill>
                  <a:srgbClr val="800080"/>
                </a:solidFill>
              </a:rPr>
              <a:t>Recursion Available</a:t>
            </a:r>
            <a:r>
              <a:rPr lang="ru-RU" altLang="ru-RU" sz="2600">
                <a:solidFill>
                  <a:srgbClr val="800080"/>
                </a:solidFill>
              </a:rPr>
              <a:t>) — однобитовое субполе, которое указывает на возможность рекурсивного режима обслуживания со стороны </a:t>
            </a: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-сервера, если этот бит установлен в “1”. Этот бит может копироваться, а может и не копироваться в ответах;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ru-RU" altLang="ru-RU" sz="2600">
                <a:solidFill>
                  <a:srgbClr val="800080"/>
                </a:solidFill>
              </a:rPr>
              <a:t>“</a:t>
            </a:r>
            <a:r>
              <a:rPr lang="en-US" altLang="ru-RU" sz="2600">
                <a:solidFill>
                  <a:srgbClr val="800080"/>
                </a:solidFill>
              </a:rPr>
              <a:t>Z</a:t>
            </a:r>
            <a:r>
              <a:rPr lang="ru-RU" altLang="ru-RU" sz="2600">
                <a:solidFill>
                  <a:srgbClr val="800080"/>
                </a:solidFill>
              </a:rPr>
              <a:t>” — это субполе зарезервировано для будущего использования. Оно всегда должно быть заполнено нулями (и в запросах, и в ответах);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ru-RU" altLang="ru-RU" sz="2600">
                <a:solidFill>
                  <a:srgbClr val="800080"/>
                </a:solidFill>
              </a:rPr>
              <a:t>“</a:t>
            </a:r>
            <a:r>
              <a:rPr lang="en-US" altLang="ru-RU" sz="2600">
                <a:solidFill>
                  <a:srgbClr val="800080"/>
                </a:solidFill>
              </a:rPr>
              <a:t>RCODE</a:t>
            </a:r>
            <a:r>
              <a:rPr lang="ru-RU" altLang="ru-RU" sz="2600">
                <a:solidFill>
                  <a:srgbClr val="800080"/>
                </a:solidFill>
              </a:rPr>
              <a:t>” (</a:t>
            </a:r>
            <a:r>
              <a:rPr lang="en-US" altLang="ru-RU" sz="2600">
                <a:solidFill>
                  <a:srgbClr val="800080"/>
                </a:solidFill>
              </a:rPr>
              <a:t>Response Code</a:t>
            </a:r>
            <a:r>
              <a:rPr lang="ru-RU" altLang="ru-RU" sz="2600">
                <a:solidFill>
                  <a:srgbClr val="800080"/>
                </a:solidFill>
              </a:rPr>
              <a:t>) — 4-битовое поле, которое является частью ответных </a:t>
            </a: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-сообщений. Кодирование этого субполя следующее: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74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№18: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Система именования сегментов/областей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183747" name="Text Box 3"/>
          <p:cNvSpPr txBox="1">
            <a:spLocks noChangeArrowheads="1"/>
          </p:cNvSpPr>
          <p:nvPr/>
        </p:nvSpPr>
        <p:spPr bwMode="auto">
          <a:xfrm>
            <a:off x="550863" y="1506538"/>
            <a:ext cx="8310562" cy="46196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4500" indent="-4445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23888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SzPct val="80000"/>
              <a:buFont typeface="Wingdings" panose="05000000000000000000" pitchFamily="2" charset="2"/>
              <a:buChar char="m"/>
            </a:pPr>
            <a:r>
              <a:rPr lang="ru-RU" altLang="ru-RU">
                <a:solidFill>
                  <a:srgbClr val="800080"/>
                </a:solidFill>
              </a:rPr>
              <a:t>“0” — отсутствие ошибок;</a:t>
            </a:r>
          </a:p>
          <a:p>
            <a:pPr>
              <a:spcBef>
                <a:spcPct val="20000"/>
              </a:spcBef>
              <a:buSzPct val="80000"/>
              <a:buFont typeface="Wingdings" panose="05000000000000000000" pitchFamily="2" charset="2"/>
              <a:buChar char="m"/>
            </a:pPr>
            <a:r>
              <a:rPr lang="ru-RU" altLang="ru-RU">
                <a:solidFill>
                  <a:srgbClr val="800080"/>
                </a:solidFill>
              </a:rPr>
              <a:t>“1” — ошибка в формате сообщения. </a:t>
            </a:r>
            <a:r>
              <a:rPr lang="en-GB" altLang="ru-RU">
                <a:solidFill>
                  <a:srgbClr val="800080"/>
                </a:solidFill>
              </a:rPr>
              <a:t>DNS</a:t>
            </a:r>
            <a:r>
              <a:rPr lang="ru-RU" altLang="ru-RU">
                <a:solidFill>
                  <a:srgbClr val="800080"/>
                </a:solidFill>
              </a:rPr>
              <a:t>-сервер не способен распознать запрос;</a:t>
            </a:r>
          </a:p>
          <a:p>
            <a:pPr>
              <a:spcBef>
                <a:spcPct val="20000"/>
              </a:spcBef>
              <a:buSzPct val="80000"/>
              <a:buFont typeface="Wingdings" panose="05000000000000000000" pitchFamily="2" charset="2"/>
              <a:buChar char="m"/>
            </a:pPr>
            <a:r>
              <a:rPr lang="ru-RU" altLang="ru-RU">
                <a:solidFill>
                  <a:srgbClr val="800080"/>
                </a:solidFill>
              </a:rPr>
              <a:t>“2” — </a:t>
            </a:r>
            <a:r>
              <a:rPr lang="en-GB" altLang="ru-RU">
                <a:solidFill>
                  <a:srgbClr val="800080"/>
                </a:solidFill>
              </a:rPr>
              <a:t>DNS</a:t>
            </a:r>
            <a:r>
              <a:rPr lang="ru-RU" altLang="ru-RU">
                <a:solidFill>
                  <a:srgbClr val="800080"/>
                </a:solidFill>
              </a:rPr>
              <a:t>-сервер неисправен. Он не смог обработать поступивший запрос вследствие собственных внутренних причин;</a:t>
            </a:r>
          </a:p>
          <a:p>
            <a:pPr>
              <a:spcBef>
                <a:spcPct val="20000"/>
              </a:spcBef>
              <a:buSzPct val="80000"/>
              <a:buFont typeface="Wingdings" panose="05000000000000000000" pitchFamily="2" charset="2"/>
              <a:buChar char="m"/>
            </a:pPr>
            <a:r>
              <a:rPr lang="ru-RU" altLang="ru-RU">
                <a:solidFill>
                  <a:srgbClr val="800080"/>
                </a:solidFill>
              </a:rPr>
              <a:t>“3” — ошибочное </a:t>
            </a:r>
            <a:r>
              <a:rPr lang="en-GB" altLang="ru-RU">
                <a:solidFill>
                  <a:srgbClr val="800080"/>
                </a:solidFill>
              </a:rPr>
              <a:t>DNS</a:t>
            </a:r>
            <a:r>
              <a:rPr lang="ru-RU" altLang="ru-RU">
                <a:solidFill>
                  <a:srgbClr val="800080"/>
                </a:solidFill>
              </a:rPr>
              <a:t>-имя. Имеет отношение только к ответам авторизованных </a:t>
            </a:r>
            <a:r>
              <a:rPr lang="en-GB" altLang="ru-RU">
                <a:solidFill>
                  <a:srgbClr val="800080"/>
                </a:solidFill>
              </a:rPr>
              <a:t>DNS</a:t>
            </a:r>
            <a:r>
              <a:rPr lang="ru-RU" altLang="ru-RU">
                <a:solidFill>
                  <a:srgbClr val="800080"/>
                </a:solidFill>
              </a:rPr>
              <a:t>-серверов. </a:t>
            </a:r>
            <a:r>
              <a:rPr lang="en-GB" altLang="ru-RU">
                <a:solidFill>
                  <a:srgbClr val="800080"/>
                </a:solidFill>
              </a:rPr>
              <a:t>DNS</a:t>
            </a:r>
            <a:r>
              <a:rPr lang="ru-RU" altLang="ru-RU">
                <a:solidFill>
                  <a:srgbClr val="800080"/>
                </a:solidFill>
              </a:rPr>
              <a:t>-имя, представленное в запросе, не существует;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65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№18: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Система именования сегментов/областей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222660" name="Text Box 4"/>
          <p:cNvSpPr txBox="1">
            <a:spLocks noChangeArrowheads="1"/>
          </p:cNvSpPr>
          <p:nvPr/>
        </p:nvSpPr>
        <p:spPr bwMode="auto">
          <a:xfrm>
            <a:off x="565150" y="833438"/>
            <a:ext cx="8324850" cy="58070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4500" indent="-4445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23888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SzPct val="80000"/>
              <a:buFont typeface="Wingdings" panose="05000000000000000000" pitchFamily="2" charset="2"/>
              <a:buChar char="m"/>
            </a:pPr>
            <a:r>
              <a:rPr lang="ru-RU" altLang="ru-RU" sz="2600">
                <a:solidFill>
                  <a:srgbClr val="800080"/>
                </a:solidFill>
              </a:rPr>
              <a:t>“4” — не обслуживается. </a:t>
            </a: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-сервер не обслуживает (не обрабатывает) такой тип запросов;</a:t>
            </a:r>
          </a:p>
          <a:p>
            <a:pPr>
              <a:spcBef>
                <a:spcPct val="20000"/>
              </a:spcBef>
              <a:buSzPct val="80000"/>
              <a:buFont typeface="Wingdings" panose="05000000000000000000" pitchFamily="2" charset="2"/>
              <a:buChar char="m"/>
            </a:pPr>
            <a:r>
              <a:rPr lang="ru-RU" altLang="ru-RU" sz="2600">
                <a:solidFill>
                  <a:srgbClr val="800080"/>
                </a:solidFill>
              </a:rPr>
              <a:t>“5” — отказ. </a:t>
            </a: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-сервер отказался от обработки запроса (проведения специфической процедуры) по соображениям безопасности. Например, </a:t>
            </a: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-сервер не желает обеспечивать информацией соответствующую запрашивающую сторону или не желает проводить соответствующую обработку с поступившими данными (например, при внутри зональном информационном обмене);</a:t>
            </a:r>
          </a:p>
          <a:p>
            <a:pPr>
              <a:spcBef>
                <a:spcPct val="20000"/>
              </a:spcBef>
              <a:buSzPct val="80000"/>
              <a:buFont typeface="Wingdings" panose="05000000000000000000" pitchFamily="2" charset="2"/>
              <a:buChar char="m"/>
            </a:pPr>
            <a:r>
              <a:rPr lang="ru-RU" altLang="ru-RU" sz="2600">
                <a:solidFill>
                  <a:srgbClr val="800080"/>
                </a:solidFill>
              </a:rPr>
              <a:t>“6…15” — зарезервировано для дальнейшего применения;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№18: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Система именования сегментов/областей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185795" name="Text Box 3"/>
          <p:cNvSpPr txBox="1">
            <a:spLocks noChangeArrowheads="1"/>
          </p:cNvSpPr>
          <p:nvPr/>
        </p:nvSpPr>
        <p:spPr bwMode="auto">
          <a:xfrm>
            <a:off x="228600" y="968375"/>
            <a:ext cx="8647113" cy="564356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4500" indent="-4445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23888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ru-RU" altLang="ru-RU">
                <a:solidFill>
                  <a:srgbClr val="800080"/>
                </a:solidFill>
              </a:rPr>
              <a:t>“</a:t>
            </a:r>
            <a:r>
              <a:rPr lang="en-US" altLang="ru-RU">
                <a:solidFill>
                  <a:srgbClr val="800080"/>
                </a:solidFill>
              </a:rPr>
              <a:t>QDCOUNT</a:t>
            </a:r>
            <a:r>
              <a:rPr lang="ru-RU" altLang="ru-RU">
                <a:solidFill>
                  <a:srgbClr val="800080"/>
                </a:solidFill>
              </a:rPr>
              <a:t>” — 16-битовое число без знака, которое определяет объем данных в поле “</a:t>
            </a:r>
            <a:r>
              <a:rPr lang="en-GB" altLang="ru-RU">
                <a:solidFill>
                  <a:srgbClr val="800080"/>
                </a:solidFill>
              </a:rPr>
              <a:t>Question</a:t>
            </a:r>
            <a:r>
              <a:rPr lang="ru-RU" altLang="ru-RU">
                <a:solidFill>
                  <a:srgbClr val="800080"/>
                </a:solidFill>
              </a:rPr>
              <a:t>”;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ru-RU" altLang="ru-RU">
                <a:solidFill>
                  <a:srgbClr val="800080"/>
                </a:solidFill>
              </a:rPr>
              <a:t>“</a:t>
            </a:r>
            <a:r>
              <a:rPr lang="en-US" altLang="ru-RU">
                <a:solidFill>
                  <a:srgbClr val="800080"/>
                </a:solidFill>
              </a:rPr>
              <a:t>ANCOUNT</a:t>
            </a:r>
            <a:r>
              <a:rPr lang="ru-RU" altLang="ru-RU">
                <a:solidFill>
                  <a:srgbClr val="800080"/>
                </a:solidFill>
              </a:rPr>
              <a:t>” — 16-битовое число без знака, которое определяет число </a:t>
            </a:r>
            <a:r>
              <a:rPr lang="en-GB" altLang="ru-RU">
                <a:solidFill>
                  <a:srgbClr val="800080"/>
                </a:solidFill>
              </a:rPr>
              <a:t>RR</a:t>
            </a:r>
            <a:r>
              <a:rPr lang="ru-RU" altLang="ru-RU">
                <a:solidFill>
                  <a:srgbClr val="800080"/>
                </a:solidFill>
              </a:rPr>
              <a:t>-записей в поле “</a:t>
            </a:r>
            <a:r>
              <a:rPr lang="en-GB" altLang="ru-RU">
                <a:solidFill>
                  <a:srgbClr val="800080"/>
                </a:solidFill>
              </a:rPr>
              <a:t>Answer</a:t>
            </a:r>
            <a:r>
              <a:rPr lang="ru-RU" altLang="ru-RU">
                <a:solidFill>
                  <a:srgbClr val="800080"/>
                </a:solidFill>
              </a:rPr>
              <a:t>”;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ru-RU" altLang="ru-RU">
                <a:solidFill>
                  <a:srgbClr val="800080"/>
                </a:solidFill>
              </a:rPr>
              <a:t>“</a:t>
            </a:r>
            <a:r>
              <a:rPr lang="en-US" altLang="ru-RU">
                <a:solidFill>
                  <a:srgbClr val="800080"/>
                </a:solidFill>
              </a:rPr>
              <a:t>N</a:t>
            </a:r>
            <a:r>
              <a:rPr lang="en-GB" altLang="ru-RU">
                <a:solidFill>
                  <a:srgbClr val="800080"/>
                </a:solidFill>
              </a:rPr>
              <a:t>S</a:t>
            </a:r>
            <a:r>
              <a:rPr lang="en-US" altLang="ru-RU">
                <a:solidFill>
                  <a:srgbClr val="800080"/>
                </a:solidFill>
              </a:rPr>
              <a:t>COUNT</a:t>
            </a:r>
            <a:r>
              <a:rPr lang="ru-RU" altLang="ru-RU">
                <a:solidFill>
                  <a:srgbClr val="800080"/>
                </a:solidFill>
              </a:rPr>
              <a:t>” — 16-битовое число без знака, которое определяет число </a:t>
            </a:r>
            <a:r>
              <a:rPr lang="en-GB" altLang="ru-RU">
                <a:solidFill>
                  <a:srgbClr val="800080"/>
                </a:solidFill>
              </a:rPr>
              <a:t>RR</a:t>
            </a:r>
            <a:r>
              <a:rPr lang="ru-RU" altLang="ru-RU">
                <a:solidFill>
                  <a:srgbClr val="800080"/>
                </a:solidFill>
              </a:rPr>
              <a:t>-записей об авторизованном </a:t>
            </a:r>
            <a:r>
              <a:rPr lang="en-GB" altLang="ru-RU">
                <a:solidFill>
                  <a:srgbClr val="800080"/>
                </a:solidFill>
              </a:rPr>
              <a:t>DNS</a:t>
            </a:r>
            <a:r>
              <a:rPr lang="ru-RU" altLang="ru-RU">
                <a:solidFill>
                  <a:srgbClr val="800080"/>
                </a:solidFill>
              </a:rPr>
              <a:t>-сервере в поле “</a:t>
            </a:r>
            <a:r>
              <a:rPr lang="en-GB" altLang="ru-RU">
                <a:solidFill>
                  <a:srgbClr val="800080"/>
                </a:solidFill>
              </a:rPr>
              <a:t>Authority</a:t>
            </a:r>
            <a:r>
              <a:rPr lang="ru-RU" altLang="ru-RU">
                <a:solidFill>
                  <a:srgbClr val="800080"/>
                </a:solidFill>
              </a:rPr>
              <a:t>”;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ru-RU" altLang="ru-RU">
                <a:solidFill>
                  <a:srgbClr val="800080"/>
                </a:solidFill>
              </a:rPr>
              <a:t>“</a:t>
            </a:r>
            <a:r>
              <a:rPr lang="en-US" altLang="ru-RU">
                <a:solidFill>
                  <a:srgbClr val="800080"/>
                </a:solidFill>
              </a:rPr>
              <a:t>A</a:t>
            </a:r>
            <a:r>
              <a:rPr lang="en-GB" altLang="ru-RU">
                <a:solidFill>
                  <a:srgbClr val="800080"/>
                </a:solidFill>
              </a:rPr>
              <a:t>R</a:t>
            </a:r>
            <a:r>
              <a:rPr lang="en-US" altLang="ru-RU">
                <a:solidFill>
                  <a:srgbClr val="800080"/>
                </a:solidFill>
              </a:rPr>
              <a:t>COUNT</a:t>
            </a:r>
            <a:r>
              <a:rPr lang="ru-RU" altLang="ru-RU">
                <a:solidFill>
                  <a:srgbClr val="800080"/>
                </a:solidFill>
              </a:rPr>
              <a:t>” — 16-битовое число без знака, которое определяет число </a:t>
            </a:r>
            <a:r>
              <a:rPr lang="en-GB" altLang="ru-RU">
                <a:solidFill>
                  <a:srgbClr val="800080"/>
                </a:solidFill>
              </a:rPr>
              <a:t>RR</a:t>
            </a:r>
            <a:r>
              <a:rPr lang="ru-RU" altLang="ru-RU">
                <a:solidFill>
                  <a:srgbClr val="800080"/>
                </a:solidFill>
              </a:rPr>
              <a:t>-записей в поле “</a:t>
            </a:r>
            <a:r>
              <a:rPr lang="en-GB" altLang="ru-RU">
                <a:solidFill>
                  <a:srgbClr val="800080"/>
                </a:solidFill>
              </a:rPr>
              <a:t>Additional</a:t>
            </a:r>
            <a:r>
              <a:rPr lang="ru-RU" altLang="ru-RU">
                <a:solidFill>
                  <a:srgbClr val="800080"/>
                </a:solidFill>
              </a:rPr>
              <a:t>”.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89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№18: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Система именования сегментов/областей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189891" name="Text Box 3"/>
          <p:cNvSpPr txBox="1">
            <a:spLocks noChangeArrowheads="1"/>
          </p:cNvSpPr>
          <p:nvPr/>
        </p:nvSpPr>
        <p:spPr bwMode="auto">
          <a:xfrm>
            <a:off x="0" y="1157288"/>
            <a:ext cx="9144000" cy="22828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400" b="1">
                <a:solidFill>
                  <a:srgbClr val="800080"/>
                </a:solidFill>
              </a:rPr>
              <a:t>Поле “</a:t>
            </a:r>
            <a:r>
              <a:rPr lang="en-GB" altLang="ru-RU" sz="2400" b="1">
                <a:solidFill>
                  <a:srgbClr val="800080"/>
                </a:solidFill>
              </a:rPr>
              <a:t>Question</a:t>
            </a:r>
            <a:r>
              <a:rPr lang="ru-RU" altLang="ru-RU" sz="2400" b="1">
                <a:solidFill>
                  <a:srgbClr val="800080"/>
                </a:solidFill>
              </a:rPr>
              <a:t>” </a:t>
            </a:r>
            <a:r>
              <a:rPr lang="en-GB" altLang="ru-RU" sz="2400" b="1">
                <a:solidFill>
                  <a:srgbClr val="800080"/>
                </a:solidFill>
              </a:rPr>
              <a:t>DNS</a:t>
            </a:r>
            <a:r>
              <a:rPr lang="ru-RU" altLang="ru-RU" sz="2400" b="1">
                <a:solidFill>
                  <a:srgbClr val="800080"/>
                </a:solidFill>
              </a:rPr>
              <a:t>-сообщения</a:t>
            </a:r>
            <a:r>
              <a:rPr lang="ru-RU" altLang="ru-RU" sz="2400">
                <a:solidFill>
                  <a:srgbClr val="800080"/>
                </a:solidFill>
              </a:rPr>
              <a:t> используется для доставки “вопроса” в большинстве сообщений-запросов, то есть для доставки параметров, которые определяют существо вопроса. Субполе “</a:t>
            </a:r>
            <a:r>
              <a:rPr lang="en-US" altLang="ru-RU" sz="2400">
                <a:solidFill>
                  <a:srgbClr val="800080"/>
                </a:solidFill>
              </a:rPr>
              <a:t>QDCOUNT</a:t>
            </a:r>
            <a:r>
              <a:rPr lang="ru-RU" altLang="ru-RU" sz="2400">
                <a:solidFill>
                  <a:srgbClr val="800080"/>
                </a:solidFill>
              </a:rPr>
              <a:t>” определяет число записей в поле “</a:t>
            </a:r>
            <a:r>
              <a:rPr lang="en-GB" altLang="ru-RU" sz="2400">
                <a:solidFill>
                  <a:srgbClr val="800080"/>
                </a:solidFill>
              </a:rPr>
              <a:t>Question</a:t>
            </a:r>
            <a:r>
              <a:rPr lang="ru-RU" altLang="ru-RU" sz="2400">
                <a:solidFill>
                  <a:srgbClr val="800080"/>
                </a:solidFill>
              </a:rPr>
              <a:t>” (как правило, одна), каждая из которых имеет формат, представленный на рис.18.26.</a:t>
            </a:r>
          </a:p>
        </p:txBody>
      </p:sp>
      <p:graphicFrame>
        <p:nvGraphicFramePr>
          <p:cNvPr id="1189977" name="Group 89"/>
          <p:cNvGraphicFramePr>
            <a:graphicFrameLocks noGrp="1"/>
          </p:cNvGraphicFramePr>
          <p:nvPr/>
        </p:nvGraphicFramePr>
        <p:xfrm>
          <a:off x="246063" y="3713163"/>
          <a:ext cx="8583612" cy="2006600"/>
        </p:xfrm>
        <a:graphic>
          <a:graphicData uri="http://schemas.openxmlformats.org/drawingml/2006/table">
            <a:tbl>
              <a:tblPr/>
              <a:tblGrid>
                <a:gridCol w="4292600">
                  <a:extLst>
                    <a:ext uri="{9D8B030D-6E8A-4147-A177-3AD203B41FA5}">
                      <a16:colId xmlns:a16="http://schemas.microsoft.com/office/drawing/2014/main" val="2982115312"/>
                    </a:ext>
                  </a:extLst>
                </a:gridCol>
                <a:gridCol w="4291012">
                  <a:extLst>
                    <a:ext uri="{9D8B030D-6E8A-4147-A177-3AD203B41FA5}">
                      <a16:colId xmlns:a16="http://schemas.microsoft.com/office/drawing/2014/main" val="166742860"/>
                    </a:ext>
                  </a:extLst>
                </a:gridCol>
              </a:tblGrid>
              <a:tr h="244475"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0                                                                            </a:t>
                      </a:r>
                      <a:r>
                        <a:rPr kumimoji="0" lang="ru-RU" altLang="ru-RU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           </a:t>
                      </a:r>
                      <a:r>
                        <a:rPr kumimoji="0" lang="ru-RU" altLang="ru-RU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                15</a:t>
                      </a:r>
                      <a:endParaRPr kumimoji="0" lang="ru-RU" alt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 anchor="ctr" anchorCtr="1" horzOverflow="overflow">
                    <a:lnL w="57150" cap="flat" cmpd="sng" algn="ctr">
                      <a:solidFill>
                        <a:srgbClr val="0080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80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571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DA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574220"/>
                  </a:ext>
                </a:extLst>
              </a:tr>
              <a:tr h="2746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ru-RU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LENGTH</a:t>
                      </a:r>
                      <a:endParaRPr kumimoji="0" lang="en-GB" altLang="ru-RU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 anchorCtr="1" horzOverflow="overflow">
                    <a:lnL w="571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CD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 anchorCtr="1" horzOverflow="overflow">
                    <a:lnL w="381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412915"/>
                  </a:ext>
                </a:extLst>
              </a:tr>
              <a:tr h="274638"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ru-RU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QNAME</a:t>
                      </a:r>
                      <a:endParaRPr kumimoji="0" lang="en-GB" altLang="ru-RU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 anchorCtr="1" horzOverflow="overflow">
                    <a:lnL w="57150" cap="flat" cmpd="sng" algn="ctr">
                      <a:solidFill>
                        <a:srgbClr val="0080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80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778024"/>
                  </a:ext>
                </a:extLst>
              </a:tr>
              <a:tr h="0"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1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 anchorCtr="1" horzOverflow="overflow">
                    <a:lnL w="571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149566"/>
                  </a:ext>
                </a:extLst>
              </a:tr>
              <a:tr h="274638"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ru-RU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QTYPE</a:t>
                      </a:r>
                      <a:endParaRPr kumimoji="0" lang="en-GB" altLang="ru-RU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 anchorCtr="1" horzOverflow="overflow">
                    <a:lnL w="571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510127"/>
                  </a:ext>
                </a:extLst>
              </a:tr>
              <a:tr h="274638"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ru-RU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QCLASS</a:t>
                      </a:r>
                      <a:endParaRPr kumimoji="0" lang="en-GB" altLang="ru-RU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 anchorCtr="1" horzOverflow="overflow">
                    <a:lnL w="571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2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026420"/>
                  </a:ext>
                </a:extLst>
              </a:tr>
            </a:tbl>
          </a:graphicData>
        </a:graphic>
      </p:graphicFrame>
      <p:sp>
        <p:nvSpPr>
          <p:cNvPr id="1189978" name="Text Box 90"/>
          <p:cNvSpPr txBox="1">
            <a:spLocks noChangeArrowheads="1"/>
          </p:cNvSpPr>
          <p:nvPr/>
        </p:nvSpPr>
        <p:spPr bwMode="auto">
          <a:xfrm>
            <a:off x="0" y="6146800"/>
            <a:ext cx="9144000" cy="32861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altLang="ru-RU" sz="2400" b="1">
                <a:solidFill>
                  <a:srgbClr val="800080"/>
                </a:solidFill>
              </a:rPr>
              <a:t>Рис.18.</a:t>
            </a:r>
            <a:r>
              <a:rPr lang="en-US" altLang="ru-RU" sz="2400" b="1">
                <a:solidFill>
                  <a:srgbClr val="800080"/>
                </a:solidFill>
              </a:rPr>
              <a:t>2</a:t>
            </a:r>
            <a:r>
              <a:rPr lang="ru-RU" altLang="ru-RU" sz="2400" b="1">
                <a:solidFill>
                  <a:srgbClr val="800080"/>
                </a:solidFill>
              </a:rPr>
              <a:t>6. Формат поля “</a:t>
            </a:r>
            <a:r>
              <a:rPr lang="en-GB" altLang="ru-RU" sz="2400" b="1">
                <a:solidFill>
                  <a:srgbClr val="800080"/>
                </a:solidFill>
              </a:rPr>
              <a:t>Question</a:t>
            </a:r>
            <a:r>
              <a:rPr lang="ru-RU" altLang="ru-RU" sz="2400" b="1">
                <a:solidFill>
                  <a:srgbClr val="800080"/>
                </a:solidFill>
              </a:rPr>
              <a:t>”</a:t>
            </a:r>
            <a:r>
              <a:rPr lang="ru-RU" altLang="ru-RU" sz="2400">
                <a:solidFill>
                  <a:srgbClr val="800080"/>
                </a:solidFill>
              </a:rPr>
              <a:t> </a:t>
            </a:r>
            <a:r>
              <a:rPr lang="en-US" altLang="ru-RU" sz="2400" b="1">
                <a:solidFill>
                  <a:srgbClr val="800080"/>
                </a:solidFill>
              </a:rPr>
              <a:t>DNS</a:t>
            </a:r>
            <a:r>
              <a:rPr lang="ru-RU" altLang="ru-RU" sz="2400" b="1">
                <a:solidFill>
                  <a:srgbClr val="800080"/>
                </a:solidFill>
              </a:rPr>
              <a:t>-сообщения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93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№18: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Система именования сегментов/областей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191939" name="Text Box 3"/>
          <p:cNvSpPr txBox="1">
            <a:spLocks noChangeArrowheads="1"/>
          </p:cNvSpPr>
          <p:nvPr/>
        </p:nvSpPr>
        <p:spPr bwMode="auto">
          <a:xfrm>
            <a:off x="0" y="881063"/>
            <a:ext cx="9144000" cy="8540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r>
              <a:rPr lang="ru-RU" altLang="ru-RU">
                <a:solidFill>
                  <a:srgbClr val="800080"/>
                </a:solidFill>
              </a:rPr>
              <a:t>Субполя в поле “</a:t>
            </a:r>
            <a:r>
              <a:rPr lang="en-GB" altLang="ru-RU">
                <a:solidFill>
                  <a:srgbClr val="800080"/>
                </a:solidFill>
              </a:rPr>
              <a:t>Question</a:t>
            </a:r>
            <a:r>
              <a:rPr lang="ru-RU" altLang="ru-RU">
                <a:solidFill>
                  <a:srgbClr val="800080"/>
                </a:solidFill>
              </a:rPr>
              <a:t>” имеют следующее предназначение:</a:t>
            </a:r>
          </a:p>
        </p:txBody>
      </p:sp>
      <p:sp>
        <p:nvSpPr>
          <p:cNvPr id="1191940" name="Text Box 4"/>
          <p:cNvSpPr txBox="1">
            <a:spLocks noChangeArrowheads="1"/>
          </p:cNvSpPr>
          <p:nvPr/>
        </p:nvSpPr>
        <p:spPr bwMode="auto">
          <a:xfrm>
            <a:off x="241300" y="1803400"/>
            <a:ext cx="8647113" cy="47815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4500" indent="-4445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23888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ru-RU" altLang="ru-RU" sz="2200">
                <a:solidFill>
                  <a:srgbClr val="800080"/>
                </a:solidFill>
              </a:rPr>
              <a:t>“</a:t>
            </a:r>
            <a:r>
              <a:rPr lang="en-GB" altLang="ru-RU" sz="2200">
                <a:solidFill>
                  <a:srgbClr val="800080"/>
                </a:solidFill>
              </a:rPr>
              <a:t>QNAME</a:t>
            </a:r>
            <a:r>
              <a:rPr lang="ru-RU" altLang="ru-RU" sz="2200">
                <a:solidFill>
                  <a:srgbClr val="800080"/>
                </a:solidFill>
              </a:rPr>
              <a:t>” — </a:t>
            </a:r>
            <a:r>
              <a:rPr lang="en-GB" altLang="ru-RU" sz="2200">
                <a:solidFill>
                  <a:srgbClr val="800080"/>
                </a:solidFill>
              </a:rPr>
              <a:t>DNS</a:t>
            </a:r>
            <a:r>
              <a:rPr lang="ru-RU" altLang="ru-RU" sz="2200">
                <a:solidFill>
                  <a:srgbClr val="800080"/>
                </a:solidFill>
              </a:rPr>
              <a:t>-имя, представленное в форме последовательности маркеров, где каждый маркер состоит из одиночного октета (“</a:t>
            </a:r>
            <a:r>
              <a:rPr lang="en-GB" altLang="ru-RU" sz="2200">
                <a:solidFill>
                  <a:srgbClr val="800080"/>
                </a:solidFill>
              </a:rPr>
              <a:t>Length</a:t>
            </a:r>
            <a:r>
              <a:rPr lang="ru-RU" altLang="ru-RU" sz="2200">
                <a:solidFill>
                  <a:srgbClr val="800080"/>
                </a:solidFill>
              </a:rPr>
              <a:t>”), указывающего на размер маркера в октетах, и октетов, которые содержат сам маркер. </a:t>
            </a:r>
            <a:r>
              <a:rPr lang="en-GB" altLang="ru-RU" sz="2200">
                <a:solidFill>
                  <a:srgbClr val="800080"/>
                </a:solidFill>
              </a:rPr>
              <a:t>DNS</a:t>
            </a:r>
            <a:r>
              <a:rPr lang="ru-RU" altLang="ru-RU" sz="2200">
                <a:solidFill>
                  <a:srgbClr val="800080"/>
                </a:solidFill>
              </a:rPr>
              <a:t>-имя заканчивается нулевым октетом, что означает нулевой маркер корневого узла. (</a:t>
            </a:r>
            <a:r>
              <a:rPr lang="ru-RU" altLang="ru-RU" sz="2200" u="sng">
                <a:solidFill>
                  <a:srgbClr val="800080"/>
                </a:solidFill>
              </a:rPr>
              <a:t>Замечание</a:t>
            </a:r>
            <a:r>
              <a:rPr lang="ru-RU" altLang="ru-RU" sz="2200">
                <a:solidFill>
                  <a:srgbClr val="800080"/>
                </a:solidFill>
              </a:rPr>
              <a:t>. Это поле может содержать нечетное число октетов, однако, процедура дополнения не используется.);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ru-RU" altLang="ru-RU" sz="2200">
                <a:solidFill>
                  <a:srgbClr val="800080"/>
                </a:solidFill>
              </a:rPr>
              <a:t>“</a:t>
            </a:r>
            <a:r>
              <a:rPr lang="en-GB" altLang="ru-RU" sz="2200">
                <a:solidFill>
                  <a:srgbClr val="800080"/>
                </a:solidFill>
              </a:rPr>
              <a:t>QTYPE</a:t>
            </a:r>
            <a:r>
              <a:rPr lang="ru-RU" altLang="ru-RU" sz="2200">
                <a:solidFill>
                  <a:srgbClr val="800080"/>
                </a:solidFill>
              </a:rPr>
              <a:t>” — двухоктетный код, который определяет тип запроса. Величины в этом поле включают все коды, которые допустимы для поля “</a:t>
            </a:r>
            <a:r>
              <a:rPr lang="en-GB" altLang="ru-RU" sz="2200">
                <a:solidFill>
                  <a:srgbClr val="800080"/>
                </a:solidFill>
              </a:rPr>
              <a:t>TYPE</a:t>
            </a:r>
            <a:r>
              <a:rPr lang="ru-RU" altLang="ru-RU" sz="2200">
                <a:solidFill>
                  <a:srgbClr val="800080"/>
                </a:solidFill>
              </a:rPr>
              <a:t>” в </a:t>
            </a:r>
            <a:r>
              <a:rPr lang="en-GB" altLang="ru-RU" sz="2200">
                <a:solidFill>
                  <a:srgbClr val="800080"/>
                </a:solidFill>
              </a:rPr>
              <a:t>RR</a:t>
            </a:r>
            <a:r>
              <a:rPr lang="ru-RU" altLang="ru-RU" sz="2200">
                <a:solidFill>
                  <a:srgbClr val="800080"/>
                </a:solidFill>
              </a:rPr>
              <a:t>-записях;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ru-RU" altLang="ru-RU" sz="2200">
                <a:solidFill>
                  <a:srgbClr val="800080"/>
                </a:solidFill>
              </a:rPr>
              <a:t>“</a:t>
            </a:r>
            <a:r>
              <a:rPr lang="en-US" altLang="ru-RU" sz="2200">
                <a:solidFill>
                  <a:srgbClr val="800080"/>
                </a:solidFill>
              </a:rPr>
              <a:t>QCLASS</a:t>
            </a:r>
            <a:r>
              <a:rPr lang="ru-RU" altLang="ru-RU" sz="2200">
                <a:solidFill>
                  <a:srgbClr val="800080"/>
                </a:solidFill>
              </a:rPr>
              <a:t>” — двухоктетный код, который определяет класс запроса. Например, значение “</a:t>
            </a:r>
            <a:r>
              <a:rPr lang="en-GB" altLang="ru-RU" sz="2200">
                <a:solidFill>
                  <a:srgbClr val="800080"/>
                </a:solidFill>
              </a:rPr>
              <a:t>IN</a:t>
            </a:r>
            <a:r>
              <a:rPr lang="ru-RU" altLang="ru-RU" sz="2200">
                <a:solidFill>
                  <a:srgbClr val="800080"/>
                </a:solidFill>
              </a:rPr>
              <a:t>” в этом поле указывает на </a:t>
            </a:r>
            <a:r>
              <a:rPr lang="en-GB" altLang="ru-RU" sz="2200">
                <a:solidFill>
                  <a:srgbClr val="800080"/>
                </a:solidFill>
              </a:rPr>
              <a:t>Internet</a:t>
            </a:r>
            <a:r>
              <a:rPr lang="ru-RU" altLang="ru-RU" sz="2200">
                <a:solidFill>
                  <a:srgbClr val="80008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98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№18: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Система именования сегментов/областей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193987" name="Text Box 3"/>
          <p:cNvSpPr txBox="1">
            <a:spLocks noChangeArrowheads="1"/>
          </p:cNvSpPr>
          <p:nvPr/>
        </p:nvSpPr>
        <p:spPr bwMode="auto">
          <a:xfrm>
            <a:off x="0" y="901700"/>
            <a:ext cx="9144000" cy="15525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sz="2400" b="1">
                <a:solidFill>
                  <a:srgbClr val="800080"/>
                </a:solidFill>
              </a:rPr>
              <a:t>Поля “</a:t>
            </a:r>
            <a:r>
              <a:rPr lang="en-GB" altLang="ru-RU" sz="2400" b="1">
                <a:solidFill>
                  <a:srgbClr val="800080"/>
                </a:solidFill>
              </a:rPr>
              <a:t>Answer</a:t>
            </a:r>
            <a:r>
              <a:rPr lang="ru-RU" altLang="ru-RU" sz="2400" b="1">
                <a:solidFill>
                  <a:srgbClr val="800080"/>
                </a:solidFill>
              </a:rPr>
              <a:t>”, “</a:t>
            </a:r>
            <a:r>
              <a:rPr lang="en-GB" altLang="ru-RU" sz="2400" b="1">
                <a:solidFill>
                  <a:srgbClr val="800080"/>
                </a:solidFill>
              </a:rPr>
              <a:t>Authority</a:t>
            </a:r>
            <a:r>
              <a:rPr lang="ru-RU" altLang="ru-RU" sz="2400" b="1">
                <a:solidFill>
                  <a:srgbClr val="800080"/>
                </a:solidFill>
              </a:rPr>
              <a:t>” и “</a:t>
            </a:r>
            <a:r>
              <a:rPr lang="en-GB" altLang="ru-RU" sz="2400" b="1">
                <a:solidFill>
                  <a:srgbClr val="800080"/>
                </a:solidFill>
              </a:rPr>
              <a:t>Additional</a:t>
            </a:r>
            <a:r>
              <a:rPr lang="ru-RU" altLang="ru-RU" sz="2400" b="1">
                <a:solidFill>
                  <a:srgbClr val="800080"/>
                </a:solidFill>
              </a:rPr>
              <a:t>” </a:t>
            </a:r>
            <a:r>
              <a:rPr lang="en-GB" altLang="ru-RU" sz="2400" b="1">
                <a:solidFill>
                  <a:srgbClr val="800080"/>
                </a:solidFill>
              </a:rPr>
              <a:t>DNS</a:t>
            </a:r>
            <a:r>
              <a:rPr lang="ru-RU" altLang="ru-RU" sz="2400" b="1">
                <a:solidFill>
                  <a:srgbClr val="800080"/>
                </a:solidFill>
              </a:rPr>
              <a:t>-сообщения</a:t>
            </a:r>
            <a:r>
              <a:rPr lang="ru-RU" altLang="ru-RU" sz="2400">
                <a:solidFill>
                  <a:srgbClr val="800080"/>
                </a:solidFill>
              </a:rPr>
              <a:t> имеют одинаковый формат (рис.18.27), а вот их размеры определяются соответствующими субполями “</a:t>
            </a:r>
            <a:r>
              <a:rPr lang="en-US" altLang="ru-RU" sz="2400">
                <a:solidFill>
                  <a:srgbClr val="800080"/>
                </a:solidFill>
              </a:rPr>
              <a:t>ANCOUNT</a:t>
            </a:r>
            <a:r>
              <a:rPr lang="ru-RU" altLang="ru-RU" sz="2400">
                <a:solidFill>
                  <a:srgbClr val="800080"/>
                </a:solidFill>
              </a:rPr>
              <a:t>”, “</a:t>
            </a:r>
            <a:r>
              <a:rPr lang="en-US" altLang="ru-RU" sz="2400">
                <a:solidFill>
                  <a:srgbClr val="800080"/>
                </a:solidFill>
              </a:rPr>
              <a:t>N</a:t>
            </a:r>
            <a:r>
              <a:rPr lang="en-GB" altLang="ru-RU" sz="2400">
                <a:solidFill>
                  <a:srgbClr val="800080"/>
                </a:solidFill>
              </a:rPr>
              <a:t>S</a:t>
            </a:r>
            <a:r>
              <a:rPr lang="en-US" altLang="ru-RU" sz="2400">
                <a:solidFill>
                  <a:srgbClr val="800080"/>
                </a:solidFill>
              </a:rPr>
              <a:t>COUNT</a:t>
            </a:r>
            <a:r>
              <a:rPr lang="ru-RU" altLang="ru-RU" sz="2400">
                <a:solidFill>
                  <a:srgbClr val="800080"/>
                </a:solidFill>
              </a:rPr>
              <a:t>” и “</a:t>
            </a:r>
            <a:r>
              <a:rPr lang="en-US" altLang="ru-RU" sz="2400">
                <a:solidFill>
                  <a:srgbClr val="800080"/>
                </a:solidFill>
              </a:rPr>
              <a:t>A</a:t>
            </a:r>
            <a:r>
              <a:rPr lang="en-GB" altLang="ru-RU" sz="2400">
                <a:solidFill>
                  <a:srgbClr val="800080"/>
                </a:solidFill>
              </a:rPr>
              <a:t>R</a:t>
            </a:r>
            <a:r>
              <a:rPr lang="en-US" altLang="ru-RU" sz="2400">
                <a:solidFill>
                  <a:srgbClr val="800080"/>
                </a:solidFill>
              </a:rPr>
              <a:t>COUNT</a:t>
            </a:r>
            <a:r>
              <a:rPr lang="ru-RU" altLang="ru-RU" sz="2400">
                <a:solidFill>
                  <a:srgbClr val="800080"/>
                </a:solidFill>
              </a:rPr>
              <a:t>” заголовка </a:t>
            </a:r>
            <a:r>
              <a:rPr lang="en-GB" altLang="ru-RU" sz="2400">
                <a:solidFill>
                  <a:srgbClr val="800080"/>
                </a:solidFill>
              </a:rPr>
              <a:t>DNS</a:t>
            </a:r>
            <a:r>
              <a:rPr lang="ru-RU" altLang="ru-RU" sz="2400">
                <a:solidFill>
                  <a:srgbClr val="800080"/>
                </a:solidFill>
              </a:rPr>
              <a:t>-сообщения.</a:t>
            </a:r>
          </a:p>
        </p:txBody>
      </p:sp>
      <p:graphicFrame>
        <p:nvGraphicFramePr>
          <p:cNvPr id="1194116" name="Group 132"/>
          <p:cNvGraphicFramePr>
            <a:graphicFrameLocks noGrp="1"/>
          </p:cNvGraphicFramePr>
          <p:nvPr/>
        </p:nvGraphicFramePr>
        <p:xfrm>
          <a:off x="246063" y="2633663"/>
          <a:ext cx="8610600" cy="3251200"/>
        </p:xfrm>
        <a:graphic>
          <a:graphicData uri="http://schemas.openxmlformats.org/drawingml/2006/table">
            <a:tbl>
              <a:tblPr/>
              <a:tblGrid>
                <a:gridCol w="8610600">
                  <a:extLst>
                    <a:ext uri="{9D8B030D-6E8A-4147-A177-3AD203B41FA5}">
                      <a16:colId xmlns:a16="http://schemas.microsoft.com/office/drawing/2014/main" val="2482494465"/>
                    </a:ext>
                  </a:extLst>
                </a:gridCol>
              </a:tblGrid>
              <a:tr h="244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0                                                                                             </a:t>
                      </a:r>
                      <a:r>
                        <a:rPr kumimoji="0" lang="ru-RU" altLang="ru-RU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kumimoji="0" lang="ru-RU" altLang="ru-RU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           15</a:t>
                      </a:r>
                      <a:endParaRPr kumimoji="0" lang="ru-RU" alt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8000" marR="18000" marT="18000" marB="18000" anchor="ctr" anchorCtr="1" horzOverflow="overflow">
                    <a:lnL w="57150" cap="flat" cmpd="sng" algn="ctr">
                      <a:solidFill>
                        <a:srgbClr val="0080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80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571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2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563473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 anchorCtr="1" horzOverflow="overflow">
                    <a:lnL w="571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D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344146"/>
                  </a:ext>
                </a:extLst>
              </a:tr>
              <a:tr h="2746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NAME</a:t>
                      </a:r>
                      <a:endParaRPr kumimoji="0" lang="en-GB" alt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 anchorCtr="1" horzOverflow="overflow">
                    <a:lnL w="57150" cap="flat" cmpd="sng" algn="ctr">
                      <a:solidFill>
                        <a:srgbClr val="0080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80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D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89856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 anchorCtr="1" horzOverflow="overflow">
                    <a:lnL w="571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FD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552501"/>
                  </a:ext>
                </a:extLst>
              </a:tr>
              <a:tr h="2746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TYPE</a:t>
                      </a:r>
                      <a:endParaRPr kumimoji="0" lang="en-GB" alt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 anchorCtr="1" horzOverflow="overflow">
                    <a:lnL w="571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937976"/>
                  </a:ext>
                </a:extLst>
              </a:tr>
              <a:tr h="2746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CLASS</a:t>
                      </a:r>
                      <a:endParaRPr kumimoji="0" lang="en-GB" alt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 anchorCtr="1" horzOverflow="overflow">
                    <a:lnL w="571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382491"/>
                  </a:ext>
                </a:extLst>
              </a:tr>
              <a:tr h="2746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ru-RU" sz="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MS Mincho" pitchFamily="49" charset="-128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TTL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altLang="ru-RU" sz="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ea typeface="MS Mincho" pitchFamily="49" charset="-128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 anchorCtr="1" horzOverflow="overflow">
                    <a:lnL w="571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70626"/>
                  </a:ext>
                </a:extLst>
              </a:tr>
              <a:tr h="2746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RDLENGTH</a:t>
                      </a:r>
                      <a:endParaRPr kumimoji="0" lang="en-GB" alt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 anchorCtr="1" horzOverflow="overflow">
                    <a:lnL w="571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554965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 anchorCtr="1" horzOverflow="overflow">
                    <a:lnL w="571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C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305178"/>
                  </a:ext>
                </a:extLst>
              </a:tr>
              <a:tr h="2746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ru-RU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RDATA</a:t>
                      </a:r>
                      <a:endParaRPr kumimoji="0" lang="en-GB" altLang="ru-RU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 anchorCtr="1" horzOverflow="overflow">
                    <a:lnL w="57150" cap="flat" cmpd="sng" algn="ctr">
                      <a:solidFill>
                        <a:srgbClr val="0080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808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C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942801"/>
                  </a:ext>
                </a:extLst>
              </a:tr>
              <a:tr h="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altLang="ru-RU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000" marR="18000" marT="18000" marB="18000" anchor="ctr" anchorCtr="1" horzOverflow="overflow">
                    <a:lnL w="571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5715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C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64121"/>
                  </a:ext>
                </a:extLst>
              </a:tr>
            </a:tbl>
          </a:graphicData>
        </a:graphic>
      </p:graphicFrame>
      <p:sp>
        <p:nvSpPr>
          <p:cNvPr id="1194117" name="Text Box 133"/>
          <p:cNvSpPr txBox="1">
            <a:spLocks noChangeArrowheads="1"/>
          </p:cNvSpPr>
          <p:nvPr/>
        </p:nvSpPr>
        <p:spPr bwMode="auto">
          <a:xfrm>
            <a:off x="0" y="6099175"/>
            <a:ext cx="9144000" cy="6318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altLang="ru-RU" sz="2300" b="1">
                <a:solidFill>
                  <a:srgbClr val="800080"/>
                </a:solidFill>
              </a:rPr>
              <a:t>Рис.18.</a:t>
            </a:r>
            <a:r>
              <a:rPr lang="en-US" altLang="ru-RU" sz="2300" b="1">
                <a:solidFill>
                  <a:srgbClr val="800080"/>
                </a:solidFill>
              </a:rPr>
              <a:t>2</a:t>
            </a:r>
            <a:r>
              <a:rPr lang="ru-RU" altLang="ru-RU" sz="2300" b="1">
                <a:solidFill>
                  <a:srgbClr val="800080"/>
                </a:solidFill>
              </a:rPr>
              <a:t>7. Формат полей</a:t>
            </a:r>
            <a:r>
              <a:rPr lang="en-US" altLang="ru-RU" sz="2300" b="1">
                <a:solidFill>
                  <a:srgbClr val="800080"/>
                </a:solidFill>
              </a:rPr>
              <a:t> “</a:t>
            </a:r>
            <a:r>
              <a:rPr lang="en-GB" altLang="ru-RU" sz="2300" b="1">
                <a:solidFill>
                  <a:srgbClr val="800080"/>
                </a:solidFill>
              </a:rPr>
              <a:t>Answer</a:t>
            </a:r>
            <a:r>
              <a:rPr lang="en-US" altLang="ru-RU" sz="2300" b="1">
                <a:solidFill>
                  <a:srgbClr val="800080"/>
                </a:solidFill>
              </a:rPr>
              <a:t>”</a:t>
            </a:r>
            <a:r>
              <a:rPr lang="en-GB" altLang="ru-RU" sz="2300" b="1">
                <a:solidFill>
                  <a:srgbClr val="800080"/>
                </a:solidFill>
              </a:rPr>
              <a:t>, “Authority” </a:t>
            </a:r>
            <a:r>
              <a:rPr lang="ru-RU" altLang="ru-RU" sz="2300" b="1">
                <a:solidFill>
                  <a:srgbClr val="800080"/>
                </a:solidFill>
              </a:rPr>
              <a:t>и</a:t>
            </a:r>
            <a:r>
              <a:rPr lang="en-GB" altLang="ru-RU" sz="2300" b="1">
                <a:solidFill>
                  <a:srgbClr val="800080"/>
                </a:solidFill>
              </a:rPr>
              <a:t> “Additional”</a:t>
            </a:r>
            <a:r>
              <a:rPr lang="ru-RU" altLang="ru-RU" sz="2300">
                <a:solidFill>
                  <a:srgbClr val="800080"/>
                </a:solidFill>
              </a:rPr>
              <a:t> </a:t>
            </a:r>
            <a:r>
              <a:rPr lang="en-US" altLang="ru-RU" sz="2300" b="1">
                <a:solidFill>
                  <a:srgbClr val="800080"/>
                </a:solidFill>
              </a:rPr>
              <a:t>DNS</a:t>
            </a:r>
            <a:r>
              <a:rPr lang="ru-RU" altLang="ru-RU" sz="2300" b="1">
                <a:solidFill>
                  <a:srgbClr val="800080"/>
                </a:solidFill>
              </a:rPr>
              <a:t>-сообщения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03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№18: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Система именования сегментов/областей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196035" name="Text Box 3"/>
          <p:cNvSpPr txBox="1">
            <a:spLocks noChangeArrowheads="1"/>
          </p:cNvSpPr>
          <p:nvPr/>
        </p:nvSpPr>
        <p:spPr bwMode="auto">
          <a:xfrm>
            <a:off x="0" y="1277938"/>
            <a:ext cx="9144000" cy="9461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>
                <a:solidFill>
                  <a:srgbClr val="800080"/>
                </a:solidFill>
              </a:rPr>
              <a:t>Субполя в полях “</a:t>
            </a:r>
            <a:r>
              <a:rPr lang="en-GB" altLang="ru-RU">
                <a:solidFill>
                  <a:srgbClr val="800080"/>
                </a:solidFill>
              </a:rPr>
              <a:t>Answer</a:t>
            </a:r>
            <a:r>
              <a:rPr lang="ru-RU" altLang="ru-RU">
                <a:solidFill>
                  <a:srgbClr val="800080"/>
                </a:solidFill>
              </a:rPr>
              <a:t>”, “</a:t>
            </a:r>
            <a:r>
              <a:rPr lang="en-GB" altLang="ru-RU">
                <a:solidFill>
                  <a:srgbClr val="800080"/>
                </a:solidFill>
              </a:rPr>
              <a:t>Authority</a:t>
            </a:r>
            <a:r>
              <a:rPr lang="ru-RU" altLang="ru-RU">
                <a:solidFill>
                  <a:srgbClr val="800080"/>
                </a:solidFill>
              </a:rPr>
              <a:t>” и “</a:t>
            </a:r>
            <a:r>
              <a:rPr lang="en-GB" altLang="ru-RU">
                <a:solidFill>
                  <a:srgbClr val="800080"/>
                </a:solidFill>
              </a:rPr>
              <a:t>Additional</a:t>
            </a:r>
            <a:r>
              <a:rPr lang="ru-RU" altLang="ru-RU">
                <a:solidFill>
                  <a:srgbClr val="800080"/>
                </a:solidFill>
              </a:rPr>
              <a:t>” имеют следующее предназначение: </a:t>
            </a:r>
          </a:p>
        </p:txBody>
      </p:sp>
      <p:sp>
        <p:nvSpPr>
          <p:cNvPr id="1196036" name="Text Box 4"/>
          <p:cNvSpPr txBox="1">
            <a:spLocks noChangeArrowheads="1"/>
          </p:cNvSpPr>
          <p:nvPr/>
        </p:nvSpPr>
        <p:spPr bwMode="auto">
          <a:xfrm>
            <a:off x="254000" y="2474913"/>
            <a:ext cx="8620125" cy="37433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4500" indent="-4445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1755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ru-RU" altLang="ru-RU" sz="2400">
                <a:solidFill>
                  <a:srgbClr val="800080"/>
                </a:solidFill>
              </a:rPr>
              <a:t>“</a:t>
            </a:r>
            <a:r>
              <a:rPr lang="en-GB" altLang="ru-RU" sz="2400">
                <a:solidFill>
                  <a:srgbClr val="800080"/>
                </a:solidFill>
              </a:rPr>
              <a:t>NAME</a:t>
            </a:r>
            <a:r>
              <a:rPr lang="ru-RU" altLang="ru-RU" sz="2400">
                <a:solidFill>
                  <a:srgbClr val="800080"/>
                </a:solidFill>
              </a:rPr>
              <a:t>” — </a:t>
            </a:r>
            <a:r>
              <a:rPr lang="en-GB" altLang="ru-RU" sz="2400">
                <a:solidFill>
                  <a:srgbClr val="800080"/>
                </a:solidFill>
              </a:rPr>
              <a:t>DNS</a:t>
            </a:r>
            <a:r>
              <a:rPr lang="ru-RU" altLang="ru-RU" sz="2400">
                <a:solidFill>
                  <a:srgbClr val="800080"/>
                </a:solidFill>
              </a:rPr>
              <a:t>-имя того, кому принадлежит эта запись;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ru-RU" altLang="ru-RU" sz="2400">
                <a:solidFill>
                  <a:srgbClr val="800080"/>
                </a:solidFill>
              </a:rPr>
              <a:t>“</a:t>
            </a:r>
            <a:r>
              <a:rPr lang="en-GB" altLang="ru-RU" sz="2400">
                <a:solidFill>
                  <a:srgbClr val="800080"/>
                </a:solidFill>
              </a:rPr>
              <a:t>TYPE</a:t>
            </a:r>
            <a:r>
              <a:rPr lang="ru-RU" altLang="ru-RU" sz="2400">
                <a:solidFill>
                  <a:srgbClr val="800080"/>
                </a:solidFill>
              </a:rPr>
              <a:t>” — двухоктетное субполе, в котором размещается один из кодов, определяющих тип </a:t>
            </a:r>
            <a:r>
              <a:rPr lang="en-GB" altLang="ru-RU" sz="2400">
                <a:solidFill>
                  <a:srgbClr val="800080"/>
                </a:solidFill>
              </a:rPr>
              <a:t>RR</a:t>
            </a:r>
            <a:r>
              <a:rPr lang="ru-RU" altLang="ru-RU" sz="2400">
                <a:solidFill>
                  <a:srgbClr val="800080"/>
                </a:solidFill>
              </a:rPr>
              <a:t>-записи. Это поле определяет сущность данных, размещенных в субполе “</a:t>
            </a:r>
            <a:r>
              <a:rPr lang="en-GB" altLang="ru-RU" sz="2400">
                <a:solidFill>
                  <a:srgbClr val="800080"/>
                </a:solidFill>
              </a:rPr>
              <a:t>RDATA</a:t>
            </a:r>
            <a:r>
              <a:rPr lang="ru-RU" altLang="ru-RU" sz="2400">
                <a:solidFill>
                  <a:srgbClr val="800080"/>
                </a:solidFill>
              </a:rPr>
              <a:t>”;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ru-RU" altLang="ru-RU" sz="2400">
                <a:solidFill>
                  <a:srgbClr val="800080"/>
                </a:solidFill>
              </a:rPr>
              <a:t>“</a:t>
            </a:r>
            <a:r>
              <a:rPr lang="en-GB" altLang="ru-RU" sz="2400">
                <a:solidFill>
                  <a:srgbClr val="800080"/>
                </a:solidFill>
              </a:rPr>
              <a:t>CLASS</a:t>
            </a:r>
            <a:r>
              <a:rPr lang="ru-RU" altLang="ru-RU" sz="2400">
                <a:solidFill>
                  <a:srgbClr val="800080"/>
                </a:solidFill>
              </a:rPr>
              <a:t>” — двухоктетное субполе, которое определяет класс данных, размещенных в субполе “</a:t>
            </a:r>
            <a:r>
              <a:rPr lang="en-GB" altLang="ru-RU" sz="2400">
                <a:solidFill>
                  <a:srgbClr val="800080"/>
                </a:solidFill>
              </a:rPr>
              <a:t>RDATA</a:t>
            </a:r>
            <a:r>
              <a:rPr lang="ru-RU" altLang="ru-RU" sz="2400">
                <a:solidFill>
                  <a:srgbClr val="800080"/>
                </a:solidFill>
              </a:rPr>
              <a:t>”;</a:t>
            </a:r>
          </a:p>
          <a:p>
            <a:pPr>
              <a:buSzPct val="80000"/>
              <a:buFont typeface="Wingdings" panose="05000000000000000000" pitchFamily="2" charset="2"/>
              <a:buChar char="q"/>
            </a:pPr>
            <a:r>
              <a:rPr lang="ru-RU" altLang="ru-RU" sz="2400">
                <a:solidFill>
                  <a:srgbClr val="800080"/>
                </a:solidFill>
              </a:rPr>
              <a:t>“</a:t>
            </a:r>
            <a:r>
              <a:rPr lang="en-US" altLang="ru-RU" sz="2400">
                <a:solidFill>
                  <a:srgbClr val="800080"/>
                </a:solidFill>
              </a:rPr>
              <a:t>RDLENGTH</a:t>
            </a:r>
            <a:r>
              <a:rPr lang="ru-RU" altLang="ru-RU" sz="2400">
                <a:solidFill>
                  <a:srgbClr val="800080"/>
                </a:solidFill>
              </a:rPr>
              <a:t>” — 16-битовое число без знака, которое определяет размер субполя “</a:t>
            </a:r>
            <a:r>
              <a:rPr lang="en-GB" altLang="ru-RU" sz="2400">
                <a:solidFill>
                  <a:srgbClr val="800080"/>
                </a:solidFill>
              </a:rPr>
              <a:t>RDATA</a:t>
            </a:r>
            <a:r>
              <a:rPr lang="ru-RU" altLang="ru-RU" sz="2400">
                <a:solidFill>
                  <a:srgbClr val="800080"/>
                </a:solidFill>
              </a:rPr>
              <a:t>” в октетах;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8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№18: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Система именования сегментов/областей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198083" name="Text Box 3"/>
          <p:cNvSpPr txBox="1">
            <a:spLocks noChangeArrowheads="1"/>
          </p:cNvSpPr>
          <p:nvPr/>
        </p:nvSpPr>
        <p:spPr bwMode="auto">
          <a:xfrm>
            <a:off x="241300" y="1223963"/>
            <a:ext cx="8674100" cy="538638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4500" indent="-4445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23888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Pct val="80000"/>
              <a:buFont typeface="Wingdings" panose="05000000000000000000" pitchFamily="2" charset="2"/>
              <a:buChar char="q"/>
            </a:pPr>
            <a:r>
              <a:rPr lang="ru-RU" altLang="ru-RU" sz="2400">
                <a:solidFill>
                  <a:srgbClr val="800080"/>
                </a:solidFill>
              </a:rPr>
              <a:t>“</a:t>
            </a:r>
            <a:r>
              <a:rPr lang="en-US" altLang="ru-RU" sz="2400">
                <a:solidFill>
                  <a:srgbClr val="800080"/>
                </a:solidFill>
              </a:rPr>
              <a:t>TTL</a:t>
            </a:r>
            <a:r>
              <a:rPr lang="ru-RU" altLang="ru-RU" sz="2400">
                <a:solidFill>
                  <a:srgbClr val="800080"/>
                </a:solidFill>
              </a:rPr>
              <a:t>” — 32-битовое число без знака (секунды), определяющее временной интервал, в течение которого </a:t>
            </a:r>
            <a:r>
              <a:rPr lang="en-GB" altLang="ru-RU" sz="2400">
                <a:solidFill>
                  <a:srgbClr val="800080"/>
                </a:solidFill>
              </a:rPr>
              <a:t>RR</a:t>
            </a:r>
            <a:r>
              <a:rPr lang="ru-RU" altLang="ru-RU" sz="2400">
                <a:solidFill>
                  <a:srgbClr val="800080"/>
                </a:solidFill>
              </a:rPr>
              <a:t>-запись может храниться в кэш-памяти до того как она будет уничтожена. Нулевое значение в этом субполе означает то, что данная запись может быть использована только в течение процедуры информационного обмена, а ее хранение в кэш-памяти не целесообразно;</a:t>
            </a:r>
          </a:p>
          <a:p>
            <a:pPr>
              <a:spcBef>
                <a:spcPct val="50000"/>
              </a:spcBef>
              <a:buSzPct val="80000"/>
              <a:buFont typeface="Wingdings" panose="05000000000000000000" pitchFamily="2" charset="2"/>
              <a:buChar char="q"/>
            </a:pPr>
            <a:r>
              <a:rPr lang="ru-RU" altLang="ru-RU" sz="2400">
                <a:solidFill>
                  <a:srgbClr val="800080"/>
                </a:solidFill>
              </a:rPr>
              <a:t>“</a:t>
            </a:r>
            <a:r>
              <a:rPr lang="en-GB" altLang="ru-RU" sz="2400">
                <a:solidFill>
                  <a:srgbClr val="800080"/>
                </a:solidFill>
              </a:rPr>
              <a:t>RDATA</a:t>
            </a:r>
            <a:r>
              <a:rPr lang="ru-RU" altLang="ru-RU" sz="2400">
                <a:solidFill>
                  <a:srgbClr val="800080"/>
                </a:solidFill>
              </a:rPr>
              <a:t>” — различной длины последовательность октетов, которая отражает информационный ресурс. Формат этой информации может быть различным и зависит от типа и класса записи. Например, если тип записи “А”, а класс записи “</a:t>
            </a:r>
            <a:r>
              <a:rPr lang="en-GB" altLang="ru-RU" sz="2400">
                <a:solidFill>
                  <a:srgbClr val="800080"/>
                </a:solidFill>
              </a:rPr>
              <a:t>IN</a:t>
            </a:r>
            <a:r>
              <a:rPr lang="ru-RU" altLang="ru-RU" sz="2400">
                <a:solidFill>
                  <a:srgbClr val="800080"/>
                </a:solidFill>
              </a:rPr>
              <a:t>”, то тогда поле “</a:t>
            </a:r>
            <a:r>
              <a:rPr lang="en-GB" altLang="ru-RU" sz="2400">
                <a:solidFill>
                  <a:srgbClr val="800080"/>
                </a:solidFill>
              </a:rPr>
              <a:t>RDATA</a:t>
            </a:r>
            <a:r>
              <a:rPr lang="ru-RU" altLang="ru-RU" sz="2400">
                <a:solidFill>
                  <a:srgbClr val="800080"/>
                </a:solidFill>
              </a:rPr>
              <a:t>” содержит 4-октетный </a:t>
            </a:r>
            <a:r>
              <a:rPr lang="en-GB" altLang="ru-RU" sz="2400">
                <a:solidFill>
                  <a:srgbClr val="800080"/>
                </a:solidFill>
              </a:rPr>
              <a:t>IP</a:t>
            </a:r>
            <a:r>
              <a:rPr lang="ru-RU" altLang="ru-RU" sz="2400">
                <a:solidFill>
                  <a:srgbClr val="800080"/>
                </a:solidFill>
              </a:rPr>
              <a:t>-адрес в </a:t>
            </a:r>
            <a:r>
              <a:rPr lang="en-GB" altLang="ru-RU" sz="2400">
                <a:solidFill>
                  <a:srgbClr val="800080"/>
                </a:solidFill>
              </a:rPr>
              <a:t>Internet</a:t>
            </a:r>
            <a:r>
              <a:rPr lang="ru-RU" altLang="ru-RU" sz="2400">
                <a:solidFill>
                  <a:srgbClr val="80008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13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№18: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Система именования сегментов/областей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200131" name="Text Box 3"/>
          <p:cNvSpPr txBox="1">
            <a:spLocks noChangeArrowheads="1"/>
          </p:cNvSpPr>
          <p:nvPr/>
        </p:nvSpPr>
        <p:spPr bwMode="auto">
          <a:xfrm>
            <a:off x="0" y="795338"/>
            <a:ext cx="9144000" cy="393541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b="1">
                <a:solidFill>
                  <a:srgbClr val="800080"/>
                </a:solidFill>
              </a:rPr>
              <a:t>Сжатие (компрессия) </a:t>
            </a:r>
            <a:r>
              <a:rPr lang="en-GB" altLang="ru-RU" b="1">
                <a:solidFill>
                  <a:srgbClr val="800080"/>
                </a:solidFill>
              </a:rPr>
              <a:t>DNS</a:t>
            </a:r>
            <a:r>
              <a:rPr lang="ru-RU" altLang="ru-RU" b="1">
                <a:solidFill>
                  <a:srgbClr val="800080"/>
                </a:solidFill>
              </a:rPr>
              <a:t>-сообщений. </a:t>
            </a:r>
            <a:r>
              <a:rPr lang="ru-RU" altLang="ru-RU">
                <a:solidFill>
                  <a:srgbClr val="800080"/>
                </a:solidFill>
              </a:rPr>
              <a:t>С целью уменьшения размера </a:t>
            </a:r>
            <a:r>
              <a:rPr lang="en-GB" altLang="ru-RU">
                <a:solidFill>
                  <a:srgbClr val="800080"/>
                </a:solidFill>
              </a:rPr>
              <a:t>DNS</a:t>
            </a:r>
            <a:r>
              <a:rPr lang="ru-RU" altLang="ru-RU">
                <a:solidFill>
                  <a:srgbClr val="800080"/>
                </a:solidFill>
              </a:rPr>
              <a:t>-сообщения, в </a:t>
            </a:r>
            <a:r>
              <a:rPr lang="en-GB" altLang="ru-RU">
                <a:solidFill>
                  <a:srgbClr val="800080"/>
                </a:solidFill>
              </a:rPr>
              <a:t>DNS</a:t>
            </a:r>
            <a:r>
              <a:rPr lang="ru-RU" altLang="ru-RU">
                <a:solidFill>
                  <a:srgbClr val="800080"/>
                </a:solidFill>
              </a:rPr>
              <a:t>-системе используется процедура компрессии, которая исключает повторение </a:t>
            </a:r>
            <a:r>
              <a:rPr lang="en-GB" altLang="ru-RU">
                <a:solidFill>
                  <a:srgbClr val="800080"/>
                </a:solidFill>
              </a:rPr>
              <a:t>DNS</a:t>
            </a:r>
            <a:r>
              <a:rPr lang="ru-RU" altLang="ru-RU">
                <a:solidFill>
                  <a:srgbClr val="800080"/>
                </a:solidFill>
              </a:rPr>
              <a:t>-имен в сообщении. В этой процедуре полное </a:t>
            </a:r>
            <a:r>
              <a:rPr lang="en-GB" altLang="ru-RU">
                <a:solidFill>
                  <a:srgbClr val="800080"/>
                </a:solidFill>
              </a:rPr>
              <a:t>DNS</a:t>
            </a:r>
            <a:r>
              <a:rPr lang="ru-RU" altLang="ru-RU">
                <a:solidFill>
                  <a:srgbClr val="800080"/>
                </a:solidFill>
              </a:rPr>
              <a:t>-имя или перечень маркеров в конце </a:t>
            </a:r>
            <a:r>
              <a:rPr lang="en-GB" altLang="ru-RU">
                <a:solidFill>
                  <a:srgbClr val="800080"/>
                </a:solidFill>
              </a:rPr>
              <a:t>DNS</a:t>
            </a:r>
            <a:r>
              <a:rPr lang="ru-RU" altLang="ru-RU">
                <a:solidFill>
                  <a:srgbClr val="800080"/>
                </a:solidFill>
              </a:rPr>
              <a:t>-имени заменяются указателем (“</a:t>
            </a:r>
            <a:r>
              <a:rPr lang="en-US" altLang="ru-RU">
                <a:solidFill>
                  <a:srgbClr val="800080"/>
                </a:solidFill>
              </a:rPr>
              <a:t>pointer</a:t>
            </a:r>
            <a:r>
              <a:rPr lang="ru-RU" altLang="ru-RU">
                <a:solidFill>
                  <a:srgbClr val="800080"/>
                </a:solidFill>
              </a:rPr>
              <a:t>”) на прежнее местонахождение такого же </a:t>
            </a:r>
            <a:r>
              <a:rPr lang="en-GB" altLang="ru-RU">
                <a:solidFill>
                  <a:srgbClr val="800080"/>
                </a:solidFill>
              </a:rPr>
              <a:t>DNS</a:t>
            </a:r>
            <a:r>
              <a:rPr lang="ru-RU" altLang="ru-RU">
                <a:solidFill>
                  <a:srgbClr val="800080"/>
                </a:solidFill>
              </a:rPr>
              <a:t>-имени. Формат указателя представлен на рис.18.28.</a:t>
            </a:r>
          </a:p>
        </p:txBody>
      </p:sp>
      <p:graphicFrame>
        <p:nvGraphicFramePr>
          <p:cNvPr id="1200187" name="Group 59"/>
          <p:cNvGraphicFramePr>
            <a:graphicFrameLocks noGrp="1"/>
          </p:cNvGraphicFramePr>
          <p:nvPr/>
        </p:nvGraphicFramePr>
        <p:xfrm>
          <a:off x="952500" y="4951413"/>
          <a:ext cx="7170738" cy="850900"/>
        </p:xfrm>
        <a:graphic>
          <a:graphicData uri="http://schemas.openxmlformats.org/drawingml/2006/table">
            <a:tbl>
              <a:tblPr/>
              <a:tblGrid>
                <a:gridCol w="592138">
                  <a:extLst>
                    <a:ext uri="{9D8B030D-6E8A-4147-A177-3AD203B41FA5}">
                      <a16:colId xmlns:a16="http://schemas.microsoft.com/office/drawing/2014/main" val="3219053724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1003883951"/>
                    </a:ext>
                  </a:extLst>
                </a:gridCol>
                <a:gridCol w="5997575">
                  <a:extLst>
                    <a:ext uri="{9D8B030D-6E8A-4147-A177-3AD203B41FA5}">
                      <a16:colId xmlns:a16="http://schemas.microsoft.com/office/drawing/2014/main" val="1069214921"/>
                    </a:ext>
                  </a:extLst>
                </a:gridCol>
              </a:tblGrid>
              <a:tr h="244475">
                <a:tc gridSpan="3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ahoma" panose="020B060403050404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0                  </a:t>
                      </a:r>
                      <a:r>
                        <a:rPr kumimoji="0" lang="ru-RU" altLang="ru-RU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     </a:t>
                      </a:r>
                      <a:r>
                        <a:rPr kumimoji="0" lang="ru-RU" altLang="ru-RU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ahoma" panose="020B060403050404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     </a:t>
                      </a:r>
                      <a:r>
                        <a:rPr kumimoji="0" lang="ru-RU" altLang="ru-RU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ahoma" panose="020B0604030504040204" pitchFamily="34" charset="0"/>
                          <a:cs typeface="Tahoma" panose="020B0604030504040204" pitchFamily="34" charset="0"/>
                        </a:rPr>
                        <a:t>     </a:t>
                      </a:r>
                      <a:r>
                        <a:rPr kumimoji="0" lang="ru-RU" altLang="ru-RU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ahoma" panose="020B060403050404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                                                    15</a:t>
                      </a:r>
                      <a:endParaRPr kumimoji="0" lang="ru-RU" altLang="ru-RU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/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 horzOverflow="overflow">
                    <a:lnL w="57150" cap="flat" cmpd="sng" algn="ctr">
                      <a:solidFill>
                        <a:schemeClr val="accent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156641"/>
                  </a:ext>
                </a:extLst>
              </a:tr>
              <a:tr h="2746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1</a:t>
                      </a:r>
                      <a:endParaRPr kumimoji="0" lang="ru-RU" alt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F1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1</a:t>
                      </a:r>
                      <a:endParaRPr kumimoji="0" lang="ru-RU" alt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OFFSET (</a:t>
                      </a:r>
                      <a:r>
                        <a:rPr kumimoji="0" lang="ru-RU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смещение</a:t>
                      </a:r>
                      <a:r>
                        <a:rPr kumimoji="0" lang="ru-RU" altLang="ru-RU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MS Mincho" pitchFamily="49" charset="-128"/>
                          <a:cs typeface="Arial" panose="020B0604020202020204" pitchFamily="34" charset="0"/>
                        </a:rPr>
                        <a:t>)</a:t>
                      </a:r>
                      <a:endParaRPr kumimoji="0" lang="ru-RU" altLang="ru-RU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66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976374"/>
                  </a:ext>
                </a:extLst>
              </a:tr>
            </a:tbl>
          </a:graphicData>
        </a:graphic>
      </p:graphicFrame>
      <p:sp>
        <p:nvSpPr>
          <p:cNvPr id="1200188" name="Text Box 60"/>
          <p:cNvSpPr txBox="1">
            <a:spLocks noChangeArrowheads="1"/>
          </p:cNvSpPr>
          <p:nvPr/>
        </p:nvSpPr>
        <p:spPr bwMode="auto">
          <a:xfrm>
            <a:off x="0" y="6146800"/>
            <a:ext cx="9144000" cy="32861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altLang="ru-RU" sz="2400" b="1">
                <a:solidFill>
                  <a:srgbClr val="800080"/>
                </a:solidFill>
              </a:rPr>
              <a:t>Рис.18.</a:t>
            </a:r>
            <a:r>
              <a:rPr lang="en-US" altLang="ru-RU" sz="2400" b="1">
                <a:solidFill>
                  <a:srgbClr val="800080"/>
                </a:solidFill>
              </a:rPr>
              <a:t>2</a:t>
            </a:r>
            <a:r>
              <a:rPr lang="ru-RU" altLang="ru-RU" sz="2400" b="1">
                <a:solidFill>
                  <a:srgbClr val="800080"/>
                </a:solidFill>
              </a:rPr>
              <a:t>8. Формат указателя в </a:t>
            </a:r>
            <a:r>
              <a:rPr lang="en-GB" altLang="ru-RU" sz="2400" b="1">
                <a:solidFill>
                  <a:srgbClr val="800080"/>
                </a:solidFill>
              </a:rPr>
              <a:t>DNS</a:t>
            </a:r>
            <a:r>
              <a:rPr lang="ru-RU" altLang="ru-RU" sz="2400" b="1">
                <a:solidFill>
                  <a:srgbClr val="800080"/>
                </a:solidFill>
              </a:rPr>
              <a:t>-сообщении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770" name="Text Box 2"/>
          <p:cNvSpPr txBox="1">
            <a:spLocks noChangeArrowheads="1"/>
          </p:cNvSpPr>
          <p:nvPr/>
        </p:nvSpPr>
        <p:spPr bwMode="auto">
          <a:xfrm>
            <a:off x="0" y="1641475"/>
            <a:ext cx="9144000" cy="4789488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dirty="0">
                <a:solidFill>
                  <a:srgbClr val="800080"/>
                </a:solidFill>
              </a:rPr>
              <a:t>Сервер может использоваться в </a:t>
            </a:r>
            <a:r>
              <a:rPr lang="en-GB" altLang="ru-RU" dirty="0">
                <a:solidFill>
                  <a:srgbClr val="800080"/>
                </a:solidFill>
              </a:rPr>
              <a:t>DNS</a:t>
            </a:r>
            <a:r>
              <a:rPr lang="ru-RU" altLang="ru-RU" dirty="0">
                <a:solidFill>
                  <a:srgbClr val="800080"/>
                </a:solidFill>
              </a:rPr>
              <a:t>-системе в разных качествах, а именно, либо в качестве сервера с программным обеспечением, которое запрашивает и получает необходимую информацию от </a:t>
            </a:r>
            <a:r>
              <a:rPr lang="en-GB" altLang="ru-RU" dirty="0">
                <a:solidFill>
                  <a:srgbClr val="800080"/>
                </a:solidFill>
              </a:rPr>
              <a:t>DNS</a:t>
            </a:r>
            <a:r>
              <a:rPr lang="ru-RU" altLang="ru-RU" dirty="0">
                <a:solidFill>
                  <a:srgbClr val="800080"/>
                </a:solidFill>
              </a:rPr>
              <a:t>-системы, либо в качестве </a:t>
            </a:r>
            <a:r>
              <a:rPr lang="en-GB" altLang="ru-RU" dirty="0">
                <a:solidFill>
                  <a:srgbClr val="800080"/>
                </a:solidFill>
              </a:rPr>
              <a:t>DNS</a:t>
            </a:r>
            <a:r>
              <a:rPr lang="ru-RU" altLang="ru-RU" dirty="0">
                <a:solidFill>
                  <a:srgbClr val="800080"/>
                </a:solidFill>
              </a:rPr>
              <a:t>-серверов, которые отвечают на запросы, поступившие от других серверов, либо в каком-либо комбинированном (исходя из двух предшествующих качеств) качестве. В простейшем случае, и возможно наиболее типичном, конфигурация системы может быть такой, как это представлено на рис.18.1. </a:t>
            </a:r>
          </a:p>
        </p:txBody>
      </p:sp>
      <p:sp>
        <p:nvSpPr>
          <p:cNvPr id="1056771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№18: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Система именования сегментов/областей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056772" name="Text Box 4"/>
          <p:cNvSpPr txBox="1">
            <a:spLocks noChangeArrowheads="1"/>
          </p:cNvSpPr>
          <p:nvPr/>
        </p:nvSpPr>
        <p:spPr bwMode="auto">
          <a:xfrm>
            <a:off x="0" y="525463"/>
            <a:ext cx="9144000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400" b="1">
                <a:solidFill>
                  <a:srgbClr val="CC0000"/>
                </a:solidFill>
                <a:latin typeface="Tahoma" panose="020B0604030504040204" pitchFamily="34" charset="0"/>
              </a:rPr>
              <a:t>1</a:t>
            </a:r>
            <a:r>
              <a:rPr lang="en-US" altLang="ru-RU" sz="2400" b="1">
                <a:solidFill>
                  <a:srgbClr val="CC0000"/>
                </a:solidFill>
                <a:latin typeface="Tahoma" panose="020B0604030504040204" pitchFamily="34" charset="0"/>
              </a:rPr>
              <a:t>8</a:t>
            </a:r>
            <a:r>
              <a:rPr lang="ru-RU" altLang="ru-RU" sz="2400" b="1">
                <a:solidFill>
                  <a:srgbClr val="CC0000"/>
                </a:solidFill>
                <a:latin typeface="Tahoma" panose="020B0604030504040204" pitchFamily="34" charset="0"/>
              </a:rPr>
              <a:t>.2. </a:t>
            </a:r>
            <a:r>
              <a:rPr lang="ru-RU" altLang="ru-RU" sz="2400" b="1">
                <a:solidFill>
                  <a:srgbClr val="CC0000"/>
                </a:solidFill>
              </a:rPr>
              <a:t>Общая конфигурация системы</a:t>
            </a:r>
            <a:r>
              <a:rPr lang="ru-RU" altLang="ru-RU" sz="2400">
                <a:solidFill>
                  <a:srgbClr val="CC0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17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№18: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Система именования сегментов/областей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202179" name="Text Box 3"/>
          <p:cNvSpPr txBox="1">
            <a:spLocks noChangeArrowheads="1"/>
          </p:cNvSpPr>
          <p:nvPr/>
        </p:nvSpPr>
        <p:spPr bwMode="auto">
          <a:xfrm>
            <a:off x="228600" y="1263650"/>
            <a:ext cx="8647113" cy="525145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sz="2600">
                <a:solidFill>
                  <a:srgbClr val="800080"/>
                </a:solidFill>
              </a:rPr>
              <a:t>Первые два бита указателя устанавливаются в “1”. Они позволяют отличать указатель от маркера, так как маркер должен начинаться с двух первых нулевых битов, потому что маркеры ограничены 63-октетным размером или меньшим. (Значения первых двух битов — “10” и “01” — зарезервированы для будущего использования.) Поле “</a:t>
            </a:r>
            <a:r>
              <a:rPr lang="en-GB" altLang="ru-RU" sz="2600">
                <a:solidFill>
                  <a:srgbClr val="800080"/>
                </a:solidFill>
              </a:rPr>
              <a:t>OFFSET</a:t>
            </a:r>
            <a:r>
              <a:rPr lang="ru-RU" altLang="ru-RU" sz="2600">
                <a:solidFill>
                  <a:srgbClr val="800080"/>
                </a:solidFill>
              </a:rPr>
              <a:t>” (смещение) указателя определяет смещение от начала сообщения (то есть первый октет субполя “</a:t>
            </a:r>
            <a:r>
              <a:rPr lang="en-GB" altLang="ru-RU" sz="2600">
                <a:solidFill>
                  <a:srgbClr val="800080"/>
                </a:solidFill>
              </a:rPr>
              <a:t>ID</a:t>
            </a:r>
            <a:r>
              <a:rPr lang="ru-RU" altLang="ru-RU" sz="2600">
                <a:solidFill>
                  <a:srgbClr val="800080"/>
                </a:solidFill>
              </a:rPr>
              <a:t>” в заголовке (“</a:t>
            </a:r>
            <a:r>
              <a:rPr lang="en-GB" altLang="ru-RU" sz="2600">
                <a:solidFill>
                  <a:srgbClr val="800080"/>
                </a:solidFill>
              </a:rPr>
              <a:t>Header</a:t>
            </a:r>
            <a:r>
              <a:rPr lang="ru-RU" altLang="ru-RU" sz="2600">
                <a:solidFill>
                  <a:srgbClr val="800080"/>
                </a:solidFill>
              </a:rPr>
              <a:t>”) сообщения). Если поле “</a:t>
            </a:r>
            <a:r>
              <a:rPr lang="en-GB" altLang="ru-RU" sz="2600">
                <a:solidFill>
                  <a:srgbClr val="800080"/>
                </a:solidFill>
              </a:rPr>
              <a:t>OFFSET</a:t>
            </a:r>
            <a:r>
              <a:rPr lang="ru-RU" altLang="ru-RU" sz="2600">
                <a:solidFill>
                  <a:srgbClr val="800080"/>
                </a:solidFill>
              </a:rPr>
              <a:t>” содержит нулевое значение, то тогда первый октет субполя “</a:t>
            </a:r>
            <a:r>
              <a:rPr lang="en-GB" altLang="ru-RU" sz="2600">
                <a:solidFill>
                  <a:srgbClr val="800080"/>
                </a:solidFill>
              </a:rPr>
              <a:t>ID</a:t>
            </a:r>
            <a:r>
              <a:rPr lang="ru-RU" altLang="ru-RU" sz="2600">
                <a:solidFill>
                  <a:srgbClr val="800080"/>
                </a:solidFill>
              </a:rPr>
              <a:t>” в заголовке является первым в сообщении.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22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№18: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Система именования сегментов/областей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204227" name="Text Box 3"/>
          <p:cNvSpPr txBox="1">
            <a:spLocks noChangeArrowheads="1"/>
          </p:cNvSpPr>
          <p:nvPr/>
        </p:nvSpPr>
        <p:spPr bwMode="auto">
          <a:xfrm>
            <a:off x="0" y="968375"/>
            <a:ext cx="9144000" cy="8858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sz="2600">
                <a:solidFill>
                  <a:srgbClr val="800080"/>
                </a:solidFill>
              </a:rPr>
              <a:t>Процедура компрессии позволяет представить </a:t>
            </a:r>
            <a:r>
              <a:rPr lang="en-GB" altLang="ru-RU" sz="2600">
                <a:solidFill>
                  <a:srgbClr val="800080"/>
                </a:solidFill>
              </a:rPr>
              <a:t>DNS</a:t>
            </a:r>
            <a:r>
              <a:rPr lang="ru-RU" altLang="ru-RU" sz="2600">
                <a:solidFill>
                  <a:srgbClr val="800080"/>
                </a:solidFill>
              </a:rPr>
              <a:t>-имя в сообщении в одной из следующих форм:</a:t>
            </a:r>
          </a:p>
        </p:txBody>
      </p:sp>
      <p:sp>
        <p:nvSpPr>
          <p:cNvPr id="1204228" name="Text Box 4"/>
          <p:cNvSpPr txBox="1">
            <a:spLocks noChangeArrowheads="1"/>
          </p:cNvSpPr>
          <p:nvPr/>
        </p:nvSpPr>
        <p:spPr bwMode="auto">
          <a:xfrm>
            <a:off x="241300" y="1814513"/>
            <a:ext cx="8647113" cy="19177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4500" indent="-4445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66788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489075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2011363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53365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99085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44805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90525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36245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SzPct val="90000"/>
              <a:buFontTx/>
              <a:buAutoNum type="arabicPeriod"/>
            </a:pPr>
            <a:r>
              <a:rPr lang="ru-RU" altLang="ru-RU" sz="2400">
                <a:solidFill>
                  <a:srgbClr val="800080"/>
                </a:solidFill>
              </a:rPr>
              <a:t>как последовательность маркеров, заканчивающуюся нулевым октетом;</a:t>
            </a:r>
          </a:p>
          <a:p>
            <a:pPr>
              <a:buSzPct val="90000"/>
              <a:buFontTx/>
              <a:buAutoNum type="arabicPeriod"/>
            </a:pPr>
            <a:r>
              <a:rPr lang="ru-RU" altLang="ru-RU" sz="2400">
                <a:solidFill>
                  <a:srgbClr val="800080"/>
                </a:solidFill>
              </a:rPr>
              <a:t>в форме указателя;</a:t>
            </a:r>
          </a:p>
          <a:p>
            <a:pPr>
              <a:buSzPct val="90000"/>
              <a:buFontTx/>
              <a:buAutoNum type="arabicPeriod"/>
            </a:pPr>
            <a:r>
              <a:rPr lang="ru-RU" altLang="ru-RU" sz="2400">
                <a:solidFill>
                  <a:srgbClr val="800080"/>
                </a:solidFill>
              </a:rPr>
              <a:t>как последовательность маркеров, заканчивающуюся указателем.</a:t>
            </a:r>
          </a:p>
        </p:txBody>
      </p:sp>
      <p:sp>
        <p:nvSpPr>
          <p:cNvPr id="1204229" name="Text Box 5"/>
          <p:cNvSpPr txBox="1">
            <a:spLocks noChangeArrowheads="1"/>
          </p:cNvSpPr>
          <p:nvPr/>
        </p:nvSpPr>
        <p:spPr bwMode="auto">
          <a:xfrm>
            <a:off x="0" y="3806825"/>
            <a:ext cx="9144000" cy="27781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600">
                <a:solidFill>
                  <a:srgbClr val="800080"/>
                </a:solidFill>
              </a:rPr>
              <a:t>Прикладные программные </a:t>
            </a:r>
            <a:r>
              <a:rPr lang="en-US" altLang="ru-RU" sz="2600">
                <a:solidFill>
                  <a:srgbClr val="800080"/>
                </a:solidFill>
              </a:rPr>
              <a:t>DNS-</a:t>
            </a:r>
            <a:r>
              <a:rPr lang="ru-RU" altLang="ru-RU" sz="2600">
                <a:solidFill>
                  <a:srgbClr val="800080"/>
                </a:solidFill>
              </a:rPr>
              <a:t>модули могут не использовать указатели в сообщениях, которые они формируют, несмотря на то, что их применение значительно снижает размер транспортного блока, а</a:t>
            </a:r>
          </a:p>
          <a:p>
            <a:pPr>
              <a:spcBef>
                <a:spcPct val="0"/>
              </a:spcBef>
            </a:pPr>
            <a:r>
              <a:rPr lang="ru-RU" altLang="ru-RU" sz="2600">
                <a:solidFill>
                  <a:srgbClr val="800080"/>
                </a:solidFill>
              </a:rPr>
              <a:t>могут и использовать процедуру компрессии. Однако, все программные модули должны “понимать” поступающие</a:t>
            </a:r>
          </a:p>
          <a:p>
            <a:pPr>
              <a:spcBef>
                <a:spcPct val="0"/>
              </a:spcBef>
            </a:pPr>
            <a:r>
              <a:rPr lang="ru-RU" altLang="ru-RU" sz="2600">
                <a:solidFill>
                  <a:srgbClr val="800080"/>
                </a:solidFill>
              </a:rPr>
              <a:t>на обработку сообщения, содержащие указатели.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27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№18: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Система именования сегментов/областей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206275" name="Text Box 3"/>
          <p:cNvSpPr txBox="1">
            <a:spLocks noChangeArrowheads="1"/>
          </p:cNvSpPr>
          <p:nvPr/>
        </p:nvSpPr>
        <p:spPr bwMode="auto">
          <a:xfrm>
            <a:off x="0" y="525463"/>
            <a:ext cx="9144000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400" b="1">
                <a:solidFill>
                  <a:srgbClr val="CC0000"/>
                </a:solidFill>
                <a:latin typeface="Tahoma" panose="020B0604030504040204" pitchFamily="34" charset="0"/>
              </a:rPr>
              <a:t>1</a:t>
            </a:r>
            <a:r>
              <a:rPr lang="en-US" altLang="ru-RU" sz="2400" b="1">
                <a:solidFill>
                  <a:srgbClr val="CC0000"/>
                </a:solidFill>
                <a:latin typeface="Tahoma" panose="020B0604030504040204" pitchFamily="34" charset="0"/>
              </a:rPr>
              <a:t>8</a:t>
            </a:r>
            <a:r>
              <a:rPr lang="ru-RU" altLang="ru-RU" sz="2400" b="1">
                <a:solidFill>
                  <a:srgbClr val="CC0000"/>
                </a:solidFill>
                <a:latin typeface="Tahoma" panose="020B0604030504040204" pitchFamily="34" charset="0"/>
              </a:rPr>
              <a:t>.6. </a:t>
            </a:r>
            <a:r>
              <a:rPr lang="ru-RU" altLang="ru-RU" sz="2400" b="1">
                <a:solidFill>
                  <a:srgbClr val="CC0000"/>
                </a:solidFill>
              </a:rPr>
              <a:t>Мастер-файлы</a:t>
            </a:r>
            <a:r>
              <a:rPr lang="ru-RU" altLang="ru-RU" sz="2400">
                <a:solidFill>
                  <a:srgbClr val="CC0000"/>
                </a:solidFill>
              </a:rPr>
              <a:t> </a:t>
            </a:r>
          </a:p>
        </p:txBody>
      </p:sp>
      <p:sp>
        <p:nvSpPr>
          <p:cNvPr id="1206276" name="Text Box 4"/>
          <p:cNvSpPr txBox="1">
            <a:spLocks noChangeArrowheads="1"/>
          </p:cNvSpPr>
          <p:nvPr/>
        </p:nvSpPr>
        <p:spPr bwMode="auto">
          <a:xfrm>
            <a:off x="255588" y="1803400"/>
            <a:ext cx="8632825" cy="447833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sz="3200">
                <a:solidFill>
                  <a:srgbClr val="800080"/>
                </a:solidFill>
              </a:rPr>
              <a:t>Мастер-файлы представляют собой текстовые файлы, которые содержат </a:t>
            </a:r>
            <a:r>
              <a:rPr lang="en-GB" altLang="ru-RU" sz="3200">
                <a:solidFill>
                  <a:srgbClr val="800080"/>
                </a:solidFill>
              </a:rPr>
              <a:t>RR</a:t>
            </a:r>
            <a:r>
              <a:rPr lang="ru-RU" altLang="ru-RU" sz="3200">
                <a:solidFill>
                  <a:srgbClr val="800080"/>
                </a:solidFill>
              </a:rPr>
              <a:t>-записи в текстовой форме. Так как содержание зоны может быть представлено в форме перечня </a:t>
            </a:r>
            <a:r>
              <a:rPr lang="en-GB" altLang="ru-RU" sz="3200">
                <a:solidFill>
                  <a:srgbClr val="800080"/>
                </a:solidFill>
              </a:rPr>
              <a:t>RR</a:t>
            </a:r>
            <a:r>
              <a:rPr lang="ru-RU" altLang="ru-RU" sz="3200">
                <a:solidFill>
                  <a:srgbClr val="800080"/>
                </a:solidFill>
              </a:rPr>
              <a:t>-записей, мастер-файл очень часто используется для определения зоны, хотя он может быть использован для перечня компонентов, хранящихся в кэш-памяти.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2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№18: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Система именования сегментов/областей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208323" name="Text Box 3"/>
          <p:cNvSpPr txBox="1">
            <a:spLocks noChangeArrowheads="1"/>
          </p:cNvSpPr>
          <p:nvPr/>
        </p:nvSpPr>
        <p:spPr bwMode="auto">
          <a:xfrm>
            <a:off x="0" y="914400"/>
            <a:ext cx="9144000" cy="56483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ru-RU" altLang="ru-RU" sz="2600">
                <a:solidFill>
                  <a:srgbClr val="800080"/>
                </a:solidFill>
              </a:rPr>
              <a:t>Формат таких файлов представляет собой последовательность записей (строк). Эти записи являются преимущественно линейно-ориентированными (строчная форма), хотя для продолжения перечня элементов, выходящих за линейную границу, могут быть использованы обычные круглые скобки. Более того, текстовые константы могут включать символ “</a:t>
            </a:r>
            <a:r>
              <a:rPr lang="en-GB" altLang="ru-RU" sz="2600">
                <a:solidFill>
                  <a:srgbClr val="800080"/>
                </a:solidFill>
              </a:rPr>
              <a:t>CRLF</a:t>
            </a:r>
            <a:r>
              <a:rPr lang="ru-RU" altLang="ru-RU" sz="2600">
                <a:solidFill>
                  <a:srgbClr val="800080"/>
                </a:solidFill>
              </a:rPr>
              <a:t>” (“перевод каретки — новая строка”), то есть внутри текста. Любая комбинация символов “табуляция” и “пробел” выступает в роли разделителя между элементами, которые входят в состав записи. В конце любой строки (линии) мастер-файла может размещаться комментарий. Комментарий начинается после разделительного символа “</a:t>
            </a:r>
            <a:r>
              <a:rPr lang="ru-RU" altLang="ru-RU" sz="2600" b="1">
                <a:solidFill>
                  <a:srgbClr val="800080"/>
                </a:solidFill>
              </a:rPr>
              <a:t>;</a:t>
            </a:r>
            <a:r>
              <a:rPr lang="ru-RU" altLang="ru-RU" sz="2600">
                <a:solidFill>
                  <a:srgbClr val="800080"/>
                </a:solidFill>
              </a:rPr>
              <a:t>” (точка с запятой).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37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№18: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Система именования сегментов/областей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210371" name="Text Box 3"/>
          <p:cNvSpPr txBox="1">
            <a:spLocks noChangeArrowheads="1"/>
          </p:cNvSpPr>
          <p:nvPr/>
        </p:nvSpPr>
        <p:spPr bwMode="auto">
          <a:xfrm>
            <a:off x="0" y="1506538"/>
            <a:ext cx="9144000" cy="39909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>
                <a:solidFill>
                  <a:srgbClr val="800080"/>
                </a:solidFill>
              </a:rPr>
              <a:t>Далее приводится пример записи в мастер-файле:</a:t>
            </a:r>
          </a:p>
          <a:p>
            <a:pPr>
              <a:spcBef>
                <a:spcPct val="0"/>
              </a:spcBef>
            </a:pPr>
            <a:endParaRPr lang="en-US" altLang="ru-RU">
              <a:solidFill>
                <a:srgbClr val="800080"/>
              </a:solidFill>
            </a:endParaRPr>
          </a:p>
          <a:p>
            <a:pPr algn="l">
              <a:spcBef>
                <a:spcPct val="0"/>
              </a:spcBef>
            </a:pPr>
            <a:r>
              <a:rPr lang="en-US" altLang="ru-RU" sz="2400">
                <a:solidFill>
                  <a:srgbClr val="800080"/>
                </a:solidFill>
              </a:rPr>
              <a:t>  </a:t>
            </a:r>
            <a:r>
              <a:rPr lang="en-US" altLang="ru-RU" sz="2400" b="1" i="1">
                <a:solidFill>
                  <a:srgbClr val="800080"/>
                </a:solidFill>
              </a:rPr>
              <a:t>&lt;blank&gt;						[&lt;comment&gt;]</a:t>
            </a:r>
          </a:p>
          <a:p>
            <a:pPr algn="l">
              <a:spcBef>
                <a:spcPct val="0"/>
              </a:spcBef>
            </a:pPr>
            <a:r>
              <a:rPr lang="en-US" altLang="ru-RU" sz="2400" b="1" i="1">
                <a:solidFill>
                  <a:srgbClr val="800080"/>
                </a:solidFill>
              </a:rPr>
              <a:t>  $ORIGIN	&lt;domain-name&gt;			[&lt;comment&gt;]</a:t>
            </a:r>
          </a:p>
          <a:p>
            <a:pPr algn="l">
              <a:spcBef>
                <a:spcPct val="0"/>
              </a:spcBef>
            </a:pPr>
            <a:r>
              <a:rPr lang="en-US" altLang="ru-RU" sz="2400" b="1" i="1">
                <a:solidFill>
                  <a:srgbClr val="800080"/>
                </a:solidFill>
              </a:rPr>
              <a:t>  $INCLUDE	&lt;file-name&gt;	[&lt;domain-name&gt;]	[&lt;comment&gt;]</a:t>
            </a:r>
          </a:p>
          <a:p>
            <a:pPr algn="l">
              <a:spcBef>
                <a:spcPct val="0"/>
              </a:spcBef>
            </a:pPr>
            <a:r>
              <a:rPr lang="en-US" altLang="ru-RU" sz="2400" b="1" i="1">
                <a:solidFill>
                  <a:srgbClr val="800080"/>
                </a:solidFill>
              </a:rPr>
              <a:t>  &lt;domain-name&gt;	&lt;rr&gt;				[&lt;comment&gt;]</a:t>
            </a:r>
          </a:p>
          <a:p>
            <a:pPr algn="l">
              <a:spcBef>
                <a:spcPct val="0"/>
              </a:spcBef>
            </a:pPr>
            <a:r>
              <a:rPr lang="en-US" altLang="ru-RU" sz="2400" b="1" i="1">
                <a:solidFill>
                  <a:srgbClr val="800080"/>
                </a:solidFill>
              </a:rPr>
              <a:t>  &lt;blank&gt;		&lt;rr&gt;				[&lt;comment&gt;].</a:t>
            </a:r>
          </a:p>
          <a:p>
            <a:pPr algn="l">
              <a:spcBef>
                <a:spcPct val="0"/>
              </a:spcBef>
            </a:pPr>
            <a:endParaRPr lang="ru-RU" altLang="ru-RU" sz="2400" i="1">
              <a:solidFill>
                <a:srgbClr val="800080"/>
              </a:solidFill>
            </a:endParaRPr>
          </a:p>
          <a:p>
            <a:pPr>
              <a:spcBef>
                <a:spcPct val="0"/>
              </a:spcBef>
            </a:pPr>
            <a:r>
              <a:rPr lang="ru-RU" altLang="ru-RU">
                <a:solidFill>
                  <a:srgbClr val="800080"/>
                </a:solidFill>
              </a:rPr>
              <a:t>Пустые строки (&lt;</a:t>
            </a:r>
            <a:r>
              <a:rPr lang="en-US" altLang="ru-RU">
                <a:solidFill>
                  <a:srgbClr val="800080"/>
                </a:solidFill>
              </a:rPr>
              <a:t>blank</a:t>
            </a:r>
            <a:r>
              <a:rPr lang="ru-RU" altLang="ru-RU">
                <a:solidFill>
                  <a:srgbClr val="800080"/>
                </a:solidFill>
              </a:rPr>
              <a:t>&gt;), с комментариями или без, допускаются в любых местах мастер-файла.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418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№18: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Система именования сегментов/областей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212419" name="Text Box 3"/>
          <p:cNvSpPr txBox="1">
            <a:spLocks noChangeArrowheads="1"/>
          </p:cNvSpPr>
          <p:nvPr/>
        </p:nvSpPr>
        <p:spPr bwMode="auto">
          <a:xfrm>
            <a:off x="0" y="1082675"/>
            <a:ext cx="9144000" cy="8540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r>
              <a:rPr lang="ru-RU" altLang="ru-RU">
                <a:solidFill>
                  <a:srgbClr val="800080"/>
                </a:solidFill>
              </a:rPr>
              <a:t>В мастер-файлах различают две управляющие строки: </a:t>
            </a:r>
          </a:p>
        </p:txBody>
      </p:sp>
      <p:sp>
        <p:nvSpPr>
          <p:cNvPr id="1212420" name="Text Box 4"/>
          <p:cNvSpPr txBox="1">
            <a:spLocks noChangeArrowheads="1"/>
          </p:cNvSpPr>
          <p:nvPr/>
        </p:nvSpPr>
        <p:spPr bwMode="auto">
          <a:xfrm>
            <a:off x="242888" y="2017713"/>
            <a:ext cx="8632825" cy="465613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4500" indent="-4445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23888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SzPct val="90000"/>
              <a:buFont typeface="Wingdings 2" panose="05020102010507070707" pitchFamily="18" charset="2"/>
              <a:buChar char="u"/>
            </a:pPr>
            <a:r>
              <a:rPr lang="ru-RU" altLang="ru-RU" sz="2400">
                <a:solidFill>
                  <a:srgbClr val="800080"/>
                </a:solidFill>
              </a:rPr>
              <a:t>“$</a:t>
            </a:r>
            <a:r>
              <a:rPr lang="en-US" altLang="ru-RU" sz="2400">
                <a:solidFill>
                  <a:srgbClr val="800080"/>
                </a:solidFill>
              </a:rPr>
              <a:t>ORIGIN</a:t>
            </a:r>
            <a:r>
              <a:rPr lang="ru-RU" altLang="ru-RU" sz="2400">
                <a:solidFill>
                  <a:srgbClr val="800080"/>
                </a:solidFill>
              </a:rPr>
              <a:t>” (источник) следует перед </a:t>
            </a:r>
            <a:r>
              <a:rPr lang="en-GB" altLang="ru-RU" sz="2400">
                <a:solidFill>
                  <a:srgbClr val="800080"/>
                </a:solidFill>
              </a:rPr>
              <a:t>DNS</a:t>
            </a:r>
            <a:r>
              <a:rPr lang="ru-RU" altLang="ru-RU" sz="2400">
                <a:solidFill>
                  <a:srgbClr val="800080"/>
                </a:solidFill>
              </a:rPr>
              <a:t>-именем, и переустанавливает все </a:t>
            </a:r>
            <a:r>
              <a:rPr lang="en-GB" altLang="ru-RU" sz="2400">
                <a:solidFill>
                  <a:srgbClr val="800080"/>
                </a:solidFill>
              </a:rPr>
              <a:t>DNS</a:t>
            </a:r>
            <a:r>
              <a:rPr lang="ru-RU" altLang="ru-RU" sz="2400">
                <a:solidFill>
                  <a:srgbClr val="800080"/>
                </a:solidFill>
              </a:rPr>
              <a:t>-имена соответствующих владельцев в одно имя установленного владельца;</a:t>
            </a:r>
          </a:p>
          <a:p>
            <a:pPr>
              <a:spcBef>
                <a:spcPct val="50000"/>
              </a:spcBef>
              <a:buSzPct val="90000"/>
              <a:buFont typeface="Wingdings 2" panose="05020102010507070707" pitchFamily="18" charset="2"/>
              <a:buChar char="v"/>
            </a:pPr>
            <a:r>
              <a:rPr lang="ru-RU" altLang="ru-RU" sz="2400">
                <a:solidFill>
                  <a:srgbClr val="800080"/>
                </a:solidFill>
              </a:rPr>
              <a:t>“$</a:t>
            </a:r>
            <a:r>
              <a:rPr lang="en-US" altLang="ru-RU" sz="2400">
                <a:solidFill>
                  <a:srgbClr val="800080"/>
                </a:solidFill>
              </a:rPr>
              <a:t>INCLUDE</a:t>
            </a:r>
            <a:r>
              <a:rPr lang="ru-RU" altLang="ru-RU" sz="2400">
                <a:solidFill>
                  <a:srgbClr val="800080"/>
                </a:solidFill>
              </a:rPr>
              <a:t>” (вставка) вставляет файл с именем в текущий файл, и может, дополнительно, определять </a:t>
            </a:r>
            <a:r>
              <a:rPr lang="en-GB" altLang="ru-RU" sz="2400">
                <a:solidFill>
                  <a:srgbClr val="800080"/>
                </a:solidFill>
              </a:rPr>
              <a:t>DNS</a:t>
            </a:r>
            <a:r>
              <a:rPr lang="ru-RU" altLang="ru-RU" sz="2400">
                <a:solidFill>
                  <a:srgbClr val="800080"/>
                </a:solidFill>
              </a:rPr>
              <a:t>-имя установленного владельца для включенного файла. Эта строка также может иметь комментарий. (</a:t>
            </a:r>
            <a:r>
              <a:rPr lang="ru-RU" altLang="ru-RU" sz="2400" i="1" u="sng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Замечание</a:t>
            </a:r>
            <a:r>
              <a:rPr lang="ru-RU" altLang="ru-RU" sz="2400" i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. Строка “$</a:t>
            </a:r>
            <a:r>
              <a:rPr lang="en-US" altLang="ru-RU" sz="2400" i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INCLUDE</a:t>
            </a:r>
            <a:r>
              <a:rPr lang="ru-RU" altLang="ru-RU" sz="2400" i="1">
                <a:solidFill>
                  <a:srgbClr val="80008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” никогда не изменяет соответствующий источник “родительского файла”, не обращая внимания на изменения, которые делает соответствующий источник внутри включенного файла.</a:t>
            </a:r>
            <a:r>
              <a:rPr lang="ru-RU" altLang="ru-RU" sz="2400">
                <a:solidFill>
                  <a:srgbClr val="800080"/>
                </a:solidFill>
              </a:rPr>
              <a:t>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466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№18: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Система именования сегментов/областей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214467" name="Text Box 3"/>
          <p:cNvSpPr txBox="1">
            <a:spLocks noChangeArrowheads="1"/>
          </p:cNvSpPr>
          <p:nvPr/>
        </p:nvSpPr>
        <p:spPr bwMode="auto">
          <a:xfrm>
            <a:off x="0" y="1398588"/>
            <a:ext cx="9144000" cy="481806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>
                <a:solidFill>
                  <a:srgbClr val="800080"/>
                </a:solidFill>
              </a:rPr>
              <a:t>Последние две строки представляют собой </a:t>
            </a:r>
            <a:r>
              <a:rPr lang="en-GB" altLang="ru-RU">
                <a:solidFill>
                  <a:srgbClr val="800080"/>
                </a:solidFill>
              </a:rPr>
              <a:t>RR</a:t>
            </a:r>
            <a:r>
              <a:rPr lang="ru-RU" altLang="ru-RU">
                <a:solidFill>
                  <a:srgbClr val="800080"/>
                </a:solidFill>
              </a:rPr>
              <a:t>-записи. Если строка для </a:t>
            </a:r>
            <a:r>
              <a:rPr lang="en-GB" altLang="ru-RU">
                <a:solidFill>
                  <a:srgbClr val="800080"/>
                </a:solidFill>
              </a:rPr>
              <a:t>RR</a:t>
            </a:r>
            <a:r>
              <a:rPr lang="ru-RU" altLang="ru-RU">
                <a:solidFill>
                  <a:srgbClr val="800080"/>
                </a:solidFill>
              </a:rPr>
              <a:t>-записи начинается с пустой строки, то тогда </a:t>
            </a:r>
            <a:r>
              <a:rPr lang="en-GB" altLang="ru-RU">
                <a:solidFill>
                  <a:srgbClr val="800080"/>
                </a:solidFill>
              </a:rPr>
              <a:t>RR</a:t>
            </a:r>
            <a:r>
              <a:rPr lang="ru-RU" altLang="ru-RU">
                <a:solidFill>
                  <a:srgbClr val="800080"/>
                </a:solidFill>
              </a:rPr>
              <a:t>-запись принадлежит последнему установленному владельцу. Если же строка для </a:t>
            </a:r>
            <a:r>
              <a:rPr lang="en-GB" altLang="ru-RU">
                <a:solidFill>
                  <a:srgbClr val="800080"/>
                </a:solidFill>
              </a:rPr>
              <a:t>RR</a:t>
            </a:r>
            <a:r>
              <a:rPr lang="ru-RU" altLang="ru-RU">
                <a:solidFill>
                  <a:srgbClr val="800080"/>
                </a:solidFill>
              </a:rPr>
              <a:t>-записи начинается с &lt;</a:t>
            </a:r>
            <a:r>
              <a:rPr lang="en-US" altLang="ru-RU">
                <a:solidFill>
                  <a:srgbClr val="800080"/>
                </a:solidFill>
              </a:rPr>
              <a:t>domain</a:t>
            </a:r>
            <a:r>
              <a:rPr lang="ru-RU" altLang="ru-RU">
                <a:solidFill>
                  <a:srgbClr val="800080"/>
                </a:solidFill>
              </a:rPr>
              <a:t>-</a:t>
            </a:r>
            <a:r>
              <a:rPr lang="en-US" altLang="ru-RU">
                <a:solidFill>
                  <a:srgbClr val="800080"/>
                </a:solidFill>
              </a:rPr>
              <a:t>name</a:t>
            </a:r>
            <a:r>
              <a:rPr lang="ru-RU" altLang="ru-RU">
                <a:solidFill>
                  <a:srgbClr val="800080"/>
                </a:solidFill>
              </a:rPr>
              <a:t>&gt; (с </a:t>
            </a:r>
            <a:r>
              <a:rPr lang="en-GB" altLang="ru-RU">
                <a:solidFill>
                  <a:srgbClr val="800080"/>
                </a:solidFill>
              </a:rPr>
              <a:t>DNS</a:t>
            </a:r>
            <a:r>
              <a:rPr lang="ru-RU" altLang="ru-RU">
                <a:solidFill>
                  <a:srgbClr val="800080"/>
                </a:solidFill>
              </a:rPr>
              <a:t>-имени), то тогда имя владельца переустановлено.</a:t>
            </a:r>
          </a:p>
          <a:p>
            <a:pPr>
              <a:spcBef>
                <a:spcPct val="0"/>
              </a:spcBef>
            </a:pPr>
            <a:r>
              <a:rPr lang="ru-RU" altLang="ru-RU">
                <a:solidFill>
                  <a:srgbClr val="800080"/>
                </a:solidFill>
              </a:rPr>
              <a:t>Содержание записи &lt;</a:t>
            </a:r>
            <a:r>
              <a:rPr lang="en-US" altLang="ru-RU">
                <a:solidFill>
                  <a:srgbClr val="800080"/>
                </a:solidFill>
              </a:rPr>
              <a:t>rr</a:t>
            </a:r>
            <a:r>
              <a:rPr lang="ru-RU" altLang="ru-RU">
                <a:solidFill>
                  <a:srgbClr val="800080"/>
                </a:solidFill>
              </a:rPr>
              <a:t>&gt; может иметь одну из следующих форм:</a:t>
            </a:r>
          </a:p>
          <a:p>
            <a:pPr>
              <a:spcBef>
                <a:spcPct val="0"/>
              </a:spcBef>
            </a:pPr>
            <a:endParaRPr lang="en-US" altLang="ru-RU" sz="1000">
              <a:solidFill>
                <a:srgbClr val="800080"/>
              </a:solidFill>
            </a:endParaRPr>
          </a:p>
          <a:p>
            <a:pPr algn="l">
              <a:spcBef>
                <a:spcPct val="0"/>
              </a:spcBef>
            </a:pPr>
            <a:r>
              <a:rPr lang="en-US" altLang="ru-RU" sz="2400" b="1" i="1">
                <a:solidFill>
                  <a:srgbClr val="800080"/>
                </a:solidFill>
              </a:rPr>
              <a:t>	[&lt;TTL&gt;]	[&lt;class&gt;]	&lt;type&gt;	&lt;RDATA&gt;</a:t>
            </a:r>
          </a:p>
          <a:p>
            <a:pPr algn="l">
              <a:spcBef>
                <a:spcPct val="0"/>
              </a:spcBef>
            </a:pPr>
            <a:r>
              <a:rPr lang="en-US" altLang="ru-RU" sz="2400" b="1" i="1">
                <a:solidFill>
                  <a:srgbClr val="800080"/>
                </a:solidFill>
              </a:rPr>
              <a:t>	[&lt;class&gt;]	[&lt;TTL&gt;]	&lt;type&gt;	&lt;RDATA&gt;</a:t>
            </a:r>
            <a:r>
              <a:rPr lang="ru-RU" altLang="ru-RU" sz="2400" b="1" i="1">
                <a:solidFill>
                  <a:srgbClr val="800080"/>
                </a:solidFill>
              </a:rPr>
              <a:t> 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514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№18: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Система именования сегментов/областей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216515" name="Text Box 3"/>
          <p:cNvSpPr txBox="1">
            <a:spLocks noChangeArrowheads="1"/>
          </p:cNvSpPr>
          <p:nvPr/>
        </p:nvSpPr>
        <p:spPr bwMode="auto">
          <a:xfrm>
            <a:off x="0" y="1263650"/>
            <a:ext cx="9144000" cy="49657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altLang="ru-RU" sz="3200">
                <a:solidFill>
                  <a:srgbClr val="800080"/>
                </a:solidFill>
              </a:rPr>
              <a:t>RR</a:t>
            </a:r>
            <a:r>
              <a:rPr lang="ru-RU" altLang="ru-RU" sz="3200">
                <a:solidFill>
                  <a:srgbClr val="800080"/>
                </a:solidFill>
              </a:rPr>
              <a:t>-запись начинается с дополнительного поля “</a:t>
            </a:r>
            <a:r>
              <a:rPr lang="en-GB" altLang="ru-RU" sz="3200">
                <a:solidFill>
                  <a:srgbClr val="800080"/>
                </a:solidFill>
              </a:rPr>
              <a:t>TTL</a:t>
            </a:r>
            <a:r>
              <a:rPr lang="ru-RU" altLang="ru-RU" sz="3200">
                <a:solidFill>
                  <a:srgbClr val="800080"/>
                </a:solidFill>
              </a:rPr>
              <a:t>” и поля “</a:t>
            </a:r>
            <a:r>
              <a:rPr lang="en-GB" altLang="ru-RU" sz="3200">
                <a:solidFill>
                  <a:srgbClr val="800080"/>
                </a:solidFill>
              </a:rPr>
              <a:t>CLASS</a:t>
            </a:r>
            <a:r>
              <a:rPr lang="ru-RU" altLang="ru-RU" sz="3200">
                <a:solidFill>
                  <a:srgbClr val="800080"/>
                </a:solidFill>
              </a:rPr>
              <a:t>”, за которыми следует поле “</a:t>
            </a:r>
            <a:r>
              <a:rPr lang="en-GB" altLang="ru-RU" sz="3200">
                <a:solidFill>
                  <a:srgbClr val="800080"/>
                </a:solidFill>
              </a:rPr>
              <a:t>TYPE</a:t>
            </a:r>
            <a:r>
              <a:rPr lang="ru-RU" altLang="ru-RU" sz="3200">
                <a:solidFill>
                  <a:srgbClr val="800080"/>
                </a:solidFill>
              </a:rPr>
              <a:t>” и поле “</a:t>
            </a:r>
            <a:r>
              <a:rPr lang="en-GB" altLang="ru-RU" sz="3200">
                <a:solidFill>
                  <a:srgbClr val="800080"/>
                </a:solidFill>
              </a:rPr>
              <a:t>RDATA</a:t>
            </a:r>
            <a:r>
              <a:rPr lang="ru-RU" altLang="ru-RU" sz="3200">
                <a:solidFill>
                  <a:srgbClr val="800080"/>
                </a:solidFill>
              </a:rPr>
              <a:t>”, которое соответствует типу и классу записи. Поля “</a:t>
            </a:r>
            <a:r>
              <a:rPr lang="en-GB" altLang="ru-RU" sz="3200">
                <a:solidFill>
                  <a:srgbClr val="800080"/>
                </a:solidFill>
              </a:rPr>
              <a:t>CLASS</a:t>
            </a:r>
            <a:r>
              <a:rPr lang="ru-RU" altLang="ru-RU" sz="3200">
                <a:solidFill>
                  <a:srgbClr val="800080"/>
                </a:solidFill>
              </a:rPr>
              <a:t>” и “</a:t>
            </a:r>
            <a:r>
              <a:rPr lang="en-GB" altLang="ru-RU" sz="3200">
                <a:solidFill>
                  <a:srgbClr val="800080"/>
                </a:solidFill>
              </a:rPr>
              <a:t>TYPE</a:t>
            </a:r>
            <a:r>
              <a:rPr lang="ru-RU" altLang="ru-RU" sz="3200">
                <a:solidFill>
                  <a:srgbClr val="800080"/>
                </a:solidFill>
              </a:rPr>
              <a:t>” используют стандартную мнемонику, поле “</a:t>
            </a:r>
            <a:r>
              <a:rPr lang="en-GB" altLang="ru-RU" sz="3200">
                <a:solidFill>
                  <a:srgbClr val="800080"/>
                </a:solidFill>
              </a:rPr>
              <a:t>TTL</a:t>
            </a:r>
            <a:r>
              <a:rPr lang="ru-RU" altLang="ru-RU" sz="3200">
                <a:solidFill>
                  <a:srgbClr val="800080"/>
                </a:solidFill>
              </a:rPr>
              <a:t>” представляет собой целое десятичное число. Пропущенные значения в полях “</a:t>
            </a:r>
            <a:r>
              <a:rPr lang="en-GB" altLang="ru-RU" sz="3200">
                <a:solidFill>
                  <a:srgbClr val="800080"/>
                </a:solidFill>
              </a:rPr>
              <a:t>CLASS</a:t>
            </a:r>
            <a:r>
              <a:rPr lang="ru-RU" altLang="ru-RU" sz="3200">
                <a:solidFill>
                  <a:srgbClr val="800080"/>
                </a:solidFill>
              </a:rPr>
              <a:t>” и “</a:t>
            </a:r>
            <a:r>
              <a:rPr lang="en-GB" altLang="ru-RU" sz="3200">
                <a:solidFill>
                  <a:srgbClr val="800080"/>
                </a:solidFill>
              </a:rPr>
              <a:t>TTL</a:t>
            </a:r>
            <a:r>
              <a:rPr lang="ru-RU" altLang="ru-RU" sz="3200">
                <a:solidFill>
                  <a:srgbClr val="800080"/>
                </a:solidFill>
              </a:rPr>
              <a:t>” по умолчанию заполняются последними установленными в явном виде величинами.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62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№18: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Система именования сегментов/областей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218563" name="Text Box 3"/>
          <p:cNvSpPr txBox="1">
            <a:spLocks noChangeArrowheads="1"/>
          </p:cNvSpPr>
          <p:nvPr/>
        </p:nvSpPr>
        <p:spPr bwMode="auto">
          <a:xfrm>
            <a:off x="0" y="525463"/>
            <a:ext cx="9144000" cy="4572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ru-RU" altLang="ru-RU" sz="2400" b="1">
                <a:solidFill>
                  <a:srgbClr val="CC0000"/>
                </a:solidFill>
                <a:latin typeface="Tahoma" panose="020B0604030504040204" pitchFamily="34" charset="0"/>
              </a:rPr>
              <a:t>1</a:t>
            </a:r>
            <a:r>
              <a:rPr lang="en-US" altLang="ru-RU" sz="2400" b="1">
                <a:solidFill>
                  <a:srgbClr val="CC0000"/>
                </a:solidFill>
                <a:latin typeface="Tahoma" panose="020B0604030504040204" pitchFamily="34" charset="0"/>
              </a:rPr>
              <a:t>8</a:t>
            </a:r>
            <a:r>
              <a:rPr lang="ru-RU" altLang="ru-RU" sz="2400" b="1">
                <a:solidFill>
                  <a:srgbClr val="CC0000"/>
                </a:solidFill>
                <a:latin typeface="Tahoma" panose="020B0604030504040204" pitchFamily="34" charset="0"/>
              </a:rPr>
              <a:t>.7. </a:t>
            </a:r>
            <a:r>
              <a:rPr lang="ru-RU" altLang="ru-RU" sz="2400" b="1">
                <a:solidFill>
                  <a:srgbClr val="CC0000"/>
                </a:solidFill>
              </a:rPr>
              <a:t>Используемые протоколы транспортного уровня</a:t>
            </a:r>
            <a:r>
              <a:rPr lang="ru-RU" altLang="ru-RU" sz="2400">
                <a:solidFill>
                  <a:srgbClr val="CC0000"/>
                </a:solidFill>
              </a:rPr>
              <a:t>  </a:t>
            </a:r>
          </a:p>
        </p:txBody>
      </p:sp>
      <p:sp>
        <p:nvSpPr>
          <p:cNvPr id="1218565" name="Text Box 5"/>
          <p:cNvSpPr txBox="1">
            <a:spLocks noChangeArrowheads="1"/>
          </p:cNvSpPr>
          <p:nvPr/>
        </p:nvSpPr>
        <p:spPr bwMode="auto">
          <a:xfrm>
            <a:off x="227013" y="1412875"/>
            <a:ext cx="8620125" cy="52038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altLang="ru-RU" sz="2400">
                <a:solidFill>
                  <a:srgbClr val="800080"/>
                </a:solidFill>
              </a:rPr>
              <a:t>DNS</a:t>
            </a:r>
            <a:r>
              <a:rPr lang="ru-RU" altLang="ru-RU" sz="2400">
                <a:solidFill>
                  <a:srgbClr val="800080"/>
                </a:solidFill>
              </a:rPr>
              <a:t>-система предполагает, что </a:t>
            </a:r>
            <a:r>
              <a:rPr lang="en-GB" altLang="ru-RU" sz="2400">
                <a:solidFill>
                  <a:srgbClr val="800080"/>
                </a:solidFill>
              </a:rPr>
              <a:t>DNS</a:t>
            </a:r>
            <a:r>
              <a:rPr lang="ru-RU" altLang="ru-RU" sz="2400">
                <a:solidFill>
                  <a:srgbClr val="800080"/>
                </a:solidFill>
              </a:rPr>
              <a:t>-сообщения будут передаваться в форме дейтаграмм (без установления соединения) или в форме последовательности байтов с использованием виртуального соединения (с установлением соединения). Несмотря на то, что виртуальные соединения могут использоваться в интересах любого аспекта функционирования </a:t>
            </a:r>
            <a:r>
              <a:rPr lang="en-GB" altLang="ru-RU" sz="2400">
                <a:solidFill>
                  <a:srgbClr val="800080"/>
                </a:solidFill>
              </a:rPr>
              <a:t>DNS</a:t>
            </a:r>
            <a:r>
              <a:rPr lang="ru-RU" altLang="ru-RU" sz="2400">
                <a:solidFill>
                  <a:srgbClr val="800080"/>
                </a:solidFill>
              </a:rPr>
              <a:t>-системы, дейтаграммы являются наиболее предпочтительными при передаче запросов, так как они имеют более короткий заголовок и лучшие функциональные свойства. Внутризональный информационный обмен должен использовать виртуальные соединения, так как они обеспечивают надежную доставку сообщений.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61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№18: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Система именования сегментов/областей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sp>
        <p:nvSpPr>
          <p:cNvPr id="1220611" name="Text Box 3"/>
          <p:cNvSpPr txBox="1">
            <a:spLocks noChangeArrowheads="1"/>
          </p:cNvSpPr>
          <p:nvPr/>
        </p:nvSpPr>
        <p:spPr bwMode="auto">
          <a:xfrm>
            <a:off x="939800" y="1897063"/>
            <a:ext cx="7221538" cy="25304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11213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906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ru-RU" altLang="ru-RU" sz="3200">
                <a:solidFill>
                  <a:srgbClr val="800080"/>
                </a:solidFill>
              </a:rPr>
              <a:t>В </a:t>
            </a:r>
            <a:r>
              <a:rPr lang="en-GB" altLang="ru-RU" sz="3200">
                <a:solidFill>
                  <a:srgbClr val="800080"/>
                </a:solidFill>
              </a:rPr>
              <a:t>Internet </a:t>
            </a:r>
            <a:r>
              <a:rPr lang="ru-RU" altLang="ru-RU" sz="3200">
                <a:solidFill>
                  <a:srgbClr val="800080"/>
                </a:solidFill>
              </a:rPr>
              <a:t>для </a:t>
            </a:r>
            <a:r>
              <a:rPr lang="en-US" altLang="ru-RU" sz="3200">
                <a:solidFill>
                  <a:srgbClr val="800080"/>
                </a:solidFill>
              </a:rPr>
              <a:t>DNS</a:t>
            </a:r>
            <a:r>
              <a:rPr lang="ru-RU" altLang="ru-RU" sz="3200">
                <a:solidFill>
                  <a:srgbClr val="800080"/>
                </a:solidFill>
              </a:rPr>
              <a:t>-системы стандартом определены два порта:</a:t>
            </a:r>
          </a:p>
          <a:p>
            <a:pPr>
              <a:spcBef>
                <a:spcPct val="50000"/>
              </a:spcBef>
              <a:buSzPct val="90000"/>
              <a:buFont typeface="Wingdings 2" panose="05020102010507070707" pitchFamily="18" charset="2"/>
              <a:buChar char="u"/>
            </a:pPr>
            <a:r>
              <a:rPr lang="ru-RU" altLang="ru-RU" sz="3200">
                <a:solidFill>
                  <a:srgbClr val="800080"/>
                </a:solidFill>
              </a:rPr>
              <a:t>  ТСР-порт (</a:t>
            </a:r>
            <a:r>
              <a:rPr lang="en-GB" altLang="ru-RU" sz="3200">
                <a:solidFill>
                  <a:srgbClr val="800080"/>
                </a:solidFill>
              </a:rPr>
              <a:t>RFC</a:t>
            </a:r>
            <a:r>
              <a:rPr lang="ru-RU" altLang="ru-RU" sz="3200">
                <a:solidFill>
                  <a:srgbClr val="800080"/>
                </a:solidFill>
              </a:rPr>
              <a:t>-793) — 53;</a:t>
            </a:r>
            <a:endParaRPr lang="en-GB" altLang="ru-RU" sz="3200">
              <a:solidFill>
                <a:srgbClr val="800080"/>
              </a:solidFill>
            </a:endParaRPr>
          </a:p>
          <a:p>
            <a:pPr>
              <a:spcBef>
                <a:spcPct val="50000"/>
              </a:spcBef>
              <a:buSzPct val="90000"/>
              <a:buFont typeface="Wingdings 2" panose="05020102010507070707" pitchFamily="18" charset="2"/>
              <a:buChar char="v"/>
            </a:pPr>
            <a:r>
              <a:rPr lang="en-US" altLang="ru-RU" sz="3200">
                <a:solidFill>
                  <a:srgbClr val="800080"/>
                </a:solidFill>
              </a:rPr>
              <a:t>  </a:t>
            </a:r>
            <a:r>
              <a:rPr lang="en-GB" altLang="ru-RU" sz="3200">
                <a:solidFill>
                  <a:srgbClr val="800080"/>
                </a:solidFill>
              </a:rPr>
              <a:t>UDP</a:t>
            </a:r>
            <a:r>
              <a:rPr lang="ru-RU" altLang="ru-RU" sz="3200">
                <a:solidFill>
                  <a:srgbClr val="800080"/>
                </a:solidFill>
              </a:rPr>
              <a:t>-порт (</a:t>
            </a:r>
            <a:r>
              <a:rPr lang="en-GB" altLang="ru-RU" sz="3200">
                <a:solidFill>
                  <a:srgbClr val="800080"/>
                </a:solidFill>
              </a:rPr>
              <a:t>RFC</a:t>
            </a:r>
            <a:r>
              <a:rPr lang="ru-RU" altLang="ru-RU" sz="3200">
                <a:solidFill>
                  <a:srgbClr val="800080"/>
                </a:solidFill>
              </a:rPr>
              <a:t>-786) — 53.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819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9933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</a:pPr>
            <a:r>
              <a:rPr lang="ru-RU" altLang="ru-RU" sz="2000" b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№18: </a:t>
            </a:r>
            <a:r>
              <a:rPr lang="ru-RU" altLang="ru-RU" sz="2000" b="1" i="1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Система именования сегментов/областей</a:t>
            </a:r>
            <a:r>
              <a:rPr lang="ru-RU" altLang="ru-RU" sz="2000">
                <a:solidFill>
                  <a:srgbClr val="800080"/>
                </a:solidFill>
              </a:rPr>
              <a:t> </a:t>
            </a:r>
          </a:p>
        </p:txBody>
      </p:sp>
      <p:grpSp>
        <p:nvGrpSpPr>
          <p:cNvPr id="1058860" name="Group 44"/>
          <p:cNvGrpSpPr>
            <a:grpSpLocks/>
          </p:cNvGrpSpPr>
          <p:nvPr/>
        </p:nvGrpSpPr>
        <p:grpSpPr bwMode="auto">
          <a:xfrm>
            <a:off x="250825" y="1089025"/>
            <a:ext cx="8636000" cy="4494213"/>
            <a:chOff x="156" y="519"/>
            <a:chExt cx="5440" cy="2831"/>
          </a:xfrm>
        </p:grpSpPr>
        <p:sp>
          <p:nvSpPr>
            <p:cNvPr id="1058836" name="Line 20"/>
            <p:cNvSpPr>
              <a:spLocks noChangeShapeType="1"/>
            </p:cNvSpPr>
            <p:nvPr/>
          </p:nvSpPr>
          <p:spPr bwMode="auto">
            <a:xfrm flipH="1">
              <a:off x="3515" y="1842"/>
              <a:ext cx="975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8839" name="Line 23"/>
            <p:cNvSpPr>
              <a:spLocks noChangeShapeType="1"/>
            </p:cNvSpPr>
            <p:nvPr/>
          </p:nvSpPr>
          <p:spPr bwMode="auto">
            <a:xfrm>
              <a:off x="4319" y="571"/>
              <a:ext cx="0" cy="2681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8840" name="Text Box 24"/>
            <p:cNvSpPr txBox="1">
              <a:spLocks noChangeArrowheads="1"/>
            </p:cNvSpPr>
            <p:nvPr/>
          </p:nvSpPr>
          <p:spPr bwMode="auto">
            <a:xfrm>
              <a:off x="156" y="1253"/>
              <a:ext cx="1081" cy="904"/>
            </a:xfrm>
            <a:prstGeom prst="rect">
              <a:avLst/>
            </a:prstGeom>
            <a:solidFill>
              <a:srgbClr val="FFCCFF"/>
            </a:solidFill>
            <a:ln w="57150">
              <a:solidFill>
                <a:schemeClr val="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 lIns="0" tIns="0" rIns="0" bIns="0" anchor="ctr" anchorCtr="1"/>
            <a:lstStyle/>
            <a:p>
              <a:pPr>
                <a:spcBef>
                  <a:spcPct val="0"/>
                </a:spcBef>
              </a:pPr>
              <a:r>
                <a:rPr lang="ru-RU" altLang="zh-CN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Программа</a:t>
              </a:r>
            </a:p>
            <a:p>
              <a:pPr>
                <a:spcBef>
                  <a:spcPct val="0"/>
                </a:spcBef>
              </a:pPr>
              <a:r>
                <a:rPr lang="ru-RU" altLang="zh-CN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пользователя</a:t>
              </a:r>
              <a:endParaRPr lang="ru-RU" altLang="ru-RU" sz="1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58844" name="Text Box 28"/>
            <p:cNvSpPr txBox="1">
              <a:spLocks noChangeArrowheads="1"/>
            </p:cNvSpPr>
            <p:nvPr/>
          </p:nvSpPr>
          <p:spPr bwMode="auto">
            <a:xfrm>
              <a:off x="1247" y="958"/>
              <a:ext cx="1129" cy="360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10800" rIns="0" bIns="10800" anchor="ctr" anchorCtr="1">
              <a:spAutoFit/>
            </a:bodyPr>
            <a:lstStyle/>
            <a:p>
              <a:r>
                <a:rPr lang="ru-RU" altLang="zh-CN" sz="1800" b="1" i="1">
                  <a:solidFill>
                    <a:srgbClr val="CC0000"/>
                  </a:solidFill>
                </a:rPr>
                <a:t>Запросы от пользователя</a:t>
              </a:r>
              <a:endParaRPr lang="ru-RU" altLang="ru-RU" sz="1800">
                <a:solidFill>
                  <a:srgbClr val="CC0000"/>
                </a:solidFill>
              </a:endParaRPr>
            </a:p>
          </p:txBody>
        </p:sp>
        <p:sp>
          <p:nvSpPr>
            <p:cNvPr id="1058845" name="Text Box 29"/>
            <p:cNvSpPr txBox="1">
              <a:spLocks noChangeArrowheads="1"/>
            </p:cNvSpPr>
            <p:nvPr/>
          </p:nvSpPr>
          <p:spPr bwMode="auto">
            <a:xfrm>
              <a:off x="1247" y="1888"/>
              <a:ext cx="1167" cy="405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r>
                <a:rPr lang="ru-RU" altLang="zh-CN" sz="1800" b="1" i="1">
                  <a:solidFill>
                    <a:srgbClr val="CC0000"/>
                  </a:solidFill>
                </a:rPr>
                <a:t>Ответы для пользователя</a:t>
              </a:r>
              <a:endParaRPr lang="ru-RU" altLang="ru-RU" sz="1800">
                <a:solidFill>
                  <a:srgbClr val="CC0000"/>
                </a:solidFill>
              </a:endParaRPr>
            </a:p>
          </p:txBody>
        </p:sp>
        <p:sp>
          <p:nvSpPr>
            <p:cNvPr id="1058846" name="Text Box 30"/>
            <p:cNvSpPr txBox="1">
              <a:spLocks noChangeArrowheads="1"/>
            </p:cNvSpPr>
            <p:nvPr/>
          </p:nvSpPr>
          <p:spPr bwMode="auto">
            <a:xfrm>
              <a:off x="3515" y="1321"/>
              <a:ext cx="794" cy="173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r>
                <a:rPr lang="ru-RU" altLang="zh-CN" sz="1800" b="1" i="1">
                  <a:solidFill>
                    <a:srgbClr val="CC0000"/>
                  </a:solidFill>
                  <a:latin typeface="Arial Narrow" panose="020B0606020202030204" pitchFamily="34" charset="0"/>
                </a:rPr>
                <a:t>Запросы</a:t>
              </a:r>
              <a:endParaRPr lang="ru-RU" altLang="ru-RU" sz="1800">
                <a:solidFill>
                  <a:srgbClr val="CC0000"/>
                </a:solidFill>
              </a:endParaRPr>
            </a:p>
          </p:txBody>
        </p:sp>
        <p:sp>
          <p:nvSpPr>
            <p:cNvPr id="1058847" name="Text Box 31"/>
            <p:cNvSpPr txBox="1">
              <a:spLocks noChangeArrowheads="1"/>
            </p:cNvSpPr>
            <p:nvPr/>
          </p:nvSpPr>
          <p:spPr bwMode="auto">
            <a:xfrm>
              <a:off x="3515" y="1933"/>
              <a:ext cx="794" cy="187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 anchor="ctr" anchorCtr="1">
              <a:spAutoFit/>
            </a:bodyPr>
            <a:lstStyle/>
            <a:p>
              <a:r>
                <a:rPr lang="ru-RU" altLang="zh-CN" sz="1800" b="1" i="1">
                  <a:solidFill>
                    <a:srgbClr val="CC0000"/>
                  </a:solidFill>
                  <a:latin typeface="Arial Narrow" panose="020B0606020202030204" pitchFamily="34" charset="0"/>
                </a:rPr>
                <a:t>Ответы</a:t>
              </a:r>
              <a:endParaRPr lang="ru-RU" altLang="ru-RU" sz="1800">
                <a:solidFill>
                  <a:srgbClr val="CC0000"/>
                </a:solidFill>
              </a:endParaRPr>
            </a:p>
          </p:txBody>
        </p:sp>
        <p:sp>
          <p:nvSpPr>
            <p:cNvPr id="1058848" name="Text Box 32"/>
            <p:cNvSpPr txBox="1">
              <a:spLocks noChangeArrowheads="1"/>
            </p:cNvSpPr>
            <p:nvPr/>
          </p:nvSpPr>
          <p:spPr bwMode="auto">
            <a:xfrm>
              <a:off x="1207" y="544"/>
              <a:ext cx="1850" cy="235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/>
            <a:p>
              <a:r>
                <a:rPr lang="ru-RU" altLang="zh-CN" sz="2400" b="1" i="1">
                  <a:solidFill>
                    <a:srgbClr val="990033"/>
                  </a:solidFill>
                </a:rPr>
                <a:t>Локальный сервер</a:t>
              </a:r>
              <a:endParaRPr lang="ru-RU" altLang="ru-RU" sz="2400">
                <a:solidFill>
                  <a:srgbClr val="990033"/>
                </a:solidFill>
              </a:endParaRPr>
            </a:p>
          </p:txBody>
        </p:sp>
        <p:sp>
          <p:nvSpPr>
            <p:cNvPr id="1058849" name="Text Box 33"/>
            <p:cNvSpPr txBox="1">
              <a:spLocks noChangeArrowheads="1"/>
            </p:cNvSpPr>
            <p:nvPr/>
          </p:nvSpPr>
          <p:spPr bwMode="auto">
            <a:xfrm>
              <a:off x="4400" y="519"/>
              <a:ext cx="1120" cy="474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 anchor="ctr" anchorCtr="1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ru-RU" altLang="zh-CN" sz="2400" b="1" i="1">
                  <a:solidFill>
                    <a:srgbClr val="990033"/>
                  </a:solidFill>
                  <a:latin typeface="Arial Narrow" panose="020B0606020202030204" pitchFamily="34" charset="0"/>
                </a:rPr>
                <a:t>Удалённая</a:t>
              </a:r>
            </a:p>
            <a:p>
              <a:pPr>
                <a:spcBef>
                  <a:spcPct val="0"/>
                </a:spcBef>
              </a:pPr>
              <a:r>
                <a:rPr lang="ru-RU" altLang="zh-CN" sz="2400" b="1" i="1">
                  <a:solidFill>
                    <a:srgbClr val="990033"/>
                  </a:solidFill>
                  <a:latin typeface="Arial Narrow" panose="020B0606020202030204" pitchFamily="34" charset="0"/>
                </a:rPr>
                <a:t>зона</a:t>
              </a:r>
              <a:endParaRPr lang="ru-RU" altLang="ru-RU" sz="2400">
                <a:solidFill>
                  <a:srgbClr val="990033"/>
                </a:solidFill>
              </a:endParaRPr>
            </a:p>
          </p:txBody>
        </p:sp>
        <p:sp>
          <p:nvSpPr>
            <p:cNvPr id="1058850" name="Text Box 34"/>
            <p:cNvSpPr txBox="1">
              <a:spLocks noChangeArrowheads="1"/>
            </p:cNvSpPr>
            <p:nvPr/>
          </p:nvSpPr>
          <p:spPr bwMode="auto">
            <a:xfrm>
              <a:off x="1292" y="2341"/>
              <a:ext cx="1322" cy="482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 anchor="ctr" anchorCtr="1"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ru-RU" altLang="zh-CN" sz="1800" b="1" i="1">
                  <a:solidFill>
                    <a:srgbClr val="CC0000"/>
                  </a:solidFill>
                </a:rPr>
                <a:t>Новые и дополнительные данные</a:t>
              </a:r>
              <a:endParaRPr lang="ru-RU" altLang="ru-RU" sz="1800">
                <a:solidFill>
                  <a:srgbClr val="CC0000"/>
                </a:solidFill>
              </a:endParaRPr>
            </a:p>
          </p:txBody>
        </p:sp>
        <p:sp>
          <p:nvSpPr>
            <p:cNvPr id="1058851" name="Text Box 35"/>
            <p:cNvSpPr txBox="1">
              <a:spLocks noChangeArrowheads="1"/>
            </p:cNvSpPr>
            <p:nvPr/>
          </p:nvSpPr>
          <p:spPr bwMode="auto">
            <a:xfrm>
              <a:off x="3220" y="2296"/>
              <a:ext cx="1074" cy="346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rgbClr val="FF9933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ru-RU" altLang="zh-CN" sz="1800" b="1" i="1">
                  <a:solidFill>
                    <a:srgbClr val="CC0000"/>
                  </a:solidFill>
                </a:rPr>
                <a:t>Справочные данные</a:t>
              </a:r>
              <a:endParaRPr lang="ru-RU" altLang="ru-RU" sz="1800">
                <a:solidFill>
                  <a:srgbClr val="CC0000"/>
                </a:solidFill>
              </a:endParaRPr>
            </a:p>
          </p:txBody>
        </p:sp>
        <p:sp>
          <p:nvSpPr>
            <p:cNvPr id="1058852" name="Text Box 36"/>
            <p:cNvSpPr txBox="1">
              <a:spLocks noChangeArrowheads="1"/>
            </p:cNvSpPr>
            <p:nvPr/>
          </p:nvSpPr>
          <p:spPr bwMode="auto">
            <a:xfrm>
              <a:off x="2404" y="1253"/>
              <a:ext cx="1081" cy="904"/>
            </a:xfrm>
            <a:prstGeom prst="rect">
              <a:avLst/>
            </a:prstGeom>
            <a:solidFill>
              <a:srgbClr val="FFFFCC"/>
            </a:solidFill>
            <a:ln w="57150">
              <a:solidFill>
                <a:schemeClr val="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 lIns="0" tIns="0" rIns="0" bIns="0" anchor="ctr" anchorCtr="1"/>
            <a:lstStyle/>
            <a:p>
              <a:pPr>
                <a:spcBef>
                  <a:spcPct val="0"/>
                </a:spcBef>
              </a:pPr>
              <a:r>
                <a:rPr lang="en-US" altLang="zh-CN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anose="02010600030101010101" pitchFamily="2" charset="-122"/>
                </a:rPr>
                <a:t>DNS</a:t>
              </a:r>
              <a:r>
                <a:rPr lang="ru-RU" altLang="zh-CN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-клиент</a:t>
              </a:r>
              <a:endParaRPr lang="ru-RU" altLang="ru-RU" sz="1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58853" name="Text Box 37"/>
            <p:cNvSpPr txBox="1">
              <a:spLocks noChangeArrowheads="1"/>
            </p:cNvSpPr>
            <p:nvPr/>
          </p:nvSpPr>
          <p:spPr bwMode="auto">
            <a:xfrm>
              <a:off x="2426" y="2682"/>
              <a:ext cx="1081" cy="668"/>
            </a:xfrm>
            <a:prstGeom prst="rect">
              <a:avLst/>
            </a:prstGeom>
            <a:solidFill>
              <a:schemeClr val="accent1"/>
            </a:solidFill>
            <a:ln w="57150">
              <a:solidFill>
                <a:schemeClr val="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 lIns="0" tIns="0" rIns="0" bIns="0" anchor="ctr" anchorCtr="1"/>
            <a:lstStyle/>
            <a:p>
              <a:pPr>
                <a:spcBef>
                  <a:spcPct val="0"/>
                </a:spcBef>
              </a:pPr>
              <a:r>
                <a:rPr lang="ru-RU" altLang="zh-CN" sz="1800" b="1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СОП-модуль</a:t>
              </a:r>
            </a:p>
            <a:p>
              <a:pPr>
                <a:spcBef>
                  <a:spcPct val="0"/>
                </a:spcBef>
              </a:pPr>
              <a:r>
                <a:rPr lang="ru-RU" altLang="zh-CN" sz="18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</a:t>
              </a:r>
              <a:r>
                <a:rPr lang="ru-RU" altLang="zh-CN" sz="1800" b="1" dirty="0" smtClean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память)</a:t>
              </a:r>
              <a:endParaRPr lang="ru-RU" altLang="ru-RU" sz="1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58854" name="Text Box 38"/>
            <p:cNvSpPr txBox="1">
              <a:spLocks noChangeArrowheads="1"/>
            </p:cNvSpPr>
            <p:nvPr/>
          </p:nvSpPr>
          <p:spPr bwMode="auto">
            <a:xfrm>
              <a:off x="4515" y="1250"/>
              <a:ext cx="1081" cy="904"/>
            </a:xfrm>
            <a:prstGeom prst="rect">
              <a:avLst/>
            </a:prstGeom>
            <a:solidFill>
              <a:srgbClr val="CCFFFF"/>
            </a:solidFill>
            <a:ln w="57150">
              <a:solidFill>
                <a:schemeClr val="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FF9933"/>
              </a:outerShdw>
            </a:effectLst>
          </p:spPr>
          <p:txBody>
            <a:bodyPr lIns="0" tIns="0" rIns="0" bIns="0" anchor="ctr" anchorCtr="1"/>
            <a:lstStyle/>
            <a:p>
              <a:pPr>
                <a:spcBef>
                  <a:spcPct val="0"/>
                </a:spcBef>
              </a:pPr>
              <a:r>
                <a:rPr lang="ru-RU" altLang="zh-CN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Удалённый</a:t>
              </a:r>
            </a:p>
            <a:p>
              <a:pPr>
                <a:spcBef>
                  <a:spcPct val="0"/>
                </a:spcBef>
              </a:pPr>
              <a:r>
                <a:rPr lang="en-US" altLang="zh-CN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SimSun" panose="02010600030101010101" pitchFamily="2" charset="-122"/>
                </a:rPr>
                <a:t>DNS</a:t>
              </a:r>
              <a:r>
                <a:rPr lang="ru-RU" altLang="zh-CN" sz="18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-сервер</a:t>
              </a:r>
              <a:endParaRPr lang="ru-RU" altLang="ru-RU" sz="18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058855" name="Line 39"/>
            <p:cNvSpPr>
              <a:spLocks noChangeShapeType="1"/>
            </p:cNvSpPr>
            <p:nvPr/>
          </p:nvSpPr>
          <p:spPr bwMode="auto">
            <a:xfrm flipH="1" flipV="1">
              <a:off x="3515" y="1593"/>
              <a:ext cx="975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 type="stealth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8856" name="Line 40"/>
            <p:cNvSpPr>
              <a:spLocks noChangeShapeType="1"/>
            </p:cNvSpPr>
            <p:nvPr/>
          </p:nvSpPr>
          <p:spPr bwMode="auto">
            <a:xfrm flipH="1" flipV="1">
              <a:off x="1247" y="1842"/>
              <a:ext cx="1134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8857" name="Line 41"/>
            <p:cNvSpPr>
              <a:spLocks noChangeShapeType="1"/>
            </p:cNvSpPr>
            <p:nvPr/>
          </p:nvSpPr>
          <p:spPr bwMode="auto">
            <a:xfrm flipV="1">
              <a:off x="1270" y="1593"/>
              <a:ext cx="1111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8858" name="Line 42"/>
            <p:cNvSpPr>
              <a:spLocks noChangeShapeType="1"/>
            </p:cNvSpPr>
            <p:nvPr/>
          </p:nvSpPr>
          <p:spPr bwMode="auto">
            <a:xfrm rot="5400000" flipH="1">
              <a:off x="2914" y="2421"/>
              <a:ext cx="476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58859" name="Line 43"/>
            <p:cNvSpPr>
              <a:spLocks noChangeShapeType="1"/>
            </p:cNvSpPr>
            <p:nvPr/>
          </p:nvSpPr>
          <p:spPr bwMode="auto">
            <a:xfrm rot="-5400000" flipH="1" flipV="1">
              <a:off x="2506" y="2421"/>
              <a:ext cx="476" cy="0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058861" name="Text Box 45"/>
          <p:cNvSpPr txBox="1">
            <a:spLocks noChangeArrowheads="1"/>
          </p:cNvSpPr>
          <p:nvPr/>
        </p:nvSpPr>
        <p:spPr bwMode="auto">
          <a:xfrm>
            <a:off x="0" y="5973763"/>
            <a:ext cx="9144000" cy="6572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FF9933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altLang="ru-RU" sz="2400" b="1">
                <a:solidFill>
                  <a:srgbClr val="800080"/>
                </a:solidFill>
              </a:rPr>
              <a:t>Рис.18.</a:t>
            </a:r>
            <a:r>
              <a:rPr lang="en-US" altLang="ru-RU" sz="2400" b="1">
                <a:solidFill>
                  <a:srgbClr val="800080"/>
                </a:solidFill>
              </a:rPr>
              <a:t>1</a:t>
            </a:r>
            <a:r>
              <a:rPr lang="ru-RU" altLang="ru-RU" sz="2400" b="1">
                <a:solidFill>
                  <a:srgbClr val="800080"/>
                </a:solidFill>
              </a:rPr>
              <a:t>. Простейший вариант конфигурации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GB" altLang="ru-RU" sz="2400" b="1">
                <a:solidFill>
                  <a:srgbClr val="800080"/>
                </a:solidFill>
              </a:rPr>
              <a:t>DNS</a:t>
            </a:r>
            <a:r>
              <a:rPr lang="ru-RU" altLang="ru-RU" sz="2400" b="1">
                <a:solidFill>
                  <a:srgbClr val="800080"/>
                </a:solidFill>
              </a:rPr>
              <a:t>-системы (её части)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7961" dir="2700000" algn="ctr" rotWithShape="0">
            <a:srgbClr val="FF9933"/>
          </a:outerShdw>
        </a:effectLst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7961" dir="2700000" algn="ctr" rotWithShape="0">
            <a:srgbClr val="FF9933"/>
          </a:outerShdw>
        </a:effectLst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ru-RU" altLang="ru-RU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14091</TotalTime>
  <Words>8018</Words>
  <Application>Microsoft Office PowerPoint</Application>
  <PresentationFormat>Экран (4:3)</PresentationFormat>
  <Paragraphs>703</Paragraphs>
  <Slides>89</Slides>
  <Notes>89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89</vt:i4>
      </vt:variant>
    </vt:vector>
  </HeadingPairs>
  <TitlesOfParts>
    <vt:vector size="99" baseType="lpstr">
      <vt:lpstr>Wingdings 2</vt:lpstr>
      <vt:lpstr>MS Mincho</vt:lpstr>
      <vt:lpstr>Arial</vt:lpstr>
      <vt:lpstr>Wingdings</vt:lpstr>
      <vt:lpstr>Symbol</vt:lpstr>
      <vt:lpstr>SimSun</vt:lpstr>
      <vt:lpstr>Arial Narrow</vt:lpstr>
      <vt:lpstr>Times New Roman</vt:lpstr>
      <vt:lpstr>Tahoma</vt:lpstr>
      <vt:lpstr>Оформление по умолчанию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Мельников Дмитрий</dc:creator>
  <cp:lastModifiedBy>Пользователь Windows</cp:lastModifiedBy>
  <cp:revision>499</cp:revision>
  <dcterms:created xsi:type="dcterms:W3CDTF">2008-08-28T16:29:17Z</dcterms:created>
  <dcterms:modified xsi:type="dcterms:W3CDTF">2022-09-18T10:48:00Z</dcterms:modified>
</cp:coreProperties>
</file>